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8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63" r:id="rId11"/>
    <p:sldId id="270" r:id="rId12"/>
    <p:sldId id="275" r:id="rId13"/>
    <p:sldId id="274" r:id="rId14"/>
    <p:sldId id="264" r:id="rId15"/>
    <p:sldId id="267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рушин Артемий Сергеевич" initials="ТАС" lastIdx="1" clrIdx="0">
    <p:extLst>
      <p:ext uri="{19B8F6BF-5375-455C-9EA6-DF929625EA0E}">
        <p15:presenceInfo xmlns:p15="http://schemas.microsoft.com/office/powerpoint/2012/main" userId="S-1-5-21-1007706797-3498080564-133587131-398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6D6DDB"/>
    <a:srgbClr val="494995"/>
    <a:srgbClr val="C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3817" autoAdjust="0"/>
  </p:normalViewPr>
  <p:slideViewPr>
    <p:cSldViewPr snapToGrid="0">
      <p:cViewPr varScale="1">
        <p:scale>
          <a:sx n="64" d="100"/>
          <a:sy n="64" d="100"/>
        </p:scale>
        <p:origin x="1140" y="40"/>
      </p:cViewPr>
      <p:guideLst>
        <p:guide orient="horz" pos="34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6DD6-DE54-41C9-B137-BA41DAD24784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6898-7327-4B66-BE13-7DFC1813D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3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6898-7327-4B66-BE13-7DFC1813D4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6898-7327-4B66-BE13-7DFC1813D4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3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абсолютной ошибки сигнала (разницы между реальным и синтетическим каротажем) к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норме сигнала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6898-7327-4B66-BE13-7DFC1813D4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2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6898-7327-4B66-BE13-7DFC1813D4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0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6898-7327-4B66-BE13-7DFC1813D4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5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6898-7327-4B66-BE13-7DFC1813D4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6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EF8-0F70-441F-B52F-E9B3C3E7E393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3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A4C-7E88-49A7-A98C-1C8D03806D00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3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284-1129-465F-93E4-C76DE43AE0F3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6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1563"/>
            <a:ext cx="78867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66999F-585D-416B-9F70-39EAB1EB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FFF9-FE31-4F49-91B1-29A325B033FD}" type="datetime1">
              <a:rPr lang="ru-RU" smtClean="0"/>
              <a:t>21.06.2019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02B5AB-834E-4DF5-91B0-8954045F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0A0D69-2E2B-4AAC-92C1-409413FE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8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34FC-F388-481A-9EB8-E547AE305AD7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0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CE8D-BE39-4C68-B77D-0895BA6CF608}" type="datetime1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8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D232-AB15-4C1A-868F-1FC12EB39885}" type="datetime1">
              <a:rPr lang="ru-RU" smtClean="0"/>
              <a:t>21.06.2019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9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D89C-1E13-4006-9434-A6E4A36F86D6}" type="datetime1">
              <a:rPr lang="ru-RU" smtClean="0"/>
              <a:t>21.06.2019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7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6F4-5AE2-490E-BDE7-E6E9FD49C37B}" type="datetime1">
              <a:rPr lang="ru-RU" smtClean="0"/>
              <a:t>21.06.2019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6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20FC-6736-4C6A-90C1-E77CEBB74CA7}" type="datetime1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5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60C1-45F3-4DF3-8D79-5FF1929CDD47}" type="datetime1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8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FFF9-FE31-4F49-91B1-29A325B033FD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06DF-A8FD-4A17-9E2B-A53C50B00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5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3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2352" y="372769"/>
            <a:ext cx="7419296" cy="84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8151" indent="405289" algn="ctr">
              <a:lnSpc>
                <a:spcPct val="105000"/>
              </a:lnSpc>
              <a:spcAft>
                <a:spcPts val="150"/>
              </a:spcAft>
            </a:pPr>
            <a:r>
              <a:rPr lang="ru-RU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endParaRPr lang="ru-RU" sz="105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48151" indent="405289" algn="ctr">
              <a:lnSpc>
                <a:spcPct val="105000"/>
              </a:lnSpc>
              <a:spcAft>
                <a:spcPts val="150"/>
              </a:spcAft>
            </a:pPr>
            <a:r>
              <a:rPr lang="ru-RU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  <a:endParaRPr lang="ru-RU" sz="105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48151" indent="405289" algn="ctr">
              <a:lnSpc>
                <a:spcPct val="105000"/>
              </a:lnSpc>
              <a:spcAft>
                <a:spcPts val="150"/>
              </a:spcAft>
            </a:pPr>
            <a:r>
              <a:rPr lang="ru-RU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 механики</a:t>
            </a:r>
            <a:endParaRPr lang="ru-RU" sz="105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48151" indent="405289" algn="ctr">
              <a:lnSpc>
                <a:spcPct val="105000"/>
              </a:lnSpc>
              <a:spcAft>
                <a:spcPts val="150"/>
              </a:spcAft>
            </a:pPr>
            <a:r>
              <a:rPr lang="ru-RU" sz="10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Кафедра «Теоретическая механика»</a:t>
            </a:r>
            <a:endParaRPr lang="ru-RU" sz="105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242" y="1976972"/>
            <a:ext cx="8262000" cy="1448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5289" algn="ctr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МАГИСТРА</a:t>
            </a:r>
            <a:endParaRPr lang="ru-RU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05289">
              <a:spcAft>
                <a:spcPts val="600"/>
              </a:spcAf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05289" algn="ctr">
              <a:spcAft>
                <a:spcPts val="6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«ВЕРОЯТНОСТНОЕ МОДЕЛИРОВАНИЕ ТРЁХМЕРНЫХ СВОЙСТВ НЕФТЯНОГО ПЛАСТА МЕТОДОМ, ОСНОВАННЫМ НА СПЕКТРАЛЬНОМ АНАЛИЗЕ КАРОТАЖНЫХ ДИАГРАММ»</a:t>
            </a:r>
            <a:endParaRPr lang="ru-RU" sz="16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2352" y="3616277"/>
            <a:ext cx="7383780" cy="73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5289" algn="ctr">
              <a:lnSpc>
                <a:spcPct val="115000"/>
              </a:lnSpc>
              <a:spcAft>
                <a:spcPts val="150"/>
              </a:spcAft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направлению 01.04.03 «Механика и математическое моделирование»</a:t>
            </a:r>
            <a:endParaRPr lang="ru-RU" sz="1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05289" algn="ctr">
              <a:lnSpc>
                <a:spcPct val="115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образовательной программе</a:t>
            </a:r>
            <a:endParaRPr lang="ru-RU" sz="1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05289" algn="ctr">
              <a:lnSpc>
                <a:spcPct val="115000"/>
              </a:lnSpc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01.04.03_04 «Математическое моделирование процессов </a:t>
            </a:r>
            <a:r>
              <a:rPr lang="ru-RU" sz="1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нефтегазодобычи</a:t>
            </a: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24598"/>
              </p:ext>
            </p:extLst>
          </p:nvPr>
        </p:nvGraphicFramePr>
        <p:xfrm>
          <a:off x="5306400" y="4676062"/>
          <a:ext cx="3837600" cy="1415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908">
                  <a:extLst>
                    <a:ext uri="{9D8B030D-6E8A-4147-A177-3AD203B41FA5}">
                      <a16:colId xmlns:a16="http://schemas.microsoft.com/office/drawing/2014/main" val="1790137880"/>
                    </a:ext>
                  </a:extLst>
                </a:gridCol>
                <a:gridCol w="1601692">
                  <a:extLst>
                    <a:ext uri="{9D8B030D-6E8A-4147-A177-3AD203B41FA5}">
                      <a16:colId xmlns:a16="http://schemas.microsoft.com/office/drawing/2014/main" val="1859811526"/>
                    </a:ext>
                  </a:extLst>
                </a:gridCol>
              </a:tblGrid>
              <a:tr h="317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Выполнил:</a:t>
                      </a:r>
                      <a:r>
                        <a:rPr lang="ru-RU" sz="11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студент гр. 23642/4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А. С. Трушин</a:t>
                      </a:r>
                      <a:endParaRPr lang="ru-RU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22875"/>
                  </a:ext>
                </a:extLst>
              </a:tr>
              <a:tr h="319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Руководитель,</a:t>
                      </a:r>
                      <a:r>
                        <a:rPr lang="ru-RU" sz="11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к. ф.-м. н.</a:t>
                      </a:r>
                      <a:endParaRPr lang="ru-RU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И. Б. Суслова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771912"/>
                  </a:ext>
                </a:extLst>
              </a:tr>
              <a:tr h="319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Консультант, к. ф.-м. н.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Н. С. Исмагилов</a:t>
                      </a:r>
                      <a:endParaRPr lang="ru-RU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3765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67842" y="6184822"/>
            <a:ext cx="1972800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ru-RU" sz="1200" dirty="0">
                <a:ea typeface="Times New Roman" panose="02020603050405020304" pitchFamily="18" charset="0"/>
              </a:rPr>
              <a:t>Санкт-Петербург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ru-RU" sz="1200" dirty="0">
                <a:ea typeface="Times New Roman" panose="02020603050405020304" pitchFamily="18" charset="0"/>
              </a:rPr>
              <a:t>2019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5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/>
          </a:bodyPr>
          <a:lstStyle/>
          <a:p>
            <a:r>
              <a:rPr lang="ru-RU" sz="2000" dirty="0"/>
              <a:t>Методика сравнения, каротажная диаграмма дискретного поля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10</a:t>
            </a:fld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6AACE37-CF30-48A7-BC7D-E827E2840E68}"/>
              </a:ext>
            </a:extLst>
          </p:cNvPr>
          <p:cNvSpPr/>
          <p:nvPr/>
        </p:nvSpPr>
        <p:spPr>
          <a:xfrm>
            <a:off x="2710126" y="3029442"/>
            <a:ext cx="6229350" cy="372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ГСР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распределение значений «коллектор-</a:t>
            </a:r>
            <a:r>
              <a:rPr lang="ru-RU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неколлектор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 вдоль оси 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то есть отношение значений «коллектор-</a:t>
            </a:r>
            <a:r>
              <a:rPr lang="ru-RU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неколлектор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 по слоям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(I,J)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используемого при моделировании трёхмерного каркаса.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Песчанистость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(относительные эффективные толщины) – распределение отношения числа ячеек со значением «коллектор» к общему числу ячеек в столбце для каждого вертикального столбца сетки трёхмерного каркаса.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Расчленённость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распределение числа отдельных </a:t>
            </a:r>
            <a:r>
              <a:rPr lang="ru-RU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пропластков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(непрерывных значений «коллектор» с любым количеством ячеек по вертикали) для каждого вертикального столбца сетки трёхмерного каркаса.</a:t>
            </a:r>
            <a:endParaRPr lang="ru-RU" sz="1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90A2B03-FF13-49AF-A883-4267B9C54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1"/>
          <a:stretch/>
        </p:blipFill>
        <p:spPr>
          <a:xfrm>
            <a:off x="5665788" y="1078362"/>
            <a:ext cx="2558993" cy="172996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F5BC22A-831B-4E67-B85F-87E6EC507D3B}"/>
              </a:ext>
            </a:extLst>
          </p:cNvPr>
          <p:cNvSpPr txBox="1"/>
          <p:nvPr/>
        </p:nvSpPr>
        <p:spPr>
          <a:xfrm>
            <a:off x="5665788" y="157280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84FEA8-C396-4191-A430-63039B138989}"/>
              </a:ext>
            </a:extLst>
          </p:cNvPr>
          <p:cNvSpPr txBox="1"/>
          <p:nvPr/>
        </p:nvSpPr>
        <p:spPr>
          <a:xfrm>
            <a:off x="7911019" y="13881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0B9A6-74E2-48DF-9C7C-16101F959716}"/>
              </a:ext>
            </a:extLst>
          </p:cNvPr>
          <p:cNvSpPr txBox="1"/>
          <p:nvPr/>
        </p:nvSpPr>
        <p:spPr>
          <a:xfrm>
            <a:off x="6869140" y="24025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D15BE47-4CA6-40AC-A65B-05EDFC9E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7" y="4553996"/>
            <a:ext cx="742775" cy="22717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1C6CAEE-37EF-4423-8158-251221F754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6821" y="1056907"/>
            <a:ext cx="4240212" cy="120277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14AFB3E-1D00-4CD6-958F-E39B1D39F4DE}"/>
              </a:ext>
            </a:extLst>
          </p:cNvPr>
          <p:cNvPicPr/>
          <p:nvPr/>
        </p:nvPicPr>
        <p:blipFill rotWithShape="1">
          <a:blip r:embed="rId5"/>
          <a:srcRect t="3839"/>
          <a:stretch/>
        </p:blipFill>
        <p:spPr bwMode="auto">
          <a:xfrm>
            <a:off x="628650" y="2862989"/>
            <a:ext cx="1244071" cy="1329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BF88F93-B568-40AE-A115-0F5C6C75B5E1}"/>
              </a:ext>
            </a:extLst>
          </p:cNvPr>
          <p:cNvSpPr txBox="1"/>
          <p:nvPr/>
        </p:nvSpPr>
        <p:spPr>
          <a:xfrm>
            <a:off x="1124605" y="4752344"/>
            <a:ext cx="17104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/>
              <a:t>Песчанистость</a:t>
            </a:r>
            <a:r>
              <a:rPr lang="ru-RU" sz="1400" dirty="0"/>
              <a:t> </a:t>
            </a:r>
            <a:r>
              <a:rPr lang="en-US" sz="1400" dirty="0"/>
              <a:t>=</a:t>
            </a:r>
          </a:p>
          <a:p>
            <a:endParaRPr lang="en-US" sz="2400" dirty="0"/>
          </a:p>
          <a:p>
            <a:pPr algn="ctr"/>
            <a:r>
              <a:rPr lang="ru-RU" sz="1400" dirty="0"/>
              <a:t>7/50=0,14</a:t>
            </a:r>
          </a:p>
          <a:p>
            <a:endParaRPr lang="ru-RU" sz="14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39789BD-0322-40E3-8FEE-4E0488E42743}"/>
              </a:ext>
            </a:extLst>
          </p:cNvPr>
          <p:cNvSpPr/>
          <p:nvPr/>
        </p:nvSpPr>
        <p:spPr>
          <a:xfrm>
            <a:off x="1016529" y="5645937"/>
            <a:ext cx="2023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Расчленённость</a:t>
            </a:r>
            <a:r>
              <a:rPr lang="ru-RU" sz="1400" dirty="0"/>
              <a:t> </a:t>
            </a:r>
            <a:r>
              <a:rPr lang="en-US" sz="1400" dirty="0"/>
              <a:t>=</a:t>
            </a:r>
            <a:r>
              <a:rPr lang="ru-RU" sz="1400" dirty="0"/>
              <a:t> 3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4CD7539-3577-414A-B7EA-B90EC3B6C5B3}"/>
              </a:ext>
            </a:extLst>
          </p:cNvPr>
          <p:cNvCxnSpPr/>
          <p:nvPr/>
        </p:nvCxnSpPr>
        <p:spPr>
          <a:xfrm>
            <a:off x="396707" y="2831804"/>
            <a:ext cx="0" cy="1329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778FB2BF-76D7-4041-855B-FD692C419FE0}"/>
              </a:ext>
            </a:extLst>
          </p:cNvPr>
          <p:cNvCxnSpPr>
            <a:cxnSpLocks/>
          </p:cNvCxnSpPr>
          <p:nvPr/>
        </p:nvCxnSpPr>
        <p:spPr>
          <a:xfrm>
            <a:off x="1016529" y="2229746"/>
            <a:ext cx="43199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1006FED-1976-4F3B-A51E-CAC4DDBAFE6A}"/>
              </a:ext>
            </a:extLst>
          </p:cNvPr>
          <p:cNvSpPr txBox="1"/>
          <p:nvPr/>
        </p:nvSpPr>
        <p:spPr>
          <a:xfrm>
            <a:off x="5057033" y="229107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</a:t>
            </a:r>
            <a:endParaRPr lang="ru-RU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51E818-FD12-431F-AD4F-2C6F24EB780F}"/>
              </a:ext>
            </a:extLst>
          </p:cNvPr>
          <p:cNvSpPr txBox="1"/>
          <p:nvPr/>
        </p:nvSpPr>
        <p:spPr>
          <a:xfrm>
            <a:off x="66319" y="3945467"/>
            <a:ext cx="26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</a:t>
            </a:r>
            <a:endParaRPr lang="ru-RU" sz="1200" dirty="0"/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2F5AC12-E590-4D99-A3FA-CDE81E1A8983}"/>
              </a:ext>
            </a:extLst>
          </p:cNvPr>
          <p:cNvCxnSpPr/>
          <p:nvPr/>
        </p:nvCxnSpPr>
        <p:spPr>
          <a:xfrm>
            <a:off x="373854" y="4698705"/>
            <a:ext cx="0" cy="1329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7A25369-CAC9-4E38-8866-663EAFE45A6D}"/>
              </a:ext>
            </a:extLst>
          </p:cNvPr>
          <p:cNvSpPr txBox="1"/>
          <p:nvPr/>
        </p:nvSpPr>
        <p:spPr>
          <a:xfrm>
            <a:off x="23258" y="593706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  <a:endParaRPr lang="ru-RU" sz="1400" dirty="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3F97DAC-1BCD-4B7D-B645-56AB8C88412C}"/>
              </a:ext>
            </a:extLst>
          </p:cNvPr>
          <p:cNvCxnSpPr>
            <a:cxnSpLocks/>
          </p:cNvCxnSpPr>
          <p:nvPr/>
        </p:nvCxnSpPr>
        <p:spPr>
          <a:xfrm flipH="1" flipV="1">
            <a:off x="169278" y="4621113"/>
            <a:ext cx="204576" cy="77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62C38AEC-7C2E-4094-98D9-1E0E61119536}"/>
              </a:ext>
            </a:extLst>
          </p:cNvPr>
          <p:cNvCxnSpPr>
            <a:cxnSpLocks/>
          </p:cNvCxnSpPr>
          <p:nvPr/>
        </p:nvCxnSpPr>
        <p:spPr>
          <a:xfrm flipV="1">
            <a:off x="373854" y="4633819"/>
            <a:ext cx="299246" cy="6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A1B483D-E35E-48CE-B249-C0FB18006F39}"/>
              </a:ext>
            </a:extLst>
          </p:cNvPr>
          <p:cNvSpPr txBox="1"/>
          <p:nvPr/>
        </p:nvSpPr>
        <p:spPr>
          <a:xfrm>
            <a:off x="-16926" y="446267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endParaRPr lang="ru-RU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35750F-D8EF-4A4A-8C69-5132929007C2}"/>
              </a:ext>
            </a:extLst>
          </p:cNvPr>
          <p:cNvSpPr txBox="1"/>
          <p:nvPr/>
        </p:nvSpPr>
        <p:spPr>
          <a:xfrm>
            <a:off x="621349" y="446722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  <a:endParaRPr lang="ru-RU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010A005-91DA-4A88-8F2B-B2D468B79B3F}"/>
              </a:ext>
            </a:extLst>
          </p:cNvPr>
          <p:cNvSpPr txBox="1"/>
          <p:nvPr/>
        </p:nvSpPr>
        <p:spPr>
          <a:xfrm>
            <a:off x="2493600" y="775353"/>
            <a:ext cx="886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Скважина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214872-6193-4FE8-AD91-1B903EF451EB}"/>
              </a:ext>
            </a:extLst>
          </p:cNvPr>
          <p:cNvSpPr txBox="1"/>
          <p:nvPr/>
        </p:nvSpPr>
        <p:spPr>
          <a:xfrm>
            <a:off x="6457950" y="775353"/>
            <a:ext cx="547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</a:t>
            </a:r>
            <a:r>
              <a:rPr lang="ru-RU" sz="1200" dirty="0"/>
              <a:t>Куб</a:t>
            </a:r>
            <a:r>
              <a:rPr lang="en-US" sz="1200" dirty="0"/>
              <a:t>”</a:t>
            </a:r>
            <a:endParaRPr lang="ru-RU" sz="1200" dirty="0"/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DC0F1BC9-9D78-4A4E-928A-7F93D52356EA}"/>
              </a:ext>
            </a:extLst>
          </p:cNvPr>
          <p:cNvCxnSpPr>
            <a:cxnSpLocks/>
          </p:cNvCxnSpPr>
          <p:nvPr/>
        </p:nvCxnSpPr>
        <p:spPr>
          <a:xfrm flipV="1">
            <a:off x="1016529" y="1052352"/>
            <a:ext cx="1" cy="120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8C15821C-F2CD-4FB1-B0F5-FE691172987A}"/>
              </a:ext>
            </a:extLst>
          </p:cNvPr>
          <p:cNvSpPr txBox="1"/>
          <p:nvPr/>
        </p:nvSpPr>
        <p:spPr>
          <a:xfrm>
            <a:off x="628650" y="861321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LIT</a:t>
            </a:r>
            <a:endParaRPr lang="ru-RU" sz="1200" dirty="0"/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4BD63BFD-1789-4B51-8473-28758CE5C228}"/>
              </a:ext>
            </a:extLst>
          </p:cNvPr>
          <p:cNvCxnSpPr>
            <a:cxnSpLocks/>
          </p:cNvCxnSpPr>
          <p:nvPr/>
        </p:nvCxnSpPr>
        <p:spPr>
          <a:xfrm flipV="1">
            <a:off x="392527" y="2831804"/>
            <a:ext cx="148019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3BE1DCA5-695B-4DCA-A3FD-895DD0CDD91B}"/>
                  </a:ext>
                </a:extLst>
              </p:cNvPr>
              <p:cNvSpPr/>
              <p:nvPr/>
            </p:nvSpPr>
            <p:spPr>
              <a:xfrm>
                <a:off x="463915" y="2392052"/>
                <a:ext cx="579571" cy="485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ctrlPr>
                            <a:rPr lang="en-US" sz="9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naryPr>
                        <m:sub/>
                        <m:sup>
                          <m:r>
                            <a:rPr lang="en-US" sz="9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  <m:r>
                            <a:rPr lang="en-US" sz="9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r>
                            <a:rPr lang="en-US" sz="9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ru-RU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𝐼𝑇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3BE1DCA5-695B-4DCA-A3FD-895DD0CDD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15" y="2392052"/>
                <a:ext cx="579571" cy="485967"/>
              </a:xfrm>
              <a:prstGeom prst="rect">
                <a:avLst/>
              </a:prstGeom>
              <a:blipFill>
                <a:blip r:embed="rId6"/>
                <a:stretch>
                  <a:fillRect l="-61053" t="-86250" r="-64211" b="-13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DE59FB0C-D7F3-49B1-B2A0-0EAD36A40B99}"/>
                  </a:ext>
                </a:extLst>
              </p:cNvPr>
              <p:cNvSpPr/>
              <p:nvPr/>
            </p:nvSpPr>
            <p:spPr>
              <a:xfrm>
                <a:off x="1005463" y="2386611"/>
                <a:ext cx="579571" cy="485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ctrlPr>
                            <a:rPr lang="en-US" sz="9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naryPr>
                        <m:sub/>
                        <m:sup>
                          <m:r>
                            <a:rPr lang="en-US" sz="9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  <m:r>
                            <a:rPr lang="en-US" sz="9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r>
                            <a:rPr lang="en-US" sz="9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ru-RU" sz="9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𝐶𝐸𝐿𝐿𝑆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DE59FB0C-D7F3-49B1-B2A0-0EAD36A40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63" y="2386611"/>
                <a:ext cx="579571" cy="485967"/>
              </a:xfrm>
              <a:prstGeom prst="rect">
                <a:avLst/>
              </a:prstGeom>
              <a:blipFill>
                <a:blip r:embed="rId7"/>
                <a:stretch>
                  <a:fillRect l="-63158" t="-87342" r="-62105" b="-141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956A20A1-A445-4494-89A3-B42B20324FE5}"/>
              </a:ext>
            </a:extLst>
          </p:cNvPr>
          <p:cNvSpPr txBox="1"/>
          <p:nvPr/>
        </p:nvSpPr>
        <p:spPr>
          <a:xfrm>
            <a:off x="888786" y="244976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endParaRPr lang="ru-RU" dirty="0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6720C3C-CAE6-4B4D-B23B-616286AA8515}"/>
              </a:ext>
            </a:extLst>
          </p:cNvPr>
          <p:cNvGrpSpPr/>
          <p:nvPr/>
        </p:nvGrpSpPr>
        <p:grpSpPr>
          <a:xfrm>
            <a:off x="1243378" y="4947308"/>
            <a:ext cx="1166064" cy="489431"/>
            <a:chOff x="1293486" y="4876173"/>
            <a:chExt cx="1166064" cy="489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Прямоугольник 96">
                  <a:extLst>
                    <a:ext uri="{FF2B5EF4-FFF2-40B4-BE49-F238E27FC236}">
                      <a16:creationId xmlns:a16="http://schemas.microsoft.com/office/drawing/2014/main" id="{BA0228EF-E767-4AA4-BC2A-4D56D15D459C}"/>
                    </a:ext>
                  </a:extLst>
                </p:cNvPr>
                <p:cNvSpPr/>
                <p:nvPr/>
              </p:nvSpPr>
              <p:spPr>
                <a:xfrm>
                  <a:off x="1293486" y="4879637"/>
                  <a:ext cx="579571" cy="4859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ctrlPr>
                              <a:rPr lang="en-US" sz="9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naryPr>
                          <m:sub/>
                          <m:sup>
                            <m:r>
                              <a:rPr lang="en-US" sz="9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9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𝐼𝑇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7" name="Прямоугольник 96">
                  <a:extLst>
                    <a:ext uri="{FF2B5EF4-FFF2-40B4-BE49-F238E27FC236}">
                      <a16:creationId xmlns:a16="http://schemas.microsoft.com/office/drawing/2014/main" id="{BA0228EF-E767-4AA4-BC2A-4D56D15D4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486" y="4879637"/>
                  <a:ext cx="579571" cy="485967"/>
                </a:xfrm>
                <a:prstGeom prst="rect">
                  <a:avLst/>
                </a:prstGeom>
                <a:blipFill>
                  <a:blip r:embed="rId8"/>
                  <a:stretch>
                    <a:fillRect l="-63158" t="-86250" r="-62105" b="-138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7030854-F80D-4BC3-A15A-80DEC8B29C90}"/>
                </a:ext>
              </a:extLst>
            </p:cNvPr>
            <p:cNvSpPr txBox="1"/>
            <p:nvPr/>
          </p:nvSpPr>
          <p:spPr>
            <a:xfrm>
              <a:off x="1755586" y="4955139"/>
              <a:ext cx="248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/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Прямоугольник 99">
                  <a:extLst>
                    <a:ext uri="{FF2B5EF4-FFF2-40B4-BE49-F238E27FC236}">
                      <a16:creationId xmlns:a16="http://schemas.microsoft.com/office/drawing/2014/main" id="{16B4B357-B29B-4A8E-AE8B-99970F98D1A2}"/>
                    </a:ext>
                  </a:extLst>
                </p:cNvPr>
                <p:cNvSpPr/>
                <p:nvPr/>
              </p:nvSpPr>
              <p:spPr>
                <a:xfrm>
                  <a:off x="1879979" y="4876173"/>
                  <a:ext cx="579571" cy="4859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ctrlPr>
                              <a:rPr lang="en-US" sz="9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naryPr>
                          <m:sub/>
                          <m:sup>
                            <m:r>
                              <a:rPr lang="en-US" sz="9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𝐶𝐸𝐿𝐿𝑆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0" name="Прямоугольник 99">
                  <a:extLst>
                    <a:ext uri="{FF2B5EF4-FFF2-40B4-BE49-F238E27FC236}">
                      <a16:creationId xmlns:a16="http://schemas.microsoft.com/office/drawing/2014/main" id="{16B4B357-B29B-4A8E-AE8B-99970F98D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979" y="4876173"/>
                  <a:ext cx="579571" cy="485967"/>
                </a:xfrm>
                <a:prstGeom prst="rect">
                  <a:avLst/>
                </a:prstGeom>
                <a:blipFill>
                  <a:blip r:embed="rId9"/>
                  <a:stretch>
                    <a:fillRect l="-62105" t="-87342" r="-63158" b="-141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095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BB5B21-D9DD-4543-9B15-F0FEC7B9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908" y="857251"/>
            <a:ext cx="2432184" cy="31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Месторождение </a:t>
            </a:r>
            <a:r>
              <a:rPr lang="en-US" dirty="0"/>
              <a:t>A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761AE1-1239-4643-8648-F3AD366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E66845-9000-4CD5-8E40-C7276E86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/>
          </a:bodyPr>
          <a:lstStyle/>
          <a:p>
            <a:r>
              <a:rPr lang="ru-RU" sz="2000" dirty="0"/>
              <a:t>Результат сравнения, каротажная диаграмма дискретного поля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B1D01C-25EF-4D19-B440-F4AA2EDA362C}"/>
              </a:ext>
            </a:extLst>
          </p:cNvPr>
          <p:cNvSpPr txBox="1">
            <a:spLocks/>
          </p:cNvSpPr>
          <p:nvPr/>
        </p:nvSpPr>
        <p:spPr>
          <a:xfrm>
            <a:off x="3355908" y="3820702"/>
            <a:ext cx="2432184" cy="314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Месторождение </a:t>
            </a:r>
            <a:r>
              <a:rPr lang="en-US" dirty="0"/>
              <a:t>C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299040-B904-4B68-8770-0E3008E6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1587093"/>
            <a:ext cx="2568704" cy="24846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24F4B4-3FE8-4162-B44A-9956C8C90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18"/>
          <a:stretch/>
        </p:blipFill>
        <p:spPr>
          <a:xfrm>
            <a:off x="6004420" y="1559615"/>
            <a:ext cx="2990850" cy="1996385"/>
          </a:xfrm>
          <a:prstGeom prst="rect">
            <a:avLst/>
          </a:prstGeom>
        </p:spPr>
      </p:pic>
      <p:pic>
        <p:nvPicPr>
          <p:cNvPr id="8356" name="Рисунок 8355">
            <a:extLst>
              <a:ext uri="{FF2B5EF4-FFF2-40B4-BE49-F238E27FC236}">
                <a16:creationId xmlns:a16="http://schemas.microsoft.com/office/drawing/2014/main" id="{13CFF224-BE19-4446-B528-CEF75BD1F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12" y="1574941"/>
            <a:ext cx="3084513" cy="2270023"/>
          </a:xfrm>
          <a:prstGeom prst="rect">
            <a:avLst/>
          </a:prstGeom>
        </p:spPr>
      </p:pic>
      <p:pic>
        <p:nvPicPr>
          <p:cNvPr id="8358" name="Рисунок 8357">
            <a:extLst>
              <a:ext uri="{FF2B5EF4-FFF2-40B4-BE49-F238E27FC236}">
                <a16:creationId xmlns:a16="http://schemas.microsoft.com/office/drawing/2014/main" id="{FE0D02D5-5631-4EF2-BA9F-7DE1F2E82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1" y="4351625"/>
            <a:ext cx="2568704" cy="2516522"/>
          </a:xfrm>
          <a:prstGeom prst="rect">
            <a:avLst/>
          </a:prstGeom>
        </p:spPr>
      </p:pic>
      <p:pic>
        <p:nvPicPr>
          <p:cNvPr id="8360" name="Рисунок 8359">
            <a:extLst>
              <a:ext uri="{FF2B5EF4-FFF2-40B4-BE49-F238E27FC236}">
                <a16:creationId xmlns:a16="http://schemas.microsoft.com/office/drawing/2014/main" id="{FA0698A6-070C-42F9-A0F9-0BD334611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327" y="4377735"/>
            <a:ext cx="3003272" cy="2531329"/>
          </a:xfrm>
          <a:prstGeom prst="rect">
            <a:avLst/>
          </a:prstGeom>
        </p:spPr>
      </p:pic>
      <p:pic>
        <p:nvPicPr>
          <p:cNvPr id="8362" name="Рисунок 8361">
            <a:extLst>
              <a:ext uri="{FF2B5EF4-FFF2-40B4-BE49-F238E27FC236}">
                <a16:creationId xmlns:a16="http://schemas.microsoft.com/office/drawing/2014/main" id="{E23B00E2-6038-42BB-ABD8-504BE0988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5775" y="4395717"/>
            <a:ext cx="3005355" cy="2513347"/>
          </a:xfrm>
          <a:prstGeom prst="rect">
            <a:avLst/>
          </a:prstGeom>
        </p:spPr>
      </p:pic>
      <p:sp>
        <p:nvSpPr>
          <p:cNvPr id="8363" name="Прямоугольник 8362">
            <a:extLst>
              <a:ext uri="{FF2B5EF4-FFF2-40B4-BE49-F238E27FC236}">
                <a16:creationId xmlns:a16="http://schemas.microsoft.com/office/drawing/2014/main" id="{8187C839-678A-4A29-8678-A8854C5293DE}"/>
              </a:ext>
            </a:extLst>
          </p:cNvPr>
          <p:cNvSpPr/>
          <p:nvPr/>
        </p:nvSpPr>
        <p:spPr>
          <a:xfrm>
            <a:off x="1229994" y="1211551"/>
            <a:ext cx="63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ГСР</a:t>
            </a:r>
            <a:endParaRPr lang="ru-RU" dirty="0"/>
          </a:p>
        </p:txBody>
      </p:sp>
      <p:sp>
        <p:nvSpPr>
          <p:cNvPr id="8364" name="Прямоугольник 8363">
            <a:extLst>
              <a:ext uri="{FF2B5EF4-FFF2-40B4-BE49-F238E27FC236}">
                <a16:creationId xmlns:a16="http://schemas.microsoft.com/office/drawing/2014/main" id="{99B57C69-EC2E-43BC-84CE-FF393BEC3416}"/>
              </a:ext>
            </a:extLst>
          </p:cNvPr>
          <p:cNvSpPr/>
          <p:nvPr/>
        </p:nvSpPr>
        <p:spPr>
          <a:xfrm>
            <a:off x="3505458" y="120560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Песчанистость</a:t>
            </a:r>
            <a:endParaRPr lang="ru-RU" dirty="0"/>
          </a:p>
        </p:txBody>
      </p:sp>
      <p:sp>
        <p:nvSpPr>
          <p:cNvPr id="250" name="Прямоугольник 249">
            <a:extLst>
              <a:ext uri="{FF2B5EF4-FFF2-40B4-BE49-F238E27FC236}">
                <a16:creationId xmlns:a16="http://schemas.microsoft.com/office/drawing/2014/main" id="{809BC809-790A-4CC4-B5DD-1E630EC90E4B}"/>
              </a:ext>
            </a:extLst>
          </p:cNvPr>
          <p:cNvSpPr/>
          <p:nvPr/>
        </p:nvSpPr>
        <p:spPr>
          <a:xfrm>
            <a:off x="6613654" y="1138793"/>
            <a:ext cx="18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Расчлененность</a:t>
            </a:r>
            <a:endParaRPr lang="ru-RU" dirty="0"/>
          </a:p>
        </p:txBody>
      </p:sp>
      <p:sp>
        <p:nvSpPr>
          <p:cNvPr id="251" name="Прямоугольник 250">
            <a:extLst>
              <a:ext uri="{FF2B5EF4-FFF2-40B4-BE49-F238E27FC236}">
                <a16:creationId xmlns:a16="http://schemas.microsoft.com/office/drawing/2014/main" id="{9201B9E6-6D07-415F-9E89-B2F9BD92F51B}"/>
              </a:ext>
            </a:extLst>
          </p:cNvPr>
          <p:cNvSpPr/>
          <p:nvPr/>
        </p:nvSpPr>
        <p:spPr>
          <a:xfrm>
            <a:off x="1245300" y="3982293"/>
            <a:ext cx="63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ГСР</a:t>
            </a:r>
            <a:endParaRPr lang="ru-RU" dirty="0"/>
          </a:p>
        </p:txBody>
      </p:sp>
      <p:sp>
        <p:nvSpPr>
          <p:cNvPr id="252" name="Прямоугольник 251">
            <a:extLst>
              <a:ext uri="{FF2B5EF4-FFF2-40B4-BE49-F238E27FC236}">
                <a16:creationId xmlns:a16="http://schemas.microsoft.com/office/drawing/2014/main" id="{5BDE97CA-712A-447E-B9ED-FC8561B1999F}"/>
              </a:ext>
            </a:extLst>
          </p:cNvPr>
          <p:cNvSpPr/>
          <p:nvPr/>
        </p:nvSpPr>
        <p:spPr>
          <a:xfrm>
            <a:off x="3505458" y="404910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Песчанистость</a:t>
            </a:r>
            <a:endParaRPr lang="ru-RU" dirty="0"/>
          </a:p>
        </p:txBody>
      </p: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FE6D80C3-EEBA-4FCF-8424-111DD4198877}"/>
              </a:ext>
            </a:extLst>
          </p:cNvPr>
          <p:cNvSpPr/>
          <p:nvPr/>
        </p:nvSpPr>
        <p:spPr>
          <a:xfrm>
            <a:off x="6613654" y="3982293"/>
            <a:ext cx="18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Расчлененность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52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BB5B21-D9DD-4543-9B15-F0FEC7B9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908" y="857251"/>
            <a:ext cx="2432184" cy="31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Месторождение </a:t>
            </a:r>
            <a:r>
              <a:rPr lang="en-US" dirty="0"/>
              <a:t>A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761AE1-1239-4643-8648-F3AD366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E66845-9000-4CD5-8E40-C7276E86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/>
          </a:bodyPr>
          <a:lstStyle/>
          <a:p>
            <a:r>
              <a:rPr lang="ru-RU" sz="2000" dirty="0"/>
              <a:t>Результат сравнения, каротажная диаграмма дискретного поля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B1D01C-25EF-4D19-B440-F4AA2EDA362C}"/>
              </a:ext>
            </a:extLst>
          </p:cNvPr>
          <p:cNvSpPr txBox="1">
            <a:spLocks/>
          </p:cNvSpPr>
          <p:nvPr/>
        </p:nvSpPr>
        <p:spPr>
          <a:xfrm>
            <a:off x="3355908" y="3820702"/>
            <a:ext cx="2432184" cy="314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Месторождение </a:t>
            </a:r>
            <a:r>
              <a:rPr lang="en-US" dirty="0"/>
              <a:t>C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299040-B904-4B68-8770-0E3008E6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1587093"/>
            <a:ext cx="2568704" cy="24846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24F4B4-3FE8-4162-B44A-9956C8C90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18"/>
          <a:stretch/>
        </p:blipFill>
        <p:spPr>
          <a:xfrm>
            <a:off x="6004420" y="1559615"/>
            <a:ext cx="2990850" cy="1996385"/>
          </a:xfrm>
          <a:prstGeom prst="rect">
            <a:avLst/>
          </a:prstGeom>
        </p:spPr>
      </p:pic>
      <p:pic>
        <p:nvPicPr>
          <p:cNvPr id="8356" name="Рисунок 8355">
            <a:extLst>
              <a:ext uri="{FF2B5EF4-FFF2-40B4-BE49-F238E27FC236}">
                <a16:creationId xmlns:a16="http://schemas.microsoft.com/office/drawing/2014/main" id="{13CFF224-BE19-4446-B528-CEF75BD1F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12" y="1574941"/>
            <a:ext cx="3084513" cy="2270023"/>
          </a:xfrm>
          <a:prstGeom prst="rect">
            <a:avLst/>
          </a:prstGeom>
        </p:spPr>
      </p:pic>
      <p:pic>
        <p:nvPicPr>
          <p:cNvPr id="8358" name="Рисунок 8357">
            <a:extLst>
              <a:ext uri="{FF2B5EF4-FFF2-40B4-BE49-F238E27FC236}">
                <a16:creationId xmlns:a16="http://schemas.microsoft.com/office/drawing/2014/main" id="{FE0D02D5-5631-4EF2-BA9F-7DE1F2E82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1" y="4351625"/>
            <a:ext cx="2568704" cy="2516522"/>
          </a:xfrm>
          <a:prstGeom prst="rect">
            <a:avLst/>
          </a:prstGeom>
        </p:spPr>
      </p:pic>
      <p:pic>
        <p:nvPicPr>
          <p:cNvPr id="8360" name="Рисунок 8359">
            <a:extLst>
              <a:ext uri="{FF2B5EF4-FFF2-40B4-BE49-F238E27FC236}">
                <a16:creationId xmlns:a16="http://schemas.microsoft.com/office/drawing/2014/main" id="{FA0698A6-070C-42F9-A0F9-0BD334611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327" y="4377735"/>
            <a:ext cx="3003272" cy="2531329"/>
          </a:xfrm>
          <a:prstGeom prst="rect">
            <a:avLst/>
          </a:prstGeom>
        </p:spPr>
      </p:pic>
      <p:pic>
        <p:nvPicPr>
          <p:cNvPr id="8362" name="Рисунок 8361">
            <a:extLst>
              <a:ext uri="{FF2B5EF4-FFF2-40B4-BE49-F238E27FC236}">
                <a16:creationId xmlns:a16="http://schemas.microsoft.com/office/drawing/2014/main" id="{E23B00E2-6038-42BB-ABD8-504BE0988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5775" y="4395717"/>
            <a:ext cx="3005355" cy="2513347"/>
          </a:xfrm>
          <a:prstGeom prst="rect">
            <a:avLst/>
          </a:prstGeom>
        </p:spPr>
      </p:pic>
      <p:sp>
        <p:nvSpPr>
          <p:cNvPr id="8364" name="Прямоугольник 8363">
            <a:extLst>
              <a:ext uri="{FF2B5EF4-FFF2-40B4-BE49-F238E27FC236}">
                <a16:creationId xmlns:a16="http://schemas.microsoft.com/office/drawing/2014/main" id="{99B57C69-EC2E-43BC-84CE-FF393BEC3416}"/>
              </a:ext>
            </a:extLst>
          </p:cNvPr>
          <p:cNvSpPr/>
          <p:nvPr/>
        </p:nvSpPr>
        <p:spPr>
          <a:xfrm>
            <a:off x="3505458" y="120560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Песчанистость</a:t>
            </a:r>
            <a:endParaRPr lang="ru-RU" dirty="0"/>
          </a:p>
        </p:txBody>
      </p:sp>
      <p:sp>
        <p:nvSpPr>
          <p:cNvPr id="250" name="Прямоугольник 249">
            <a:extLst>
              <a:ext uri="{FF2B5EF4-FFF2-40B4-BE49-F238E27FC236}">
                <a16:creationId xmlns:a16="http://schemas.microsoft.com/office/drawing/2014/main" id="{809BC809-790A-4CC4-B5DD-1E630EC90E4B}"/>
              </a:ext>
            </a:extLst>
          </p:cNvPr>
          <p:cNvSpPr/>
          <p:nvPr/>
        </p:nvSpPr>
        <p:spPr>
          <a:xfrm>
            <a:off x="6613654" y="1138793"/>
            <a:ext cx="18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Расчлененность</a:t>
            </a:r>
            <a:endParaRPr lang="ru-RU" dirty="0"/>
          </a:p>
        </p:txBody>
      </p:sp>
      <p:sp>
        <p:nvSpPr>
          <p:cNvPr id="251" name="Прямоугольник 250">
            <a:extLst>
              <a:ext uri="{FF2B5EF4-FFF2-40B4-BE49-F238E27FC236}">
                <a16:creationId xmlns:a16="http://schemas.microsoft.com/office/drawing/2014/main" id="{9201B9E6-6D07-415F-9E89-B2F9BD92F51B}"/>
              </a:ext>
            </a:extLst>
          </p:cNvPr>
          <p:cNvSpPr/>
          <p:nvPr/>
        </p:nvSpPr>
        <p:spPr>
          <a:xfrm>
            <a:off x="1245300" y="3982293"/>
            <a:ext cx="63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ГСР</a:t>
            </a:r>
            <a:endParaRPr lang="ru-RU" dirty="0"/>
          </a:p>
        </p:txBody>
      </p:sp>
      <p:sp>
        <p:nvSpPr>
          <p:cNvPr id="252" name="Прямоугольник 251">
            <a:extLst>
              <a:ext uri="{FF2B5EF4-FFF2-40B4-BE49-F238E27FC236}">
                <a16:creationId xmlns:a16="http://schemas.microsoft.com/office/drawing/2014/main" id="{5BDE97CA-712A-447E-B9ED-FC8561B1999F}"/>
              </a:ext>
            </a:extLst>
          </p:cNvPr>
          <p:cNvSpPr/>
          <p:nvPr/>
        </p:nvSpPr>
        <p:spPr>
          <a:xfrm>
            <a:off x="3505458" y="404910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Песчанистость</a:t>
            </a:r>
            <a:endParaRPr lang="ru-RU" dirty="0"/>
          </a:p>
        </p:txBody>
      </p: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FE6D80C3-EEBA-4FCF-8424-111DD4198877}"/>
              </a:ext>
            </a:extLst>
          </p:cNvPr>
          <p:cNvSpPr/>
          <p:nvPr/>
        </p:nvSpPr>
        <p:spPr>
          <a:xfrm>
            <a:off x="6613654" y="3982293"/>
            <a:ext cx="18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Расчлененность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C3D320D-18A5-4B93-A4B5-EA6DD5B2C021}"/>
              </a:ext>
            </a:extLst>
          </p:cNvPr>
          <p:cNvSpPr/>
          <p:nvPr/>
        </p:nvSpPr>
        <p:spPr>
          <a:xfrm>
            <a:off x="1248614" y="1172836"/>
            <a:ext cx="63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ГСР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5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BB5B21-D9DD-4543-9B15-F0FEC7B9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908" y="857251"/>
            <a:ext cx="2432184" cy="31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Месторождение </a:t>
            </a:r>
            <a:r>
              <a:rPr lang="en-US" dirty="0"/>
              <a:t>D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761AE1-1239-4643-8648-F3AD366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06DF-A8FD-4A17-9E2B-A53C50B00862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E66845-9000-4CD5-8E40-C7276E86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/>
          </a:bodyPr>
          <a:lstStyle/>
          <a:p>
            <a:r>
              <a:rPr lang="ru-RU" sz="2000" dirty="0"/>
              <a:t>Результат сравнения, каротажная диаграмма дискретного поля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B1D01C-25EF-4D19-B440-F4AA2EDA362C}"/>
              </a:ext>
            </a:extLst>
          </p:cNvPr>
          <p:cNvSpPr txBox="1">
            <a:spLocks/>
          </p:cNvSpPr>
          <p:nvPr/>
        </p:nvSpPr>
        <p:spPr>
          <a:xfrm>
            <a:off x="3355908" y="3746766"/>
            <a:ext cx="2432184" cy="314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Месторождение </a:t>
            </a:r>
            <a:r>
              <a:rPr lang="en-US" dirty="0"/>
              <a:t>E</a:t>
            </a:r>
            <a:endParaRPr lang="ru-RU" dirty="0"/>
          </a:p>
        </p:txBody>
      </p:sp>
      <p:sp>
        <p:nvSpPr>
          <p:cNvPr id="8364" name="Прямоугольник 8363">
            <a:extLst>
              <a:ext uri="{FF2B5EF4-FFF2-40B4-BE49-F238E27FC236}">
                <a16:creationId xmlns:a16="http://schemas.microsoft.com/office/drawing/2014/main" id="{99B57C69-EC2E-43BC-84CE-FF393BEC3416}"/>
              </a:ext>
            </a:extLst>
          </p:cNvPr>
          <p:cNvSpPr/>
          <p:nvPr/>
        </p:nvSpPr>
        <p:spPr>
          <a:xfrm>
            <a:off x="3505458" y="120560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Песчанистость</a:t>
            </a:r>
            <a:endParaRPr lang="ru-RU" dirty="0"/>
          </a:p>
        </p:txBody>
      </p:sp>
      <p:sp>
        <p:nvSpPr>
          <p:cNvPr id="250" name="Прямоугольник 249">
            <a:extLst>
              <a:ext uri="{FF2B5EF4-FFF2-40B4-BE49-F238E27FC236}">
                <a16:creationId xmlns:a16="http://schemas.microsoft.com/office/drawing/2014/main" id="{809BC809-790A-4CC4-B5DD-1E630EC90E4B}"/>
              </a:ext>
            </a:extLst>
          </p:cNvPr>
          <p:cNvSpPr/>
          <p:nvPr/>
        </p:nvSpPr>
        <p:spPr>
          <a:xfrm>
            <a:off x="6613654" y="1212856"/>
            <a:ext cx="18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Расчлененность</a:t>
            </a:r>
            <a:endParaRPr lang="ru-RU" dirty="0"/>
          </a:p>
        </p:txBody>
      </p:sp>
      <p:sp>
        <p:nvSpPr>
          <p:cNvPr id="251" name="Прямоугольник 250">
            <a:extLst>
              <a:ext uri="{FF2B5EF4-FFF2-40B4-BE49-F238E27FC236}">
                <a16:creationId xmlns:a16="http://schemas.microsoft.com/office/drawing/2014/main" id="{9201B9E6-6D07-415F-9E89-B2F9BD92F51B}"/>
              </a:ext>
            </a:extLst>
          </p:cNvPr>
          <p:cNvSpPr/>
          <p:nvPr/>
        </p:nvSpPr>
        <p:spPr>
          <a:xfrm>
            <a:off x="1245300" y="3982293"/>
            <a:ext cx="63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ГСР</a:t>
            </a:r>
            <a:endParaRPr lang="ru-RU" dirty="0"/>
          </a:p>
        </p:txBody>
      </p:sp>
      <p:sp>
        <p:nvSpPr>
          <p:cNvPr id="252" name="Прямоугольник 251">
            <a:extLst>
              <a:ext uri="{FF2B5EF4-FFF2-40B4-BE49-F238E27FC236}">
                <a16:creationId xmlns:a16="http://schemas.microsoft.com/office/drawing/2014/main" id="{5BDE97CA-712A-447E-B9ED-FC8561B1999F}"/>
              </a:ext>
            </a:extLst>
          </p:cNvPr>
          <p:cNvSpPr/>
          <p:nvPr/>
        </p:nvSpPr>
        <p:spPr>
          <a:xfrm>
            <a:off x="3505458" y="404910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Песчанистость</a:t>
            </a:r>
            <a:endParaRPr lang="ru-RU" dirty="0"/>
          </a:p>
        </p:txBody>
      </p: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FE6D80C3-EEBA-4FCF-8424-111DD4198877}"/>
              </a:ext>
            </a:extLst>
          </p:cNvPr>
          <p:cNvSpPr/>
          <p:nvPr/>
        </p:nvSpPr>
        <p:spPr>
          <a:xfrm>
            <a:off x="6613654" y="3982293"/>
            <a:ext cx="18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Расчлененность</a:t>
            </a:r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768C8C-B2AE-45B6-9D03-D6E79280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1" y="1613042"/>
            <a:ext cx="2788263" cy="255758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E4925E-E987-4136-9534-99A4D83E4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87" y="1559615"/>
            <a:ext cx="3066983" cy="23084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F68D1A-517D-49A1-BADA-9DFBDB859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06" y="1618124"/>
            <a:ext cx="2831968" cy="22025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45E08F-7678-49E4-834B-D5F309F2B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12" y="4385464"/>
            <a:ext cx="2696203" cy="255758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7DB927B-ADB0-413B-93F7-81859D410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174" y="4460840"/>
            <a:ext cx="2839013" cy="24822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33D16B4-FC97-465A-90AA-68E964CEF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814" y="4351626"/>
            <a:ext cx="3345985" cy="2591426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10B6E76-1D2E-475C-8FD3-95F40BEB12B1}"/>
              </a:ext>
            </a:extLst>
          </p:cNvPr>
          <p:cNvSpPr/>
          <p:nvPr/>
        </p:nvSpPr>
        <p:spPr>
          <a:xfrm>
            <a:off x="1245300" y="1164762"/>
            <a:ext cx="63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ГСР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54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Сравнение методов, воспроизведение вертикальной нестационарности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14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FCE7B2-E498-41B8-874C-025416E380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150" y="1522690"/>
            <a:ext cx="2424296" cy="1511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0F3A9D-AA53-4494-91BC-B60073905E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9352" y="3165919"/>
            <a:ext cx="2371225" cy="1460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FA6C0B-90B4-4159-9085-4266B0F1E1A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23012" y="4758348"/>
            <a:ext cx="2888115" cy="16086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4EF58C-FEAF-4A00-9FCB-D829802B3B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54596" y="1572996"/>
            <a:ext cx="1811020" cy="160751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B1A41C-7761-49F6-B665-AA8421BD1C6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410489" y="1563130"/>
            <a:ext cx="1811020" cy="16224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6657F24-6568-493F-B812-A312F9FEA904}"/>
              </a:ext>
            </a:extLst>
          </p:cNvPr>
          <p:cNvPicPr/>
          <p:nvPr/>
        </p:nvPicPr>
        <p:blipFill rotWithShape="1">
          <a:blip r:embed="rId8"/>
          <a:srcRect t="17" b="17"/>
          <a:stretch/>
        </p:blipFill>
        <p:spPr>
          <a:xfrm>
            <a:off x="7232593" y="1543850"/>
            <a:ext cx="1811020" cy="16366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4FCC94C-E0DA-448F-A836-C0A90949636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577110" y="3180516"/>
            <a:ext cx="1799590" cy="144590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C804F1-8BCF-4A7D-8D1F-9C9C53677E04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383216" y="3163606"/>
            <a:ext cx="1798955" cy="14605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7239AF-00E8-433D-9EBF-FCC5082E17DE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235904" y="3163606"/>
            <a:ext cx="1799590" cy="148667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9AE3E9-8216-414E-9C9B-DA506BC850C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54596" y="4800855"/>
            <a:ext cx="1799590" cy="16086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473E609-61F5-4EFB-9E14-ED3E3082CB3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5377045" y="4800855"/>
            <a:ext cx="1799590" cy="160869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0B45248-A58B-4EC7-AE82-3489457F3ED1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7232593" y="4792215"/>
            <a:ext cx="1799590" cy="1608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3CB98E-CB03-441B-BCCD-1E9E545D41FF}"/>
              </a:ext>
            </a:extLst>
          </p:cNvPr>
          <p:cNvSpPr txBox="1"/>
          <p:nvPr/>
        </p:nvSpPr>
        <p:spPr>
          <a:xfrm>
            <a:off x="3940741" y="1178432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Well data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50A2B-497F-46E4-BF7F-5931CBD10F4B}"/>
              </a:ext>
            </a:extLst>
          </p:cNvPr>
          <p:cNvSpPr txBox="1"/>
          <p:nvPr/>
        </p:nvSpPr>
        <p:spPr>
          <a:xfrm>
            <a:off x="6109061" y="11784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1D7CE3-613F-4A9A-8E9A-532ACEAB3623}"/>
              </a:ext>
            </a:extLst>
          </p:cNvPr>
          <p:cNvSpPr txBox="1"/>
          <p:nvPr/>
        </p:nvSpPr>
        <p:spPr>
          <a:xfrm>
            <a:off x="7810655" y="119708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SGS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A14F1B-86EA-429D-8F5E-6D6F75903A28}"/>
              </a:ext>
            </a:extLst>
          </p:cNvPr>
          <p:cNvSpPr txBox="1"/>
          <p:nvPr/>
        </p:nvSpPr>
        <p:spPr>
          <a:xfrm>
            <a:off x="628650" y="927247"/>
            <a:ext cx="253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Синтетические кейсы</a:t>
            </a:r>
          </a:p>
        </p:txBody>
      </p:sp>
    </p:spTree>
    <p:extLst>
      <p:ext uri="{BB962C8B-B14F-4D97-AF65-F5344CB8AC3E}">
        <p14:creationId xmlns:p14="http://schemas.microsoft.com/office/powerpoint/2010/main" val="63632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Сравнение методов, воспроизведение вертикальной нестационарности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71564"/>
            <a:ext cx="2337834" cy="353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Месторождение </a:t>
            </a:r>
            <a:r>
              <a:rPr lang="en-US" dirty="0"/>
              <a:t>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2" descr="image002">
            <a:extLst>
              <a:ext uri="{FF2B5EF4-FFF2-40B4-BE49-F238E27FC236}">
                <a16:creationId xmlns:a16="http://schemas.microsoft.com/office/drawing/2014/main" id="{C201A47A-8443-4C6F-8063-E56B4FF8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4" y="1467377"/>
            <a:ext cx="2673860" cy="165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5F3E9F-1F92-46EC-A1A0-45AA8BD6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34" y="1082698"/>
            <a:ext cx="5309113" cy="33623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A04383-01EA-4B61-9C88-B65A3CEB2A89}"/>
              </a:ext>
            </a:extLst>
          </p:cNvPr>
          <p:cNvSpPr txBox="1"/>
          <p:nvPr/>
        </p:nvSpPr>
        <p:spPr>
          <a:xfrm>
            <a:off x="3499738" y="101757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Well </a:t>
            </a:r>
          </a:p>
          <a:p>
            <a:r>
              <a:rPr lang="en-US" sz="1100" dirty="0"/>
              <a:t>data</a:t>
            </a:r>
            <a:endParaRPr lang="ru-RU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7A7CF-8DD5-49E6-B7C6-C754DC996D6B}"/>
              </a:ext>
            </a:extLst>
          </p:cNvPr>
          <p:cNvSpPr txBox="1"/>
          <p:nvPr/>
        </p:nvSpPr>
        <p:spPr>
          <a:xfrm>
            <a:off x="6210315" y="1025671"/>
            <a:ext cx="39626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SM</a:t>
            </a:r>
            <a:endParaRPr lang="ru-RU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BE189-4584-4AFB-AF44-3FD664F135DF}"/>
              </a:ext>
            </a:extLst>
          </p:cNvPr>
          <p:cNvSpPr txBox="1"/>
          <p:nvPr/>
        </p:nvSpPr>
        <p:spPr>
          <a:xfrm>
            <a:off x="3535066" y="2478650"/>
            <a:ext cx="4828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SGS</a:t>
            </a:r>
            <a:endParaRPr lang="ru-RU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E30D46-D2B7-4CD0-83E9-1DA6F098930D}"/>
              </a:ext>
            </a:extLst>
          </p:cNvPr>
          <p:cNvSpPr txBox="1"/>
          <p:nvPr/>
        </p:nvSpPr>
        <p:spPr>
          <a:xfrm>
            <a:off x="6100248" y="2365846"/>
            <a:ext cx="62549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SGS</a:t>
            </a:r>
          </a:p>
          <a:p>
            <a:pPr algn="ctr"/>
            <a:r>
              <a:rPr lang="en-US" sz="1100" dirty="0"/>
              <a:t>+ trend</a:t>
            </a:r>
            <a:endParaRPr lang="ru-RU" sz="11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0D4775-E230-491C-8EAC-C94384DC7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5"/>
          <a:stretch/>
        </p:blipFill>
        <p:spPr>
          <a:xfrm>
            <a:off x="1443906" y="4238697"/>
            <a:ext cx="2844959" cy="23124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17D62-AF19-40BA-A2DC-B3188474D2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280"/>
          <a:stretch/>
        </p:blipFill>
        <p:spPr>
          <a:xfrm>
            <a:off x="1507378" y="6299069"/>
            <a:ext cx="5732861" cy="3651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28E91F-CBD7-4C1C-B1B3-702091E0A3A5}"/>
              </a:ext>
            </a:extLst>
          </p:cNvPr>
          <p:cNvSpPr txBox="1"/>
          <p:nvPr/>
        </p:nvSpPr>
        <p:spPr>
          <a:xfrm>
            <a:off x="1133822" y="4255694"/>
            <a:ext cx="898003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100" dirty="0"/>
              <a:t>Среднее </a:t>
            </a:r>
          </a:p>
          <a:p>
            <a:pPr algn="r"/>
            <a:r>
              <a:rPr lang="ru-RU" sz="1100" dirty="0"/>
              <a:t>значение </a:t>
            </a:r>
            <a:br>
              <a:rPr lang="ru-RU" sz="1100" dirty="0"/>
            </a:br>
            <a:r>
              <a:rPr lang="ru-RU" sz="1100" dirty="0"/>
              <a:t>по глубине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CDF04-B89D-43FE-9FDE-30882DE0FC7F}"/>
              </a:ext>
            </a:extLst>
          </p:cNvPr>
          <p:cNvSpPr txBox="1"/>
          <p:nvPr/>
        </p:nvSpPr>
        <p:spPr>
          <a:xfrm>
            <a:off x="4572000" y="4237614"/>
            <a:ext cx="915635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100" dirty="0"/>
              <a:t>Значение</a:t>
            </a:r>
          </a:p>
          <a:p>
            <a:pPr algn="r"/>
            <a:r>
              <a:rPr lang="ru-RU" sz="1100" dirty="0"/>
              <a:t>дисперсии</a:t>
            </a:r>
            <a:br>
              <a:rPr lang="ru-RU" sz="1100" dirty="0"/>
            </a:br>
            <a:r>
              <a:rPr lang="ru-RU" sz="1100" dirty="0"/>
              <a:t>по глубине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4F6C157-AEF7-4267-A62E-86228870E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74"/>
          <a:stretch/>
        </p:blipFill>
        <p:spPr>
          <a:xfrm>
            <a:off x="5421408" y="4237614"/>
            <a:ext cx="2409286" cy="23124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BC7E1E-55D9-4898-AE3F-993787997C47}"/>
              </a:ext>
            </a:extLst>
          </p:cNvPr>
          <p:cNvSpPr txBox="1"/>
          <p:nvPr/>
        </p:nvSpPr>
        <p:spPr>
          <a:xfrm>
            <a:off x="2737796" y="6318137"/>
            <a:ext cx="16360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Well</a:t>
            </a:r>
            <a:r>
              <a:rPr lang="ru-RU" sz="1100" dirty="0"/>
              <a:t> </a:t>
            </a:r>
            <a:r>
              <a:rPr lang="en-US" sz="1100" dirty="0"/>
              <a:t>data</a:t>
            </a:r>
            <a:endParaRPr lang="ru-RU" sz="11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A0A555-F8A9-41D9-A858-A82748A53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671" y="6226131"/>
            <a:ext cx="1747190" cy="3238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F8C14C-732A-4D70-B816-32FF1710C2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016" r="61332"/>
          <a:stretch/>
        </p:blipFill>
        <p:spPr>
          <a:xfrm>
            <a:off x="2127250" y="6380984"/>
            <a:ext cx="675596" cy="2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9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071562"/>
            <a:ext cx="8534400" cy="564991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По результатам апробации моделирования </a:t>
            </a:r>
            <a:r>
              <a:rPr lang="ru-RU" sz="1500" b="1" dirty="0"/>
              <a:t>непрерывного свойства (</a:t>
            </a:r>
            <a:r>
              <a:rPr lang="en-US" sz="1500" b="1" dirty="0"/>
              <a:t>SGS </a:t>
            </a:r>
            <a:r>
              <a:rPr lang="ru-RU" sz="1500" b="1" dirty="0"/>
              <a:t>и </a:t>
            </a:r>
            <a:r>
              <a:rPr lang="en-US" sz="1500" b="1" dirty="0"/>
              <a:t>SM)</a:t>
            </a:r>
            <a:r>
              <a:rPr lang="ru-RU" sz="1500" dirty="0"/>
              <a:t>, можно говорить, что оцениваемая технология спектрального </a:t>
            </a:r>
            <a:r>
              <a:rPr lang="ru-RU" sz="1500" dirty="0" err="1"/>
              <a:t>геомоделирования</a:t>
            </a:r>
            <a:r>
              <a:rPr lang="ru-RU" sz="1500" dirty="0"/>
              <a:t> значительно увеличивает достоверность геологической модели по сравнению с классическим методом последовательного </a:t>
            </a:r>
            <a:r>
              <a:rPr lang="ru-RU" sz="1500" dirty="0" err="1"/>
              <a:t>гауссового</a:t>
            </a:r>
            <a:r>
              <a:rPr lang="ru-RU" sz="1500" dirty="0"/>
              <a:t> моделирования. Данное утверждение подтверждается </a:t>
            </a:r>
            <a:r>
              <a:rPr lang="ru-RU" sz="1500" b="1" dirty="0"/>
              <a:t>оценкой норм ошибок </a:t>
            </a:r>
            <a:r>
              <a:rPr lang="ru-RU" sz="1500" dirty="0"/>
              <a:t>(которые для спектрального метода получаются значительно меньше чем для ПГМ) при проведении кросс-валидации и оценки методом «складного ножа». Спектральное моделирование лучше справляется с задачами </a:t>
            </a:r>
            <a:r>
              <a:rPr lang="ru-RU" sz="1500" b="1" dirty="0"/>
              <a:t>интерполяции</a:t>
            </a:r>
            <a:r>
              <a:rPr lang="ru-RU" sz="1500" dirty="0"/>
              <a:t> в межскважинном пространстве и </a:t>
            </a:r>
            <a:r>
              <a:rPr lang="ru-RU" sz="1500" b="1" dirty="0"/>
              <a:t>экстраполяции</a:t>
            </a:r>
            <a:r>
              <a:rPr lang="ru-RU" sz="1500" dirty="0"/>
              <a:t> в </a:t>
            </a:r>
            <a:r>
              <a:rPr lang="ru-RU" sz="1500" dirty="0" err="1"/>
              <a:t>неразбуренной</a:t>
            </a:r>
            <a:r>
              <a:rPr lang="ru-RU" sz="1500" dirty="0"/>
              <a:t> зоне, что говорит о лучшей прогнозной способности метода спектрального моделирования по сравнению с классическим ПГМ.</a:t>
            </a: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    </a:t>
            </a:r>
            <a:r>
              <a:rPr lang="ru-RU" sz="1500" dirty="0"/>
              <a:t>Было установлено, что разработанный инструмент имеет преимущество перед ПГМ (в его имплементации в ПО </a:t>
            </a:r>
            <a:r>
              <a:rPr lang="en-US" sz="1500" dirty="0"/>
              <a:t>Petrel</a:t>
            </a:r>
            <a:r>
              <a:rPr lang="ru-RU" sz="1500" dirty="0"/>
              <a:t>) в </a:t>
            </a:r>
            <a:r>
              <a:rPr lang="ru-RU" sz="1500" b="1" dirty="0"/>
              <a:t>производительности</a:t>
            </a:r>
            <a:r>
              <a:rPr lang="ru-RU" sz="1500" dirty="0"/>
              <a:t>, требуя на моделях большей размерности до двух раз меньше времени на моделирование.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     </a:t>
            </a:r>
            <a:r>
              <a:rPr lang="ru-RU" sz="1500" dirty="0"/>
              <a:t>Тестирование моделирования </a:t>
            </a:r>
            <a:r>
              <a:rPr lang="ru-RU" sz="1500" b="1" dirty="0"/>
              <a:t>дискретного свойства  </a:t>
            </a:r>
            <a:r>
              <a:rPr lang="en-US" sz="1500" b="1" dirty="0"/>
              <a:t>(SIS </a:t>
            </a:r>
            <a:r>
              <a:rPr lang="ru-RU" sz="1500" b="1" dirty="0"/>
              <a:t>и </a:t>
            </a:r>
            <a:r>
              <a:rPr lang="en-US" sz="1500" b="1" dirty="0"/>
              <a:t>SM)</a:t>
            </a:r>
            <a:r>
              <a:rPr lang="ru-RU" sz="1500" b="1" dirty="0"/>
              <a:t> </a:t>
            </a:r>
            <a:r>
              <a:rPr lang="ru-RU" sz="1500" dirty="0"/>
              <a:t>выявило, что </a:t>
            </a:r>
            <a:r>
              <a:rPr lang="ru-RU" sz="1500" dirty="0" err="1"/>
              <a:t>индикаторно</a:t>
            </a:r>
            <a:r>
              <a:rPr lang="en-US" sz="1500" dirty="0"/>
              <a:t>e</a:t>
            </a:r>
            <a:r>
              <a:rPr lang="ru-RU" sz="1500" dirty="0"/>
              <a:t> спектрально</a:t>
            </a:r>
            <a:r>
              <a:rPr lang="en-US" sz="1500" dirty="0"/>
              <a:t>e</a:t>
            </a:r>
            <a:r>
              <a:rPr lang="ru-RU" sz="1500" dirty="0"/>
              <a:t> </a:t>
            </a:r>
            <a:r>
              <a:rPr lang="ru-RU" sz="1500" dirty="0" err="1"/>
              <a:t>моделировани</a:t>
            </a:r>
            <a:r>
              <a:rPr lang="en-US" sz="1500" dirty="0"/>
              <a:t>e</a:t>
            </a:r>
            <a:r>
              <a:rPr lang="ru-RU" sz="1500" dirty="0"/>
              <a:t>  в комплексе лучше воспроизводит распределение значений параметров, связанных с кубом коллектора (расчленённости,</a:t>
            </a:r>
            <a:r>
              <a:rPr lang="en-US" sz="1500" dirty="0"/>
              <a:t> </a:t>
            </a:r>
            <a:r>
              <a:rPr lang="ru-RU" sz="1500" dirty="0"/>
              <a:t>геолого-статистического разреза, </a:t>
            </a:r>
            <a:r>
              <a:rPr lang="ru-RU" sz="1500" dirty="0" err="1"/>
              <a:t>песчанистости</a:t>
            </a:r>
            <a:r>
              <a:rPr lang="ru-RU" sz="1500" dirty="0"/>
              <a:t>) в сравнении с </a:t>
            </a:r>
            <a:r>
              <a:rPr lang="en-US" sz="1500" dirty="0"/>
              <a:t>SIS</a:t>
            </a:r>
            <a:r>
              <a:rPr lang="ru-RU" sz="15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      Для определенных типов нестационарности пространственных данных, способных отражать  конфигурацию реальных промысловых объектов (пластов), спектральное моделирование корректнее воспроизводит параметры входных данных и рекомендуется к применению в таких ситуациях. Результаты этой части исследования были апробированы автором на VIII Научно технической конференции молодых учёных научно-технического центра «Газпром Нефти» (Санкт-Петербург, 25-26 мая 2019 г.)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0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0599" y="1647371"/>
            <a:ext cx="4093912" cy="17130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нефтяной индустрии стоит задача оценки пространственного распределения свойств в пласте</a:t>
            </a:r>
          </a:p>
          <a:p>
            <a:pPr marL="0" indent="0">
              <a:buNone/>
            </a:pPr>
            <a:r>
              <a:rPr lang="ru-RU" dirty="0"/>
              <a:t>Одним из её решений является интерполяция изученных в скважинах свойств на весь нефтяной пласт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73" y="1513913"/>
            <a:ext cx="3667427" cy="2294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99" y="3515568"/>
            <a:ext cx="3936713" cy="2530464"/>
          </a:xfrm>
          <a:prstGeom prst="rect">
            <a:avLst/>
          </a:prstGeom>
        </p:spPr>
      </p:pic>
      <p:sp>
        <p:nvSpPr>
          <p:cNvPr id="7" name="Стрелка углом 6"/>
          <p:cNvSpPr/>
          <p:nvPr/>
        </p:nvSpPr>
        <p:spPr>
          <a:xfrm flipV="1">
            <a:off x="2872800" y="3808800"/>
            <a:ext cx="1816086" cy="972000"/>
          </a:xfrm>
          <a:prstGeom prst="bentArrow">
            <a:avLst>
              <a:gd name="adj1" fmla="val 22777"/>
              <a:gd name="adj2" fmla="val 27489"/>
              <a:gd name="adj3" fmla="val 25000"/>
              <a:gd name="adj4" fmla="val 839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42739" y="3253834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8000" y="4927127"/>
            <a:ext cx="4093912" cy="1713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91330" y="5437462"/>
            <a:ext cx="4093912" cy="1713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Один из подходов, позволяющих провести интерполяцию - </a:t>
            </a:r>
            <a:r>
              <a:rPr lang="ru-RU" b="1" i="1" dirty="0" err="1"/>
              <a:t>геостатистический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4940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050" y="1038464"/>
            <a:ext cx="7886700" cy="8508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Оценка применимости метода вероятностного моделирования трёхмерных свойств нефтяного пласта методом, основанным на спектральном анализе каротажных диаграмм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2195577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Задачи: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6250" y="2814339"/>
            <a:ext cx="7886700" cy="3600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Рассмотрение </a:t>
            </a:r>
            <a:r>
              <a:rPr lang="ru-RU" dirty="0" err="1"/>
              <a:t>геостатистического</a:t>
            </a:r>
            <a:r>
              <a:rPr lang="ru-RU" dirty="0"/>
              <a:t> подхода к </a:t>
            </a:r>
            <a:r>
              <a:rPr lang="ru-RU" dirty="0" err="1"/>
              <a:t>пространственно</a:t>
            </a:r>
            <a:r>
              <a:rPr lang="ru-RU" dirty="0"/>
              <a:t> распределенным данным и применяемых методов моделирования трёхмерных свойств нефтяных пластов;</a:t>
            </a:r>
          </a:p>
          <a:p>
            <a:pPr lvl="0"/>
            <a:r>
              <a:rPr lang="ru-RU" dirty="0"/>
              <a:t>Изучение метода вероятностного моделирования трёхмерных свойств нефтяного пласта методом, основанным на спектральном анализе каротажных диаграмм (спектрального моделирования);</a:t>
            </a:r>
          </a:p>
          <a:p>
            <a:pPr lvl="0"/>
            <a:r>
              <a:rPr lang="ru-RU" dirty="0"/>
              <a:t>Разработка методики оценки эффективности межскважинной интерполяции методами </a:t>
            </a:r>
            <a:r>
              <a:rPr lang="ru-RU" dirty="0" err="1"/>
              <a:t>геостатистического</a:t>
            </a:r>
            <a:r>
              <a:rPr lang="ru-RU" dirty="0"/>
              <a:t> моделирования на реальных и синтетических данных;</a:t>
            </a:r>
          </a:p>
          <a:p>
            <a:pPr lvl="0"/>
            <a:r>
              <a:rPr lang="ru-RU" dirty="0"/>
              <a:t>Выявление преимуществ и ограничений спектрального моделирования на основе разработанной методики оценки и формирование рекомендаций по применению его на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7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положения </a:t>
            </a:r>
            <a:r>
              <a:rPr lang="ru-RU" dirty="0" err="1"/>
              <a:t>геостатистики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71563"/>
                <a:ext cx="7886700" cy="7877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Геостатистика позволяет представить пространственно-распределенные данные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</a:rPr>
                      <m:t>𝑧</m:t>
                    </m:r>
                    <m:r>
                      <a:rPr lang="en-US" b="1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𝒙</m:t>
                    </m:r>
                    <m:r>
                      <a:rPr lang="en-US" b="1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ru-RU" dirty="0"/>
                  <a:t>как реализации случайной функции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71563"/>
                <a:ext cx="7886700" cy="787717"/>
              </a:xfrm>
              <a:blipFill>
                <a:blip r:embed="rId3"/>
                <a:stretch>
                  <a:fillRect l="-618" t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672897" y="2318069"/>
                <a:ext cx="3899103" cy="7877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(</a:t>
                </a:r>
                <a:r>
                  <a:rPr lang="ru-RU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E {Z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h</a:t>
                </a:r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 − m</a:t>
                </a:r>
                <a:r>
                  <a:rPr lang="ru-RU" i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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ru-RU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97" y="2318069"/>
                <a:ext cx="3899103" cy="787717"/>
              </a:xfrm>
              <a:prstGeom prst="rect">
                <a:avLst/>
              </a:prstGeom>
              <a:blipFill>
                <a:blip r:embed="rId4"/>
                <a:stretch>
                  <a:fillRect l="-1250" t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4667" y="2212432"/>
                <a:ext cx="2906565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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{[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ru-RU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– 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  <m:r>
                          <m:rPr>
                            <m:nor/>
                          </m:rPr>
                          <a:rPr lang="ru-RU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667" y="2212432"/>
                <a:ext cx="2906565" cy="822597"/>
              </a:xfrm>
              <a:prstGeom prst="rect">
                <a:avLst/>
              </a:prstGeom>
              <a:blipFill>
                <a:blip r:embed="rId5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628650" y="1781770"/>
            <a:ext cx="740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Случайная функция определяется ковариацией или </a:t>
            </a:r>
            <a:r>
              <a:rPr lang="ru-RU" dirty="0" err="1"/>
              <a:t>вариограммой</a:t>
            </a:r>
            <a:r>
              <a:rPr lang="ru-RU" dirty="0"/>
              <a:t>: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72897" y="3335094"/>
            <a:ext cx="3312368" cy="2092200"/>
            <a:chOff x="4788024" y="1651188"/>
            <a:chExt cx="3312368" cy="2092200"/>
          </a:xfrm>
        </p:grpSpPr>
        <p:sp>
          <p:nvSpPr>
            <p:cNvPr id="13" name="Полилиния 12"/>
            <p:cNvSpPr/>
            <p:nvPr/>
          </p:nvSpPr>
          <p:spPr>
            <a:xfrm>
              <a:off x="5367130" y="2154802"/>
              <a:ext cx="2639833" cy="1588586"/>
            </a:xfrm>
            <a:custGeom>
              <a:avLst/>
              <a:gdLst>
                <a:gd name="connsiteX0" fmla="*/ 0 w 2639833"/>
                <a:gd name="connsiteY0" fmla="*/ 0 h 1592186"/>
                <a:gd name="connsiteX1" fmla="*/ 437322 w 2639833"/>
                <a:gd name="connsiteY1" fmla="*/ 946206 h 1592186"/>
                <a:gd name="connsiteX2" fmla="*/ 1327868 w 2639833"/>
                <a:gd name="connsiteY2" fmla="*/ 1534602 h 1592186"/>
                <a:gd name="connsiteX3" fmla="*/ 2639833 w 2639833"/>
                <a:gd name="connsiteY3" fmla="*/ 1566407 h 1592186"/>
                <a:gd name="connsiteX0" fmla="*/ 0 w 2639833"/>
                <a:gd name="connsiteY0" fmla="*/ 0 h 1601970"/>
                <a:gd name="connsiteX1" fmla="*/ 437322 w 2639833"/>
                <a:gd name="connsiteY1" fmla="*/ 946206 h 1601970"/>
                <a:gd name="connsiteX2" fmla="*/ 1327868 w 2639833"/>
                <a:gd name="connsiteY2" fmla="*/ 1534602 h 1601970"/>
                <a:gd name="connsiteX3" fmla="*/ 2639833 w 2639833"/>
                <a:gd name="connsiteY3" fmla="*/ 1585457 h 1601970"/>
                <a:gd name="connsiteX0" fmla="*/ 0 w 2639833"/>
                <a:gd name="connsiteY0" fmla="*/ 0 h 1595961"/>
                <a:gd name="connsiteX1" fmla="*/ 437322 w 2639833"/>
                <a:gd name="connsiteY1" fmla="*/ 946206 h 1595961"/>
                <a:gd name="connsiteX2" fmla="*/ 1327868 w 2639833"/>
                <a:gd name="connsiteY2" fmla="*/ 1534602 h 1595961"/>
                <a:gd name="connsiteX3" fmla="*/ 2639833 w 2639833"/>
                <a:gd name="connsiteY3" fmla="*/ 1585457 h 1595961"/>
                <a:gd name="connsiteX0" fmla="*/ 0 w 2639833"/>
                <a:gd name="connsiteY0" fmla="*/ 0 h 1588586"/>
                <a:gd name="connsiteX1" fmla="*/ 437322 w 2639833"/>
                <a:gd name="connsiteY1" fmla="*/ 946206 h 1588586"/>
                <a:gd name="connsiteX2" fmla="*/ 1327868 w 2639833"/>
                <a:gd name="connsiteY2" fmla="*/ 1534602 h 1588586"/>
                <a:gd name="connsiteX3" fmla="*/ 2639833 w 2639833"/>
                <a:gd name="connsiteY3" fmla="*/ 1585457 h 158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833" h="1588586">
                  <a:moveTo>
                    <a:pt x="0" y="0"/>
                  </a:moveTo>
                  <a:cubicBezTo>
                    <a:pt x="108005" y="345219"/>
                    <a:pt x="216011" y="690439"/>
                    <a:pt x="437322" y="946206"/>
                  </a:cubicBezTo>
                  <a:cubicBezTo>
                    <a:pt x="658633" y="1201973"/>
                    <a:pt x="956020" y="1447110"/>
                    <a:pt x="1327868" y="1534602"/>
                  </a:cubicBezTo>
                  <a:cubicBezTo>
                    <a:pt x="1699716" y="1622094"/>
                    <a:pt x="2289706" y="1574089"/>
                    <a:pt x="2639833" y="158545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364088" y="1651188"/>
              <a:ext cx="2736304" cy="2088232"/>
              <a:chOff x="5652120" y="1484784"/>
              <a:chExt cx="2736304" cy="2088232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5652120" y="1484784"/>
                <a:ext cx="0" cy="20882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5652120" y="3573016"/>
                <a:ext cx="273630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5364088" y="2154342"/>
              <a:ext cx="2592288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олилиния 15"/>
            <p:cNvSpPr/>
            <p:nvPr/>
          </p:nvSpPr>
          <p:spPr>
            <a:xfrm>
              <a:off x="5375082" y="2146852"/>
              <a:ext cx="2576222" cy="1582310"/>
            </a:xfrm>
            <a:custGeom>
              <a:avLst/>
              <a:gdLst>
                <a:gd name="connsiteX0" fmla="*/ 0 w 2576222"/>
                <a:gd name="connsiteY0" fmla="*/ 1582310 h 1582310"/>
                <a:gd name="connsiteX1" fmla="*/ 373711 w 2576222"/>
                <a:gd name="connsiteY1" fmla="*/ 803082 h 1582310"/>
                <a:gd name="connsiteX2" fmla="*/ 1144988 w 2576222"/>
                <a:gd name="connsiteY2" fmla="*/ 151075 h 1582310"/>
                <a:gd name="connsiteX3" fmla="*/ 2576222 w 2576222"/>
                <a:gd name="connsiteY3" fmla="*/ 0 h 1582310"/>
                <a:gd name="connsiteX0" fmla="*/ 0 w 2576222"/>
                <a:gd name="connsiteY0" fmla="*/ 1582310 h 1582310"/>
                <a:gd name="connsiteX1" fmla="*/ 373711 w 2576222"/>
                <a:gd name="connsiteY1" fmla="*/ 803082 h 1582310"/>
                <a:gd name="connsiteX2" fmla="*/ 1144988 w 2576222"/>
                <a:gd name="connsiteY2" fmla="*/ 151075 h 1582310"/>
                <a:gd name="connsiteX3" fmla="*/ 2576222 w 2576222"/>
                <a:gd name="connsiteY3" fmla="*/ 0 h 1582310"/>
                <a:gd name="connsiteX0" fmla="*/ 0 w 2576222"/>
                <a:gd name="connsiteY0" fmla="*/ 1582310 h 1582310"/>
                <a:gd name="connsiteX1" fmla="*/ 373711 w 2576222"/>
                <a:gd name="connsiteY1" fmla="*/ 803082 h 1582310"/>
                <a:gd name="connsiteX2" fmla="*/ 1144988 w 2576222"/>
                <a:gd name="connsiteY2" fmla="*/ 151075 h 1582310"/>
                <a:gd name="connsiteX3" fmla="*/ 2576222 w 2576222"/>
                <a:gd name="connsiteY3" fmla="*/ 0 h 1582310"/>
                <a:gd name="connsiteX0" fmla="*/ 0 w 2576222"/>
                <a:gd name="connsiteY0" fmla="*/ 1582310 h 1582310"/>
                <a:gd name="connsiteX1" fmla="*/ 373711 w 2576222"/>
                <a:gd name="connsiteY1" fmla="*/ 803082 h 1582310"/>
                <a:gd name="connsiteX2" fmla="*/ 1144988 w 2576222"/>
                <a:gd name="connsiteY2" fmla="*/ 151075 h 1582310"/>
                <a:gd name="connsiteX3" fmla="*/ 2576222 w 2576222"/>
                <a:gd name="connsiteY3" fmla="*/ 0 h 1582310"/>
                <a:gd name="connsiteX0" fmla="*/ 0 w 2576222"/>
                <a:gd name="connsiteY0" fmla="*/ 1582310 h 1582310"/>
                <a:gd name="connsiteX1" fmla="*/ 373711 w 2576222"/>
                <a:gd name="connsiteY1" fmla="*/ 803082 h 1582310"/>
                <a:gd name="connsiteX2" fmla="*/ 1144988 w 2576222"/>
                <a:gd name="connsiteY2" fmla="*/ 151075 h 1582310"/>
                <a:gd name="connsiteX3" fmla="*/ 2576222 w 2576222"/>
                <a:gd name="connsiteY3" fmla="*/ 0 h 1582310"/>
                <a:gd name="connsiteX0" fmla="*/ 0 w 2576222"/>
                <a:gd name="connsiteY0" fmla="*/ 1582310 h 1582310"/>
                <a:gd name="connsiteX1" fmla="*/ 373711 w 2576222"/>
                <a:gd name="connsiteY1" fmla="*/ 803082 h 1582310"/>
                <a:gd name="connsiteX2" fmla="*/ 1144988 w 2576222"/>
                <a:gd name="connsiteY2" fmla="*/ 151075 h 1582310"/>
                <a:gd name="connsiteX3" fmla="*/ 2576222 w 2576222"/>
                <a:gd name="connsiteY3" fmla="*/ 0 h 1582310"/>
                <a:gd name="connsiteX0" fmla="*/ 0 w 2576222"/>
                <a:gd name="connsiteY0" fmla="*/ 1582310 h 1582310"/>
                <a:gd name="connsiteX1" fmla="*/ 373711 w 2576222"/>
                <a:gd name="connsiteY1" fmla="*/ 803082 h 1582310"/>
                <a:gd name="connsiteX2" fmla="*/ 1144988 w 2576222"/>
                <a:gd name="connsiteY2" fmla="*/ 151075 h 1582310"/>
                <a:gd name="connsiteX3" fmla="*/ 2576222 w 2576222"/>
                <a:gd name="connsiteY3" fmla="*/ 0 h 1582310"/>
                <a:gd name="connsiteX0" fmla="*/ 0 w 2576222"/>
                <a:gd name="connsiteY0" fmla="*/ 1582310 h 1582310"/>
                <a:gd name="connsiteX1" fmla="*/ 373711 w 2576222"/>
                <a:gd name="connsiteY1" fmla="*/ 803082 h 1582310"/>
                <a:gd name="connsiteX2" fmla="*/ 1144988 w 2576222"/>
                <a:gd name="connsiteY2" fmla="*/ 151075 h 1582310"/>
                <a:gd name="connsiteX3" fmla="*/ 2576222 w 2576222"/>
                <a:gd name="connsiteY3" fmla="*/ 0 h 158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6222" h="1582310">
                  <a:moveTo>
                    <a:pt x="0" y="1582310"/>
                  </a:moveTo>
                  <a:cubicBezTo>
                    <a:pt x="91440" y="1311965"/>
                    <a:pt x="179650" y="1103740"/>
                    <a:pt x="373711" y="803082"/>
                  </a:cubicBezTo>
                  <a:cubicBezTo>
                    <a:pt x="567772" y="502424"/>
                    <a:pt x="777903" y="332630"/>
                    <a:pt x="1144988" y="151075"/>
                  </a:cubicBezTo>
                  <a:cubicBezTo>
                    <a:pt x="1512073" y="-30480"/>
                    <a:pt x="2300577" y="11927"/>
                    <a:pt x="2576222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788024" y="1763168"/>
                  <a:ext cx="486094" cy="338554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𝑪</m:t>
                        </m:r>
                        <m:d>
                          <m:dPr>
                            <m:ctrlPr>
                              <a:rPr lang="en-US" sz="1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𝒉</m:t>
                            </m:r>
                          </m:e>
                        </m:d>
                      </m:oMath>
                    </m:oMathPara>
                  </a14:m>
                  <a:endParaRPr lang="ru-RU" sz="16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1763168"/>
                  <a:ext cx="486094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436096" y="1741434"/>
                  <a:ext cx="481286" cy="338554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𝜸</m:t>
                        </m:r>
                        <m:d>
                          <m:dPr>
                            <m:ctrlP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𝒉</m:t>
                            </m:r>
                          </m:e>
                        </m:d>
                      </m:oMath>
                    </m:oMathPara>
                  </a14:m>
                  <a:endParaRPr lang="ru-RU" sz="16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1741434"/>
                  <a:ext cx="48128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595"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47945" y="5723801"/>
                <a:ext cx="1844223" cy="338554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𝜸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945" y="5723801"/>
                <a:ext cx="1844223" cy="338554"/>
              </a:xfrm>
              <a:prstGeom prst="rect">
                <a:avLst/>
              </a:prstGeom>
              <a:blipFill>
                <a:blip r:embed="rId9"/>
                <a:stretch>
                  <a:fillRect l="-1987" r="-3311"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73146" y="6350386"/>
            <a:ext cx="96661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err="1">
                <a:solidFill>
                  <a:schemeClr val="accent1"/>
                </a:solidFill>
              </a:rPr>
              <a:t>Вариограмма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1904" y="6350386"/>
            <a:ext cx="854273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2"/>
                </a:solidFill>
              </a:rPr>
              <a:t>Ковариация</a:t>
            </a:r>
          </a:p>
        </p:txBody>
      </p:sp>
      <p:sp>
        <p:nvSpPr>
          <p:cNvPr id="24" name="Стрелка вверх 23"/>
          <p:cNvSpPr/>
          <p:nvPr/>
        </p:nvSpPr>
        <p:spPr>
          <a:xfrm>
            <a:off x="1819953" y="6134363"/>
            <a:ext cx="72008" cy="216023"/>
          </a:xfrm>
          <a:prstGeom prst="up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трелка вверх 24"/>
          <p:cNvSpPr/>
          <p:nvPr/>
        </p:nvSpPr>
        <p:spPr>
          <a:xfrm>
            <a:off x="3188105" y="6134362"/>
            <a:ext cx="72008" cy="216023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4667" y="3617338"/>
            <a:ext cx="322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Кроме существования ковариации и вариограммы требуются: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Нормальное (Гауссово) распределение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привести данные к изотропности</a:t>
            </a:r>
          </a:p>
        </p:txBody>
      </p:sp>
    </p:spTree>
    <p:extLst>
      <p:ext uri="{BB962C8B-B14F-4D97-AF65-F5344CB8AC3E}">
        <p14:creationId xmlns:p14="http://schemas.microsoft.com/office/powerpoint/2010/main" val="2085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Последовательные методы моделирования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5</a:t>
            </a:fld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B4B5C4-BC89-4BF8-B84F-7029B36BC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539" y="1711735"/>
            <a:ext cx="2541067" cy="151216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784549-4E7A-4717-A562-4F1838791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08" y="3871975"/>
            <a:ext cx="1620180" cy="12698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8A3951-E9FB-49F7-BE29-D6D91A1BC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330" y="3857237"/>
            <a:ext cx="1620180" cy="126987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FC93F6B-FB84-4892-975B-3CB228E0A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413" y="3855023"/>
            <a:ext cx="1620180" cy="13291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A21428F-20DD-49D6-A028-2AFCF6E6F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392" y="1798481"/>
            <a:ext cx="2577261" cy="155276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FFC9585-E12E-4193-9F77-45F885AF64B7}"/>
              </a:ext>
            </a:extLst>
          </p:cNvPr>
          <p:cNvGrpSpPr/>
          <p:nvPr/>
        </p:nvGrpSpPr>
        <p:grpSpPr>
          <a:xfrm>
            <a:off x="4862452" y="3943983"/>
            <a:ext cx="1532603" cy="1292428"/>
            <a:chOff x="5562600" y="982132"/>
            <a:chExt cx="1752600" cy="1753617"/>
          </a:xfrm>
        </p:grpSpPr>
        <p:pic>
          <p:nvPicPr>
            <p:cNvPr id="38" name="Picture 2" descr="ÐÐ°ÑÑÐ¸Ð½ÐºÐ¸ Ð¿Ð¾ Ð·Ð°Ð¿ÑÐ¾ÑÑ Ð³Ð°ÑÑÑÐ¾Ð²Ð¾ ÑÐ°ÑÐ¿ÑÐµÐ´ÐµÐ»ÐµÐ½Ð¸Ðµ">
              <a:extLst>
                <a:ext uri="{FF2B5EF4-FFF2-40B4-BE49-F238E27FC236}">
                  <a16:creationId xmlns:a16="http://schemas.microsoft.com/office/drawing/2014/main" id="{AB66D3C3-61C1-4A1F-98E6-2CA84B7ED0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8" t="14207" r="17114" b="26364"/>
            <a:stretch/>
          </p:blipFill>
          <p:spPr bwMode="auto">
            <a:xfrm>
              <a:off x="5562600" y="982132"/>
              <a:ext cx="1752600" cy="121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01AA5816-B3C4-489F-A3E9-F8614FE0B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172" y="1988840"/>
              <a:ext cx="0" cy="360040"/>
            </a:xfrm>
            <a:prstGeom prst="straightConnector1">
              <a:avLst/>
            </a:prstGeom>
            <a:noFill/>
            <a:ln w="9525" cap="flat" cmpd="sng" algn="ctr">
              <a:solidFill>
                <a:srgbClr val="004077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D9E430A3-8317-4529-88D5-D54E6371E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4248" y="1988840"/>
              <a:ext cx="0" cy="360040"/>
            </a:xfrm>
            <a:prstGeom prst="straightConnector1">
              <a:avLst/>
            </a:prstGeom>
            <a:noFill/>
            <a:ln w="9525" cap="flat" cmpd="sng" algn="ctr">
              <a:solidFill>
                <a:srgbClr val="004077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EAB265-7C04-47F9-88B8-19257FD57B31}"/>
                </a:ext>
              </a:extLst>
            </p:cNvPr>
            <p:cNvSpPr txBox="1"/>
            <p:nvPr/>
          </p:nvSpPr>
          <p:spPr>
            <a:xfrm>
              <a:off x="6660232" y="2276872"/>
              <a:ext cx="387660" cy="4588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</a:rPr>
                <a:t>0,2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FCF020-0F81-4F89-8678-195AA1FC2133}"/>
                </a:ext>
              </a:extLst>
            </p:cNvPr>
            <p:cNvSpPr txBox="1"/>
            <p:nvPr/>
          </p:nvSpPr>
          <p:spPr>
            <a:xfrm>
              <a:off x="5888649" y="2276872"/>
              <a:ext cx="591563" cy="4588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</a:rPr>
                <a:t>-0,4</a:t>
              </a: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5649BBB-3958-4211-8073-2F1CDC27D993}"/>
                </a:ext>
              </a:extLst>
            </p:cNvPr>
            <p:cNvSpPr/>
            <p:nvPr/>
          </p:nvSpPr>
          <p:spPr>
            <a:xfrm>
              <a:off x="6624228" y="1304764"/>
              <a:ext cx="180020" cy="144016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99FC4CF1-53E9-45C6-A5F5-18C3380F5FAF}"/>
              </a:ext>
            </a:extLst>
          </p:cNvPr>
          <p:cNvSpPr/>
          <p:nvPr/>
        </p:nvSpPr>
        <p:spPr>
          <a:xfrm>
            <a:off x="2483768" y="4246754"/>
            <a:ext cx="288032" cy="465832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2FB4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7D3762C9-F35D-470D-89F0-85165DC77A07}"/>
              </a:ext>
            </a:extLst>
          </p:cNvPr>
          <p:cNvSpPr/>
          <p:nvPr/>
        </p:nvSpPr>
        <p:spPr>
          <a:xfrm>
            <a:off x="4502412" y="4268019"/>
            <a:ext cx="288032" cy="468052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2FB4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85AF9B0C-A6C3-4EE4-BEC0-211533957F23}"/>
              </a:ext>
            </a:extLst>
          </p:cNvPr>
          <p:cNvSpPr/>
          <p:nvPr/>
        </p:nvSpPr>
        <p:spPr>
          <a:xfrm>
            <a:off x="6374620" y="4232015"/>
            <a:ext cx="288032" cy="468052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2FB4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9229FBB7-524C-4E74-8E39-0FC594A051FF}"/>
              </a:ext>
            </a:extLst>
          </p:cNvPr>
          <p:cNvSpPr/>
          <p:nvPr/>
        </p:nvSpPr>
        <p:spPr>
          <a:xfrm rot="5400000">
            <a:off x="1527976" y="3299175"/>
            <a:ext cx="288032" cy="468052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2FB4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Стрелка: вправо 47">
            <a:extLst>
              <a:ext uri="{FF2B5EF4-FFF2-40B4-BE49-F238E27FC236}">
                <a16:creationId xmlns:a16="http://schemas.microsoft.com/office/drawing/2014/main" id="{7F3E98EF-D82D-4168-9F4B-73AD3D2648CA}"/>
              </a:ext>
            </a:extLst>
          </p:cNvPr>
          <p:cNvSpPr/>
          <p:nvPr/>
        </p:nvSpPr>
        <p:spPr>
          <a:xfrm rot="16200000">
            <a:off x="7509480" y="3333491"/>
            <a:ext cx="288032" cy="468052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2FB4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496AE4D-74BB-4DB4-9B2E-944FAE78D953}"/>
              </a:ext>
            </a:extLst>
          </p:cNvPr>
          <p:cNvSpPr/>
          <p:nvPr/>
        </p:nvSpPr>
        <p:spPr>
          <a:xfrm>
            <a:off x="767895" y="1374647"/>
            <a:ext cx="21435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Нормализация исходных данных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CAEAE8B-65CB-4EDF-823A-F7F52098D6F5}"/>
              </a:ext>
            </a:extLst>
          </p:cNvPr>
          <p:cNvSpPr/>
          <p:nvPr/>
        </p:nvSpPr>
        <p:spPr>
          <a:xfrm>
            <a:off x="830004" y="5168119"/>
            <a:ext cx="170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Случайный выбор ячейки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сетки оценивания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3E2FDEB-94BB-491B-B289-639343F0D465}"/>
              </a:ext>
            </a:extLst>
          </p:cNvPr>
          <p:cNvSpPr/>
          <p:nvPr/>
        </p:nvSpPr>
        <p:spPr>
          <a:xfrm>
            <a:off x="2646629" y="5200017"/>
            <a:ext cx="1980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Оценка простого </a:t>
            </a:r>
            <a:r>
              <a:rPr kumimoji="0" lang="ru-RU" sz="1000" b="0" i="1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кригинга</a:t>
            </a: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локального среднего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и вариации (интервала)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A835D3B-6BF6-46A7-8ED8-F741D7D31D17}"/>
              </a:ext>
            </a:extLst>
          </p:cNvPr>
          <p:cNvSpPr/>
          <p:nvPr/>
        </p:nvSpPr>
        <p:spPr>
          <a:xfrm>
            <a:off x="4478726" y="5178752"/>
            <a:ext cx="2347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Построение локальной нормальной функции плотности вероятности по среднему и вариации простого </a:t>
            </a:r>
            <a:r>
              <a:rPr kumimoji="0" lang="ru-RU" sz="1000" b="0" i="1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кригинга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. Разыгрывание значения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D356C33-A238-4921-8986-894625D18B32}"/>
              </a:ext>
            </a:extLst>
          </p:cNvPr>
          <p:cNvSpPr/>
          <p:nvPr/>
        </p:nvSpPr>
        <p:spPr>
          <a:xfrm>
            <a:off x="6779610" y="5168119"/>
            <a:ext cx="226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Использование </a:t>
            </a:r>
            <a:r>
              <a:rPr kumimoji="0" lang="ru-RU" sz="1000" b="0" i="1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смоделиро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-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ванного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 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значения при оценке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 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последующих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 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ячеек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cxnSp>
        <p:nvCxnSpPr>
          <p:cNvPr id="54" name="Соединитель: уступ 53">
            <a:extLst>
              <a:ext uri="{FF2B5EF4-FFF2-40B4-BE49-F238E27FC236}">
                <a16:creationId xmlns:a16="http://schemas.microsoft.com/office/drawing/2014/main" id="{068C07B4-0251-4C33-8ADD-590C471D7175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H="1" flipV="1">
            <a:off x="866008" y="4506911"/>
            <a:ext cx="7669585" cy="12700"/>
          </a:xfrm>
          <a:prstGeom prst="bentConnector5">
            <a:avLst>
              <a:gd name="adj1" fmla="val -2981"/>
              <a:gd name="adj2" fmla="val -13060047"/>
              <a:gd name="adj3" fmla="val 104506"/>
            </a:avLst>
          </a:prstGeom>
          <a:noFill/>
          <a:ln w="98425" cap="flat" cmpd="dbl" algn="ctr">
            <a:solidFill>
              <a:srgbClr val="2FB4E9"/>
            </a:solidFill>
            <a:prstDash val="solid"/>
            <a:round/>
            <a:headEnd w="sm" len="sm"/>
            <a:tailEnd type="triangle" w="sm" len="sm"/>
          </a:ln>
          <a:effectLst/>
        </p:spPr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337C624-A72B-4960-A7A2-88D5558D332C}"/>
              </a:ext>
            </a:extLst>
          </p:cNvPr>
          <p:cNvSpPr/>
          <p:nvPr/>
        </p:nvSpPr>
        <p:spPr>
          <a:xfrm>
            <a:off x="6666613" y="1313964"/>
            <a:ext cx="2158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+mj-lt"/>
              </a:rPr>
              <a:t>Обратное преобразование</a:t>
            </a:r>
          </a:p>
          <a:p>
            <a:r>
              <a:rPr lang="ru-RU" sz="1000" i="1" dirty="0">
                <a:latin typeface="+mj-lt"/>
              </a:rPr>
              <a:t>нормализованных значений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82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Спектральное моделирование*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r="39067" b="81262"/>
          <a:stretch/>
        </p:blipFill>
        <p:spPr>
          <a:xfrm>
            <a:off x="173276" y="765544"/>
            <a:ext cx="4972883" cy="935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7B31C69-B75D-40BD-8FA6-769795526C98}"/>
                  </a:ext>
                </a:extLst>
              </p:cNvPr>
              <p:cNvSpPr/>
              <p:nvPr/>
            </p:nvSpPr>
            <p:spPr>
              <a:xfrm>
                <a:off x="4984649" y="5556400"/>
                <a:ext cx="4178595" cy="72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/>
                            </a:rPr>
                            <m:t>𝐱</m:t>
                          </m:r>
                          <m:r>
                            <a:rPr lang="en-US" sz="1400" i="1">
                              <a:latin typeface="Cambria Math"/>
                            </a:rPr>
                            <m:t>,</m:t>
                          </m:r>
                          <m:r>
                            <a:rPr lang="en-US" sz="1400" i="1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ru-RU" sz="1400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7B31C69-B75D-40BD-8FA6-769795526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649" y="5556400"/>
                <a:ext cx="4178595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C653E99-BCF0-4718-AF7C-E5AAFEED9E05}"/>
                  </a:ext>
                </a:extLst>
              </p:cNvPr>
              <p:cNvSpPr/>
              <p:nvPr/>
            </p:nvSpPr>
            <p:spPr>
              <a:xfrm>
                <a:off x="6853161" y="915006"/>
                <a:ext cx="2067555" cy="632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/>
                          <a:cs typeface="Arial"/>
                        </a:rPr>
                        <m:t>𝑓</m:t>
                      </m:r>
                      <m:d>
                        <m:dPr>
                          <m:ctrl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/>
                              <a:cs typeface="Arial"/>
                            </a:rPr>
                            <m:t>h</m:t>
                          </m:r>
                        </m:e>
                      </m:d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/>
                          <a:cs typeface="Arial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naryPr>
                        <m:sub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/>
                              <a:cs typeface="Arial"/>
                            </a:rPr>
                            <m:t>𝑗</m:t>
                          </m:r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/>
                              <a:cs typeface="Arial"/>
                            </a:rPr>
                            <m:t>=0</m:t>
                          </m:r>
                        </m:sub>
                        <m:sup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/>
                              <a:cs typeface="Arial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/>
                                </a:rPr>
                                <m:t>h</m:t>
                              </m:r>
                            </m:e>
                          </m:d>
                        </m:e>
                      </m:nary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/>
                          <a:cs typeface="Arial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 dirty="0">
                          <a:solidFill>
                            <a:srgbClr val="000000"/>
                          </a:solidFill>
                          <a:latin typeface="Cambria Math"/>
                          <a:cs typeface="Arial"/>
                        </a:rPr>
                        <m:t>Δ</m:t>
                      </m:r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/>
                          <a:cs typeface="Arial"/>
                        </a:rPr>
                        <m:t> (</m:t>
                      </m:r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/>
                          <a:cs typeface="Arial"/>
                        </a:rPr>
                        <m:t>h</m:t>
                      </m:r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C653E99-BCF0-4718-AF7C-E5AAFEED9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61" y="915006"/>
                <a:ext cx="2067555" cy="632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4E8E8E-425F-4347-A0D2-7E86EFBC8C6C}"/>
              </a:ext>
            </a:extLst>
          </p:cNvPr>
          <p:cNvSpPr/>
          <p:nvPr/>
        </p:nvSpPr>
        <p:spPr>
          <a:xfrm>
            <a:off x="5168090" y="1042686"/>
            <a:ext cx="170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Разложение каротажных диаграмм в ряд Фурье: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122F2C2-0371-4C33-8FDF-FF41393A39D5}"/>
                  </a:ext>
                </a:extLst>
              </p:cNvPr>
              <p:cNvSpPr/>
              <p:nvPr/>
            </p:nvSpPr>
            <p:spPr>
              <a:xfrm>
                <a:off x="6881917" y="2063595"/>
                <a:ext cx="1998816" cy="2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1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12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2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sSub>
                        <m:sSub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2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122F2C2-0371-4C33-8FDF-FF41393A3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917" y="2063595"/>
                <a:ext cx="1998816" cy="2918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0D2031-9D75-4F38-B230-B1E4DF9354F9}"/>
              </a:ext>
            </a:extLst>
          </p:cNvPr>
          <p:cNvSpPr/>
          <p:nvPr/>
        </p:nvSpPr>
        <p:spPr>
          <a:xfrm>
            <a:off x="4572000" y="2077587"/>
            <a:ext cx="2303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Представление коэффициентов разложения в виде: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FAB6B52-C961-4093-9C9C-AFD2D6450F0E}"/>
              </a:ext>
            </a:extLst>
          </p:cNvPr>
          <p:cNvSpPr/>
          <p:nvPr/>
        </p:nvSpPr>
        <p:spPr>
          <a:xfrm>
            <a:off x="4572000" y="2544475"/>
            <a:ext cx="2303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Оценка статистических моментов: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53931B1-849D-461B-843A-EFC6EC7E81EE}"/>
                  </a:ext>
                </a:extLst>
              </p:cNvPr>
              <p:cNvSpPr/>
              <p:nvPr/>
            </p:nvSpPr>
            <p:spPr>
              <a:xfrm>
                <a:off x="6489555" y="2482999"/>
                <a:ext cx="2654445" cy="658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05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ru-RU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05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105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05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105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05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05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ru-RU" sz="105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ru-RU" sz="105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05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05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ru-RU" sz="105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ru-RU" sz="105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05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ru-RU" sz="105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1050" b="0" i="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ru-RU" sz="1050" b="0" i="0">
                                                  <a:latin typeface="Cambria Math" panose="02040503050406030204" pitchFamily="18" charset="0"/>
                                                </a:rPr>
                                                <m:t>=1..</m:t>
                                              </m:r>
                                              <m: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105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  <m:r>
                                                <a:rPr lang="ru-RU" sz="1050" b="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05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050" b="1" i="0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05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ru-RU" sz="1050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105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  <m:r>
                                                <a:rPr lang="ru-RU" sz="1050" b="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05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050" b="1" i="0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05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ru-RU" sz="1050" b="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105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05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05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05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05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ru-RU" sz="105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1050" b="0" i="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ru-RU" sz="1050" b="0" i="0">
                                                  <a:latin typeface="Cambria Math" panose="02040503050406030204" pitchFamily="18" charset="0"/>
                                                </a:rPr>
                                                <m:t>=1..</m:t>
                                              </m:r>
                                              <m: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105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  <m:r>
                                                <a:rPr lang="ru-RU" sz="1050" b="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05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050" b="1" i="0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05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ru-RU" sz="1050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ru-RU" sz="105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105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  <m:r>
                                                <a:rPr lang="ru-RU" sz="1050" b="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05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050" b="1" i="0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05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ru-RU" sz="1050" b="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53931B1-849D-461B-843A-EFC6EC7E8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555" y="2482999"/>
                <a:ext cx="2654445" cy="6582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9533844-8001-422A-9962-F8A022388AD7}"/>
                  </a:ext>
                </a:extLst>
              </p:cNvPr>
              <p:cNvSpPr/>
              <p:nvPr/>
            </p:nvSpPr>
            <p:spPr>
              <a:xfrm>
                <a:off x="6092457" y="3126250"/>
                <a:ext cx="3211032" cy="638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9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9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ru-RU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9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9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9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9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9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ru-RU" sz="9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9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9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ru-RU" sz="9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9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900" b="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ru-RU" sz="9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sz="900" b="1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𝐱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ru-RU" sz="900" b="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ru-RU" sz="9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sz="9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ru-RU" sz="9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sz="900" b="1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𝐱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900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ru-RU" sz="9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9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ru-RU" sz="9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limLow>
                                                    <m:limLowPr>
                                                      <m:ctrlP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limLow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sz="9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max</m:t>
                                                      </m:r>
                                                    </m:e>
                                                    <m:lim>
                                                      <m: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  <m:r>
                                                        <a:rPr lang="ru-RU" sz="9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=1..</m:t>
                                                      </m:r>
                                                      <m: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lim>
                                                  </m:limLow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900" b="1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𝐱</m:t>
                                                      </m:r>
                                                      <m:r>
                                                        <a:rPr lang="ru-RU" sz="9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9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900" b="1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𝐱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9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𝑙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ru-RU" sz="9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900" b="1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𝐱</m:t>
                                                      </m:r>
                                                      <m:r>
                                                        <a:rPr lang="ru-RU" sz="9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9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900" b="1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𝐱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9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900" b="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ru-RU" sz="9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9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9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ru-RU" sz="9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9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ru-RU" sz="9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limLow>
                                                    <m:limLowPr>
                                                      <m:ctrlP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limLow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sz="9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max</m:t>
                                                      </m:r>
                                                    </m:e>
                                                    <m:lim>
                                                      <m: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  <m:r>
                                                        <a:rPr lang="ru-RU" sz="9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=1..</m:t>
                                                      </m:r>
                                                      <m: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lim>
                                                  </m:limLow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900" b="1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𝐱</m:t>
                                                      </m:r>
                                                      <m:r>
                                                        <a:rPr lang="ru-RU" sz="9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9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900" b="1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𝐱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9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𝑙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ru-RU" sz="9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ru-RU" sz="9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900" b="1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𝐱</m:t>
                                                      </m:r>
                                                      <m:r>
                                                        <a:rPr lang="ru-RU" sz="9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9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900" b="1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𝐱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9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900" b="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ru-RU" sz="9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9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9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9533844-8001-422A-9962-F8A022388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57" y="3126250"/>
                <a:ext cx="3211032" cy="6389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Объект 4">
            <a:extLst>
              <a:ext uri="{FF2B5EF4-FFF2-40B4-BE49-F238E27FC236}">
                <a16:creationId xmlns:a16="http://schemas.microsoft.com/office/drawing/2014/main" id="{3C1A6124-3C7E-4EA1-B29A-E62A9E987D0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5781" t="27088" r="42889" b="36583"/>
          <a:stretch/>
        </p:blipFill>
        <p:spPr>
          <a:xfrm>
            <a:off x="382772" y="2196825"/>
            <a:ext cx="4189228" cy="2434856"/>
          </a:xfrm>
          <a:prstGeom prst="rect">
            <a:avLst/>
          </a:prstGeom>
        </p:spPr>
      </p:pic>
      <p:pic>
        <p:nvPicPr>
          <p:cNvPr id="20" name="Объект 4">
            <a:extLst>
              <a:ext uri="{FF2B5EF4-FFF2-40B4-BE49-F238E27FC236}">
                <a16:creationId xmlns:a16="http://schemas.microsoft.com/office/drawing/2014/main" id="{382C2296-85FF-4BC9-990D-7BFB3D42A14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73870" r="39067" b="5479"/>
          <a:stretch/>
        </p:blipFill>
        <p:spPr>
          <a:xfrm>
            <a:off x="199609" y="5087959"/>
            <a:ext cx="4972883" cy="1148317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FC259B7-C6D6-411E-80E4-86488B444D16}"/>
              </a:ext>
            </a:extLst>
          </p:cNvPr>
          <p:cNvSpPr/>
          <p:nvPr/>
        </p:nvSpPr>
        <p:spPr>
          <a:xfrm>
            <a:off x="4572000" y="3933825"/>
            <a:ext cx="23030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Оценка ковариационной функции: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A56E97-2129-457F-9C53-1CE94CF06B03}"/>
              </a:ext>
            </a:extLst>
          </p:cNvPr>
          <p:cNvSpPr/>
          <p:nvPr/>
        </p:nvSpPr>
        <p:spPr>
          <a:xfrm>
            <a:off x="5222110" y="5165711"/>
            <a:ext cx="3749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Восстановление трёхмерного поля из двухмерных полей коэффициентов разложения: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706E5B62-043C-449A-A133-7D33C9E4103D}"/>
                  </a:ext>
                </a:extLst>
              </p:cNvPr>
              <p:cNvSpPr/>
              <p:nvPr/>
            </p:nvSpPr>
            <p:spPr>
              <a:xfrm>
                <a:off x="6371383" y="3912338"/>
                <a:ext cx="24180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𝐼𝐹𝐹𝑇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706E5B62-043C-449A-A133-7D33C9E41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83" y="3912338"/>
                <a:ext cx="241808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85DCB77-0D80-4144-8548-02700724DC9F}"/>
                  </a:ext>
                </a:extLst>
              </p:cNvPr>
              <p:cNvSpPr/>
              <p:nvPr/>
            </p:nvSpPr>
            <p:spPr>
              <a:xfrm>
                <a:off x="6438836" y="4485688"/>
                <a:ext cx="2705164" cy="301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20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12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b="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1200" b="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2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d>
                        <m:d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1200" b="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ru-RU" sz="12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85DCB77-0D80-4144-8548-02700724D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836" y="4485688"/>
                <a:ext cx="2705164" cy="301108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B4B41C5-8855-4598-863F-41C80AF5702E}"/>
              </a:ext>
            </a:extLst>
          </p:cNvPr>
          <p:cNvSpPr/>
          <p:nvPr/>
        </p:nvSpPr>
        <p:spPr>
          <a:xfrm>
            <a:off x="4572000" y="4218305"/>
            <a:ext cx="206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Построение двумерной обусловленной стохастической реализации: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C61CF39-D28D-4CC2-84F4-DBAEA0D32FDB}"/>
              </a:ext>
            </a:extLst>
          </p:cNvPr>
          <p:cNvSpPr/>
          <p:nvPr/>
        </p:nvSpPr>
        <p:spPr>
          <a:xfrm rot="5400000">
            <a:off x="2681513" y="1722948"/>
            <a:ext cx="519347" cy="582220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2FB4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8B0E10E-2122-45A0-BDAA-94D8C9784D80}"/>
              </a:ext>
            </a:extLst>
          </p:cNvPr>
          <p:cNvSpPr/>
          <p:nvPr/>
        </p:nvSpPr>
        <p:spPr>
          <a:xfrm rot="5400000">
            <a:off x="2702736" y="4568710"/>
            <a:ext cx="496182" cy="582220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2FB4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013C6D0-1011-4DBF-9171-E6751DFF4641}"/>
              </a:ext>
            </a:extLst>
          </p:cNvPr>
          <p:cNvCxnSpPr>
            <a:cxnSpLocks/>
          </p:cNvCxnSpPr>
          <p:nvPr/>
        </p:nvCxnSpPr>
        <p:spPr>
          <a:xfrm>
            <a:off x="199609" y="6292851"/>
            <a:ext cx="304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6BD164-B3E3-4C97-9CD6-7E07BFE9FBAA}"/>
              </a:ext>
            </a:extLst>
          </p:cNvPr>
          <p:cNvSpPr/>
          <p:nvPr/>
        </p:nvSpPr>
        <p:spPr>
          <a:xfrm>
            <a:off x="0" y="6273024"/>
            <a:ext cx="8699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  <a:ea typeface="Arial" panose="020B0604020202020204" pitchFamily="34" charset="0"/>
              </a:rPr>
              <a:t>*1)Байков, В. А. Новые подходы в теории </a:t>
            </a:r>
            <a:r>
              <a:rPr lang="ru-RU" sz="1000" dirty="0" err="1">
                <a:latin typeface="+mj-lt"/>
                <a:ea typeface="Arial" panose="020B0604020202020204" pitchFamily="34" charset="0"/>
              </a:rPr>
              <a:t>геостатистического</a:t>
            </a:r>
            <a:r>
              <a:rPr lang="ru-RU" sz="1000" dirty="0">
                <a:latin typeface="+mj-lt"/>
                <a:ea typeface="Arial" panose="020B0604020202020204" pitchFamily="34" charset="0"/>
              </a:rPr>
              <a:t> моделирования / В. А. Байков, Н. К. Бакиров, А. А. Яковлев, 2010</a:t>
            </a:r>
          </a:p>
          <a:p>
            <a:r>
              <a:rPr lang="ru-RU" sz="1000" dirty="0">
                <a:latin typeface="+mj-lt"/>
              </a:rPr>
              <a:t>2)Исмагилов Н.С Использование данных по горизонтальным скважинам для спектрального моделирования с целью повышения</a:t>
            </a:r>
            <a:br>
              <a:rPr lang="ru-RU" sz="1000" dirty="0">
                <a:latin typeface="+mj-lt"/>
              </a:rPr>
            </a:br>
            <a:r>
              <a:rPr lang="ru-RU" sz="1000" dirty="0">
                <a:latin typeface="+mj-lt"/>
              </a:rPr>
              <a:t>прогнозной способности цифровых геологических моделей /</a:t>
            </a:r>
            <a:r>
              <a:rPr lang="ru-RU" sz="1000" dirty="0"/>
              <a:t>Н.С.</a:t>
            </a:r>
            <a:r>
              <a:rPr lang="ru-RU" sz="1000" dirty="0">
                <a:latin typeface="+mj-lt"/>
              </a:rPr>
              <a:t> Исмагилов, А.А. </a:t>
            </a:r>
            <a:r>
              <a:rPr lang="ru-RU" sz="1000" dirty="0" err="1">
                <a:latin typeface="+mj-lt"/>
              </a:rPr>
              <a:t>Шпиндлер</a:t>
            </a:r>
            <a:r>
              <a:rPr lang="ru-RU" sz="1000" dirty="0">
                <a:latin typeface="+mj-lt"/>
              </a:rPr>
              <a:t> А.А, А.С. Трушин А.С,</a:t>
            </a:r>
            <a:r>
              <a:rPr lang="ru-RU" sz="1000" dirty="0"/>
              <a:t> Е.В.</a:t>
            </a:r>
            <a:r>
              <a:rPr lang="ru-RU" sz="1000" dirty="0">
                <a:latin typeface="+mj-lt"/>
              </a:rPr>
              <a:t> </a:t>
            </a:r>
            <a:r>
              <a:rPr lang="ru-RU" sz="1000" dirty="0" err="1">
                <a:latin typeface="+mj-lt"/>
              </a:rPr>
              <a:t>Варзегов</a:t>
            </a:r>
            <a:r>
              <a:rPr lang="ru-RU" sz="1000" dirty="0">
                <a:latin typeface="+mj-lt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417361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/>
          </a:bodyPr>
          <a:lstStyle/>
          <a:p>
            <a:r>
              <a:rPr lang="ru-RU" sz="2000" dirty="0"/>
              <a:t>Оценка метода, каротажная диаграмма непрерывного поля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05EF2-DDBB-423D-81BD-499DB09CCC84}"/>
              </a:ext>
            </a:extLst>
          </p:cNvPr>
          <p:cNvSpPr txBox="1"/>
          <p:nvPr/>
        </p:nvSpPr>
        <p:spPr>
          <a:xfrm>
            <a:off x="752960" y="4264196"/>
            <a:ext cx="79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Восстановление распределения скважинных данных в реализации куба: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B8E147-2238-4D60-B177-34509AFDFCA9}"/>
              </a:ext>
            </a:extLst>
          </p:cNvPr>
          <p:cNvSpPr/>
          <p:nvPr/>
        </p:nvSpPr>
        <p:spPr>
          <a:xfrm>
            <a:off x="1299113" y="862549"/>
            <a:ext cx="5865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Восстановление</a:t>
            </a:r>
            <a:r>
              <a:rPr lang="en-US" dirty="0"/>
              <a:t> </a:t>
            </a:r>
            <a:r>
              <a:rPr lang="ru-RU" dirty="0"/>
              <a:t>значений данных вдоль скважин:</a:t>
            </a:r>
          </a:p>
        </p:txBody>
      </p:sp>
      <p:pic>
        <p:nvPicPr>
          <p:cNvPr id="7" name="Рисунок 6" descr="D:\data\PRIOB\compare_hist_DGK.png">
            <a:extLst>
              <a:ext uri="{FF2B5EF4-FFF2-40B4-BE49-F238E27FC236}">
                <a16:creationId xmlns:a16="http://schemas.microsoft.com/office/drawing/2014/main" id="{C74CCC67-419E-43CB-9D20-F231DBF7EE1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3522"/>
          <a:stretch/>
        </p:blipFill>
        <p:spPr bwMode="auto">
          <a:xfrm>
            <a:off x="6208833" y="5016610"/>
            <a:ext cx="2506352" cy="1420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data\bur\coinpare_stfield_hist&amp;log_hist.png">
            <a:extLst>
              <a:ext uri="{FF2B5EF4-FFF2-40B4-BE49-F238E27FC236}">
                <a16:creationId xmlns:a16="http://schemas.microsoft.com/office/drawing/2014/main" id="{89C8E304-9624-447E-B321-E3F2D47F2EC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5756" r="7156" b="5032"/>
          <a:stretch/>
        </p:blipFill>
        <p:spPr bwMode="auto">
          <a:xfrm>
            <a:off x="3777366" y="4931286"/>
            <a:ext cx="2044306" cy="1496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PROFILES\Trushin.A\AppData\Local\Microsoft\Windows\Temporary Internet Files\Content.Word\hist.png">
            <a:extLst>
              <a:ext uri="{FF2B5EF4-FFF2-40B4-BE49-F238E27FC236}">
                <a16:creationId xmlns:a16="http://schemas.microsoft.com/office/drawing/2014/main" id="{496C41A4-060B-4EB9-9FB9-759BE70B292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b="4120"/>
          <a:stretch/>
        </p:blipFill>
        <p:spPr bwMode="auto">
          <a:xfrm>
            <a:off x="736153" y="4998278"/>
            <a:ext cx="2586178" cy="1457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997A8E-DE6D-4AB6-8251-00B7EBFA1533}"/>
              </a:ext>
            </a:extLst>
          </p:cNvPr>
          <p:cNvPicPr/>
          <p:nvPr/>
        </p:nvPicPr>
        <p:blipFill rotWithShape="1">
          <a:blip r:embed="rId6" cstate="print"/>
          <a:srcRect l="1056" t="7365" r="56605" b="30077"/>
          <a:stretch/>
        </p:blipFill>
        <p:spPr bwMode="auto">
          <a:xfrm>
            <a:off x="1072534" y="2181560"/>
            <a:ext cx="1913417" cy="15334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B63371-F53D-4A46-8BAB-CFC21734708F}"/>
              </a:ext>
            </a:extLst>
          </p:cNvPr>
          <p:cNvPicPr/>
          <p:nvPr/>
        </p:nvPicPr>
        <p:blipFill rotWithShape="1">
          <a:blip r:embed="rId7"/>
          <a:srcRect t="11111" r="40464"/>
          <a:stretch/>
        </p:blipFill>
        <p:spPr bwMode="auto">
          <a:xfrm>
            <a:off x="3777365" y="2131742"/>
            <a:ext cx="1913417" cy="1583314"/>
          </a:xfrm>
          <a:prstGeom prst="rect">
            <a:avLst/>
          </a:prstGeom>
          <a:ln w="9525" cap="flat" cmpd="sng" algn="ctr">
            <a:solidFill>
              <a:srgbClr val="3C3C3C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17206D-28F7-4433-B492-9B4E0407A165}"/>
              </a:ext>
            </a:extLst>
          </p:cNvPr>
          <p:cNvPicPr/>
          <p:nvPr/>
        </p:nvPicPr>
        <p:blipFill rotWithShape="1">
          <a:blip r:embed="rId8"/>
          <a:srcRect t="14592" r="62254" b="11273"/>
          <a:stretch/>
        </p:blipFill>
        <p:spPr bwMode="auto">
          <a:xfrm>
            <a:off x="6457950" y="2112948"/>
            <a:ext cx="1913417" cy="1582222"/>
          </a:xfrm>
          <a:prstGeom prst="rect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E6BCB55-5A9E-4193-A0B2-582015F6E38D}"/>
                  </a:ext>
                </a:extLst>
              </p:cNvPr>
              <p:cNvSpPr/>
              <p:nvPr/>
            </p:nvSpPr>
            <p:spPr>
              <a:xfrm>
                <a:off x="6710435" y="3877019"/>
                <a:ext cx="1370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=0.0055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E6BCB55-5A9E-4193-A0B2-582015F6E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435" y="3877019"/>
                <a:ext cx="1370503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0A5BEB9A-6B7D-4FF8-B1EF-8DA8F7930530}"/>
                  </a:ext>
                </a:extLst>
              </p:cNvPr>
              <p:cNvSpPr/>
              <p:nvPr/>
            </p:nvSpPr>
            <p:spPr>
              <a:xfrm>
                <a:off x="4119635" y="3865713"/>
                <a:ext cx="11140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=0.03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0A5BEB9A-6B7D-4FF8-B1EF-8DA8F7930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35" y="3865713"/>
                <a:ext cx="1114023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0759B0E-76DF-4C8B-88F0-42ED9178D30A}"/>
                  </a:ext>
                </a:extLst>
              </p:cNvPr>
              <p:cNvSpPr/>
              <p:nvPr/>
            </p:nvSpPr>
            <p:spPr>
              <a:xfrm>
                <a:off x="1281795" y="3833613"/>
                <a:ext cx="1421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ru-RU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=0.0154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0759B0E-76DF-4C8B-88F0-42ED9178D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95" y="3833613"/>
                <a:ext cx="1421799" cy="369332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F541270-ED60-424F-BDE6-0BF273480CC0}"/>
                  </a:ext>
                </a:extLst>
              </p:cNvPr>
              <p:cNvSpPr/>
              <p:nvPr/>
            </p:nvSpPr>
            <p:spPr>
              <a:xfrm>
                <a:off x="3869931" y="1241773"/>
                <a:ext cx="1613429" cy="71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subSup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F541270-ED60-424F-BDE6-0BF273480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31" y="1241773"/>
                <a:ext cx="1613429" cy="7169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995709F-232F-4683-95E8-52542D7C4974}"/>
              </a:ext>
            </a:extLst>
          </p:cNvPr>
          <p:cNvSpPr txBox="1"/>
          <p:nvPr/>
        </p:nvSpPr>
        <p:spPr>
          <a:xfrm>
            <a:off x="566876" y="493128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FABD2-ECF1-4B36-A57E-E5866C772CBE}"/>
              </a:ext>
            </a:extLst>
          </p:cNvPr>
          <p:cNvSpPr txBox="1"/>
          <p:nvPr/>
        </p:nvSpPr>
        <p:spPr>
          <a:xfrm>
            <a:off x="566876" y="20866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0C6EA-8BD9-4705-92D7-F1144614CC8B}"/>
              </a:ext>
            </a:extLst>
          </p:cNvPr>
          <p:cNvSpPr txBox="1"/>
          <p:nvPr/>
        </p:nvSpPr>
        <p:spPr>
          <a:xfrm>
            <a:off x="3322331" y="20866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60F2F9-AF0F-4577-8FDB-F237B9A1628E}"/>
              </a:ext>
            </a:extLst>
          </p:cNvPr>
          <p:cNvSpPr txBox="1"/>
          <p:nvPr/>
        </p:nvSpPr>
        <p:spPr>
          <a:xfrm>
            <a:off x="3322331" y="493128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5AE942-332E-4CE6-8767-C4A986F00217}"/>
              </a:ext>
            </a:extLst>
          </p:cNvPr>
          <p:cNvSpPr txBox="1"/>
          <p:nvPr/>
        </p:nvSpPr>
        <p:spPr>
          <a:xfrm>
            <a:off x="6077786" y="205260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ADBFAD8-31A5-4E28-93F6-369944DB9701}"/>
              </a:ext>
            </a:extLst>
          </p:cNvPr>
          <p:cNvSpPr/>
          <p:nvPr/>
        </p:nvSpPr>
        <p:spPr>
          <a:xfrm>
            <a:off x="6087601" y="493128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26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D4D16F2-FD9F-4844-B12E-CFC0FB25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64" y="4067364"/>
            <a:ext cx="1805897" cy="1103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/>
          </a:bodyPr>
          <a:lstStyle/>
          <a:p>
            <a:r>
              <a:rPr lang="ru-RU" sz="2000" dirty="0"/>
              <a:t>Сравнение методов, каротажная диаграмма непрерывного поля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33AD9A-AA16-436C-B8C8-03AE26E555F3}"/>
              </a:ext>
            </a:extLst>
          </p:cNvPr>
          <p:cNvSpPr/>
          <p:nvPr/>
        </p:nvSpPr>
        <p:spPr>
          <a:xfrm>
            <a:off x="256755" y="959290"/>
            <a:ext cx="2176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Кросс-валидация: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A482E3-7B39-4862-BC79-EB966CF8BB6B}"/>
              </a:ext>
            </a:extLst>
          </p:cNvPr>
          <p:cNvSpPr/>
          <p:nvPr/>
        </p:nvSpPr>
        <p:spPr>
          <a:xfrm>
            <a:off x="256755" y="3640149"/>
            <a:ext cx="292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«складного ножа»: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B56C57-015A-4BA9-A0A9-D28906685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62" y="1430661"/>
            <a:ext cx="1580782" cy="17073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7ADA06-6AE0-4BF9-A3E2-C40F07A4D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701" y="1001099"/>
            <a:ext cx="1836247" cy="1229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7C16EA5-CE52-4CBE-933D-E44D844C5256}"/>
                  </a:ext>
                </a:extLst>
              </p:cNvPr>
              <p:cNvSpPr/>
              <p:nvPr/>
            </p:nvSpPr>
            <p:spPr>
              <a:xfrm>
                <a:off x="4077362" y="1194291"/>
                <a:ext cx="1388521" cy="476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100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ru-RU" sz="11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7C16EA5-CE52-4CBE-933D-E44D844C5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62" y="1194291"/>
                <a:ext cx="1388521" cy="476284"/>
              </a:xfrm>
              <a:prstGeom prst="rect">
                <a:avLst/>
              </a:prstGeom>
              <a:blipFill>
                <a:blip r:embed="rId6"/>
                <a:stretch>
                  <a:fillRect l="-10088" t="-134615" r="-3509" b="-206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F8E33C-8783-4939-9345-87EF99B3C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611" y="1328622"/>
            <a:ext cx="1230465" cy="17830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D81244-419B-46CC-BEAB-1648F4A24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9701" y="2371052"/>
            <a:ext cx="1836247" cy="1267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1867340A-5546-4E71-8112-C856023EE835}"/>
                  </a:ext>
                </a:extLst>
              </p:cNvPr>
              <p:cNvSpPr/>
              <p:nvPr/>
            </p:nvSpPr>
            <p:spPr>
              <a:xfrm>
                <a:off x="4109011" y="2575920"/>
                <a:ext cx="1456937" cy="476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100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ru-RU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100" i="0">
                                          <a:latin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ru-RU" sz="11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ru-RU" sz="11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11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1867340A-5546-4E71-8112-C856023EE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11" y="2575920"/>
                <a:ext cx="1456937" cy="476284"/>
              </a:xfrm>
              <a:prstGeom prst="rect">
                <a:avLst/>
              </a:prstGeom>
              <a:blipFill>
                <a:blip r:embed="rId9"/>
                <a:stretch>
                  <a:fillRect l="-8787" t="-134615" b="-206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2DEE8B43-5145-49A0-B079-949252E68FE1}"/>
                  </a:ext>
                </a:extLst>
              </p:cNvPr>
              <p:cNvSpPr/>
              <p:nvPr/>
            </p:nvSpPr>
            <p:spPr>
              <a:xfrm>
                <a:off x="2916263" y="4067364"/>
                <a:ext cx="579571" cy="481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ctrlPr>
                            <a:rPr lang="en-US" sz="9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naryPr>
                        <m:sub/>
                        <m:sup>
                          <m:r>
                            <a:rPr lang="en-US" sz="900" i="1" dirty="0">
                              <a:solidFill>
                                <a:srgbClr val="000000"/>
                              </a:solidFill>
                              <a:latin typeface="Cambria Math"/>
                              <a:cs typeface="Arial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9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2DEE8B43-5145-49A0-B079-949252E68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63" y="4067364"/>
                <a:ext cx="579571" cy="481157"/>
              </a:xfrm>
              <a:prstGeom prst="rect">
                <a:avLst/>
              </a:prstGeom>
              <a:blipFill>
                <a:blip r:embed="rId10"/>
                <a:stretch>
                  <a:fillRect l="-52632" t="-88608" r="-72632" b="-140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97333D4-DF5A-40F4-8319-A48BBAB44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037" y="4271212"/>
            <a:ext cx="1893088" cy="22788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64621D-67BD-4551-9A25-2531C7522A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1611" y="5405626"/>
            <a:ext cx="1857400" cy="1144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186CBEFE-99D9-40F2-A1B5-CB72FD1AA96A}"/>
                  </a:ext>
                </a:extLst>
              </p:cNvPr>
              <p:cNvSpPr/>
              <p:nvPr/>
            </p:nvSpPr>
            <p:spPr>
              <a:xfrm>
                <a:off x="2811117" y="5409145"/>
                <a:ext cx="579571" cy="481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ctrlPr>
                            <a:rPr lang="en-US" sz="9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naryPr>
                        <m:sub/>
                        <m:sup>
                          <m:r>
                            <a:rPr lang="en-US" sz="900" i="1" dirty="0">
                              <a:solidFill>
                                <a:srgbClr val="000000"/>
                              </a:solidFill>
                              <a:latin typeface="Cambria Math"/>
                              <a:cs typeface="Arial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186CBEFE-99D9-40F2-A1B5-CB72FD1AA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117" y="5409145"/>
                <a:ext cx="579571" cy="481157"/>
              </a:xfrm>
              <a:prstGeom prst="rect">
                <a:avLst/>
              </a:prstGeom>
              <a:blipFill>
                <a:blip r:embed="rId13"/>
                <a:stretch>
                  <a:fillRect l="-52632" t="-88608" r="-72632" b="-140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Рисунок 30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FCF999B-116B-4F13-8055-5AB4FEA603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2986" y="3811816"/>
            <a:ext cx="3103133" cy="159729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64C4B7F-40A1-4B2B-A2A9-8A691D0C31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5599" y="2254892"/>
            <a:ext cx="3414056" cy="159729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F229A28-743E-4EBB-A37D-2309D3F589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55599" y="807640"/>
            <a:ext cx="3414056" cy="159729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9FBF6F2-AB7E-464F-9D25-8024D91911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4635" y="5285580"/>
            <a:ext cx="2962189" cy="1536325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C2716A8-5DE6-4E9A-929F-780B4398B925}"/>
              </a:ext>
            </a:extLst>
          </p:cNvPr>
          <p:cNvSpPr/>
          <p:nvPr/>
        </p:nvSpPr>
        <p:spPr>
          <a:xfrm>
            <a:off x="4418132" y="3872781"/>
            <a:ext cx="309379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Сумма </a:t>
            </a:r>
            <a:r>
              <a:rPr lang="en-US" sz="1200" dirty="0"/>
              <a:t>𝐿</a:t>
            </a:r>
            <a:r>
              <a:rPr lang="ru-RU" sz="700" dirty="0"/>
              <a:t>1</a:t>
            </a:r>
            <a:r>
              <a:rPr lang="en-US" sz="1200" dirty="0"/>
              <a:t> </a:t>
            </a:r>
            <a:r>
              <a:rPr lang="ru-RU" sz="1200" dirty="0"/>
              <a:t>норм ошибок "складного ножа"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2E0E23B-840C-4CA8-83F1-A530F1701B8E}"/>
              </a:ext>
            </a:extLst>
          </p:cNvPr>
          <p:cNvSpPr/>
          <p:nvPr/>
        </p:nvSpPr>
        <p:spPr>
          <a:xfrm>
            <a:off x="4448652" y="5324538"/>
            <a:ext cx="309379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Сумма </a:t>
            </a:r>
            <a:r>
              <a:rPr lang="en-US" sz="1200" dirty="0"/>
              <a:t>𝐿</a:t>
            </a:r>
            <a:r>
              <a:rPr lang="en-US" sz="700" dirty="0"/>
              <a:t>2</a:t>
            </a:r>
            <a:r>
              <a:rPr lang="en-US" sz="1200" dirty="0"/>
              <a:t> </a:t>
            </a:r>
            <a:r>
              <a:rPr lang="ru-RU" sz="1200" dirty="0"/>
              <a:t>норм ошибок "складного ножа"</a:t>
            </a:r>
          </a:p>
        </p:txBody>
      </p:sp>
    </p:spTree>
    <p:extLst>
      <p:ext uri="{BB962C8B-B14F-4D97-AF65-F5344CB8AC3E}">
        <p14:creationId xmlns:p14="http://schemas.microsoft.com/office/powerpoint/2010/main" val="317675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549274"/>
          </a:xfrm>
        </p:spPr>
        <p:txBody>
          <a:bodyPr>
            <a:normAutofit/>
          </a:bodyPr>
          <a:lstStyle/>
          <a:p>
            <a:r>
              <a:rPr lang="ru-RU" sz="2000" dirty="0"/>
              <a:t>Сравнение методов, каротажная диаграмма непрерывного поля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33AD9A-AA16-436C-B8C8-03AE26E555F3}"/>
              </a:ext>
            </a:extLst>
          </p:cNvPr>
          <p:cNvSpPr/>
          <p:nvPr/>
        </p:nvSpPr>
        <p:spPr>
          <a:xfrm>
            <a:off x="2865561" y="857251"/>
            <a:ext cx="3412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Оценка производительности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365143AC-6707-417C-996F-A69E5B8B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35A06DF-A8FD-4A17-9E2B-A53C50B00862}" type="slidenum">
              <a:rPr lang="ru-RU" smtClean="0"/>
              <a:t>9</a:t>
            </a:fld>
            <a:endParaRPr lang="ru-RU"/>
          </a:p>
        </p:txBody>
      </p:sp>
      <p:pic>
        <p:nvPicPr>
          <p:cNvPr id="16" name="Рисунок 1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5DEA346-0441-40B3-87DD-6AC1EC4BA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34" y="1214859"/>
            <a:ext cx="3976134" cy="148405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D3C8313-75CC-45CE-AE13-504FF5BF0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613" y="2698909"/>
            <a:ext cx="3811925" cy="14227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E90EAB1-16ED-455A-92E4-F875C4A60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882" y="1224530"/>
            <a:ext cx="3976135" cy="14840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064E31-E5FA-46C3-91C8-880F62FAE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35" y="4610243"/>
            <a:ext cx="4303886" cy="20779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433DD99-283B-45B5-B2C5-E21A91178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9722" y="4500042"/>
            <a:ext cx="3810330" cy="228619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8B6416C-4E4F-418B-8CDD-71C6F20680DF}"/>
              </a:ext>
            </a:extLst>
          </p:cNvPr>
          <p:cNvSpPr/>
          <p:nvPr/>
        </p:nvSpPr>
        <p:spPr>
          <a:xfrm>
            <a:off x="1561957" y="4130710"/>
            <a:ext cx="676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Arial" panose="020B0604020202020204" pitchFamily="34" charset="0"/>
              </a:rPr>
              <a:t>Замеры производительности для сеток разной размерности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17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</TotalTime>
  <Words>1064</Words>
  <Application>Microsoft Office PowerPoint</Application>
  <PresentationFormat>Экран (4:3)</PresentationFormat>
  <Paragraphs>196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Тема Office</vt:lpstr>
      <vt:lpstr>Презентация PowerPoint</vt:lpstr>
      <vt:lpstr>Актуальность работы</vt:lpstr>
      <vt:lpstr>Цель работы:</vt:lpstr>
      <vt:lpstr>Основные положения геостатистики</vt:lpstr>
      <vt:lpstr>Последовательные методы моделирования</vt:lpstr>
      <vt:lpstr>Спектральное моделирование*</vt:lpstr>
      <vt:lpstr>Оценка метода, каротажная диаграмма непрерывного поля</vt:lpstr>
      <vt:lpstr>Сравнение методов, каротажная диаграмма непрерывного поля</vt:lpstr>
      <vt:lpstr>Сравнение методов, каротажная диаграмма непрерывного поля</vt:lpstr>
      <vt:lpstr>Методика сравнения, каротажная диаграмма дискретного поля</vt:lpstr>
      <vt:lpstr>Результат сравнения, каротажная диаграмма дискретного поля</vt:lpstr>
      <vt:lpstr>Результат сравнения, каротажная диаграмма дискретного поля</vt:lpstr>
      <vt:lpstr>Результат сравнения, каротажная диаграмма дискретного поля</vt:lpstr>
      <vt:lpstr>Сравнение методов, воспроизведение вертикальной нестационарности</vt:lpstr>
      <vt:lpstr>Сравнение методов, воспроизведение вертикальной нестационарности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Трушин Артемий Сергеевич</dc:creator>
  <cp:lastModifiedBy>Трушин Артемий Сергеевич</cp:lastModifiedBy>
  <cp:revision>67</cp:revision>
  <dcterms:created xsi:type="dcterms:W3CDTF">2019-06-18T06:14:23Z</dcterms:created>
  <dcterms:modified xsi:type="dcterms:W3CDTF">2019-06-21T14:56:50Z</dcterms:modified>
</cp:coreProperties>
</file>