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1" r:id="rId4"/>
    <p:sldId id="258" r:id="rId5"/>
    <p:sldId id="267" r:id="rId6"/>
    <p:sldId id="280" r:id="rId7"/>
    <p:sldId id="273" r:id="rId8"/>
    <p:sldId id="270" r:id="rId9"/>
    <p:sldId id="274" r:id="rId10"/>
    <p:sldId id="275" r:id="rId11"/>
    <p:sldId id="259" r:id="rId12"/>
    <p:sldId id="278" r:id="rId13"/>
    <p:sldId id="276" r:id="rId14"/>
    <p:sldId id="277" r:id="rId15"/>
    <p:sldId id="279" r:id="rId16"/>
    <p:sldId id="261" r:id="rId17"/>
    <p:sldId id="265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BA537-934A-48C8-A212-258A02795681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4C892-D4EF-4FB9-B7B8-5C75DC915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2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4656-54FF-4020-A608-A8CD03B357ED}" type="datetime1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37EF-3882-4572-800A-FBD2BA7008BE}" type="datetime1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2C7-49FC-4FD5-8B15-5EA8AEB73CBA}" type="datetime1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4C34-5EEC-4948-B1AB-8E93CF019590}" type="datetime1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4636-D2D8-40AC-9270-27C82991B8DF}" type="datetime1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F872-BBFE-45EA-A2C6-DC9990552150}" type="datetime1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58C5-FC09-46B8-8205-6D669DD390A3}" type="datetime1">
              <a:rPr lang="ru-RU" smtClean="0"/>
              <a:t>18.06.2020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62F0-EFAD-4C17-81A0-984E90C3A0F8}" type="datetime1">
              <a:rPr lang="ru-RU" smtClean="0"/>
              <a:t>18.06.2020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5E4B4-0387-4AD6-A9D8-270D1BCFADFC}" type="datetime1">
              <a:rPr lang="ru-RU" smtClean="0"/>
              <a:t>18.06.2020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5596-EC89-4656-A96E-BD1093DC3C40}" type="datetime1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A72C-410C-4DA7-B14F-C1384AA4C278}" type="datetime1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52653F-8C9C-4F4A-A9CF-0A466BDE265E}" type="datetime1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657298-764B-418B-AF9D-D829B6A39D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437112"/>
            <a:ext cx="5328592" cy="1656184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Докладчик</a:t>
            </a:r>
            <a:endParaRPr lang="ru-RU" sz="1400" b="1" dirty="0"/>
          </a:p>
          <a:p>
            <a:r>
              <a:rPr lang="ru-RU" sz="1400" dirty="0"/>
              <a:t>студент гр.3640103/80401  	</a:t>
            </a:r>
            <a:r>
              <a:rPr lang="ru-RU" sz="1400" dirty="0" smtClean="0"/>
              <a:t>           </a:t>
            </a:r>
            <a:r>
              <a:rPr lang="ru-RU" sz="1400" dirty="0" err="1" smtClean="0"/>
              <a:t>Зинчик</a:t>
            </a:r>
            <a:r>
              <a:rPr lang="ru-RU" sz="1400" dirty="0" smtClean="0"/>
              <a:t> </a:t>
            </a:r>
            <a:r>
              <a:rPr lang="ru-RU" sz="1400" dirty="0"/>
              <a:t>Е.А.</a:t>
            </a:r>
          </a:p>
          <a:p>
            <a:r>
              <a:rPr lang="ru-RU" sz="1400" dirty="0"/>
              <a:t> </a:t>
            </a:r>
          </a:p>
          <a:p>
            <a:r>
              <a:rPr lang="ru-RU" sz="1400" b="1" dirty="0" smtClean="0"/>
              <a:t>Научный руководитель</a:t>
            </a:r>
            <a:endParaRPr lang="ru-RU" sz="1400" dirty="0" smtClean="0"/>
          </a:p>
          <a:p>
            <a:r>
              <a:rPr lang="ru-RU" sz="1400" dirty="0" smtClean="0"/>
              <a:t> </a:t>
            </a:r>
            <a:r>
              <a:rPr lang="ru-RU" sz="1400" dirty="0" err="1"/>
              <a:t>к.ф-м.н</a:t>
            </a:r>
            <a:r>
              <a:rPr lang="ru-RU" sz="1400" dirty="0"/>
              <a:t>., доц. 	</a:t>
            </a:r>
            <a:r>
              <a:rPr lang="ru-RU" sz="1400" dirty="0" smtClean="0"/>
              <a:t>                            </a:t>
            </a:r>
            <a:r>
              <a:rPr lang="ru-RU" sz="1400" dirty="0" err="1" smtClean="0"/>
              <a:t>Штукин</a:t>
            </a:r>
            <a:r>
              <a:rPr lang="ru-RU" sz="1400" dirty="0" smtClean="0"/>
              <a:t> </a:t>
            </a:r>
            <a:r>
              <a:rPr lang="ru-RU" sz="1400" dirty="0"/>
              <a:t>Л.В.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844824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Автоматизация силового и прочностного расчета стандартной арматуры судовых энергетических установок применительно к инновационным уплотнительным материалам.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532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6" y="1604288"/>
            <a:ext cx="8640960" cy="4054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Выполненный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расчет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206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628800"/>
            <a:ext cx="3684085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364" y="4653136"/>
            <a:ext cx="4104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 внутренней поверхности прикладывается давление. Поверхности отверстий для креплений фиксируются по всем степеням свободы. Крышка и тройник соединяются в местах креплений.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9295" y="404664"/>
            <a:ext cx="4642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Конечно-элементная модель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11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223636" y="1623323"/>
                <a:ext cx="4812860" cy="151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Механические свойства стали </a:t>
                </a:r>
                <a:r>
                  <a:rPr lang="ru-RU" dirty="0" smtClean="0"/>
                  <a:t>12Х18Н10Т</a:t>
                </a:r>
                <a:r>
                  <a:rPr lang="en-US" dirty="0" smtClean="0"/>
                  <a:t>(</a:t>
                </a:r>
                <a:r>
                  <a:rPr lang="ru-RU" dirty="0" smtClean="0"/>
                  <a:t>согласно СТ ЦКБА 005.2-2003):</a:t>
                </a:r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m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ru-RU">
                          <a:latin typeface="Cambria Math"/>
                        </a:rPr>
                        <m:t>=510 МПа,    </m:t>
                      </m:r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p</m:t>
                          </m:r>
                          <m:r>
                            <a:rPr lang="ru-RU">
                              <a:latin typeface="Cambria Math"/>
                            </a:rPr>
                            <m:t>0.2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ru-RU">
                          <a:latin typeface="Cambria Math"/>
                        </a:rPr>
                        <m:t>=196МПа</m:t>
                      </m:r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36" y="1623323"/>
                <a:ext cx="4812860" cy="1516377"/>
              </a:xfrm>
              <a:prstGeom prst="rect">
                <a:avLst/>
              </a:prstGeom>
              <a:blipFill rotWithShape="1">
                <a:blip r:embed="rId3"/>
                <a:stretch>
                  <a:fillRect l="-1141" t="-2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4223636" y="3155484"/>
                <a:ext cx="4721058" cy="2665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ru-RU" dirty="0" smtClean="0"/>
                  <a:t>Номинальные допускаемые напряжения</a:t>
                </a:r>
                <a:endParaRPr lang="ru-RU" dirty="0"/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σ</m:t>
                          </m:r>
                        </m:e>
                      </m:d>
                      <m:r>
                        <a:rPr lang="ru-RU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ru-RU">
                          <a:latin typeface="Cambria Math"/>
                        </a:rPr>
                        <m:t>min</m:t>
                      </m:r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  <m:r>
                            <a:rPr lang="ru-RU" i="1">
                              <a:latin typeface="Cambria Math"/>
                            </a:rPr>
                            <m:t>; </m:t>
                          </m:r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0.2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0.2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  <a:p>
                <a:pPr hangingPunct="0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σ</m:t>
                        </m:r>
                      </m:e>
                    </m:d>
                    <m:r>
                      <a:rPr lang="ru-RU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b="0" i="1" smtClean="0">
                                <a:latin typeface="Cambria Math"/>
                              </a:rPr>
                              <m:t>510</m:t>
                            </m:r>
                          </m:num>
                          <m:den>
                            <m:r>
                              <a:rPr lang="ru-RU">
                                <a:latin typeface="Cambria Math"/>
                              </a:rPr>
                              <m:t>2.6</m:t>
                            </m:r>
                          </m:den>
                        </m:f>
                        <m:r>
                          <a:rPr lang="ru-RU">
                            <a:latin typeface="Cambria Math"/>
                          </a:rPr>
                          <m:t>=1</m:t>
                        </m:r>
                        <m:r>
                          <a:rPr lang="ru-RU" b="0" i="0" smtClean="0">
                            <a:latin typeface="Cambria Math"/>
                          </a:rPr>
                          <m:t>96</m:t>
                        </m:r>
                        <m:r>
                          <a:rPr lang="ru-RU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19</m:t>
                            </m:r>
                            <m:r>
                              <a:rPr lang="ru-RU" b="0" i="1" smtClean="0">
                                <a:latin typeface="Cambria Math"/>
                              </a:rPr>
                              <m:t>6</m:t>
                            </m:r>
                          </m:num>
                          <m:den>
                            <m:r>
                              <a:rPr lang="ru-RU">
                                <a:latin typeface="Cambria Math"/>
                              </a:rPr>
                              <m:t>1,5</m:t>
                            </m:r>
                          </m:den>
                        </m:f>
                        <m:r>
                          <a:rPr lang="ru-RU">
                            <a:latin typeface="Cambria Math"/>
                          </a:rPr>
                          <m:t>=130</m:t>
                        </m:r>
                      </m:e>
                    </m:d>
                    <m:r>
                      <a:rPr lang="ru-RU">
                        <a:latin typeface="Cambria Math"/>
                      </a:rPr>
                      <m:t>=130 МПа</m:t>
                    </m:r>
                  </m:oMath>
                </a14:m>
                <a:r>
                  <a:rPr lang="ru-RU" dirty="0"/>
                  <a:t>;</a:t>
                </a:r>
              </a:p>
              <a:p>
                <a:pPr hangingPunct="0"/>
                <a:r>
                  <a:rPr lang="ru-RU" dirty="0"/>
                  <a:t> </a:t>
                </a:r>
              </a:p>
              <a:p>
                <a:pPr hangingPunct="0"/>
                <a:r>
                  <a:rPr lang="ru-RU" dirty="0"/>
                  <a:t>Номинальные допускаемые напряжения </a:t>
                </a:r>
                <a:r>
                  <a:rPr lang="ru-RU" dirty="0" smtClean="0"/>
                  <a:t>при </a:t>
                </a:r>
                <a:r>
                  <a:rPr lang="ru-RU" dirty="0"/>
                  <a:t>гидравлических испытаниях :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σ</m:t>
                        </m:r>
                      </m:e>
                    </m:d>
                    <m:r>
                      <a:rPr lang="ru-RU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19</m:t>
                        </m:r>
                        <m:r>
                          <a:rPr lang="ru-RU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1.1</m:t>
                        </m:r>
                      </m:den>
                    </m:f>
                    <m:r>
                      <a:rPr lang="ru-RU">
                        <a:latin typeface="Cambria Math"/>
                      </a:rPr>
                      <m:t>=17</m:t>
                    </m:r>
                    <m:r>
                      <a:rPr lang="ru-RU" b="0" i="0" smtClean="0">
                        <a:latin typeface="Cambria Math"/>
                      </a:rPr>
                      <m:t>8</m:t>
                    </m:r>
                    <m:r>
                      <a:rPr lang="ru-RU">
                        <a:latin typeface="Cambria Math"/>
                      </a:rPr>
                      <m:t> МПа</m:t>
                    </m:r>
                  </m:oMath>
                </a14:m>
                <a:r>
                  <a:rPr lang="ru-RU" dirty="0"/>
                  <a:t>;</a:t>
                </a: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36" y="3155484"/>
                <a:ext cx="4721058" cy="2665217"/>
              </a:xfrm>
              <a:prstGeom prst="rect">
                <a:avLst/>
              </a:prstGeom>
              <a:blipFill rotWithShape="1">
                <a:blip r:embed="rId4"/>
                <a:stretch>
                  <a:fillRect l="-1163" t="-1373" r="-2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3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466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Итерация 1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Расчет при номинальном внутреннем давлении  и давлении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гидроиспытаний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(без рёбер)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0" y="2030983"/>
            <a:ext cx="4028616" cy="277291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24" y="2060848"/>
            <a:ext cx="3791297" cy="22989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9139" y="4941168"/>
            <a:ext cx="7137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Как видно, максимальные напряжения превышают допускаемые 130 МПа и </a:t>
            </a:r>
            <a:r>
              <a:rPr lang="ru-RU" dirty="0" smtClean="0"/>
              <a:t>178 </a:t>
            </a:r>
            <a:r>
              <a:rPr lang="ru-RU" dirty="0"/>
              <a:t>МПа</a:t>
            </a:r>
          </a:p>
        </p:txBody>
      </p:sp>
    </p:spTree>
    <p:extLst>
      <p:ext uri="{BB962C8B-B14F-4D97-AF65-F5344CB8AC3E}">
        <p14:creationId xmlns:p14="http://schemas.microsoft.com/office/powerpoint/2010/main" val="18426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6807" y="1700808"/>
            <a:ext cx="4213185" cy="296466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499992" y="2636912"/>
            <a:ext cx="4353128" cy="29040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1263" y="188640"/>
            <a:ext cx="85918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Итерация 2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Расчет при номинальном внутреннем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давлении  и давлении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гидроиспытаний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(с одним ребром жесткости)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540995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Как видно, максимальные напряжения превышают допускаемые 130 </a:t>
            </a:r>
            <a:r>
              <a:rPr lang="ru-RU" dirty="0" smtClean="0"/>
              <a:t>МПа и 178 МПа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4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Итерация 3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Расчет при номинальном внутреннем давлении  и давлении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гидроиспытаний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(с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рёбрами жесткости, расположенными крестом)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4104455" cy="285931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6"/>
            <a:ext cx="3915410" cy="28003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515719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Как видно, максимальные напряжения превышают допускаемые 130 МПа и </a:t>
            </a:r>
            <a:r>
              <a:rPr lang="ru-RU" dirty="0" smtClean="0"/>
              <a:t>178 </a:t>
            </a:r>
            <a:r>
              <a:rPr lang="ru-RU" dirty="0"/>
              <a:t>МПа</a:t>
            </a:r>
          </a:p>
        </p:txBody>
      </p:sp>
    </p:spTree>
    <p:extLst>
      <p:ext uri="{BB962C8B-B14F-4D97-AF65-F5344CB8AC3E}">
        <p14:creationId xmlns:p14="http://schemas.microsoft.com/office/powerpoint/2010/main" val="5588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15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8448" y="26064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Итерация 4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Окончательная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конфигурация без рёбер с уменьшенными радиусами перехода и увеличенной толщиной стенки цилиндрической части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3501008"/>
            <a:ext cx="1149350" cy="16510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1547664" y="2104008"/>
            <a:ext cx="3225800" cy="304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537321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Распределение </a:t>
            </a:r>
            <a:r>
              <a:rPr lang="ru-RU" dirty="0"/>
              <a:t>эквивалентных по </a:t>
            </a:r>
            <a:r>
              <a:rPr lang="ru-RU" dirty="0" err="1"/>
              <a:t>Мизесу</a:t>
            </a:r>
            <a:r>
              <a:rPr lang="ru-RU" dirty="0"/>
              <a:t> напряжений во всей модели, МПа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64" y="3309873"/>
            <a:ext cx="1138555" cy="184213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5931356" y="2420888"/>
            <a:ext cx="2889116" cy="2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7106" y="2924944"/>
            <a:ext cx="1098550" cy="18034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496368" y="2394084"/>
            <a:ext cx="2794000" cy="23342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33265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Расчет при номинальном внутреннем давлении и давлении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гидроиспытаний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крышке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87727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Распределение </a:t>
            </a:r>
            <a:r>
              <a:rPr lang="ru-RU" dirty="0"/>
              <a:t>эквивалентных по </a:t>
            </a:r>
            <a:r>
              <a:rPr lang="ru-RU" dirty="0" err="1"/>
              <a:t>Мизесу</a:t>
            </a:r>
            <a:r>
              <a:rPr lang="ru-RU" dirty="0"/>
              <a:t> напряжений в крышке, МПа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16</a:t>
            </a:fld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368" y="2810009"/>
            <a:ext cx="1168400" cy="191833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/>
          <a:stretch>
            <a:fillRect/>
          </a:stretch>
        </p:blipFill>
        <p:spPr>
          <a:xfrm>
            <a:off x="5364088" y="2394085"/>
            <a:ext cx="2520280" cy="233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5403" y="188640"/>
            <a:ext cx="35269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аключение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17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1479268"/>
            <a:ext cx="8424936" cy="48013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3" algn="just"/>
            <a:r>
              <a:rPr lang="ru-RU" dirty="0" smtClean="0"/>
              <a:t>1) Весь силовой расчет был проведен в </a:t>
            </a:r>
            <a:r>
              <a:rPr lang="en-US" dirty="0" smtClean="0"/>
              <a:t>Excel</a:t>
            </a:r>
            <a:r>
              <a:rPr lang="ru-RU" dirty="0" smtClean="0"/>
              <a:t> при помощи функции Макросы, что помогло оптимизировать и автоматизировать вычисления для дальнейшего использования. </a:t>
            </a:r>
          </a:p>
          <a:p>
            <a:pPr algn="just"/>
            <a:endParaRPr lang="ru-RU" dirty="0"/>
          </a:p>
          <a:p>
            <a:pPr marL="0" lvl="3" algn="just"/>
            <a:r>
              <a:rPr lang="ru-RU" dirty="0" smtClean="0"/>
              <a:t>2) </a:t>
            </a:r>
            <a:r>
              <a:rPr lang="ru-RU" dirty="0"/>
              <a:t>Расчет на прочность был произведен в </a:t>
            </a:r>
            <a:r>
              <a:rPr lang="en-US" dirty="0" err="1"/>
              <a:t>Ansys</a:t>
            </a:r>
            <a:r>
              <a:rPr lang="en-US" dirty="0"/>
              <a:t> Workbench</a:t>
            </a:r>
            <a:r>
              <a:rPr lang="ru-RU" dirty="0"/>
              <a:t> для  четырех конфигураций задвижки с разным расположением рёбер жесткости и радиусами перехода. </a:t>
            </a:r>
          </a:p>
          <a:p>
            <a:pPr algn="just"/>
            <a:endParaRPr lang="ru-RU" dirty="0" smtClean="0"/>
          </a:p>
          <a:p>
            <a:pPr marL="0" lvl="3" algn="just"/>
            <a:endParaRPr lang="ru-RU" dirty="0" smtClean="0"/>
          </a:p>
          <a:p>
            <a:pPr marL="0" lvl="3" algn="just"/>
            <a:r>
              <a:rPr lang="ru-RU" dirty="0" smtClean="0"/>
              <a:t>3) </a:t>
            </a:r>
            <a:r>
              <a:rPr lang="ru-RU" dirty="0"/>
              <a:t>Выполненный мной прочностной расчет в составе комплекта конструкторской документации на задвижку ПВИЕ.491665.1001 прошел процедуру одобрения Российским Морским Регистром Судоходства. По одобренной документации и под техническим наблюдением Регистра в заводом был изготовлен Головной образец, который прошел в полном объеме приемо-сдаточные и циклические испытания в соответствии с требованиями ГОСТ Р 15.301-2016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5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5767847" cy="457493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998064" cy="30912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461863"/>
            <a:ext cx="54726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Немножко истории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2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360022"/>
            <a:ext cx="4670241" cy="15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6" y="332656"/>
            <a:ext cx="9144000" cy="5348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992" y="586859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Универсальный атомный ледокол проекта 22220.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52365"/>
            <a:ext cx="2664296" cy="3663932"/>
          </a:xfrm>
        </p:spPr>
      </p:pic>
      <p:sp>
        <p:nvSpPr>
          <p:cNvPr id="8" name="Прямоугольник 7"/>
          <p:cNvSpPr/>
          <p:nvPr/>
        </p:nvSpPr>
        <p:spPr>
          <a:xfrm>
            <a:off x="539552" y="413401"/>
            <a:ext cx="755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Задвижка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ПВИЕ.491665.1001 и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ё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составляющие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4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55" y="1673632"/>
            <a:ext cx="2967662" cy="46213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17" y="1673632"/>
            <a:ext cx="2587983" cy="462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124744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Минусы асбестовых изделий:</a:t>
            </a:r>
          </a:p>
          <a:p>
            <a:r>
              <a:rPr lang="ru-RU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со временем теряет свои уплотнительные свойства и превращается в минеральную мелковолокнистую </a:t>
            </a:r>
            <a:r>
              <a:rPr lang="ru-RU" dirty="0" smtClean="0"/>
              <a:t>пыль;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имеет </a:t>
            </a:r>
            <a:r>
              <a:rPr lang="ru-RU" dirty="0"/>
              <a:t>низкую стойкость к перепаду </a:t>
            </a:r>
            <a:r>
              <a:rPr lang="ru-RU" dirty="0" smtClean="0"/>
              <a:t>температур;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токсичность </a:t>
            </a:r>
            <a:r>
              <a:rPr lang="ru-RU" dirty="0"/>
              <a:t>при эксплуатации и производстве. Асбестовая пыль способна проникать и накапливаться в легких, не выводится никакими </a:t>
            </a:r>
            <a:r>
              <a:rPr lang="ru-RU" dirty="0" smtClean="0"/>
              <a:t>средствами;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имеет </a:t>
            </a:r>
            <a:r>
              <a:rPr lang="ru-RU" dirty="0"/>
              <a:t>низкую стойкость к вибрации.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810752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Плюсы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безасбестового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материала:</a:t>
            </a:r>
          </a:p>
          <a:p>
            <a:r>
              <a:rPr lang="ru-RU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выдерживает эксплуатацию при давлении до 25 </a:t>
            </a:r>
            <a:r>
              <a:rPr lang="ru-RU" dirty="0" smtClean="0"/>
              <a:t>МПа;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способен </a:t>
            </a:r>
            <a:r>
              <a:rPr lang="ru-RU" dirty="0"/>
              <a:t>выдерживать большие перепады </a:t>
            </a:r>
            <a:r>
              <a:rPr lang="ru-RU" dirty="0" smtClean="0"/>
              <a:t>температур;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материал </a:t>
            </a:r>
            <a:r>
              <a:rPr lang="ru-RU" dirty="0"/>
              <a:t>более пластичен, лучше </a:t>
            </a:r>
            <a:r>
              <a:rPr lang="ru-RU" dirty="0" smtClean="0"/>
              <a:t>герметизация;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экологически безопасен;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имеет </a:t>
            </a:r>
            <a:r>
              <a:rPr lang="ru-RU" dirty="0"/>
              <a:t>высокие электроизоляционные </a:t>
            </a:r>
            <a:r>
              <a:rPr lang="ru-RU" dirty="0" smtClean="0"/>
              <a:t>свойства;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увеличивает </a:t>
            </a:r>
            <a:r>
              <a:rPr lang="ru-RU" dirty="0"/>
              <a:t>эффективность работы механизмов и оборудования.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04664"/>
            <a:ext cx="5572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Выбор уплотнительных материалов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71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6770" y="400080"/>
            <a:ext cx="8309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Уплотнительный материал на основе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терморасширенного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графита(ТРГ)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484784"/>
            <a:ext cx="756084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Свойства материалов из ТРГ: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/>
              <a:t>Сохраняет все свойства натурального графита и имеет новые, нетипичные для природного графита свойства - пластичность и </a:t>
            </a:r>
            <a:r>
              <a:rPr lang="ru-RU" sz="2000" dirty="0" smtClean="0"/>
              <a:t>упругость.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ТРГ </a:t>
            </a:r>
            <a:r>
              <a:rPr lang="ru-RU" sz="2000" dirty="0"/>
              <a:t>экологически безопасен для рабочих, т.к. не содержит асбеста и прочих канцерогенных </a:t>
            </a:r>
            <a:r>
              <a:rPr lang="ru-RU" sz="2000" dirty="0" smtClean="0"/>
              <a:t>веществ.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Материал </a:t>
            </a:r>
            <a:r>
              <a:rPr lang="ru-RU" sz="2000" dirty="0"/>
              <a:t>гибкий графит не теряет свою упругость в диапазоне рабочих температур от -200С. до +</a:t>
            </a:r>
            <a:r>
              <a:rPr lang="ru-RU" sz="2000" dirty="0" smtClean="0"/>
              <a:t>2500С.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Герметичный </a:t>
            </a:r>
            <a:r>
              <a:rPr lang="ru-RU" sz="2000" dirty="0"/>
              <a:t>(непроницаемый) для жидкостей и </a:t>
            </a:r>
            <a:r>
              <a:rPr lang="ru-RU" sz="2000" dirty="0" smtClean="0"/>
              <a:t>газов.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Использование </a:t>
            </a:r>
            <a:r>
              <a:rPr lang="ru-RU" sz="2000" dirty="0"/>
              <a:t>уплотнений из гибкого графита обеспечивает герметизацию узлов оборудования и арматуры при максимальном рабочем давлении в </a:t>
            </a:r>
            <a:r>
              <a:rPr lang="ru-RU" sz="2000" dirty="0" smtClean="0"/>
              <a:t>100 МПа.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Не </a:t>
            </a:r>
            <a:r>
              <a:rPr lang="ru-RU" sz="2000" dirty="0"/>
              <a:t>меняет свойства при изменении температуры и давления при максимальных допустимых нагрузках на узел.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7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7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684406" y="1334474"/>
            <a:ext cx="6081350" cy="4351748"/>
            <a:chOff x="0" y="0"/>
            <a:chExt cx="5681980" cy="395133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886200" y="0"/>
              <a:ext cx="1262380" cy="1088390"/>
              <a:chOff x="0" y="0"/>
              <a:chExt cx="1262380" cy="1088390"/>
            </a:xfrm>
          </p:grpSpPr>
          <p:sp>
            <p:nvSpPr>
              <p:cNvPr id="39" name="Надпись 2"/>
              <p:cNvSpPr txBox="1">
                <a:spLocks noChangeArrowheads="1"/>
              </p:cNvSpPr>
              <p:nvPr/>
            </p:nvSpPr>
            <p:spPr bwMode="auto">
              <a:xfrm>
                <a:off x="244928" y="255814"/>
                <a:ext cx="800100" cy="57658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</a:rPr>
                  <a:t>СТ ЦКБА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</a:rPr>
                  <a:t>072-2009</a:t>
                </a:r>
              </a:p>
            </p:txBody>
          </p:sp>
          <p:sp>
            <p:nvSpPr>
              <p:cNvPr id="40" name="Шестиугольник 39"/>
              <p:cNvSpPr/>
              <p:nvPr/>
            </p:nvSpPr>
            <p:spPr>
              <a:xfrm>
                <a:off x="0" y="0"/>
                <a:ext cx="1262380" cy="1088390"/>
              </a:xfrm>
              <a:prstGeom prst="hexagon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478971" y="0"/>
              <a:ext cx="1262380" cy="1088390"/>
              <a:chOff x="0" y="0"/>
              <a:chExt cx="1262380" cy="1088390"/>
            </a:xfrm>
          </p:grpSpPr>
          <p:sp>
            <p:nvSpPr>
              <p:cNvPr id="37" name="Надпись 2"/>
              <p:cNvSpPr txBox="1">
                <a:spLocks noChangeArrowheads="1"/>
              </p:cNvSpPr>
              <p:nvPr/>
            </p:nvSpPr>
            <p:spPr bwMode="auto">
              <a:xfrm>
                <a:off x="244928" y="255814"/>
                <a:ext cx="800100" cy="57658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</a:rPr>
                  <a:t>СТ ЦКБА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</a:rPr>
                  <a:t>003-2003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8" name="Шестиугольник 37"/>
              <p:cNvSpPr/>
              <p:nvPr/>
            </p:nvSpPr>
            <p:spPr>
              <a:xfrm>
                <a:off x="0" y="0"/>
                <a:ext cx="1262380" cy="1088390"/>
              </a:xfrm>
              <a:prstGeom prst="hexagon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1681843" y="1540329"/>
              <a:ext cx="2247900" cy="881380"/>
              <a:chOff x="0" y="0"/>
              <a:chExt cx="2247900" cy="881743"/>
            </a:xfrm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0" y="0"/>
                <a:ext cx="2247900" cy="881743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6" name="Надпись 2"/>
              <p:cNvSpPr txBox="1">
                <a:spLocks noChangeArrowheads="1"/>
              </p:cNvSpPr>
              <p:nvPr/>
            </p:nvSpPr>
            <p:spPr bwMode="auto">
              <a:xfrm>
                <a:off x="103414" y="48986"/>
                <a:ext cx="2041071" cy="79429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</a:rPr>
                  <a:t>Расчет задвижки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DN</a:t>
                </a:r>
                <a:r>
                  <a:rPr lang="ru-RU" sz="1100">
                    <a:effectLst/>
                    <a:latin typeface="Times New Roman"/>
                    <a:ea typeface="Times New Roman"/>
                  </a:rPr>
                  <a:t>350 </a:t>
                </a:r>
                <a:r>
                  <a:rPr lang="en-US" sz="1100">
                    <a:effectLst/>
                    <a:latin typeface="Times New Roman"/>
                    <a:ea typeface="Times New Roman"/>
                  </a:rPr>
                  <a:t>PN</a:t>
                </a:r>
                <a:r>
                  <a:rPr lang="ru-RU" sz="1100">
                    <a:effectLst/>
                    <a:latin typeface="Times New Roman"/>
                    <a:ea typeface="Times New Roman"/>
                  </a:rPr>
                  <a:t>63 ПВИЕ.491665.1001</a:t>
                </a: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2166257" y="0"/>
              <a:ext cx="1262380" cy="1088390"/>
              <a:chOff x="0" y="0"/>
              <a:chExt cx="1262380" cy="1088390"/>
            </a:xfrm>
          </p:grpSpPr>
          <p:sp>
            <p:nvSpPr>
              <p:cNvPr id="33" name="Надпись 2"/>
              <p:cNvSpPr txBox="1">
                <a:spLocks noChangeArrowheads="1"/>
              </p:cNvSpPr>
              <p:nvPr/>
            </p:nvSpPr>
            <p:spPr bwMode="auto">
              <a:xfrm>
                <a:off x="244928" y="255814"/>
                <a:ext cx="800100" cy="57658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</a:rPr>
                  <a:t>СТ ЦКБА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</a:rPr>
                  <a:t>004-2003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4" name="Шестиугольник 33"/>
              <p:cNvSpPr/>
              <p:nvPr/>
            </p:nvSpPr>
            <p:spPr>
              <a:xfrm>
                <a:off x="0" y="0"/>
                <a:ext cx="1262380" cy="1088390"/>
              </a:xfrm>
              <a:prstGeom prst="hexagon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4419600" y="1475014"/>
              <a:ext cx="1262380" cy="1088390"/>
              <a:chOff x="0" y="0"/>
              <a:chExt cx="1262380" cy="1088390"/>
            </a:xfrm>
          </p:grpSpPr>
          <p:sp>
            <p:nvSpPr>
              <p:cNvPr id="31" name="Надпись 2"/>
              <p:cNvSpPr txBox="1">
                <a:spLocks noChangeArrowheads="1"/>
              </p:cNvSpPr>
              <p:nvPr/>
            </p:nvSpPr>
            <p:spPr bwMode="auto">
              <a:xfrm>
                <a:off x="244928" y="255814"/>
                <a:ext cx="800100" cy="57658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</a:rPr>
                  <a:t>СТ ЦКБА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</a:rPr>
                  <a:t>002-2003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2" name="Шестиугольник 31"/>
              <p:cNvSpPr/>
              <p:nvPr/>
            </p:nvSpPr>
            <p:spPr>
              <a:xfrm>
                <a:off x="0" y="0"/>
                <a:ext cx="1262380" cy="1088390"/>
              </a:xfrm>
              <a:prstGeom prst="hexagon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0" y="1475014"/>
              <a:ext cx="1262380" cy="1088390"/>
              <a:chOff x="0" y="0"/>
              <a:chExt cx="1262380" cy="1088390"/>
            </a:xfrm>
          </p:grpSpPr>
          <p:sp>
            <p:nvSpPr>
              <p:cNvPr id="29" name="Надпись 2"/>
              <p:cNvSpPr txBox="1">
                <a:spLocks noChangeArrowheads="1"/>
              </p:cNvSpPr>
              <p:nvPr/>
            </p:nvSpPr>
            <p:spPr bwMode="auto">
              <a:xfrm>
                <a:off x="185057" y="255814"/>
                <a:ext cx="859971" cy="57658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</a:rPr>
                  <a:t>СТ ЦКБА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</a:rPr>
                  <a:t>005.2-2003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30" name="Шестиугольник 29"/>
              <p:cNvSpPr/>
              <p:nvPr/>
            </p:nvSpPr>
            <p:spPr>
              <a:xfrm>
                <a:off x="0" y="0"/>
                <a:ext cx="1262380" cy="1088390"/>
              </a:xfrm>
              <a:prstGeom prst="hexagon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495300" y="2862943"/>
              <a:ext cx="1262380" cy="1088390"/>
              <a:chOff x="0" y="0"/>
              <a:chExt cx="1262380" cy="1088390"/>
            </a:xfrm>
          </p:grpSpPr>
          <p:sp>
            <p:nvSpPr>
              <p:cNvPr id="27" name="Надпись 2"/>
              <p:cNvSpPr txBox="1">
                <a:spLocks noChangeArrowheads="1"/>
              </p:cNvSpPr>
              <p:nvPr/>
            </p:nvSpPr>
            <p:spPr bwMode="auto">
              <a:xfrm>
                <a:off x="190500" y="255814"/>
                <a:ext cx="854528" cy="57658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</a:rPr>
                  <a:t>СТ ЦКБА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</a:rPr>
                  <a:t>005.1-2003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28" name="Шестиугольник 27"/>
              <p:cNvSpPr/>
              <p:nvPr/>
            </p:nvSpPr>
            <p:spPr>
              <a:xfrm>
                <a:off x="0" y="0"/>
                <a:ext cx="1262380" cy="1088390"/>
              </a:xfrm>
              <a:prstGeom prst="hexagon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2133600" y="2862943"/>
              <a:ext cx="1262380" cy="1088390"/>
              <a:chOff x="0" y="0"/>
              <a:chExt cx="1262380" cy="1088390"/>
            </a:xfrm>
          </p:grpSpPr>
          <p:sp>
            <p:nvSpPr>
              <p:cNvPr id="25" name="Надпись 2"/>
              <p:cNvSpPr txBox="1">
                <a:spLocks noChangeArrowheads="1"/>
              </p:cNvSpPr>
              <p:nvPr/>
            </p:nvSpPr>
            <p:spPr bwMode="auto">
              <a:xfrm>
                <a:off x="244928" y="255814"/>
                <a:ext cx="800100" cy="57658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100" dirty="0">
                    <a:effectLst/>
                    <a:latin typeface="Times New Roman"/>
                    <a:ea typeface="Times New Roman"/>
                  </a:rPr>
                  <a:t>СТ ЦКБА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100" dirty="0">
                    <a:effectLst/>
                    <a:latin typeface="Times New Roman"/>
                    <a:ea typeface="Times New Roman"/>
                  </a:rPr>
                  <a:t>019-2012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100" dirty="0">
                    <a:effectLst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26" name="Шестиугольник 25"/>
              <p:cNvSpPr/>
              <p:nvPr/>
            </p:nvSpPr>
            <p:spPr>
              <a:xfrm>
                <a:off x="0" y="0"/>
                <a:ext cx="1262380" cy="1088390"/>
              </a:xfrm>
              <a:prstGeom prst="hexagon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3744686" y="2862943"/>
              <a:ext cx="1262380" cy="1088390"/>
              <a:chOff x="0" y="0"/>
              <a:chExt cx="1262380" cy="1088390"/>
            </a:xfrm>
          </p:grpSpPr>
          <p:sp>
            <p:nvSpPr>
              <p:cNvPr id="23" name="Надпись 2"/>
              <p:cNvSpPr txBox="1">
                <a:spLocks noChangeArrowheads="1"/>
              </p:cNvSpPr>
              <p:nvPr/>
            </p:nvSpPr>
            <p:spPr bwMode="auto">
              <a:xfrm>
                <a:off x="244928" y="255814"/>
                <a:ext cx="800100" cy="57658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</a:rPr>
                  <a:t>СТ ЦКБА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</a:rPr>
                  <a:t>057-2008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</a:rPr>
                  <a:t> </a:t>
                </a:r>
              </a:p>
            </p:txBody>
          </p:sp>
          <p:sp>
            <p:nvSpPr>
              <p:cNvPr id="24" name="Шестиугольник 23"/>
              <p:cNvSpPr/>
              <p:nvPr/>
            </p:nvSpPr>
            <p:spPr>
              <a:xfrm>
                <a:off x="0" y="0"/>
                <a:ext cx="1262380" cy="1088390"/>
              </a:xfrm>
              <a:prstGeom prst="hexagon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5" name="Стрелка вниз 14"/>
            <p:cNvSpPr/>
            <p:nvPr/>
          </p:nvSpPr>
          <p:spPr>
            <a:xfrm rot="19694046">
              <a:off x="1481677" y="1043775"/>
              <a:ext cx="154536" cy="571500"/>
            </a:xfrm>
            <a:prstGeom prst="down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Стрелка вниз 15"/>
            <p:cNvSpPr/>
            <p:nvPr/>
          </p:nvSpPr>
          <p:spPr>
            <a:xfrm rot="1498916">
              <a:off x="3984076" y="1032692"/>
              <a:ext cx="100471" cy="571500"/>
            </a:xfrm>
            <a:prstGeom prst="down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2710543" y="968829"/>
              <a:ext cx="125095" cy="571500"/>
            </a:xfrm>
            <a:prstGeom prst="down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8" name="Стрелка вниз 17"/>
            <p:cNvSpPr/>
            <p:nvPr/>
          </p:nvSpPr>
          <p:spPr>
            <a:xfrm rot="16043052">
              <a:off x="1327737" y="1697038"/>
              <a:ext cx="131365" cy="571500"/>
            </a:xfrm>
            <a:prstGeom prst="down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Стрелка вниз 18"/>
            <p:cNvSpPr/>
            <p:nvPr/>
          </p:nvSpPr>
          <p:spPr>
            <a:xfrm rot="5218751">
              <a:off x="4162124" y="1705928"/>
              <a:ext cx="109567" cy="571500"/>
            </a:xfrm>
            <a:prstGeom prst="down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0" name="Стрелка вниз 19"/>
            <p:cNvSpPr/>
            <p:nvPr/>
          </p:nvSpPr>
          <p:spPr>
            <a:xfrm rot="12610911">
              <a:off x="1511143" y="2332780"/>
              <a:ext cx="98641" cy="571500"/>
            </a:xfrm>
            <a:prstGeom prst="down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1" name="Стрелка вниз 20"/>
            <p:cNvSpPr/>
            <p:nvPr/>
          </p:nvSpPr>
          <p:spPr>
            <a:xfrm rot="9082884">
              <a:off x="3840497" y="2363971"/>
              <a:ext cx="110707" cy="571500"/>
            </a:xfrm>
            <a:prstGeom prst="down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2" name="Стрелка вниз 21"/>
            <p:cNvSpPr/>
            <p:nvPr/>
          </p:nvSpPr>
          <p:spPr>
            <a:xfrm rot="10800000">
              <a:off x="2710543" y="2421849"/>
              <a:ext cx="108857" cy="571500"/>
            </a:xfrm>
            <a:prstGeom prst="down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67544" y="26064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Блок-схема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перечня необходимых стандартов для аналитического расчета.</a:t>
            </a:r>
          </a:p>
        </p:txBody>
      </p:sp>
    </p:spTree>
    <p:extLst>
      <p:ext uri="{BB962C8B-B14F-4D97-AF65-F5344CB8AC3E}">
        <p14:creationId xmlns:p14="http://schemas.microsoft.com/office/powerpoint/2010/main" val="30847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Аналитический расчет основных усилий и моментов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1556792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расчете </a:t>
            </a:r>
            <a:r>
              <a:rPr lang="ru-RU" sz="2400" dirty="0" smtClean="0"/>
              <a:t>определялись </a:t>
            </a:r>
            <a:r>
              <a:rPr lang="ru-RU" sz="2400" dirty="0"/>
              <a:t>следующие основные величины: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Q</a:t>
            </a:r>
            <a:r>
              <a:rPr lang="ru-RU" sz="2400" dirty="0"/>
              <a:t> и </a:t>
            </a:r>
            <a:r>
              <a:rPr lang="en-US" sz="2400" dirty="0"/>
              <a:t>Q</a:t>
            </a:r>
            <a:r>
              <a:rPr lang="ru-RU" sz="2400" dirty="0"/>
              <a:t>` - наибольшие усилия вдоль шпинделя при закрытии и </a:t>
            </a:r>
            <a:r>
              <a:rPr lang="ru-RU" sz="2400" dirty="0" smtClean="0"/>
              <a:t>открытии;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Q</a:t>
            </a:r>
            <a:r>
              <a:rPr lang="ru-RU" sz="2400" baseline="-25000" dirty="0"/>
              <a:t>М</a:t>
            </a:r>
            <a:r>
              <a:rPr lang="ru-RU" sz="2400" dirty="0"/>
              <a:t> и </a:t>
            </a:r>
            <a:r>
              <a:rPr lang="en-US" sz="2400" dirty="0"/>
              <a:t>Q</a:t>
            </a:r>
            <a:r>
              <a:rPr lang="ru-RU" sz="2400" baseline="-25000" dirty="0"/>
              <a:t>М</a:t>
            </a:r>
            <a:r>
              <a:rPr lang="ru-RU" sz="2400" dirty="0"/>
              <a:t>` - необходимые усилия на маховике при закрытии и </a:t>
            </a:r>
            <a:r>
              <a:rPr lang="ru-RU" sz="2400" dirty="0" smtClean="0"/>
              <a:t>открытии;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Q</a:t>
            </a:r>
            <a:r>
              <a:rPr lang="ru-RU" sz="2400" baseline="-25000" dirty="0"/>
              <a:t>ОМ </a:t>
            </a:r>
            <a:r>
              <a:rPr lang="ru-RU" sz="2400" dirty="0"/>
              <a:t>- максимальное усилия вдоль шпинделя при расчете </a:t>
            </a:r>
            <a:r>
              <a:rPr lang="ru-RU" sz="2400" dirty="0" smtClean="0"/>
              <a:t>сверху;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q</a:t>
            </a:r>
            <a:r>
              <a:rPr lang="ru-RU" sz="2400" baseline="-25000" dirty="0"/>
              <a:t>УМ </a:t>
            </a:r>
            <a:r>
              <a:rPr lang="ru-RU" sz="2400" dirty="0"/>
              <a:t>- максимальное удельное давление в </a:t>
            </a:r>
            <a:r>
              <a:rPr lang="ru-RU" sz="2400" dirty="0" smtClean="0"/>
              <a:t>уплотнение;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en-US" sz="2400" dirty="0"/>
              <a:t>M</a:t>
            </a:r>
            <a:r>
              <a:rPr lang="ru-RU" sz="2400" dirty="0"/>
              <a:t>` - наибольшие крутящие моменты на шпинделя при закрытии и открытии.</a:t>
            </a:r>
          </a:p>
        </p:txBody>
      </p:sp>
    </p:spTree>
    <p:extLst>
      <p:ext uri="{BB962C8B-B14F-4D97-AF65-F5344CB8AC3E}">
        <p14:creationId xmlns:p14="http://schemas.microsoft.com/office/powerpoint/2010/main" val="24739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298-764B-418B-AF9D-D829B6A39DC5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0" y="1484784"/>
            <a:ext cx="8384400" cy="43425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8080" y="3326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Первоначальный вид таблицы расчетов в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Excel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762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7505</TotalTime>
  <Words>630</Words>
  <Application>Microsoft Office PowerPoint</Application>
  <PresentationFormat>Экран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50</cp:revision>
  <dcterms:created xsi:type="dcterms:W3CDTF">2020-05-22T17:42:34Z</dcterms:created>
  <dcterms:modified xsi:type="dcterms:W3CDTF">2020-06-18T13:24:29Z</dcterms:modified>
</cp:coreProperties>
</file>