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9" r:id="rId5"/>
    <p:sldId id="267" r:id="rId6"/>
    <p:sldId id="261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Кафедра "Теоретическая механика"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1836-8D3C-479C-825F-F5CB47C67B9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4E7AC-A53E-4E6A-96A2-DB299C4D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155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Кафедра "Теоретическая механика"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DBFF6-DB44-41C8-9C19-95CB5024FE4B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5FEBD-085B-4D17-9EA5-76676D57F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304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Кафедра "Теоретическая механика"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FEBD-085B-4D17-9EA5-76676D57FA1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7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Кафедра "Теоретическая механика"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FEBD-085B-4D17-9EA5-76676D57FA1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3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C4D0184-4747-49E2-8EDA-B982B6A92B18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953D-DC7E-4A88-9EFD-D22541D61C9D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AE66-91AA-4C2A-B35A-F74D5470891D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939C-2630-4F43-997A-E5F5C1C1562F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57223" y="87847"/>
            <a:ext cx="10772775" cy="153453"/>
          </a:xfrm>
        </p:spPr>
        <p:txBody>
          <a:bodyPr/>
          <a:lstStyle>
            <a:lvl1pPr>
              <a:defRPr sz="1200"/>
            </a:lvl1pPr>
          </a:lstStyle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57C7-DB6D-4008-8CC9-86491FF82F34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205101"/>
            <a:ext cx="5029200" cy="228600"/>
          </a:xfrm>
        </p:spPr>
        <p:txBody>
          <a:bodyPr/>
          <a:lstStyle>
            <a:lvl1pPr>
              <a:defRPr sz="1200"/>
            </a:lvl1pPr>
          </a:lstStyle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F423-5EA2-4D92-BCC8-BFBA1FC3AB55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15FF-B0F5-41ED-9E8F-6AB91ABF15AB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C0EB1-E807-4034-AD13-AA13982A10A8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A2F4-E684-4626-A012-AA0264DA0487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DC0C-822B-4627-8E39-8BF97C139003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B6A2D4C-1DED-46D7-A791-060874D2F64D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03E089C-3127-4BC0-83BC-8C77E1964F1C}" type="datetime1">
              <a:rPr lang="en-US" smtClean="0"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0467"/>
            <a:ext cx="12192000" cy="3352800"/>
          </a:xfrm>
        </p:spPr>
        <p:txBody>
          <a:bodyPr/>
          <a:lstStyle/>
          <a:p>
            <a:pPr algn="just"/>
            <a:r>
              <a:rPr lang="ru-RU" sz="4800" dirty="0" smtClean="0"/>
              <a:t>Анализ</a:t>
            </a:r>
            <a:r>
              <a:rPr lang="en-US" sz="4800" dirty="0" smtClean="0"/>
              <a:t> </a:t>
            </a:r>
            <a:r>
              <a:rPr lang="ru-RU" sz="4800" dirty="0" smtClean="0"/>
              <a:t>поведения тела-точки вблизи гравитационного центра</a:t>
            </a:r>
            <a:endParaRPr lang="ru-R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49713"/>
            <a:ext cx="9228201" cy="1645920"/>
          </a:xfrm>
        </p:spPr>
        <p:txBody>
          <a:bodyPr/>
          <a:lstStyle/>
          <a:p>
            <a:r>
              <a:rPr lang="ru-RU" dirty="0" smtClean="0"/>
              <a:t>Работу выполнил: </a:t>
            </a:r>
            <a:r>
              <a:rPr lang="ru-RU" dirty="0" err="1" smtClean="0"/>
              <a:t>Бублий</a:t>
            </a:r>
            <a:r>
              <a:rPr lang="ru-RU" dirty="0" smtClean="0"/>
              <a:t> И.Р.</a:t>
            </a:r>
          </a:p>
          <a:p>
            <a:r>
              <a:rPr lang="ru-RU" dirty="0" smtClean="0"/>
              <a:t>Научный руководитель: Иванова Е.А.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5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4901184" cy="3766185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Модель тела-точки получила </a:t>
            </a:r>
            <a:r>
              <a:rPr lang="ru-RU" dirty="0" smtClean="0"/>
              <a:t>широкое применение в </a:t>
            </a:r>
            <a:r>
              <a:rPr lang="ru-RU" dirty="0" smtClean="0"/>
              <a:t>механике сплошных сред и аналитической механике</a:t>
            </a:r>
            <a:endParaRPr lang="ru-RU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В</a:t>
            </a:r>
            <a:r>
              <a:rPr lang="ru-RU" dirty="0" smtClean="0"/>
              <a:t>ращательная степень свободы расширяет модель материальной точки, позволяя учитывать дополнительные особенности объекта</a:t>
            </a:r>
            <a:endParaRPr lang="ru-RU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В настоящие дни м</a:t>
            </a:r>
            <a:r>
              <a:rPr lang="ru-RU" dirty="0" smtClean="0"/>
              <a:t>одели сплошных сред с вращательными степенями свободы активно исследуются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9" y="426027"/>
            <a:ext cx="4759036" cy="601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920532" y="38297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37929" y="1769166"/>
                <a:ext cx="11628783" cy="3968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>
                    <a:cs typeface="Times New Roman" pitchFamily="18" charset="0"/>
                  </a:rPr>
                  <a:t>Тело-точка движется </a:t>
                </a:r>
                <a:r>
                  <a:rPr lang="ru-RU" sz="3200" dirty="0">
                    <a:cs typeface="Times New Roman" pitchFamily="18" charset="0"/>
                  </a:rPr>
                  <a:t>в центральном гравитационном </a:t>
                </a:r>
                <a:r>
                  <a:rPr lang="ru-RU" sz="3200" dirty="0" smtClean="0">
                    <a:cs typeface="Times New Roman" pitchFamily="18" charset="0"/>
                  </a:rPr>
                  <a:t>поле. </a:t>
                </a:r>
                <a:r>
                  <a:rPr lang="ru-RU" sz="3200" dirty="0"/>
                  <a:t>Начало декартовой системы координат положим в центре гравитации. Радиус вектор тела-точки обозначим через 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3200" dirty="0" smtClean="0"/>
                  <a:t>.</a:t>
                </a:r>
                <a:r>
                  <a:rPr lang="ru-RU" sz="3200" dirty="0" smtClean="0">
                    <a:cs typeface="Times New Roman" pitchFamily="18" charset="0"/>
                  </a:rPr>
                  <a:t> </a:t>
                </a:r>
                <a:r>
                  <a:rPr lang="ru-RU" sz="3200" dirty="0"/>
                  <a:t>Кинетическая энергия тела-точки имеет </a:t>
                </a:r>
                <a:r>
                  <a:rPr lang="ru-RU" sz="3200" dirty="0" smtClean="0"/>
                  <a:t>вид:</a:t>
                </a:r>
                <a:r>
                  <a:rPr lang="ru-RU" sz="3200" dirty="0" smtClean="0">
                    <a:cs typeface="Times New Roman" pitchFamily="18" charset="0"/>
                  </a:rPr>
                  <a:t> </a:t>
                </a:r>
                <a:endParaRPr lang="ru-RU" sz="3200" dirty="0"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/>
                        <m:t>𝐾</m:t>
                      </m:r>
                      <m:r>
                        <a:rPr lang="en-US" sz="3200" i="1"/>
                        <m:t>=</m:t>
                      </m:r>
                      <m:f>
                        <m:fPr>
                          <m:ctrlPr>
                            <a:rPr lang="en-US" sz="3200" i="1"/>
                          </m:ctrlPr>
                        </m:fPr>
                        <m:num>
                          <m:r>
                            <a:rPr lang="en-US" sz="3200" i="1"/>
                            <m:t>1</m:t>
                          </m:r>
                        </m:num>
                        <m:den>
                          <m:r>
                            <a:rPr lang="en-US" sz="3200" i="1"/>
                            <m:t>2</m:t>
                          </m:r>
                        </m:den>
                      </m:f>
                      <m:r>
                        <a:rPr lang="en-US" sz="3200" i="1"/>
                        <m:t>𝑚</m:t>
                      </m:r>
                      <m:sSup>
                        <m:sSupPr>
                          <m:ctrlPr>
                            <a:rPr lang="en-US" sz="3200" i="1"/>
                          </m:ctrlPr>
                        </m:sSupPr>
                        <m:e>
                          <m:r>
                            <a:rPr lang="en-US" sz="3200" b="1" i="1"/>
                            <m:t>𝒗</m:t>
                          </m:r>
                        </m:e>
                        <m:sup>
                          <m:r>
                            <a:rPr lang="en-US" sz="3200" i="1"/>
                            <m:t>2</m:t>
                          </m:r>
                        </m:sup>
                      </m:sSup>
                      <m:r>
                        <a:rPr lang="en-US" sz="3200" i="1"/>
                        <m:t>+</m:t>
                      </m:r>
                      <m:r>
                        <a:rPr lang="en-US" sz="3200" i="1"/>
                        <m:t>𝐵</m:t>
                      </m:r>
                      <m:r>
                        <a:rPr lang="en-US" sz="3200" b="1" i="1"/>
                        <m:t>𝒗</m:t>
                      </m:r>
                      <m:r>
                        <a:rPr lang="en-US" sz="3200" i="1">
                          <a:ea typeface="Cambria Math"/>
                        </a:rPr>
                        <m:t>∙</m:t>
                      </m:r>
                      <m:r>
                        <a:rPr lang="en-US" sz="3200" b="1" i="1">
                          <a:ea typeface="Cambria Math"/>
                        </a:rPr>
                        <m:t>𝝎</m:t>
                      </m:r>
                      <m:r>
                        <a:rPr lang="en-US" sz="3200" i="1"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ea typeface="Cambria Math"/>
                        </a:rPr>
                        <m:t>𝐽</m:t>
                      </m:r>
                      <m:sSup>
                        <m:sSupPr>
                          <m:ctrlPr>
                            <a:rPr lang="en-US" sz="3200" i="1"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ea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sz="3200" i="1"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>
                  <a:cs typeface="Times New Roman" pitchFamily="18" charset="0"/>
                </a:endParaRPr>
              </a:p>
              <a:p>
                <a:r>
                  <a:rPr lang="ru-RU" sz="3200" dirty="0" smtClean="0">
                    <a:cs typeface="Times New Roman" pitchFamily="18" charset="0"/>
                  </a:rPr>
                  <a:t>Требуется изучить влияние величины В на характер траектории движения тела-точки</a:t>
                </a:r>
                <a:endParaRPr lang="ru-RU" sz="3200" dirty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29" y="1769166"/>
                <a:ext cx="11628783" cy="3968972"/>
              </a:xfrm>
              <a:prstGeom prst="rect">
                <a:avLst/>
              </a:prstGeom>
              <a:blipFill rotWithShape="1">
                <a:blip r:embed="rId2"/>
                <a:stretch>
                  <a:fillRect l="-1310" t="-1997" b="-4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6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Уравнения движения</a:t>
            </a:r>
            <a:endParaRPr lang="ru-RU" sz="4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808922"/>
                <a:ext cx="11171583" cy="43172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200" b="0" i="1" smtClean="0"/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b="0" i="1" smtClean="0"/>
                              </m:ctrlPr>
                            </m:eqArrPr>
                            <m:e>
                              <m:r>
                                <a:rPr lang="en-US" sz="3200" i="1"/>
                                <m:t>𝑚</m:t>
                              </m:r>
                              <m:acc>
                                <m:accPr>
                                  <m:chr m:val="̈"/>
                                  <m:ctrlPr>
                                    <a:rPr lang="en-US" sz="3200" b="1" i="1"/>
                                  </m:ctrlPr>
                                </m:accPr>
                                <m:e>
                                  <m:r>
                                    <a:rPr lang="en-US" sz="3200" b="1" i="1"/>
                                    <m:t>𝒓</m:t>
                                  </m:r>
                                </m:e>
                              </m:acc>
                              <m:r>
                                <a:rPr lang="en-US" sz="3200" i="1"/>
                                <m:t>+</m:t>
                              </m:r>
                              <m:r>
                                <a:rPr lang="en-US" sz="3200" i="1"/>
                                <m:t>𝐵</m:t>
                              </m:r>
                              <m:acc>
                                <m:accPr>
                                  <m:chr m:val="̇"/>
                                  <m:ctrlPr>
                                    <a:rPr lang="en-US" sz="3200" b="1" i="1"/>
                                  </m:ctrlPr>
                                </m:accPr>
                                <m:e>
                                  <m:r>
                                    <a:rPr lang="en-US" sz="3200" b="1" i="1">
                                      <a:ea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n-US" sz="3200" i="1"/>
                                <m:t>=</m:t>
                              </m:r>
                              <m:f>
                                <m:fPr>
                                  <m:ctrlPr>
                                    <a:rPr lang="en-US" sz="3200" i="1"/>
                                  </m:ctrlPr>
                                </m:fPr>
                                <m:num>
                                  <m:r>
                                    <a:rPr lang="en-US" sz="3200" i="1"/>
                                    <m:t>−</m:t>
                                  </m:r>
                                  <m:r>
                                    <a:rPr lang="en-US" sz="3200" i="1"/>
                                    <m:t>𝐺𝑚𝑀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3200" i="1"/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3200" i="1"/>
                                          </m:ctrlPr>
                                        </m:dPr>
                                        <m:e>
                                          <m:r>
                                            <a:rPr lang="en-US" sz="3200" b="1" i="1"/>
                                            <m:t>𝒓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200" i="1"/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3200" b="1" i="1"/>
                                <m:t>𝒓</m:t>
                              </m:r>
                            </m:e>
                            <m:e>
                              <m:r>
                                <a:rPr lang="en-US" sz="3200" i="1"/>
                                <m:t>𝐵</m:t>
                              </m:r>
                              <m:acc>
                                <m:accPr>
                                  <m:chr m:val="̈"/>
                                  <m:ctrlPr>
                                    <a:rPr lang="en-US" sz="3200" b="1" i="1"/>
                                  </m:ctrlPr>
                                </m:accPr>
                                <m:e>
                                  <m:r>
                                    <a:rPr lang="en-US" sz="3200" b="1" i="1"/>
                                    <m:t>𝒓</m:t>
                                  </m:r>
                                </m:e>
                              </m:acc>
                              <m:r>
                                <a:rPr lang="en-US" sz="3200" i="1"/>
                                <m:t>+</m:t>
                              </m:r>
                              <m:r>
                                <a:rPr lang="en-US" sz="3200" i="1"/>
                                <m:t>𝐽</m:t>
                              </m:r>
                              <m:acc>
                                <m:accPr>
                                  <m:chr m:val="̇"/>
                                  <m:ctrlPr>
                                    <a:rPr lang="en-US" sz="3200" b="1" i="1"/>
                                  </m:ctrlPr>
                                </m:accPr>
                                <m:e>
                                  <m:r>
                                    <a:rPr lang="en-US" sz="3200" b="1" i="1">
                                      <a:ea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n-US" sz="3200" i="1"/>
                                <m:t>=</m:t>
                              </m:r>
                              <m:r>
                                <a:rPr lang="en-US" sz="3200" i="1"/>
                                <m:t>𝐵</m:t>
                              </m:r>
                              <m:r>
                                <a:rPr lang="en-US" sz="3200" b="1" i="1">
                                  <a:ea typeface="Cambria Math"/>
                                </a:rPr>
                                <m:t>𝝎</m:t>
                              </m:r>
                              <m:r>
                                <a:rPr lang="en-US" sz="3200" i="1"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̇"/>
                                  <m:ctrlPr>
                                    <a:rPr lang="en-US" sz="3200" b="1" i="1"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1" i="1"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acc>
                              <m:r>
                                <m:rPr>
                                  <m:nor/>
                                </m:rPr>
                                <a:rPr lang="ru-RU" sz="3200" dirty="0"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3200" b="0" dirty="0" smtClean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3200" dirty="0" smtClean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3200" dirty="0" smtClean="0">
                    <a:cs typeface="Times New Roman" panose="02020603050405020304" pitchFamily="18" charset="0"/>
                  </a:rPr>
                  <a:t>                      Где 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M – </a:t>
                </a:r>
                <a:r>
                  <a:rPr lang="ru-RU" sz="3200" dirty="0" smtClean="0">
                    <a:cs typeface="Times New Roman" panose="02020603050405020304" pitchFamily="18" charset="0"/>
                  </a:rPr>
                  <a:t>масса центра гравитации, </a:t>
                </a:r>
              </a:p>
              <a:p>
                <a:pPr marL="0" indent="0">
                  <a:buNone/>
                </a:pPr>
                <a:r>
                  <a:rPr 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sz="3200" dirty="0" smtClean="0">
                    <a:cs typeface="Times New Roman" panose="02020603050405020304" pitchFamily="18" charset="0"/>
                  </a:rPr>
                  <a:t>     </a:t>
                </a:r>
                <a:r>
                  <a:rPr lang="ru-RU" sz="3200" dirty="0" smtClean="0">
                    <a:cs typeface="Times New Roman" panose="02020603050405020304" pitchFamily="18" charset="0"/>
                  </a:rPr>
                  <a:t>                        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G – </a:t>
                </a:r>
                <a:r>
                  <a:rPr lang="ru-RU" sz="3200" dirty="0" smtClean="0">
                    <a:cs typeface="Times New Roman" panose="02020603050405020304" pitchFamily="18" charset="0"/>
                  </a:rPr>
                  <a:t>гравитационная константа,</a:t>
                </a:r>
              </a:p>
              <a:p>
                <a:pPr marL="0" indent="0">
                  <a:buNone/>
                </a:pPr>
                <a:r>
                  <a:rPr lang="ru-RU" sz="3200" dirty="0" smtClean="0"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m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, B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, J 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– </a:t>
                </a:r>
                <a:r>
                  <a:rPr lang="ru-RU" sz="3200" dirty="0" smtClean="0">
                    <a:cs typeface="Times New Roman" panose="02020603050405020304" pitchFamily="18" charset="0"/>
                  </a:rPr>
                  <a:t>параметры тела-точки</a:t>
                </a:r>
              </a:p>
              <a:p>
                <a:pPr marL="0" indent="0">
                  <a:buNone/>
                </a:pPr>
                <a:endParaRPr lang="en-US" sz="3200" b="0" dirty="0" smtClean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808922"/>
                <a:ext cx="11171583" cy="4317241"/>
              </a:xfrm>
              <a:blipFill rotWithShape="1">
                <a:blip r:embed="rId2"/>
                <a:stretch>
                  <a:fillRect t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6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Начальные условия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2060848"/>
                <a:ext cx="4691067" cy="442108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/>
                          </m:ctrlPr>
                        </m:sSubPr>
                        <m:e>
                          <m:r>
                            <a:rPr lang="en-US" b="0" i="1" smtClean="0"/>
                            <m:t>𝑟</m:t>
                          </m:r>
                        </m:e>
                        <m:sub>
                          <m:r>
                            <a:rPr lang="en-US" b="0" i="1" smtClean="0"/>
                            <m:t>0</m:t>
                          </m:r>
                        </m:sub>
                      </m:sSub>
                      <m:r>
                        <a:rPr lang="ru-RU" b="0" i="1" smtClean="0"/>
                        <m:t> −начальное расстояние</m:t>
                      </m:r>
                    </m:oMath>
                  </m:oMathPara>
                </a14:m>
                <a:endParaRPr lang="ru-RU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           </m:t>
                      </m:r>
                      <m:r>
                        <a:rPr lang="ru-RU" b="0" i="1" smtClean="0"/>
                        <m:t>до центра гравитации</m:t>
                      </m:r>
                    </m:oMath>
                  </m:oMathPara>
                </a14:m>
                <a:endParaRPr lang="ru-RU" b="0" i="1" dirty="0" smtClean="0"/>
              </a:p>
              <a:p>
                <a:pPr marL="0" indent="0">
                  <a:buNone/>
                </a:pPr>
                <a:endParaRPr lang="ru-RU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/>
                          </m:ctrlPr>
                        </m:sSubPr>
                        <m:e>
                          <m:r>
                            <a:rPr lang="en-US" b="0" i="1" smtClean="0"/>
                            <m:t>𝑣</m:t>
                          </m:r>
                        </m:e>
                        <m:sub>
                          <m:r>
                            <a:rPr lang="ru-RU" b="0" i="1" smtClean="0"/>
                            <m:t>0</m:t>
                          </m:r>
                        </m:sub>
                      </m:sSub>
                      <m:r>
                        <a:rPr lang="ru-RU" b="0" i="1" smtClean="0"/>
                        <m:t>−начальная скорость</m:t>
                      </m:r>
                    </m:oMath>
                  </m:oMathPara>
                </a14:m>
                <a:endParaRPr lang="ru-RU" b="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          </m:t>
                      </m:r>
                      <m:r>
                        <a:rPr lang="ru-RU" i="1"/>
                        <m:t>(местная круговая)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/>
                          </m:ctrlPr>
                        </m:sSubPr>
                        <m:e>
                          <m:r>
                            <a:rPr lang="ru-RU" i="1" smtClean="0"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ru-RU" b="0" i="1" smtClean="0"/>
                            <m:t>0</m:t>
                          </m:r>
                        </m:sub>
                      </m:sSub>
                      <m:r>
                        <a:rPr lang="ru-RU" b="0" i="1" smtClean="0"/>
                        <m:t>−</m:t>
                      </m:r>
                      <m:r>
                        <a:rPr lang="ru-RU" i="1"/>
                        <m:t>нач</m:t>
                      </m:r>
                      <m:r>
                        <a:rPr lang="ru-RU" i="0"/>
                        <m:t>ал</m:t>
                      </m:r>
                      <m:r>
                        <a:rPr lang="ru-RU" i="1"/>
                        <m:t>ьная</m:t>
                      </m:r>
                      <m:r>
                        <a:rPr lang="ru-RU" b="0" i="1" smtClean="0"/>
                        <m:t> </m:t>
                      </m:r>
                      <m:r>
                        <a:rPr lang="ru-RU" i="1"/>
                        <m:t>угловая</m:t>
                      </m:r>
                    </m:oMath>
                  </m:oMathPara>
                </a14:m>
                <a:endParaRPr lang="ru-RU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/>
                        <m:t> </m:t>
                      </m:r>
                      <m:r>
                        <a:rPr lang="ru-RU" b="0" i="1" smtClean="0">
                          <a:latin typeface="Cambria Math"/>
                        </a:rPr>
                        <m:t>         </m:t>
                      </m:r>
                      <m:r>
                        <a:rPr lang="ru-RU" i="1"/>
                        <m:t>скорость тела−точки</m:t>
                      </m:r>
                    </m:oMath>
                  </m:oMathPara>
                </a14:m>
                <a:endParaRPr lang="ru-RU" b="0" dirty="0" smtClean="0"/>
              </a:p>
              <a:p>
                <a:pPr marL="0" indent="0">
                  <a:buNone/>
                </a:pPr>
                <a:endParaRPr lang="ru-RU" b="0" dirty="0" smtClean="0"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2060848"/>
                <a:ext cx="4691067" cy="442108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383" y="1788008"/>
            <a:ext cx="4464118" cy="426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12191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Характер траектории в зависимости от величины константы В</a:t>
            </a:r>
            <a:endParaRPr lang="ru-RU" sz="32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3" y="825793"/>
            <a:ext cx="12204441" cy="256510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86" y="3933825"/>
            <a:ext cx="2514896" cy="251489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90900"/>
            <a:ext cx="3390900" cy="34671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597" y="3390900"/>
            <a:ext cx="33909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76656" y="2011680"/>
                <a:ext cx="5147673" cy="3766185"/>
              </a:xfrm>
            </p:spPr>
            <p:txBody>
              <a:bodyPr/>
              <a:lstStyle/>
              <a:p>
                <a:pPr algn="just">
                  <a:buFont typeface="Arial" pitchFamily="34" charset="0"/>
                  <a:buChar char="•"/>
                </a:pPr>
                <a:r>
                  <a:rPr lang="ru-RU" dirty="0"/>
                  <a:t>В соответствии с представленными результатами можно сделать вывод о том, что даже малое значение параметра </a:t>
                </a:r>
                <a:r>
                  <a:rPr lang="en-US" dirty="0"/>
                  <a:t>B</a:t>
                </a:r>
                <a:r>
                  <a:rPr lang="ru-RU" dirty="0"/>
                  <a:t> может сильно повлиять на характер траектории объекта. Для значения параметра </a:t>
                </a:r>
                <a14:m>
                  <m:oMath xmlns:m="http://schemas.openxmlformats.org/officeDocument/2006/math">
                    <m:r>
                      <a:rPr lang="ru-RU" i="1"/>
                      <m:t>𝑏</m:t>
                    </m:r>
                    <m:r>
                      <a:rPr lang="ru-RU" i="1"/>
                      <m:t>=3,54∙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10</m:t>
                        </m:r>
                      </m:e>
                      <m:sup>
                        <m:r>
                          <a:rPr lang="ru-RU" i="1"/>
                          <m:t>−8</m:t>
                        </m:r>
                      </m:sup>
                    </m:sSup>
                  </m:oMath>
                </a14:m>
                <a:r>
                  <a:rPr lang="ru-RU" dirty="0"/>
                  <a:t> получена траектория, характер которой совпадает с характером траектории Луны </a:t>
                </a:r>
                <a:endParaRPr lang="ru-RU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6" y="2011680"/>
                <a:ext cx="5147673" cy="3766185"/>
              </a:xfrm>
              <a:blipFill rotWithShape="1">
                <a:blip r:embed="rId2"/>
                <a:stretch>
                  <a:fillRect l="-1540" t="-2751" r="-17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803" y="1738574"/>
            <a:ext cx="5577710" cy="390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Санкт-Петербургский Политехнический Университет, Институт Прикладной Математики и Механики,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1718</TotalTime>
  <Words>387</Words>
  <Application>Microsoft Office PowerPoint</Application>
  <PresentationFormat>Произвольный</PresentationFormat>
  <Paragraphs>50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Metropolitan</vt:lpstr>
      <vt:lpstr>Анализ поведения тела-точки вблизи гравитационного центра</vt:lpstr>
      <vt:lpstr>Актуальность</vt:lpstr>
      <vt:lpstr>Постановка задачи</vt:lpstr>
      <vt:lpstr>Уравнения движения</vt:lpstr>
      <vt:lpstr>Начальные условия</vt:lpstr>
      <vt:lpstr>Презентация PowerPoint</vt:lpstr>
      <vt:lpstr>Заключение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усталостной прочности рабочей монокристаллической лопатки стационарной  газотурбинной установки</dc:title>
  <dc:creator>FABLAB-POLYTECH-2</dc:creator>
  <cp:lastModifiedBy>Bublik</cp:lastModifiedBy>
  <cp:revision>56</cp:revision>
  <dcterms:created xsi:type="dcterms:W3CDTF">2013-11-13T09:33:28Z</dcterms:created>
  <dcterms:modified xsi:type="dcterms:W3CDTF">2013-12-04T09:47:57Z</dcterms:modified>
</cp:coreProperties>
</file>