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68" r:id="rId5"/>
    <p:sldId id="261" r:id="rId6"/>
    <p:sldId id="269" r:id="rId7"/>
    <p:sldId id="266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>
        <p:scale>
          <a:sx n="69" d="100"/>
          <a:sy n="69" d="100"/>
        </p:scale>
        <p:origin x="-3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4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840B-D7A7-4779-8781-CCDB7E12315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084F-FFF8-4EA6-BA24-4A9F0462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431290" cy="4214842"/>
          </a:xfrm>
        </p:spPr>
        <p:txBody>
          <a:bodyPr/>
          <a:lstStyle/>
          <a:p>
            <a:pPr algn="ctr"/>
            <a:r>
              <a:rPr lang="ru-RU" sz="6000" b="1" i="1" dirty="0" smtClean="0">
                <a:latin typeface="Bookman Old Style" pitchFamily="18" charset="0"/>
              </a:rPr>
              <a:t>Снежинки и снежные кристаллы</a:t>
            </a:r>
            <a:endParaRPr lang="ru-RU" sz="6000" b="1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>
                <a:latin typeface="Bookman Old Style" pitchFamily="18" charset="0"/>
              </a:rPr>
              <a:t>Доклад Григорьевой Полины, гр. 33604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9562" y="571480"/>
            <a:ext cx="5037808" cy="614366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Причины образования разных форм снежинок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572428" cy="468228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858180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шестисторонние шестиугольные кристаллы формируются в высоких облаках</a:t>
            </a:r>
          </a:p>
          <a:p>
            <a:r>
              <a:rPr lang="ru-RU" dirty="0" smtClean="0"/>
              <a:t> иглы или плоские шестисторонние кристаллы формируются в облаках средней высоты</a:t>
            </a:r>
          </a:p>
          <a:p>
            <a:r>
              <a:rPr lang="ru-RU" dirty="0" smtClean="0"/>
              <a:t>большинство видов шестисторонних  кристаллов формируются в низких облаках</a:t>
            </a:r>
          </a:p>
          <a:p>
            <a:pPr>
              <a:buNone/>
            </a:pPr>
            <a:r>
              <a:rPr lang="ru-RU" dirty="0" smtClean="0"/>
              <a:t>     Более низкие температуры производят снежинки с более резкими пиками по бокам кристаллов и может привести к ветвлению ветки снежинки (дендрита). Снежинки, которые растут в более теплых условиях, растут медленнее, что приводит к более гладкой, менее сложной форме.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8" y="1500174"/>
            <a:ext cx="6859786" cy="4672026"/>
          </a:xfrm>
        </p:spPr>
        <p:txBody>
          <a:bodyPr/>
          <a:lstStyle/>
          <a:p>
            <a:r>
              <a:rPr lang="ru-RU" dirty="0" smtClean="0"/>
              <a:t>Снег возникает, когда микроскопические капли воды в облаках притягиваются к пылевым частицам и замерзают. Появляющиеся при этом кристаллы льда, не превышающие поначалу 0,1 мм, падают вниз и растут в результате конденсации на них влаги из воздуха.</a:t>
            </a:r>
            <a:endParaRPr lang="ru-RU" dirty="0"/>
          </a:p>
        </p:txBody>
      </p:sp>
      <p:pic>
        <p:nvPicPr>
          <p:cNvPr id="4" name="Рисунок 3" descr="680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876"/>
            <a:ext cx="3786214" cy="3090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108" y="1643050"/>
            <a:ext cx="6859786" cy="4529150"/>
          </a:xfrm>
        </p:spPr>
        <p:txBody>
          <a:bodyPr/>
          <a:lstStyle/>
          <a:p>
            <a:r>
              <a:rPr lang="ru-RU" dirty="0" smtClean="0"/>
              <a:t>При активных воздушных потоках кристаллы неоднократно вертикально передвигаются в атмосфере, частично тая и кристаллизуясь заново. Из-за этого нарушается регулярность кристаллов и образуются смешанные формы.</a:t>
            </a:r>
            <a:endParaRPr lang="ru-RU" dirty="0"/>
          </a:p>
        </p:txBody>
      </p:sp>
      <p:pic>
        <p:nvPicPr>
          <p:cNvPr id="6" name="Рисунок 5" descr="bSmgFndns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357562"/>
            <a:ext cx="3357586" cy="3329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eautiful_snowflakes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429156" cy="3415253"/>
          </a:xfrm>
        </p:spPr>
      </p:pic>
      <p:pic>
        <p:nvPicPr>
          <p:cNvPr id="8" name="Рисунок 7" descr="beautiful_snowflake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3997092" cy="3208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4214818"/>
            <a:ext cx="328614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T</a:t>
            </a:r>
            <a:r>
              <a:rPr lang="ru-RU" sz="1400" dirty="0" smtClean="0">
                <a:latin typeface="Bookman Old Style" pitchFamily="18" charset="0"/>
              </a:rPr>
              <a:t>замерз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≈ -15∘ С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5857892"/>
            <a:ext cx="32861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T</a:t>
            </a:r>
            <a:r>
              <a:rPr lang="ru-RU" sz="1400" dirty="0" smtClean="0">
                <a:latin typeface="Bookman Old Style" pitchFamily="18" charset="0"/>
              </a:rPr>
              <a:t>замерз</a:t>
            </a:r>
            <a:r>
              <a:rPr lang="ru-RU" sz="2400" dirty="0" smtClean="0">
                <a:latin typeface="Bookman Old Style" pitchFamily="18" charset="0"/>
              </a:rPr>
              <a:t> ≈ </a:t>
            </a:r>
            <a:r>
              <a:rPr lang="ru-RU" sz="2400" dirty="0" smtClean="0">
                <a:latin typeface="Bookman Old Style" pitchFamily="18" charset="0"/>
              </a:rPr>
              <a:t>-3∘ </a:t>
            </a:r>
            <a:r>
              <a:rPr lang="ru-RU" sz="2400" dirty="0" smtClean="0">
                <a:latin typeface="Bookman Old Style" pitchFamily="18" charset="0"/>
              </a:rPr>
              <a:t>С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autiful_snowflakes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3214710" cy="3754887"/>
          </a:xfrm>
        </p:spPr>
      </p:pic>
      <p:pic>
        <p:nvPicPr>
          <p:cNvPr id="5" name="Рисунок 4" descr="beautiful_snowflake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14422"/>
            <a:ext cx="3186320" cy="4071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572008"/>
            <a:ext cx="392909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T</a:t>
            </a:r>
            <a:r>
              <a:rPr lang="ru-RU" sz="1400" dirty="0" smtClean="0">
                <a:latin typeface="Bookman Old Style" pitchFamily="18" charset="0"/>
              </a:rPr>
              <a:t>замерз</a:t>
            </a:r>
            <a:r>
              <a:rPr lang="ru-RU" sz="2400" dirty="0" smtClean="0">
                <a:latin typeface="Bookman Old Style" pitchFamily="18" charset="0"/>
              </a:rPr>
              <a:t> ≈ </a:t>
            </a:r>
            <a:r>
              <a:rPr lang="ru-RU" sz="2400" dirty="0" smtClean="0">
                <a:latin typeface="Bookman Old Style" pitchFamily="18" charset="0"/>
              </a:rPr>
              <a:t>-2∘ С, 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влажность воздуха больше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5429264"/>
            <a:ext cx="3786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Bookman Old Style" pitchFamily="18" charset="0"/>
              </a:rPr>
              <a:t>T</a:t>
            </a:r>
            <a:r>
              <a:rPr lang="ru-RU" sz="1400" dirty="0" smtClean="0">
                <a:latin typeface="Bookman Old Style" pitchFamily="18" charset="0"/>
              </a:rPr>
              <a:t>замерз</a:t>
            </a:r>
            <a:r>
              <a:rPr lang="ru-RU" sz="2000" dirty="0" smtClean="0">
                <a:latin typeface="Bookman Old Style" pitchFamily="18" charset="0"/>
              </a:rPr>
              <a:t> ≈ -2∘ С, 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влажность воздуха </a:t>
            </a:r>
            <a:r>
              <a:rPr lang="ru-RU" sz="2000" dirty="0" smtClean="0">
                <a:latin typeface="Bookman Old Style" pitchFamily="18" charset="0"/>
              </a:rPr>
              <a:t>меньше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Типы </a:t>
            </a:r>
            <a:r>
              <a:rPr lang="ru-RU" sz="4000" b="1" i="1" dirty="0" smtClean="0">
                <a:latin typeface="Bookman Old Style" pitchFamily="18" charset="0"/>
              </a:rPr>
              <a:t>решеток </a:t>
            </a:r>
            <a:r>
              <a:rPr lang="ru-RU" sz="4000" b="1" i="1" dirty="0" err="1" smtClean="0">
                <a:latin typeface="Bookman Old Style" pitchFamily="18" charset="0"/>
              </a:rPr>
              <a:t>Браве</a:t>
            </a:r>
            <a:endParaRPr lang="ru-RU" sz="4000" b="1" i="1" dirty="0">
              <a:latin typeface="Bookman Old Style" pitchFamily="18" charset="0"/>
            </a:endParaRPr>
          </a:p>
        </p:txBody>
      </p:sp>
      <p:pic>
        <p:nvPicPr>
          <p:cNvPr id="4" name="Содержимое 3" descr="решет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6567" y="928670"/>
            <a:ext cx="4621415" cy="578647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Кристаллографические категории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05000"/>
            <a:ext cx="8501122" cy="4738710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     Единственное, не повторяющееся в кристалле направление называется особенным или единичным. Повторяющиеся в кристалле направления, связанные между собой элементами симметрии, называются симметрически эквивалентными.</a:t>
            </a:r>
            <a:endParaRPr lang="ru-RU" sz="2200" dirty="0" smtClean="0"/>
          </a:p>
          <a:p>
            <a:r>
              <a:rPr lang="ru-RU" sz="2000" dirty="0" smtClean="0"/>
              <a:t>высшая категория –— нет особенных направлений, есть </a:t>
            </a:r>
            <a:r>
              <a:rPr lang="ru-RU" sz="2000" dirty="0" smtClean="0"/>
              <a:t>несколько осей </a:t>
            </a:r>
            <a:r>
              <a:rPr lang="ru-RU" sz="2000" dirty="0" smtClean="0"/>
              <a:t>симметрии порядка выше чем </a:t>
            </a:r>
            <a:r>
              <a:rPr lang="ru-RU" sz="2000" dirty="0" smtClean="0"/>
              <a:t>2</a:t>
            </a:r>
          </a:p>
          <a:p>
            <a:r>
              <a:rPr lang="ru-RU" sz="2000" dirty="0" smtClean="0"/>
              <a:t>средняя категория –— одно особенное направление, совпадающее </a:t>
            </a:r>
            <a:r>
              <a:rPr lang="ru-RU" sz="2000" dirty="0" smtClean="0"/>
              <a:t>с единственной </a:t>
            </a:r>
            <a:r>
              <a:rPr lang="ru-RU" sz="2000" dirty="0" smtClean="0"/>
              <a:t>осью симметрии порядка 3, 4 или </a:t>
            </a:r>
            <a:r>
              <a:rPr lang="ru-RU" sz="2000" dirty="0" smtClean="0"/>
              <a:t>6</a:t>
            </a:r>
          </a:p>
          <a:p>
            <a:r>
              <a:rPr lang="ru-RU" sz="2000" dirty="0" smtClean="0"/>
              <a:t>низшая категория –— несколько особенных направлений, нет </a:t>
            </a:r>
            <a:r>
              <a:rPr lang="ru-RU" sz="2000" dirty="0" smtClean="0"/>
              <a:t>осей порядка </a:t>
            </a:r>
            <a:r>
              <a:rPr lang="ru-RU" sz="2000" dirty="0" smtClean="0"/>
              <a:t>выше чем 2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86808" cy="102076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Сингонии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7358114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В высшей категории имеется одна сингония — </a:t>
            </a:r>
            <a:r>
              <a:rPr lang="ru-RU" dirty="0" smtClean="0"/>
              <a:t>кубическая: </a:t>
            </a:r>
            <a:r>
              <a:rPr lang="en-US" dirty="0" smtClean="0"/>
              <a:t>a</a:t>
            </a:r>
            <a:r>
              <a:rPr lang="ru-RU" dirty="0" smtClean="0"/>
              <a:t>= </a:t>
            </a:r>
            <a:r>
              <a:rPr lang="en-US" dirty="0" smtClean="0"/>
              <a:t>b</a:t>
            </a:r>
            <a:r>
              <a:rPr lang="ru-RU" dirty="0" smtClean="0"/>
              <a:t>= </a:t>
            </a:r>
            <a:r>
              <a:rPr lang="en-US" dirty="0" smtClean="0"/>
              <a:t>c</a:t>
            </a:r>
            <a:r>
              <a:rPr lang="ru-RU" dirty="0" smtClean="0"/>
              <a:t>,�</a:t>
            </a:r>
            <a:r>
              <a:rPr lang="el-GR" dirty="0" smtClean="0"/>
              <a:t>α </a:t>
            </a:r>
            <a:r>
              <a:rPr lang="ru-RU" dirty="0" smtClean="0"/>
              <a:t>=</a:t>
            </a:r>
            <a:r>
              <a:rPr lang="el-GR" dirty="0" smtClean="0"/>
              <a:t>β</a:t>
            </a:r>
            <a:r>
              <a:rPr lang="ru-RU" dirty="0" smtClean="0"/>
              <a:t>=</a:t>
            </a:r>
            <a:r>
              <a:rPr lang="el-GR" dirty="0" smtClean="0"/>
              <a:t>γ</a:t>
            </a:r>
            <a:r>
              <a:rPr lang="ru-RU" dirty="0" smtClean="0"/>
              <a:t>= </a:t>
            </a:r>
            <a:r>
              <a:rPr lang="ru-RU" dirty="0" smtClean="0"/>
              <a:t>90</a:t>
            </a:r>
            <a:r>
              <a:rPr lang="ru-RU" dirty="0" smtClean="0"/>
              <a:t>∘.</a:t>
            </a:r>
            <a:endParaRPr lang="en-US" dirty="0" smtClean="0"/>
          </a:p>
          <a:p>
            <a:r>
              <a:rPr lang="ru-RU" sz="2200" dirty="0" smtClean="0"/>
              <a:t>К средней категории относятся три </a:t>
            </a:r>
            <a:r>
              <a:rPr lang="ru-RU" sz="2200" dirty="0" smtClean="0"/>
              <a:t>сингонии: </a:t>
            </a:r>
            <a:r>
              <a:rPr lang="ru-RU" sz="2000" dirty="0" smtClean="0"/>
              <a:t>тригональная: </a:t>
            </a:r>
            <a:r>
              <a:rPr lang="en-US" sz="2000" dirty="0" smtClean="0"/>
              <a:t>a</a:t>
            </a:r>
            <a:r>
              <a:rPr lang="ru-RU" sz="2000" dirty="0" smtClean="0"/>
              <a:t>= </a:t>
            </a:r>
            <a:r>
              <a:rPr lang="en-US" sz="2000" dirty="0" smtClean="0"/>
              <a:t>b</a:t>
            </a:r>
            <a:r>
              <a:rPr lang="ru-RU" sz="2000" dirty="0" smtClean="0"/>
              <a:t>≠</a:t>
            </a:r>
            <a:r>
              <a:rPr lang="en-US" sz="2000" dirty="0" smtClean="0"/>
              <a:t>c</a:t>
            </a:r>
            <a:r>
              <a:rPr lang="ru-RU" sz="2000" dirty="0" smtClean="0"/>
              <a:t>,</a:t>
            </a:r>
            <a:r>
              <a:rPr lang="el-GR" sz="2000" dirty="0" smtClean="0"/>
              <a:t>α </a:t>
            </a:r>
            <a:r>
              <a:rPr lang="ru-RU" sz="2000" dirty="0" smtClean="0"/>
              <a:t>=</a:t>
            </a:r>
            <a:r>
              <a:rPr lang="el-GR" sz="2000" dirty="0" smtClean="0"/>
              <a:t>β</a:t>
            </a:r>
            <a:r>
              <a:rPr lang="ru-RU" sz="2000" dirty="0" smtClean="0"/>
              <a:t>=90∘,</a:t>
            </a:r>
            <a:r>
              <a:rPr lang="el-GR" sz="2000" dirty="0" smtClean="0"/>
              <a:t>γ</a:t>
            </a:r>
            <a:r>
              <a:rPr lang="ru-RU" sz="2000" dirty="0" smtClean="0"/>
              <a:t>=</a:t>
            </a:r>
            <a:r>
              <a:rPr lang="ru-RU" sz="2000" dirty="0" smtClean="0"/>
              <a:t>1</a:t>
            </a:r>
            <a:r>
              <a:rPr lang="ru-RU" sz="2000" dirty="0" smtClean="0"/>
              <a:t>20∘;</a:t>
            </a:r>
            <a:br>
              <a:rPr lang="ru-RU" sz="2000" dirty="0" smtClean="0"/>
            </a:br>
            <a:r>
              <a:rPr lang="ru-RU" sz="2000" dirty="0" smtClean="0"/>
              <a:t> тетрагональная:�</a:t>
            </a:r>
            <a:r>
              <a:rPr lang="en-US" sz="2000" dirty="0" smtClean="0"/>
              <a:t>a</a:t>
            </a:r>
            <a:r>
              <a:rPr lang="ru-RU" sz="2000" dirty="0" smtClean="0"/>
              <a:t>= </a:t>
            </a:r>
            <a:r>
              <a:rPr lang="en-US" sz="2000" dirty="0" smtClean="0"/>
              <a:t>b</a:t>
            </a:r>
            <a:r>
              <a:rPr lang="ru-RU" sz="2000" dirty="0" smtClean="0"/>
              <a:t>≠</a:t>
            </a:r>
            <a:r>
              <a:rPr lang="en-US" sz="2000" dirty="0" smtClean="0"/>
              <a:t>c</a:t>
            </a:r>
            <a:r>
              <a:rPr lang="ru-RU" sz="2000" dirty="0" smtClean="0"/>
              <a:t>,</a:t>
            </a:r>
            <a:r>
              <a:rPr lang="el-GR" sz="2000" dirty="0" smtClean="0"/>
              <a:t>α </a:t>
            </a:r>
            <a:r>
              <a:rPr lang="ru-RU" sz="2000" dirty="0" smtClean="0"/>
              <a:t>=</a:t>
            </a:r>
            <a:r>
              <a:rPr lang="el-GR" sz="2000" dirty="0" smtClean="0"/>
              <a:t>β</a:t>
            </a:r>
            <a:r>
              <a:rPr lang="ru-RU" sz="2000" dirty="0" smtClean="0"/>
              <a:t>=</a:t>
            </a:r>
            <a:r>
              <a:rPr lang="el-GR" sz="2000" dirty="0" smtClean="0"/>
              <a:t>γ</a:t>
            </a:r>
            <a:r>
              <a:rPr lang="ru-RU" sz="2000" dirty="0" smtClean="0"/>
              <a:t>= 90</a:t>
            </a:r>
            <a:r>
              <a:rPr lang="ru-RU" sz="2000" dirty="0" smtClean="0"/>
              <a:t>∘;  </a:t>
            </a:r>
            <a:br>
              <a:rPr lang="ru-RU" sz="2000" dirty="0" smtClean="0"/>
            </a:br>
            <a:r>
              <a:rPr lang="ru-RU" sz="2000" dirty="0" smtClean="0"/>
              <a:t>гексагональная:</a:t>
            </a:r>
            <a:r>
              <a:rPr lang="en-US" sz="2000" dirty="0" smtClean="0"/>
              <a:t>a</a:t>
            </a:r>
            <a:r>
              <a:rPr lang="ru-RU" sz="2000" dirty="0" smtClean="0"/>
              <a:t>= </a:t>
            </a:r>
            <a:r>
              <a:rPr lang="en-US" sz="2000" dirty="0" smtClean="0"/>
              <a:t>b</a:t>
            </a:r>
            <a:r>
              <a:rPr lang="ru-RU" sz="2000" dirty="0" smtClean="0"/>
              <a:t>≠</a:t>
            </a:r>
            <a:r>
              <a:rPr lang="en-US" sz="2000" dirty="0" smtClean="0"/>
              <a:t>c</a:t>
            </a:r>
            <a:r>
              <a:rPr lang="ru-RU" sz="2000" dirty="0" smtClean="0"/>
              <a:t>,</a:t>
            </a:r>
            <a:r>
              <a:rPr lang="el-GR" sz="2000" dirty="0" smtClean="0"/>
              <a:t>α </a:t>
            </a:r>
            <a:r>
              <a:rPr lang="ru-RU" sz="2000" dirty="0" smtClean="0"/>
              <a:t>=</a:t>
            </a:r>
            <a:r>
              <a:rPr lang="el-GR" sz="2000" dirty="0" smtClean="0"/>
              <a:t>β</a:t>
            </a:r>
            <a:r>
              <a:rPr lang="ru-RU" sz="2000" dirty="0" smtClean="0"/>
              <a:t>=90∘</a:t>
            </a:r>
            <a:r>
              <a:rPr lang="ru-RU" sz="2000" dirty="0" smtClean="0"/>
              <a:t>,</a:t>
            </a:r>
            <a:r>
              <a:rPr lang="el-GR" sz="2000" dirty="0" smtClean="0"/>
              <a:t>γ</a:t>
            </a:r>
            <a:r>
              <a:rPr lang="ru-RU" sz="2000" dirty="0" smtClean="0"/>
              <a:t>=120</a:t>
            </a:r>
            <a:r>
              <a:rPr lang="ru-RU" sz="2000" dirty="0" smtClean="0"/>
              <a:t>∘</a:t>
            </a:r>
          </a:p>
          <a:p>
            <a:endParaRPr lang="ru-RU" sz="2000" dirty="0" smtClean="0"/>
          </a:p>
          <a:p>
            <a:r>
              <a:rPr lang="ru-RU" sz="2200" dirty="0" smtClean="0"/>
              <a:t>К низшей категории относятся три </a:t>
            </a:r>
            <a:r>
              <a:rPr lang="ru-RU" sz="2200" dirty="0" smtClean="0"/>
              <a:t>сингонии:</a:t>
            </a:r>
            <a:br>
              <a:rPr lang="ru-RU" sz="2200" dirty="0" smtClean="0"/>
            </a:br>
            <a:r>
              <a:rPr lang="ru-RU" sz="2000" dirty="0" smtClean="0"/>
              <a:t>ромбическая: </a:t>
            </a:r>
            <a:r>
              <a:rPr lang="en-US" sz="2000" dirty="0" smtClean="0"/>
              <a:t>a</a:t>
            </a:r>
            <a:r>
              <a:rPr lang="ru-RU" sz="2000" dirty="0" smtClean="0"/>
              <a:t>≠</a:t>
            </a:r>
            <a:r>
              <a:rPr lang="en-US" sz="2000" dirty="0" smtClean="0"/>
              <a:t>b</a:t>
            </a:r>
            <a:r>
              <a:rPr lang="ru-RU" sz="2000" dirty="0" smtClean="0"/>
              <a:t>≠</a:t>
            </a:r>
            <a:r>
              <a:rPr lang="en-US" sz="2000" dirty="0" smtClean="0"/>
              <a:t>c</a:t>
            </a:r>
            <a:r>
              <a:rPr lang="ru-RU" sz="2000" dirty="0" smtClean="0"/>
              <a:t>, </a:t>
            </a:r>
            <a:r>
              <a:rPr lang="el-GR" sz="2000" dirty="0" smtClean="0"/>
              <a:t>α </a:t>
            </a:r>
            <a:r>
              <a:rPr lang="ru-RU" sz="2000" dirty="0" smtClean="0"/>
              <a:t>=</a:t>
            </a:r>
            <a:r>
              <a:rPr lang="el-GR" sz="2000" dirty="0" smtClean="0"/>
              <a:t>β</a:t>
            </a:r>
            <a:r>
              <a:rPr lang="ru-RU" sz="2000" dirty="0" smtClean="0"/>
              <a:t>=</a:t>
            </a:r>
            <a:r>
              <a:rPr lang="el-GR" sz="2000" dirty="0" smtClean="0"/>
              <a:t>γ</a:t>
            </a:r>
            <a:r>
              <a:rPr lang="ru-RU" sz="2000" dirty="0" smtClean="0"/>
              <a:t>= 90</a:t>
            </a:r>
            <a:r>
              <a:rPr lang="ru-RU" sz="2000" dirty="0" smtClean="0"/>
              <a:t>∘;</a:t>
            </a:r>
            <a:br>
              <a:rPr lang="ru-RU" sz="2000" dirty="0" smtClean="0"/>
            </a:br>
            <a:r>
              <a:rPr lang="ru-RU" sz="2000" dirty="0" smtClean="0"/>
              <a:t>моноклинная :</a:t>
            </a:r>
            <a:r>
              <a:rPr lang="en-US" sz="2000" dirty="0" smtClean="0"/>
              <a:t> a</a:t>
            </a:r>
            <a:r>
              <a:rPr lang="ru-RU" sz="2000" dirty="0" smtClean="0"/>
              <a:t>≠</a:t>
            </a:r>
            <a:r>
              <a:rPr lang="en-US" sz="2000" dirty="0" smtClean="0"/>
              <a:t>b</a:t>
            </a:r>
            <a:r>
              <a:rPr lang="ru-RU" sz="2000" dirty="0" smtClean="0"/>
              <a:t>≠</a:t>
            </a:r>
            <a:r>
              <a:rPr lang="en-US" sz="2000" dirty="0" smtClean="0"/>
              <a:t>c</a:t>
            </a:r>
            <a:r>
              <a:rPr lang="ru-RU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smtClean="0"/>
              <a:t>α </a:t>
            </a:r>
            <a:r>
              <a:rPr lang="ru-RU" sz="2000" dirty="0" smtClean="0"/>
              <a:t>=</a:t>
            </a:r>
            <a:r>
              <a:rPr lang="el-GR" sz="2000" dirty="0" smtClean="0"/>
              <a:t>γ</a:t>
            </a:r>
            <a:r>
              <a:rPr lang="ru-RU" sz="2000" dirty="0" smtClean="0"/>
              <a:t>= 90</a:t>
            </a:r>
            <a:r>
              <a:rPr lang="ru-RU" sz="2000" dirty="0" smtClean="0"/>
              <a:t>∘≠</a:t>
            </a:r>
            <a:r>
              <a:rPr lang="el-GR" sz="2000" dirty="0" smtClean="0"/>
              <a:t>β</a:t>
            </a:r>
            <a:r>
              <a:rPr lang="ru-RU" sz="2000" dirty="0" smtClean="0"/>
              <a:t> ;</a:t>
            </a:r>
            <a:br>
              <a:rPr lang="ru-RU" sz="2000" dirty="0" smtClean="0"/>
            </a:br>
            <a:r>
              <a:rPr lang="ru-RU" sz="2000" dirty="0" err="1" smtClean="0"/>
              <a:t>триклинная</a:t>
            </a:r>
            <a:r>
              <a:rPr lang="ru-RU" sz="2000" dirty="0" smtClean="0"/>
              <a:t> : </a:t>
            </a:r>
            <a:r>
              <a:rPr lang="en-US" sz="2000" dirty="0" smtClean="0"/>
              <a:t>a</a:t>
            </a:r>
            <a:r>
              <a:rPr lang="ru-RU" sz="2000" dirty="0" smtClean="0"/>
              <a:t>≠</a:t>
            </a:r>
            <a:r>
              <a:rPr lang="en-US" sz="2000" dirty="0" smtClean="0"/>
              <a:t>b</a:t>
            </a:r>
            <a:r>
              <a:rPr lang="ru-RU" sz="2000" dirty="0" smtClean="0"/>
              <a:t>≠</a:t>
            </a:r>
            <a:r>
              <a:rPr lang="en-US" sz="2000" dirty="0" smtClean="0"/>
              <a:t>c</a:t>
            </a:r>
            <a:r>
              <a:rPr lang="ru-RU" sz="2000" dirty="0" smtClean="0"/>
              <a:t>, </a:t>
            </a:r>
            <a:r>
              <a:rPr lang="el-GR" sz="2000" dirty="0" smtClean="0"/>
              <a:t>α</a:t>
            </a:r>
            <a:r>
              <a:rPr lang="ru-RU" sz="2000" dirty="0" smtClean="0"/>
              <a:t>≠</a:t>
            </a:r>
            <a:r>
              <a:rPr lang="el-GR" sz="2000" dirty="0" smtClean="0"/>
              <a:t>β</a:t>
            </a:r>
            <a:r>
              <a:rPr lang="ru-RU" sz="2000" dirty="0" smtClean="0"/>
              <a:t>≠</a:t>
            </a:r>
            <a:r>
              <a:rPr lang="el-GR" sz="2000" dirty="0" smtClean="0"/>
              <a:t>γ</a:t>
            </a:r>
            <a:r>
              <a:rPr lang="ru-RU" sz="2000" dirty="0" smtClean="0"/>
              <a:t>≠90</a:t>
            </a:r>
            <a:r>
              <a:rPr lang="ru-RU" sz="2000" dirty="0" smtClean="0"/>
              <a:t>∘</a:t>
            </a:r>
          </a:p>
        </p:txBody>
      </p: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643050"/>
            <a:ext cx="857256" cy="921231"/>
          </a:xfrm>
          <a:prstGeom prst="rect">
            <a:avLst/>
          </a:prstGeom>
        </p:spPr>
      </p:pic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2857496"/>
            <a:ext cx="4143371" cy="1428760"/>
          </a:xfrm>
          <a:prstGeom prst="rect">
            <a:avLst/>
          </a:prstGeom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786322"/>
            <a:ext cx="3753374" cy="1676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430420" cy="1020762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Кристаллическая решетка льда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4" name="Содержимое 3" descr="icelatti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6861175" cy="3693599"/>
          </a:xfrm>
        </p:spPr>
      </p:pic>
      <p:sp>
        <p:nvSpPr>
          <p:cNvPr id="5" name="TextBox 4"/>
          <p:cNvSpPr txBox="1"/>
          <p:nvPr/>
        </p:nvSpPr>
        <p:spPr>
          <a:xfrm>
            <a:off x="928662" y="5357826"/>
            <a:ext cx="78581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В природных условиях Земли вода образует кристаллы одной кристаллической модификации — гексагональной </a:t>
            </a:r>
            <a:r>
              <a:rPr lang="ru-RU" dirty="0" smtClean="0"/>
              <a:t>сингонии,</a:t>
            </a:r>
            <a:r>
              <a:rPr lang="ru-RU" dirty="0" smtClean="0"/>
              <a:t> </a:t>
            </a:r>
            <a:r>
              <a:rPr lang="ru-RU" dirty="0" smtClean="0"/>
              <a:t>каждая молекула Н</a:t>
            </a:r>
            <a:r>
              <a:rPr lang="ru-RU" baseline="-25000" dirty="0" smtClean="0"/>
              <a:t>2</a:t>
            </a:r>
            <a:r>
              <a:rPr lang="ru-RU" dirty="0" smtClean="0"/>
              <a:t>O окружена четырьмя ближайшими к ней молекулами, находящимися на одинаковых расстояниях от неё, равных 2,76 Å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Связи в кристаллах льда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571612"/>
            <a:ext cx="6000792" cy="514353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Bookman Old Style" pitchFamily="18" charset="0"/>
              </a:rPr>
              <a:t>В воде водород и кислород связаны ковалентной связью. Кислород имеет более сильное влияние на электрон и тянет  отрицательный заряд ближе к себе и вдаль от атомов водорода. Как результат – это  немного отрицательный кислород и слегка </a:t>
            </a:r>
            <a:r>
              <a:rPr lang="ru-RU" i="1" dirty="0" smtClean="0">
                <a:latin typeface="Bookman Old Style" pitchFamily="18" charset="0"/>
              </a:rPr>
              <a:t>положительный водород.</a:t>
            </a:r>
            <a:r>
              <a:rPr lang="ru-RU" i="1" dirty="0" smtClean="0">
                <a:latin typeface="Bookman Old Style" pitchFamily="18" charset="0"/>
              </a:rPr>
              <a:t> Молекулы воды могут использовать эти участки с небольшим зарядом, чтобы сформировать достаточно сильную связь с другими молекулами, связь называется водородной. Когда все четыре молекулы воды связаны друг с другом через водородные связи, результатом является четырехгранная форма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2648320" cy="4191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3143272" cy="439718"/>
          </a:xfrm>
        </p:spPr>
        <p:txBody>
          <a:bodyPr>
            <a:normAutofit fontScale="90000"/>
          </a:bodyPr>
          <a:lstStyle/>
          <a:p>
            <a:pPr fontAlgn="base"/>
            <a:endParaRPr lang="ru-RU" dirty="0"/>
          </a:p>
        </p:txBody>
      </p:sp>
      <p:pic>
        <p:nvPicPr>
          <p:cNvPr id="4" name="Содержимое 3" descr="structure_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4103050" cy="5429288"/>
          </a:xfrm>
        </p:spPr>
      </p:pic>
      <p:sp>
        <p:nvSpPr>
          <p:cNvPr id="6" name="TextBox 5"/>
          <p:cNvSpPr txBox="1"/>
          <p:nvPr/>
        </p:nvSpPr>
        <p:spPr>
          <a:xfrm>
            <a:off x="4357686" y="142852"/>
            <a:ext cx="4643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замерзании тетраэдры молекул воды сближаются и кристаллизуются в гексагональную структуру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Когда вода достигает необходимой температуры замерзания, молекулы воды продолжают кристаллизоваться в этой  договоренности.</a:t>
            </a:r>
            <a:b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вода, вместо того, чтобы сокращаться, слегка расширяется при примерно от 4 градусов до 0 градусах по Цельсию, потому что движение молекул замедляется, и водородные связи удаляют молекулы на наибольшее расстояние друг от друга.  Когда это происходит, гексагональная структура расширяется в большей и большей степени.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8916" cy="65403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Типы снежинок</a:t>
            </a:r>
            <a:endParaRPr lang="ru-RU" sz="4000" b="1" i="1" dirty="0">
              <a:latin typeface="Bookman Old Style" pitchFamily="18" charset="0"/>
            </a:endParaRPr>
          </a:p>
        </p:txBody>
      </p:sp>
      <p:pic>
        <p:nvPicPr>
          <p:cNvPr id="4" name="Содержимое 3" descr="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857232"/>
            <a:ext cx="4864264" cy="576790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470778"/>
            <a:ext cx="5143536" cy="619703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535353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1161</TotalTime>
  <Words>285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Chalkboard_16x9</vt:lpstr>
      <vt:lpstr>Снежинки и снежные кристаллы</vt:lpstr>
      <vt:lpstr>Типы решеток Браве</vt:lpstr>
      <vt:lpstr>Кристаллографические категории</vt:lpstr>
      <vt:lpstr>Сингонии</vt:lpstr>
      <vt:lpstr>Кристаллическая решетка льда</vt:lpstr>
      <vt:lpstr>Связи в кристаллах льда</vt:lpstr>
      <vt:lpstr>Слайд 7</vt:lpstr>
      <vt:lpstr>Типы снежинок</vt:lpstr>
      <vt:lpstr>Слайд 9</vt:lpstr>
      <vt:lpstr>Слайд 10</vt:lpstr>
      <vt:lpstr>Причины образования разных форм снежинок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97</cp:revision>
  <dcterms:created xsi:type="dcterms:W3CDTF">2014-03-17T13:22:00Z</dcterms:created>
  <dcterms:modified xsi:type="dcterms:W3CDTF">2014-03-20T19:54:59Z</dcterms:modified>
</cp:coreProperties>
</file>