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33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618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AVA\13.03.06\&#1088;&#1072;&#1089;&#1095;&#1077;&#1090;&#1099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AVA\13.03.06\&#1088;&#1072;&#1089;&#1095;&#1077;&#1090;&#109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При</a:t>
            </a:r>
            <a:r>
              <a:rPr lang="ru-RU" baseline="0"/>
              <a:t> </a:t>
            </a:r>
            <a:r>
              <a:rPr lang="en-US" baseline="0"/>
              <a:t>n = 30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v>Среднее</c:v>
          </c:tx>
          <c:spPr>
            <a:ln>
              <a:solidFill>
                <a:srgbClr val="009900"/>
              </a:solidFill>
            </a:ln>
          </c:spPr>
          <c:marker>
            <c:symbol val="diamond"/>
            <c:size val="4"/>
            <c:spPr>
              <a:solidFill>
                <a:schemeClr val="bg1">
                  <a:lumMod val="95000"/>
                </a:schemeClr>
              </a:solidFill>
              <a:ln>
                <a:solidFill>
                  <a:srgbClr val="009900"/>
                </a:solidFill>
              </a:ln>
            </c:spPr>
          </c:marker>
          <c:dPt>
            <c:idx val="22"/>
          </c:dPt>
          <c:xVal>
            <c:numRef>
              <c:f>Лист1!$P$1:$P$35</c:f>
              <c:numCache>
                <c:formatCode>General</c:formatCode>
                <c:ptCount val="35"/>
                <c:pt idx="0">
                  <c:v>-85</c:v>
                </c:pt>
                <c:pt idx="1">
                  <c:v>-80</c:v>
                </c:pt>
                <c:pt idx="2">
                  <c:v>-75</c:v>
                </c:pt>
                <c:pt idx="3">
                  <c:v>-70</c:v>
                </c:pt>
                <c:pt idx="4">
                  <c:v>-65</c:v>
                </c:pt>
                <c:pt idx="5">
                  <c:v>-60</c:v>
                </c:pt>
                <c:pt idx="6">
                  <c:v>-55</c:v>
                </c:pt>
                <c:pt idx="7">
                  <c:v>-50</c:v>
                </c:pt>
                <c:pt idx="8">
                  <c:v>-45</c:v>
                </c:pt>
                <c:pt idx="9">
                  <c:v>-40</c:v>
                </c:pt>
                <c:pt idx="10">
                  <c:v>-35</c:v>
                </c:pt>
                <c:pt idx="11">
                  <c:v>-30</c:v>
                </c:pt>
                <c:pt idx="12">
                  <c:v>-25</c:v>
                </c:pt>
                <c:pt idx="13">
                  <c:v>-20</c:v>
                </c:pt>
                <c:pt idx="14">
                  <c:v>-15</c:v>
                </c:pt>
                <c:pt idx="15">
                  <c:v>-10</c:v>
                </c:pt>
                <c:pt idx="16">
                  <c:v>-5</c:v>
                </c:pt>
                <c:pt idx="17">
                  <c:v>0</c:v>
                </c:pt>
                <c:pt idx="18">
                  <c:v>5</c:v>
                </c:pt>
                <c:pt idx="19">
                  <c:v>10</c:v>
                </c:pt>
                <c:pt idx="20">
                  <c:v>15</c:v>
                </c:pt>
                <c:pt idx="21">
                  <c:v>20</c:v>
                </c:pt>
                <c:pt idx="22">
                  <c:v>25</c:v>
                </c:pt>
                <c:pt idx="23">
                  <c:v>30</c:v>
                </c:pt>
                <c:pt idx="24">
                  <c:v>35</c:v>
                </c:pt>
                <c:pt idx="25">
                  <c:v>40</c:v>
                </c:pt>
                <c:pt idx="26">
                  <c:v>45</c:v>
                </c:pt>
                <c:pt idx="27">
                  <c:v>50</c:v>
                </c:pt>
                <c:pt idx="28">
                  <c:v>55</c:v>
                </c:pt>
                <c:pt idx="29">
                  <c:v>60</c:v>
                </c:pt>
                <c:pt idx="30">
                  <c:v>65</c:v>
                </c:pt>
                <c:pt idx="31">
                  <c:v>70</c:v>
                </c:pt>
                <c:pt idx="32">
                  <c:v>75</c:v>
                </c:pt>
                <c:pt idx="33">
                  <c:v>80</c:v>
                </c:pt>
                <c:pt idx="34">
                  <c:v>85</c:v>
                </c:pt>
              </c:numCache>
            </c:numRef>
          </c:xVal>
          <c:yVal>
            <c:numRef>
              <c:f>Лист1!$Q$1:$Q$35</c:f>
              <c:numCache>
                <c:formatCode>General</c:formatCode>
                <c:ptCount val="35"/>
                <c:pt idx="0">
                  <c:v>3940.4</c:v>
                </c:pt>
                <c:pt idx="1">
                  <c:v>3924.2</c:v>
                </c:pt>
                <c:pt idx="2">
                  <c:v>3915</c:v>
                </c:pt>
                <c:pt idx="3">
                  <c:v>4055.4</c:v>
                </c:pt>
                <c:pt idx="4">
                  <c:v>3761.6</c:v>
                </c:pt>
                <c:pt idx="5">
                  <c:v>3716</c:v>
                </c:pt>
                <c:pt idx="6">
                  <c:v>3605.8</c:v>
                </c:pt>
                <c:pt idx="7">
                  <c:v>3715</c:v>
                </c:pt>
                <c:pt idx="8">
                  <c:v>3577.2</c:v>
                </c:pt>
                <c:pt idx="9">
                  <c:v>3616.8</c:v>
                </c:pt>
                <c:pt idx="10">
                  <c:v>3550.2</c:v>
                </c:pt>
                <c:pt idx="11">
                  <c:v>3649.2</c:v>
                </c:pt>
                <c:pt idx="12">
                  <c:v>3677.4</c:v>
                </c:pt>
                <c:pt idx="13">
                  <c:v>3671</c:v>
                </c:pt>
                <c:pt idx="14">
                  <c:v>3685.4</c:v>
                </c:pt>
                <c:pt idx="15">
                  <c:v>3783.2</c:v>
                </c:pt>
                <c:pt idx="16">
                  <c:v>3578.8</c:v>
                </c:pt>
                <c:pt idx="17">
                  <c:v>3791</c:v>
                </c:pt>
                <c:pt idx="18">
                  <c:v>3781.8</c:v>
                </c:pt>
                <c:pt idx="19">
                  <c:v>3645.6</c:v>
                </c:pt>
                <c:pt idx="20">
                  <c:v>3489.6</c:v>
                </c:pt>
                <c:pt idx="21">
                  <c:v>3280.6</c:v>
                </c:pt>
                <c:pt idx="22">
                  <c:v>3368.2</c:v>
                </c:pt>
                <c:pt idx="23">
                  <c:v>3279</c:v>
                </c:pt>
                <c:pt idx="24">
                  <c:v>3104</c:v>
                </c:pt>
                <c:pt idx="25">
                  <c:v>2913.6</c:v>
                </c:pt>
                <c:pt idx="26">
                  <c:v>2734.4</c:v>
                </c:pt>
                <c:pt idx="27">
                  <c:v>2573</c:v>
                </c:pt>
                <c:pt idx="28">
                  <c:v>2276</c:v>
                </c:pt>
                <c:pt idx="29">
                  <c:v>2140.6</c:v>
                </c:pt>
                <c:pt idx="30">
                  <c:v>1980.8</c:v>
                </c:pt>
                <c:pt idx="31">
                  <c:v>1798.4</c:v>
                </c:pt>
                <c:pt idx="32">
                  <c:v>1547.8</c:v>
                </c:pt>
                <c:pt idx="33">
                  <c:v>1334.8</c:v>
                </c:pt>
                <c:pt idx="34">
                  <c:v>1200.4000000000001</c:v>
                </c:pt>
              </c:numCache>
            </c:numRef>
          </c:yVal>
          <c:smooth val="1"/>
        </c:ser>
        <c:ser>
          <c:idx val="1"/>
          <c:order val="1"/>
          <c:tx>
            <c:v>Максимум</c:v>
          </c:tx>
          <c:marker>
            <c:symbol val="circle"/>
            <c:size val="3"/>
            <c:spPr>
              <a:solidFill>
                <a:srgbClr val="FFFFFF">
                  <a:lumMod val="95000"/>
                </a:srgbClr>
              </a:solidFill>
            </c:spPr>
          </c:marker>
          <c:xVal>
            <c:numRef>
              <c:f>Лист1!$P$1:$P$35</c:f>
              <c:numCache>
                <c:formatCode>General</c:formatCode>
                <c:ptCount val="35"/>
                <c:pt idx="0">
                  <c:v>-85</c:v>
                </c:pt>
                <c:pt idx="1">
                  <c:v>-80</c:v>
                </c:pt>
                <c:pt idx="2">
                  <c:v>-75</c:v>
                </c:pt>
                <c:pt idx="3">
                  <c:v>-70</c:v>
                </c:pt>
                <c:pt idx="4">
                  <c:v>-65</c:v>
                </c:pt>
                <c:pt idx="5">
                  <c:v>-60</c:v>
                </c:pt>
                <c:pt idx="6">
                  <c:v>-55</c:v>
                </c:pt>
                <c:pt idx="7">
                  <c:v>-50</c:v>
                </c:pt>
                <c:pt idx="8">
                  <c:v>-45</c:v>
                </c:pt>
                <c:pt idx="9">
                  <c:v>-40</c:v>
                </c:pt>
                <c:pt idx="10">
                  <c:v>-35</c:v>
                </c:pt>
                <c:pt idx="11">
                  <c:v>-30</c:v>
                </c:pt>
                <c:pt idx="12">
                  <c:v>-25</c:v>
                </c:pt>
                <c:pt idx="13">
                  <c:v>-20</c:v>
                </c:pt>
                <c:pt idx="14">
                  <c:v>-15</c:v>
                </c:pt>
                <c:pt idx="15">
                  <c:v>-10</c:v>
                </c:pt>
                <c:pt idx="16">
                  <c:v>-5</c:v>
                </c:pt>
                <c:pt idx="17">
                  <c:v>0</c:v>
                </c:pt>
                <c:pt idx="18">
                  <c:v>5</c:v>
                </c:pt>
                <c:pt idx="19">
                  <c:v>10</c:v>
                </c:pt>
                <c:pt idx="20">
                  <c:v>15</c:v>
                </c:pt>
                <c:pt idx="21">
                  <c:v>20</c:v>
                </c:pt>
                <c:pt idx="22">
                  <c:v>25</c:v>
                </c:pt>
                <c:pt idx="23">
                  <c:v>30</c:v>
                </c:pt>
                <c:pt idx="24">
                  <c:v>35</c:v>
                </c:pt>
                <c:pt idx="25">
                  <c:v>40</c:v>
                </c:pt>
                <c:pt idx="26">
                  <c:v>45</c:v>
                </c:pt>
                <c:pt idx="27">
                  <c:v>50</c:v>
                </c:pt>
                <c:pt idx="28">
                  <c:v>55</c:v>
                </c:pt>
                <c:pt idx="29">
                  <c:v>60</c:v>
                </c:pt>
                <c:pt idx="30">
                  <c:v>65</c:v>
                </c:pt>
                <c:pt idx="31">
                  <c:v>70</c:v>
                </c:pt>
                <c:pt idx="32">
                  <c:v>75</c:v>
                </c:pt>
                <c:pt idx="33">
                  <c:v>80</c:v>
                </c:pt>
                <c:pt idx="34">
                  <c:v>85</c:v>
                </c:pt>
              </c:numCache>
            </c:numRef>
          </c:xVal>
          <c:yVal>
            <c:numRef>
              <c:f>Лист1!$R$1:$R$35</c:f>
              <c:numCache>
                <c:formatCode>General</c:formatCode>
                <c:ptCount val="35"/>
                <c:pt idx="0">
                  <c:v>4105</c:v>
                </c:pt>
                <c:pt idx="1">
                  <c:v>4028</c:v>
                </c:pt>
                <c:pt idx="2">
                  <c:v>4207</c:v>
                </c:pt>
                <c:pt idx="3">
                  <c:v>4352</c:v>
                </c:pt>
                <c:pt idx="4">
                  <c:v>3867</c:v>
                </c:pt>
                <c:pt idx="5">
                  <c:v>3911</c:v>
                </c:pt>
                <c:pt idx="6">
                  <c:v>3685</c:v>
                </c:pt>
                <c:pt idx="7">
                  <c:v>3956</c:v>
                </c:pt>
                <c:pt idx="8">
                  <c:v>3858</c:v>
                </c:pt>
                <c:pt idx="9">
                  <c:v>3812</c:v>
                </c:pt>
                <c:pt idx="10">
                  <c:v>3620</c:v>
                </c:pt>
                <c:pt idx="11">
                  <c:v>3722</c:v>
                </c:pt>
                <c:pt idx="12">
                  <c:v>3886</c:v>
                </c:pt>
                <c:pt idx="13">
                  <c:v>3945</c:v>
                </c:pt>
                <c:pt idx="14">
                  <c:v>3782</c:v>
                </c:pt>
                <c:pt idx="15">
                  <c:v>3917</c:v>
                </c:pt>
                <c:pt idx="16">
                  <c:v>3713</c:v>
                </c:pt>
                <c:pt idx="17">
                  <c:v>4043</c:v>
                </c:pt>
                <c:pt idx="18">
                  <c:v>4172</c:v>
                </c:pt>
                <c:pt idx="19">
                  <c:v>3759</c:v>
                </c:pt>
                <c:pt idx="20">
                  <c:v>3691</c:v>
                </c:pt>
                <c:pt idx="21">
                  <c:v>3434</c:v>
                </c:pt>
                <c:pt idx="22">
                  <c:v>3559</c:v>
                </c:pt>
                <c:pt idx="23">
                  <c:v>3558</c:v>
                </c:pt>
                <c:pt idx="24">
                  <c:v>3210</c:v>
                </c:pt>
                <c:pt idx="25">
                  <c:v>3112</c:v>
                </c:pt>
                <c:pt idx="26">
                  <c:v>2852</c:v>
                </c:pt>
                <c:pt idx="27">
                  <c:v>2745</c:v>
                </c:pt>
                <c:pt idx="28">
                  <c:v>2340</c:v>
                </c:pt>
                <c:pt idx="29">
                  <c:v>2203</c:v>
                </c:pt>
                <c:pt idx="30">
                  <c:v>2076</c:v>
                </c:pt>
                <c:pt idx="31">
                  <c:v>1864</c:v>
                </c:pt>
                <c:pt idx="32">
                  <c:v>1581</c:v>
                </c:pt>
                <c:pt idx="33">
                  <c:v>1373</c:v>
                </c:pt>
                <c:pt idx="34">
                  <c:v>1215</c:v>
                </c:pt>
              </c:numCache>
            </c:numRef>
          </c:yVal>
          <c:smooth val="1"/>
        </c:ser>
        <c:ser>
          <c:idx val="2"/>
          <c:order val="2"/>
          <c:tx>
            <c:v>Минимум</c:v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4"/>
            <c:spPr>
              <a:ln>
                <a:solidFill>
                  <a:srgbClr val="C00000"/>
                </a:solidFill>
              </a:ln>
            </c:spPr>
          </c:marker>
          <c:xVal>
            <c:numRef>
              <c:f>Лист1!$P$1:$P$35</c:f>
              <c:numCache>
                <c:formatCode>General</c:formatCode>
                <c:ptCount val="35"/>
                <c:pt idx="0">
                  <c:v>-85</c:v>
                </c:pt>
                <c:pt idx="1">
                  <c:v>-80</c:v>
                </c:pt>
                <c:pt idx="2">
                  <c:v>-75</c:v>
                </c:pt>
                <c:pt idx="3">
                  <c:v>-70</c:v>
                </c:pt>
                <c:pt idx="4">
                  <c:v>-65</c:v>
                </c:pt>
                <c:pt idx="5">
                  <c:v>-60</c:v>
                </c:pt>
                <c:pt idx="6">
                  <c:v>-55</c:v>
                </c:pt>
                <c:pt idx="7">
                  <c:v>-50</c:v>
                </c:pt>
                <c:pt idx="8">
                  <c:v>-45</c:v>
                </c:pt>
                <c:pt idx="9">
                  <c:v>-40</c:v>
                </c:pt>
                <c:pt idx="10">
                  <c:v>-35</c:v>
                </c:pt>
                <c:pt idx="11">
                  <c:v>-30</c:v>
                </c:pt>
                <c:pt idx="12">
                  <c:v>-25</c:v>
                </c:pt>
                <c:pt idx="13">
                  <c:v>-20</c:v>
                </c:pt>
                <c:pt idx="14">
                  <c:v>-15</c:v>
                </c:pt>
                <c:pt idx="15">
                  <c:v>-10</c:v>
                </c:pt>
                <c:pt idx="16">
                  <c:v>-5</c:v>
                </c:pt>
                <c:pt idx="17">
                  <c:v>0</c:v>
                </c:pt>
                <c:pt idx="18">
                  <c:v>5</c:v>
                </c:pt>
                <c:pt idx="19">
                  <c:v>10</c:v>
                </c:pt>
                <c:pt idx="20">
                  <c:v>15</c:v>
                </c:pt>
                <c:pt idx="21">
                  <c:v>20</c:v>
                </c:pt>
                <c:pt idx="22">
                  <c:v>25</c:v>
                </c:pt>
                <c:pt idx="23">
                  <c:v>30</c:v>
                </c:pt>
                <c:pt idx="24">
                  <c:v>35</c:v>
                </c:pt>
                <c:pt idx="25">
                  <c:v>40</c:v>
                </c:pt>
                <c:pt idx="26">
                  <c:v>45</c:v>
                </c:pt>
                <c:pt idx="27">
                  <c:v>50</c:v>
                </c:pt>
                <c:pt idx="28">
                  <c:v>55</c:v>
                </c:pt>
                <c:pt idx="29">
                  <c:v>60</c:v>
                </c:pt>
                <c:pt idx="30">
                  <c:v>65</c:v>
                </c:pt>
                <c:pt idx="31">
                  <c:v>70</c:v>
                </c:pt>
                <c:pt idx="32">
                  <c:v>75</c:v>
                </c:pt>
                <c:pt idx="33">
                  <c:v>80</c:v>
                </c:pt>
                <c:pt idx="34">
                  <c:v>85</c:v>
                </c:pt>
              </c:numCache>
            </c:numRef>
          </c:xVal>
          <c:yVal>
            <c:numRef>
              <c:f>Лист1!$S$1:$S$35</c:f>
              <c:numCache>
                <c:formatCode>General</c:formatCode>
                <c:ptCount val="35"/>
                <c:pt idx="0">
                  <c:v>3733</c:v>
                </c:pt>
                <c:pt idx="1">
                  <c:v>3706</c:v>
                </c:pt>
                <c:pt idx="2">
                  <c:v>3502</c:v>
                </c:pt>
                <c:pt idx="3">
                  <c:v>3732</c:v>
                </c:pt>
                <c:pt idx="4">
                  <c:v>3642</c:v>
                </c:pt>
                <c:pt idx="5">
                  <c:v>3494</c:v>
                </c:pt>
                <c:pt idx="6">
                  <c:v>3437</c:v>
                </c:pt>
                <c:pt idx="7">
                  <c:v>3541</c:v>
                </c:pt>
                <c:pt idx="8">
                  <c:v>3345</c:v>
                </c:pt>
                <c:pt idx="9">
                  <c:v>3308</c:v>
                </c:pt>
                <c:pt idx="10">
                  <c:v>3417</c:v>
                </c:pt>
                <c:pt idx="11">
                  <c:v>3539</c:v>
                </c:pt>
                <c:pt idx="12">
                  <c:v>3469</c:v>
                </c:pt>
                <c:pt idx="13">
                  <c:v>3492</c:v>
                </c:pt>
                <c:pt idx="14">
                  <c:v>3490</c:v>
                </c:pt>
                <c:pt idx="15">
                  <c:v>3677</c:v>
                </c:pt>
                <c:pt idx="16">
                  <c:v>3446</c:v>
                </c:pt>
                <c:pt idx="17">
                  <c:v>3518</c:v>
                </c:pt>
                <c:pt idx="18">
                  <c:v>3585</c:v>
                </c:pt>
                <c:pt idx="19">
                  <c:v>3348</c:v>
                </c:pt>
                <c:pt idx="20">
                  <c:v>3176</c:v>
                </c:pt>
                <c:pt idx="21">
                  <c:v>3193</c:v>
                </c:pt>
                <c:pt idx="22">
                  <c:v>3174</c:v>
                </c:pt>
                <c:pt idx="23">
                  <c:v>3114</c:v>
                </c:pt>
                <c:pt idx="24">
                  <c:v>3025</c:v>
                </c:pt>
                <c:pt idx="25">
                  <c:v>2794</c:v>
                </c:pt>
                <c:pt idx="26">
                  <c:v>2643</c:v>
                </c:pt>
                <c:pt idx="27">
                  <c:v>2436</c:v>
                </c:pt>
                <c:pt idx="28">
                  <c:v>2159</c:v>
                </c:pt>
                <c:pt idx="29">
                  <c:v>2100</c:v>
                </c:pt>
                <c:pt idx="30">
                  <c:v>1924</c:v>
                </c:pt>
                <c:pt idx="31">
                  <c:v>1750</c:v>
                </c:pt>
                <c:pt idx="32">
                  <c:v>1514</c:v>
                </c:pt>
                <c:pt idx="33">
                  <c:v>1285</c:v>
                </c:pt>
                <c:pt idx="34">
                  <c:v>1187</c:v>
                </c:pt>
              </c:numCache>
            </c:numRef>
          </c:yVal>
          <c:smooth val="1"/>
        </c:ser>
        <c:dLbls/>
        <c:axId val="99724672"/>
        <c:axId val="100097408"/>
      </c:scatterChart>
      <c:valAx>
        <c:axId val="997246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 dirty="0" smtClean="0"/>
                  <a:t>Угол</a:t>
                </a:r>
                <a:r>
                  <a:rPr lang="ru-RU" sz="1200" baseline="0" dirty="0" smtClean="0"/>
                  <a:t> поворота</a:t>
                </a:r>
                <a:endParaRPr lang="ru-RU" sz="1200" dirty="0"/>
              </a:p>
            </c:rich>
          </c:tx>
          <c:layout/>
        </c:title>
        <c:numFmt formatCode="General" sourceLinked="1"/>
        <c:tickLblPos val="nextTo"/>
        <c:crossAx val="100097408"/>
        <c:crosses val="autoZero"/>
        <c:crossBetween val="midCat"/>
      </c:valAx>
      <c:valAx>
        <c:axId val="100097408"/>
        <c:scaling>
          <c:orientation val="minMax"/>
          <c:max val="4500"/>
          <c:min val="1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 dirty="0" smtClean="0"/>
                  <a:t>Количество</a:t>
                </a:r>
                <a:r>
                  <a:rPr lang="ru-RU" sz="1200" baseline="0" dirty="0" smtClean="0"/>
                  <a:t> шагов</a:t>
                </a:r>
                <a:endParaRPr lang="ru-RU" sz="1200" dirty="0"/>
              </a:p>
            </c:rich>
          </c:tx>
          <c:layout/>
        </c:title>
        <c:numFmt formatCode="General" sourceLinked="1"/>
        <c:tickLblPos val="nextTo"/>
        <c:crossAx val="99724672"/>
        <c:crossesAt val="-100"/>
        <c:crossBetween val="midCat"/>
      </c:valAx>
    </c:plotArea>
    <c:legend>
      <c:legendPos val="r"/>
      <c:layout/>
    </c:legend>
    <c:plotVisOnly val="1"/>
    <c:dispBlanksAs val="gap"/>
  </c:chart>
  <c:spPr>
    <a:solidFill>
      <a:srgbClr val="FFC000">
        <a:alpha val="40000"/>
      </a:srgbClr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При</a:t>
            </a:r>
            <a:r>
              <a:rPr lang="ru-RU" baseline="0"/>
              <a:t> </a:t>
            </a:r>
            <a:r>
              <a:rPr lang="en-US" baseline="0"/>
              <a:t>n = 80</a:t>
            </a:r>
            <a:endParaRPr lang="ru-RU"/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v>Среднее</c:v>
          </c:tx>
          <c:spPr>
            <a:ln>
              <a:solidFill>
                <a:srgbClr val="009900"/>
              </a:solidFill>
            </a:ln>
          </c:spPr>
          <c:marker>
            <c:symbol val="diamond"/>
            <c:size val="4"/>
            <c:spPr>
              <a:ln>
                <a:solidFill>
                  <a:srgbClr val="009900"/>
                </a:solidFill>
              </a:ln>
            </c:spPr>
          </c:marker>
          <c:xVal>
            <c:numRef>
              <c:f>Лист1!$AP$1:$AP$35</c:f>
              <c:numCache>
                <c:formatCode>General</c:formatCode>
                <c:ptCount val="35"/>
                <c:pt idx="0">
                  <c:v>-85</c:v>
                </c:pt>
                <c:pt idx="1">
                  <c:v>-80</c:v>
                </c:pt>
                <c:pt idx="2">
                  <c:v>-75</c:v>
                </c:pt>
                <c:pt idx="3">
                  <c:v>-70</c:v>
                </c:pt>
                <c:pt idx="4">
                  <c:v>-65</c:v>
                </c:pt>
                <c:pt idx="5">
                  <c:v>-60</c:v>
                </c:pt>
                <c:pt idx="6">
                  <c:v>-55</c:v>
                </c:pt>
                <c:pt idx="7">
                  <c:v>-50</c:v>
                </c:pt>
                <c:pt idx="8">
                  <c:v>-45</c:v>
                </c:pt>
                <c:pt idx="9">
                  <c:v>-40</c:v>
                </c:pt>
                <c:pt idx="10">
                  <c:v>-35</c:v>
                </c:pt>
                <c:pt idx="11">
                  <c:v>-30</c:v>
                </c:pt>
                <c:pt idx="12">
                  <c:v>-25</c:v>
                </c:pt>
                <c:pt idx="13">
                  <c:v>-20</c:v>
                </c:pt>
                <c:pt idx="14">
                  <c:v>-15</c:v>
                </c:pt>
                <c:pt idx="15">
                  <c:v>-10</c:v>
                </c:pt>
                <c:pt idx="16">
                  <c:v>-5</c:v>
                </c:pt>
                <c:pt idx="17">
                  <c:v>0</c:v>
                </c:pt>
                <c:pt idx="18">
                  <c:v>5</c:v>
                </c:pt>
                <c:pt idx="19">
                  <c:v>10</c:v>
                </c:pt>
                <c:pt idx="20">
                  <c:v>15</c:v>
                </c:pt>
                <c:pt idx="21">
                  <c:v>20</c:v>
                </c:pt>
                <c:pt idx="22">
                  <c:v>25</c:v>
                </c:pt>
                <c:pt idx="23">
                  <c:v>30</c:v>
                </c:pt>
                <c:pt idx="24">
                  <c:v>35</c:v>
                </c:pt>
                <c:pt idx="25">
                  <c:v>40</c:v>
                </c:pt>
                <c:pt idx="26">
                  <c:v>45</c:v>
                </c:pt>
                <c:pt idx="27">
                  <c:v>50</c:v>
                </c:pt>
                <c:pt idx="28">
                  <c:v>55</c:v>
                </c:pt>
                <c:pt idx="29">
                  <c:v>60</c:v>
                </c:pt>
                <c:pt idx="30">
                  <c:v>65</c:v>
                </c:pt>
                <c:pt idx="31">
                  <c:v>70</c:v>
                </c:pt>
                <c:pt idx="32">
                  <c:v>75</c:v>
                </c:pt>
                <c:pt idx="33">
                  <c:v>80</c:v>
                </c:pt>
                <c:pt idx="34">
                  <c:v>85</c:v>
                </c:pt>
              </c:numCache>
            </c:numRef>
          </c:xVal>
          <c:yVal>
            <c:numRef>
              <c:f>Лист1!$AQ$1:$AQ$35</c:f>
              <c:numCache>
                <c:formatCode>General</c:formatCode>
                <c:ptCount val="35"/>
                <c:pt idx="0">
                  <c:v>1844.6</c:v>
                </c:pt>
                <c:pt idx="1">
                  <c:v>1767</c:v>
                </c:pt>
                <c:pt idx="2">
                  <c:v>1715.2</c:v>
                </c:pt>
                <c:pt idx="3">
                  <c:v>1608.8</c:v>
                </c:pt>
                <c:pt idx="4">
                  <c:v>1717.8</c:v>
                </c:pt>
                <c:pt idx="5">
                  <c:v>1729.4</c:v>
                </c:pt>
                <c:pt idx="6">
                  <c:v>1639.6</c:v>
                </c:pt>
                <c:pt idx="7">
                  <c:v>1632.6</c:v>
                </c:pt>
                <c:pt idx="8">
                  <c:v>1690</c:v>
                </c:pt>
                <c:pt idx="9">
                  <c:v>1675.6</c:v>
                </c:pt>
                <c:pt idx="10">
                  <c:v>1603.4</c:v>
                </c:pt>
                <c:pt idx="11">
                  <c:v>1703.6</c:v>
                </c:pt>
                <c:pt idx="12">
                  <c:v>1620.4</c:v>
                </c:pt>
                <c:pt idx="13">
                  <c:v>1706.4</c:v>
                </c:pt>
                <c:pt idx="14">
                  <c:v>1679.4</c:v>
                </c:pt>
                <c:pt idx="15">
                  <c:v>1728</c:v>
                </c:pt>
                <c:pt idx="16">
                  <c:v>1608.8</c:v>
                </c:pt>
                <c:pt idx="17">
                  <c:v>1614</c:v>
                </c:pt>
                <c:pt idx="18">
                  <c:v>1643.6</c:v>
                </c:pt>
                <c:pt idx="19">
                  <c:v>1566.8</c:v>
                </c:pt>
                <c:pt idx="20">
                  <c:v>1614.6</c:v>
                </c:pt>
                <c:pt idx="21">
                  <c:v>1594.2</c:v>
                </c:pt>
                <c:pt idx="22">
                  <c:v>1547.6</c:v>
                </c:pt>
                <c:pt idx="23">
                  <c:v>1528.8</c:v>
                </c:pt>
                <c:pt idx="24">
                  <c:v>1521.8</c:v>
                </c:pt>
                <c:pt idx="25">
                  <c:v>1433</c:v>
                </c:pt>
                <c:pt idx="26">
                  <c:v>1304.8</c:v>
                </c:pt>
                <c:pt idx="27">
                  <c:v>1263</c:v>
                </c:pt>
                <c:pt idx="28">
                  <c:v>1157.2</c:v>
                </c:pt>
                <c:pt idx="29">
                  <c:v>1058.2</c:v>
                </c:pt>
                <c:pt idx="30">
                  <c:v>947.4</c:v>
                </c:pt>
                <c:pt idx="31">
                  <c:v>865.4</c:v>
                </c:pt>
                <c:pt idx="32">
                  <c:v>743</c:v>
                </c:pt>
                <c:pt idx="33">
                  <c:v>723.4</c:v>
                </c:pt>
                <c:pt idx="34">
                  <c:v>630.4</c:v>
                </c:pt>
              </c:numCache>
            </c:numRef>
          </c:yVal>
          <c:smooth val="1"/>
        </c:ser>
        <c:ser>
          <c:idx val="1"/>
          <c:order val="1"/>
          <c:tx>
            <c:v>Максимум</c:v>
          </c:tx>
          <c:marker>
            <c:symbol val="circle"/>
            <c:size val="3"/>
            <c:spPr>
              <a:solidFill>
                <a:schemeClr val="bg1"/>
              </a:solidFill>
            </c:spPr>
          </c:marker>
          <c:xVal>
            <c:numRef>
              <c:f>Лист1!$AP$1:$AP$35</c:f>
              <c:numCache>
                <c:formatCode>General</c:formatCode>
                <c:ptCount val="35"/>
                <c:pt idx="0">
                  <c:v>-85</c:v>
                </c:pt>
                <c:pt idx="1">
                  <c:v>-80</c:v>
                </c:pt>
                <c:pt idx="2">
                  <c:v>-75</c:v>
                </c:pt>
                <c:pt idx="3">
                  <c:v>-70</c:v>
                </c:pt>
                <c:pt idx="4">
                  <c:v>-65</c:v>
                </c:pt>
                <c:pt idx="5">
                  <c:v>-60</c:v>
                </c:pt>
                <c:pt idx="6">
                  <c:v>-55</c:v>
                </c:pt>
                <c:pt idx="7">
                  <c:v>-50</c:v>
                </c:pt>
                <c:pt idx="8">
                  <c:v>-45</c:v>
                </c:pt>
                <c:pt idx="9">
                  <c:v>-40</c:v>
                </c:pt>
                <c:pt idx="10">
                  <c:v>-35</c:v>
                </c:pt>
                <c:pt idx="11">
                  <c:v>-30</c:v>
                </c:pt>
                <c:pt idx="12">
                  <c:v>-25</c:v>
                </c:pt>
                <c:pt idx="13">
                  <c:v>-20</c:v>
                </c:pt>
                <c:pt idx="14">
                  <c:v>-15</c:v>
                </c:pt>
                <c:pt idx="15">
                  <c:v>-10</c:v>
                </c:pt>
                <c:pt idx="16">
                  <c:v>-5</c:v>
                </c:pt>
                <c:pt idx="17">
                  <c:v>0</c:v>
                </c:pt>
                <c:pt idx="18">
                  <c:v>5</c:v>
                </c:pt>
                <c:pt idx="19">
                  <c:v>10</c:v>
                </c:pt>
                <c:pt idx="20">
                  <c:v>15</c:v>
                </c:pt>
                <c:pt idx="21">
                  <c:v>20</c:v>
                </c:pt>
                <c:pt idx="22">
                  <c:v>25</c:v>
                </c:pt>
                <c:pt idx="23">
                  <c:v>30</c:v>
                </c:pt>
                <c:pt idx="24">
                  <c:v>35</c:v>
                </c:pt>
                <c:pt idx="25">
                  <c:v>40</c:v>
                </c:pt>
                <c:pt idx="26">
                  <c:v>45</c:v>
                </c:pt>
                <c:pt idx="27">
                  <c:v>50</c:v>
                </c:pt>
                <c:pt idx="28">
                  <c:v>55</c:v>
                </c:pt>
                <c:pt idx="29">
                  <c:v>60</c:v>
                </c:pt>
                <c:pt idx="30">
                  <c:v>65</c:v>
                </c:pt>
                <c:pt idx="31">
                  <c:v>70</c:v>
                </c:pt>
                <c:pt idx="32">
                  <c:v>75</c:v>
                </c:pt>
                <c:pt idx="33">
                  <c:v>80</c:v>
                </c:pt>
                <c:pt idx="34">
                  <c:v>85</c:v>
                </c:pt>
              </c:numCache>
            </c:numRef>
          </c:xVal>
          <c:yVal>
            <c:numRef>
              <c:f>Лист1!$AR$1:$AR$35</c:f>
              <c:numCache>
                <c:formatCode>General</c:formatCode>
                <c:ptCount val="35"/>
                <c:pt idx="0">
                  <c:v>1940</c:v>
                </c:pt>
                <c:pt idx="1">
                  <c:v>1867</c:v>
                </c:pt>
                <c:pt idx="2">
                  <c:v>1787</c:v>
                </c:pt>
                <c:pt idx="3">
                  <c:v>1714</c:v>
                </c:pt>
                <c:pt idx="4">
                  <c:v>1870</c:v>
                </c:pt>
                <c:pt idx="5">
                  <c:v>1804</c:v>
                </c:pt>
                <c:pt idx="6">
                  <c:v>1743</c:v>
                </c:pt>
                <c:pt idx="7">
                  <c:v>1737</c:v>
                </c:pt>
                <c:pt idx="8">
                  <c:v>1854</c:v>
                </c:pt>
                <c:pt idx="9">
                  <c:v>1913</c:v>
                </c:pt>
                <c:pt idx="10">
                  <c:v>1690</c:v>
                </c:pt>
                <c:pt idx="11">
                  <c:v>1970</c:v>
                </c:pt>
                <c:pt idx="12">
                  <c:v>1764</c:v>
                </c:pt>
                <c:pt idx="13">
                  <c:v>1951</c:v>
                </c:pt>
                <c:pt idx="14">
                  <c:v>1957</c:v>
                </c:pt>
                <c:pt idx="15">
                  <c:v>1928</c:v>
                </c:pt>
                <c:pt idx="16">
                  <c:v>1776</c:v>
                </c:pt>
                <c:pt idx="17">
                  <c:v>1713</c:v>
                </c:pt>
                <c:pt idx="18">
                  <c:v>1737</c:v>
                </c:pt>
                <c:pt idx="19">
                  <c:v>1646</c:v>
                </c:pt>
                <c:pt idx="20">
                  <c:v>1887</c:v>
                </c:pt>
                <c:pt idx="21">
                  <c:v>1723</c:v>
                </c:pt>
                <c:pt idx="22">
                  <c:v>1710</c:v>
                </c:pt>
                <c:pt idx="23">
                  <c:v>1689</c:v>
                </c:pt>
                <c:pt idx="24">
                  <c:v>1805</c:v>
                </c:pt>
                <c:pt idx="25">
                  <c:v>1538</c:v>
                </c:pt>
                <c:pt idx="26">
                  <c:v>1429</c:v>
                </c:pt>
                <c:pt idx="27">
                  <c:v>1368</c:v>
                </c:pt>
                <c:pt idx="28">
                  <c:v>1276</c:v>
                </c:pt>
                <c:pt idx="29">
                  <c:v>1215</c:v>
                </c:pt>
                <c:pt idx="30">
                  <c:v>1035</c:v>
                </c:pt>
                <c:pt idx="31">
                  <c:v>910</c:v>
                </c:pt>
                <c:pt idx="32">
                  <c:v>773</c:v>
                </c:pt>
                <c:pt idx="33">
                  <c:v>760</c:v>
                </c:pt>
                <c:pt idx="34">
                  <c:v>680</c:v>
                </c:pt>
              </c:numCache>
            </c:numRef>
          </c:yVal>
          <c:smooth val="1"/>
        </c:ser>
        <c:ser>
          <c:idx val="2"/>
          <c:order val="2"/>
          <c:tx>
            <c:v>Минимум</c:v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4"/>
            <c:spPr>
              <a:ln>
                <a:solidFill>
                  <a:srgbClr val="C00000"/>
                </a:solidFill>
              </a:ln>
            </c:spPr>
          </c:marker>
          <c:xVal>
            <c:numRef>
              <c:f>Лист1!$AP$1:$AP$35</c:f>
              <c:numCache>
                <c:formatCode>General</c:formatCode>
                <c:ptCount val="35"/>
                <c:pt idx="0">
                  <c:v>-85</c:v>
                </c:pt>
                <c:pt idx="1">
                  <c:v>-80</c:v>
                </c:pt>
                <c:pt idx="2">
                  <c:v>-75</c:v>
                </c:pt>
                <c:pt idx="3">
                  <c:v>-70</c:v>
                </c:pt>
                <c:pt idx="4">
                  <c:v>-65</c:v>
                </c:pt>
                <c:pt idx="5">
                  <c:v>-60</c:v>
                </c:pt>
                <c:pt idx="6">
                  <c:v>-55</c:v>
                </c:pt>
                <c:pt idx="7">
                  <c:v>-50</c:v>
                </c:pt>
                <c:pt idx="8">
                  <c:v>-45</c:v>
                </c:pt>
                <c:pt idx="9">
                  <c:v>-40</c:v>
                </c:pt>
                <c:pt idx="10">
                  <c:v>-35</c:v>
                </c:pt>
                <c:pt idx="11">
                  <c:v>-30</c:v>
                </c:pt>
                <c:pt idx="12">
                  <c:v>-25</c:v>
                </c:pt>
                <c:pt idx="13">
                  <c:v>-20</c:v>
                </c:pt>
                <c:pt idx="14">
                  <c:v>-15</c:v>
                </c:pt>
                <c:pt idx="15">
                  <c:v>-10</c:v>
                </c:pt>
                <c:pt idx="16">
                  <c:v>-5</c:v>
                </c:pt>
                <c:pt idx="17">
                  <c:v>0</c:v>
                </c:pt>
                <c:pt idx="18">
                  <c:v>5</c:v>
                </c:pt>
                <c:pt idx="19">
                  <c:v>10</c:v>
                </c:pt>
                <c:pt idx="20">
                  <c:v>15</c:v>
                </c:pt>
                <c:pt idx="21">
                  <c:v>20</c:v>
                </c:pt>
                <c:pt idx="22">
                  <c:v>25</c:v>
                </c:pt>
                <c:pt idx="23">
                  <c:v>30</c:v>
                </c:pt>
                <c:pt idx="24">
                  <c:v>35</c:v>
                </c:pt>
                <c:pt idx="25">
                  <c:v>40</c:v>
                </c:pt>
                <c:pt idx="26">
                  <c:v>45</c:v>
                </c:pt>
                <c:pt idx="27">
                  <c:v>50</c:v>
                </c:pt>
                <c:pt idx="28">
                  <c:v>55</c:v>
                </c:pt>
                <c:pt idx="29">
                  <c:v>60</c:v>
                </c:pt>
                <c:pt idx="30">
                  <c:v>65</c:v>
                </c:pt>
                <c:pt idx="31">
                  <c:v>70</c:v>
                </c:pt>
                <c:pt idx="32">
                  <c:v>75</c:v>
                </c:pt>
                <c:pt idx="33">
                  <c:v>80</c:v>
                </c:pt>
                <c:pt idx="34">
                  <c:v>85</c:v>
                </c:pt>
              </c:numCache>
            </c:numRef>
          </c:xVal>
          <c:yVal>
            <c:numRef>
              <c:f>Лист1!$AS$1:$AS$35</c:f>
              <c:numCache>
                <c:formatCode>General</c:formatCode>
                <c:ptCount val="35"/>
                <c:pt idx="0">
                  <c:v>1734</c:v>
                </c:pt>
                <c:pt idx="1">
                  <c:v>1659</c:v>
                </c:pt>
                <c:pt idx="2">
                  <c:v>1560</c:v>
                </c:pt>
                <c:pt idx="3">
                  <c:v>1532</c:v>
                </c:pt>
                <c:pt idx="4">
                  <c:v>1614</c:v>
                </c:pt>
                <c:pt idx="5">
                  <c:v>1646</c:v>
                </c:pt>
                <c:pt idx="6">
                  <c:v>1560</c:v>
                </c:pt>
                <c:pt idx="7">
                  <c:v>1537</c:v>
                </c:pt>
                <c:pt idx="8">
                  <c:v>1490</c:v>
                </c:pt>
                <c:pt idx="9">
                  <c:v>1570</c:v>
                </c:pt>
                <c:pt idx="10">
                  <c:v>1477</c:v>
                </c:pt>
                <c:pt idx="11">
                  <c:v>1495</c:v>
                </c:pt>
                <c:pt idx="12">
                  <c:v>1460</c:v>
                </c:pt>
                <c:pt idx="13">
                  <c:v>1609</c:v>
                </c:pt>
                <c:pt idx="14">
                  <c:v>1517</c:v>
                </c:pt>
                <c:pt idx="15">
                  <c:v>1438</c:v>
                </c:pt>
                <c:pt idx="16">
                  <c:v>1469</c:v>
                </c:pt>
                <c:pt idx="17">
                  <c:v>1520</c:v>
                </c:pt>
                <c:pt idx="18">
                  <c:v>1549</c:v>
                </c:pt>
                <c:pt idx="19">
                  <c:v>1369</c:v>
                </c:pt>
                <c:pt idx="20">
                  <c:v>1354</c:v>
                </c:pt>
                <c:pt idx="21">
                  <c:v>1372</c:v>
                </c:pt>
                <c:pt idx="22">
                  <c:v>1377</c:v>
                </c:pt>
                <c:pt idx="23">
                  <c:v>1464</c:v>
                </c:pt>
                <c:pt idx="24">
                  <c:v>1420</c:v>
                </c:pt>
                <c:pt idx="25">
                  <c:v>1374</c:v>
                </c:pt>
                <c:pt idx="26">
                  <c:v>1170</c:v>
                </c:pt>
                <c:pt idx="27">
                  <c:v>1219</c:v>
                </c:pt>
                <c:pt idx="28">
                  <c:v>1074</c:v>
                </c:pt>
                <c:pt idx="29">
                  <c:v>972</c:v>
                </c:pt>
                <c:pt idx="30">
                  <c:v>896</c:v>
                </c:pt>
                <c:pt idx="31">
                  <c:v>788</c:v>
                </c:pt>
                <c:pt idx="32">
                  <c:v>729</c:v>
                </c:pt>
                <c:pt idx="33">
                  <c:v>669</c:v>
                </c:pt>
                <c:pt idx="34">
                  <c:v>599</c:v>
                </c:pt>
              </c:numCache>
            </c:numRef>
          </c:yVal>
          <c:smooth val="1"/>
        </c:ser>
        <c:dLbls/>
        <c:axId val="77655040"/>
        <c:axId val="77685504"/>
      </c:scatterChart>
      <c:valAx>
        <c:axId val="776550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Угол</a:t>
                </a:r>
                <a:r>
                  <a:rPr lang="ru-RU" sz="1200" baseline="0" dirty="0" smtClean="0"/>
                  <a:t> поворота</a:t>
                </a:r>
                <a:endParaRPr lang="ru-RU" sz="1200" dirty="0"/>
              </a:p>
            </c:rich>
          </c:tx>
          <c:layout/>
        </c:title>
        <c:numFmt formatCode="General" sourceLinked="1"/>
        <c:tickLblPos val="nextTo"/>
        <c:crossAx val="77685504"/>
        <c:crosses val="autoZero"/>
        <c:crossBetween val="midCat"/>
      </c:valAx>
      <c:valAx>
        <c:axId val="77685504"/>
        <c:scaling>
          <c:orientation val="minMax"/>
          <c:max val="2000"/>
          <c:min val="500"/>
        </c:scaling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dirty="0" smtClean="0"/>
                  <a:t>Количество шагов</a:t>
                </a:r>
              </a:p>
            </c:rich>
          </c:tx>
          <c:layout/>
        </c:title>
        <c:numFmt formatCode="General" sourceLinked="1"/>
        <c:tickLblPos val="nextTo"/>
        <c:crossAx val="77655040"/>
        <c:crossesAt val="-100"/>
        <c:crossBetween val="midCat"/>
      </c:valAx>
    </c:plotArea>
    <c:legend>
      <c:legendPos val="r"/>
      <c:layout/>
    </c:legend>
    <c:plotVisOnly val="1"/>
    <c:dispBlanksAs val="gap"/>
  </c:chart>
  <c:spPr>
    <a:solidFill>
      <a:srgbClr val="FFC000">
        <a:alpha val="40000"/>
      </a:srgbClr>
    </a:soli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76600" y="6165850"/>
            <a:ext cx="299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4099" name="Picture 3" descr="ihi rzejioj y e4 grj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035925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</a:rPr>
              <a:t>Page </a:t>
            </a:r>
            <a:fld id="{6F15953D-4CF4-42B9-8A12-31B3FB48E0E7}" type="slidenum">
              <a:rPr lang="fr-FR" b="1">
                <a:solidFill>
                  <a:schemeClr val="bg1"/>
                </a:solidFill>
              </a:rPr>
              <a:pPr/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557338"/>
            <a:ext cx="77724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4800"/>
              <a:t>Моделирование поведения толпы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03350" y="3716338"/>
            <a:ext cx="7593013" cy="175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/>
              <a:t>Выполнил: Цветков Д.В.</a:t>
            </a:r>
            <a:r>
              <a:rPr lang="en-US"/>
              <a:t>, </a:t>
            </a:r>
            <a:r>
              <a:rPr lang="ru-RU"/>
              <a:t>группа 40510</a:t>
            </a:r>
          </a:p>
          <a:p>
            <a:pPr algn="r"/>
            <a:r>
              <a:rPr lang="ru-RU"/>
              <a:t>Научный руководитель: Кривцов А.М.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Введение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chemeClr val="bg1">
              <a:alpha val="75000"/>
            </a:scheme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ts val="438"/>
              </a:spcBef>
              <a:spcAft>
                <a:spcPts val="300"/>
              </a:spcAft>
            </a:pPr>
            <a:r>
              <a:rPr lang="ru-RU" sz="2800" b="1"/>
              <a:t>Толпа</a:t>
            </a:r>
            <a:r>
              <a:rPr lang="ru-RU" sz="2800"/>
              <a:t> — бесструктурное скопление людей, лишенных ясно осознаваемой общности целей, но взаимно связанных сходством эмоционального состояния и общим объектом внимания</a:t>
            </a:r>
          </a:p>
          <a:p>
            <a:pPr>
              <a:lnSpc>
                <a:spcPct val="90000"/>
              </a:lnSpc>
              <a:spcBef>
                <a:spcPts val="438"/>
              </a:spcBef>
              <a:spcAft>
                <a:spcPts val="300"/>
              </a:spcAft>
            </a:pPr>
            <a:r>
              <a:rPr lang="ru-RU" sz="2800" b="1"/>
              <a:t>Давка</a:t>
            </a:r>
            <a:r>
              <a:rPr lang="ru-RU" sz="2800"/>
              <a:t> — Скопление теснящихся в беспорядке, давящих друг на друга людей. Давка может привести к </a:t>
            </a:r>
            <a:r>
              <a:rPr lang="ru-RU" sz="2800" i="1"/>
              <a:t>получению</a:t>
            </a:r>
            <a:r>
              <a:rPr lang="ru-RU" sz="2800"/>
              <a:t> </a:t>
            </a:r>
            <a:r>
              <a:rPr lang="ru-RU" sz="2800" i="1"/>
              <a:t>увечий</a:t>
            </a:r>
            <a:r>
              <a:rPr lang="ru-RU" sz="2800"/>
              <a:t> людьми, поэтому движение должно быть организовано так, чтобы обеспечить умеренное «давление» в толпе.</a:t>
            </a:r>
          </a:p>
          <a:p>
            <a:pPr>
              <a:lnSpc>
                <a:spcPct val="90000"/>
              </a:lnSpc>
            </a:pPr>
            <a:endParaRPr lang="ru-RU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Цель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chemeClr val="bg1">
              <a:alpha val="60001"/>
            </a:scheme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ru-RU"/>
              <a:t>	Цель работы – смоделировать и исследовать движение толпы при различных условиях, найти лучшие способы организации движения в таких местах, как метрополитен, фойе театра, концерт, и в других местах скопления большого количества людей.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Средства моделирования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chemeClr val="bg1">
              <a:alpha val="75000"/>
            </a:scheme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ru-RU" sz="2400"/>
              <a:t>Для моделирования данной задачи используется программа, написанная на языке </a:t>
            </a:r>
            <a:r>
              <a:rPr lang="en-US" sz="2400"/>
              <a:t>Java</a:t>
            </a:r>
            <a:r>
              <a:rPr lang="ru-RU" sz="2400"/>
              <a:t> с и</a:t>
            </a:r>
            <a:r>
              <a:rPr lang="en-US" sz="2400"/>
              <a:t>c</a:t>
            </a:r>
            <a:r>
              <a:rPr lang="ru-RU" sz="2400"/>
              <a:t>пользованием библиотеки </a:t>
            </a:r>
            <a:r>
              <a:rPr lang="en-US" sz="2400"/>
              <a:t>OpenGL</a:t>
            </a:r>
            <a:r>
              <a:rPr lang="ru-RU" sz="2400"/>
              <a:t>.</a:t>
            </a: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sz="30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/>
              <a:t>Java</a:t>
            </a:r>
            <a:r>
              <a:rPr lang="ru-RU" sz="2400"/>
              <a:t> - </a:t>
            </a:r>
            <a:r>
              <a:rPr lang="en-US" sz="2400"/>
              <a:t>Объектно-ориентированный язык программирования. Приложения Java могут работать на любой виртуальной Java-машине (JVM) независимо от компьютерной архитектуры.</a:t>
            </a:r>
          </a:p>
          <a:p>
            <a:pPr>
              <a:lnSpc>
                <a:spcPct val="90000"/>
              </a:lnSpc>
              <a:spcBef>
                <a:spcPts val="688"/>
              </a:spcBef>
            </a:pPr>
            <a:r>
              <a:rPr lang="ru-RU" sz="2400" b="1"/>
              <a:t>OpenGL</a:t>
            </a:r>
            <a:r>
              <a:rPr lang="ru-RU" sz="2400"/>
              <a:t> (Open Graphics Library — открытая графическая библиотека) — спецификация, определяющая независимый от языка программирования программный интерфейс для написания приложений, использующих двумерную и трёхмерную компьютерную графику.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4000"/>
              <a:t>Расчетная составляющая программы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5554663" cy="4608513"/>
          </a:xfrm>
          <a:solidFill>
            <a:schemeClr val="bg1">
              <a:alpha val="75000"/>
            </a:scheme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Для описания взаимодействия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частиц (людей) используется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положительная часть потенциала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Леннарда-Джонса – частицы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отталкиваются друг от друга, но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не притягиваются.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Чтобы смоделировать стремление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людей попасть в определенную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область – на моделирующей области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задано векторное поле сил,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устремляющее частицу к «выходу».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227763" y="1628775"/>
            <a:ext cx="2736850" cy="3240088"/>
          </a:xfrm>
          <a:prstGeom prst="rect">
            <a:avLst/>
          </a:prstGeom>
          <a:solidFill>
            <a:schemeClr val="bg1">
              <a:alpha val="89999"/>
            </a:schemeClr>
          </a:solidFill>
          <a:ln w="15875">
            <a:solidFill>
              <a:srgbClr val="80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6804025" y="2854325"/>
            <a:ext cx="0" cy="172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8388350" y="2852738"/>
            <a:ext cx="0" cy="172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6804025" y="2852738"/>
            <a:ext cx="57626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7812088" y="2852738"/>
            <a:ext cx="576262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7092950" y="4148138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8029575" y="3716338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7019925" y="357187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7885113" y="4221163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7524750" y="3789363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V="1">
            <a:off x="7092950" y="3201988"/>
            <a:ext cx="2873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7491413" y="2732088"/>
            <a:ext cx="215900" cy="2159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V="1">
            <a:off x="7159625" y="3716338"/>
            <a:ext cx="220663" cy="493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V="1">
            <a:off x="7591425" y="3284538"/>
            <a:ext cx="4763" cy="56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H="1" flipV="1">
            <a:off x="7812088" y="3213100"/>
            <a:ext cx="284162" cy="56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 flipV="1">
            <a:off x="7812088" y="3716338"/>
            <a:ext cx="150812" cy="56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7451725" y="2565400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V="1">
            <a:off x="7519988" y="2060575"/>
            <a:ext cx="4762" cy="56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0" name="Oval 26"/>
          <p:cNvSpPr>
            <a:spLocks noChangeArrowheads="1"/>
          </p:cNvSpPr>
          <p:nvPr/>
        </p:nvSpPr>
        <p:spPr bwMode="auto">
          <a:xfrm>
            <a:off x="7669213" y="2420938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V="1">
            <a:off x="7735888" y="1916113"/>
            <a:ext cx="4762" cy="56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4000"/>
              <a:t>Графическая составляющая программы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11313"/>
            <a:ext cx="3683000" cy="4219575"/>
          </a:xfrm>
          <a:solidFill>
            <a:schemeClr val="bg1">
              <a:alpha val="75000"/>
            </a:scheme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Для более наглядного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отображения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результатов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моделирования был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написан движок,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способный отобразить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достаточное количество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частиц и требуемую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геометрию области.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CE5FF"/>
              </a:clrFrom>
              <a:clrTo>
                <a:srgbClr val="CCE5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1711325"/>
            <a:ext cx="2592387" cy="1847850"/>
          </a:xfrm>
          <a:prstGeom prst="rect">
            <a:avLst/>
          </a:prstGeom>
          <a:noFill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CE5FF"/>
              </a:clrFrom>
              <a:clrTo>
                <a:srgbClr val="CCE5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48438" y="1412875"/>
            <a:ext cx="2595562" cy="2147888"/>
          </a:xfrm>
          <a:prstGeom prst="rect">
            <a:avLst/>
          </a:prstGeom>
          <a:noFill/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CCE5FF"/>
              </a:clrFrom>
              <a:clrTo>
                <a:srgbClr val="CCE5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46525" y="4208463"/>
            <a:ext cx="2663825" cy="1630362"/>
          </a:xfrm>
          <a:prstGeom prst="rect">
            <a:avLst/>
          </a:prstGeom>
          <a:noFill/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CCE5FF"/>
              </a:clrFrom>
              <a:clrTo>
                <a:srgbClr val="CCE5FF">
                  <a:alpha val="0"/>
                </a:srgbClr>
              </a:clrTo>
            </a:clrChange>
          </a:blip>
          <a:srcRect t="916"/>
          <a:stretch>
            <a:fillRect/>
          </a:stretch>
        </p:blipFill>
        <p:spPr bwMode="auto">
          <a:xfrm>
            <a:off x="6637338" y="3697288"/>
            <a:ext cx="2232025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Предварительные результаты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1214422"/>
          <a:ext cx="8358246" cy="2571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57158" y="3929066"/>
          <a:ext cx="8358246" cy="2493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</Template>
  <TotalTime>479</TotalTime>
  <Words>170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Arial</vt:lpstr>
      <vt:lpstr>Modèle par défaut</vt:lpstr>
      <vt:lpstr>Моделирование поведения толпы</vt:lpstr>
      <vt:lpstr>Введение</vt:lpstr>
      <vt:lpstr>Цель</vt:lpstr>
      <vt:lpstr>Средства моделирования</vt:lpstr>
      <vt:lpstr>Расчетная составляющая программы</vt:lpstr>
      <vt:lpstr>Графическая составляющая программы</vt:lpstr>
      <vt:lpstr>Предварительные результаты</vt:lpstr>
    </vt:vector>
  </TitlesOfParts>
  <Company>DMC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толпы</dc:title>
  <dc:creator>AHATOJIE</dc:creator>
  <cp:lastModifiedBy>NickOn</cp:lastModifiedBy>
  <cp:revision>22</cp:revision>
  <dcterms:created xsi:type="dcterms:W3CDTF">2013-03-05T15:34:21Z</dcterms:created>
  <dcterms:modified xsi:type="dcterms:W3CDTF">2013-03-06T08:57:23Z</dcterms:modified>
</cp:coreProperties>
</file>