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6" r:id="rId7"/>
    <p:sldId id="265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DBD5-9462-433C-BAAD-2B97D7747ADA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904E-DA60-428C-A237-DFEFD160F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DBD5-9462-433C-BAAD-2B97D7747ADA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904E-DA60-428C-A237-DFEFD160F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DBD5-9462-433C-BAAD-2B97D7747ADA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904E-DA60-428C-A237-DFEFD160F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DBD5-9462-433C-BAAD-2B97D7747ADA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904E-DA60-428C-A237-DFEFD160F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DBD5-9462-433C-BAAD-2B97D7747ADA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904E-DA60-428C-A237-DFEFD160F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DBD5-9462-433C-BAAD-2B97D7747ADA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904E-DA60-428C-A237-DFEFD160F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DBD5-9462-433C-BAAD-2B97D7747ADA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904E-DA60-428C-A237-DFEFD160F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DBD5-9462-433C-BAAD-2B97D7747ADA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904E-DA60-428C-A237-DFEFD160F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DBD5-9462-433C-BAAD-2B97D7747ADA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904E-DA60-428C-A237-DFEFD160F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DBD5-9462-433C-BAAD-2B97D7747ADA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904E-DA60-428C-A237-DFEFD160F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DBD5-9462-433C-BAAD-2B97D7747ADA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904E-DA60-428C-A237-DFEFD160F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FDBD5-9462-433C-BAAD-2B97D7747ADA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8904E-DA60-428C-A237-DFEFD160F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indent="342900">
              <a:buNone/>
            </a:pPr>
            <a:r>
              <a:rPr lang="ru-RU" dirty="0" smtClean="0"/>
              <a:t>Подводный кабелеукладчик — необитаемый аппарат для прокладывания кабеля на дне водоема. Рабочие глубины достигают 2км. При чем, его плуг может зарываться в грунт на глубину до 2-3м.</a:t>
            </a:r>
            <a:endParaRPr lang="ru-RU" dirty="0"/>
          </a:p>
        </p:txBody>
      </p:sp>
      <p:pic>
        <p:nvPicPr>
          <p:cNvPr id="4" name="Рисунок 3" descr="q-trenc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3717032"/>
            <a:ext cx="3181350" cy="2771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он движется?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457200">
              <a:buNone/>
            </a:pPr>
            <a:r>
              <a:rPr lang="ru-RU" dirty="0" smtClean="0"/>
              <a:t>После погружения аппарата в воду мы видим следующую картину:</a:t>
            </a:r>
            <a:endParaRPr lang="ru-RU" dirty="0"/>
          </a:p>
        </p:txBody>
      </p:sp>
      <p:pic>
        <p:nvPicPr>
          <p:cNvPr id="5" name="Рисунок 4" descr="Кабель на поверхност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2924944"/>
            <a:ext cx="428625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Картинка в разрезе</a:t>
            </a:r>
            <a:endParaRPr lang="ru-RU" dirty="0"/>
          </a:p>
        </p:txBody>
      </p:sp>
      <p:pic>
        <p:nvPicPr>
          <p:cNvPr id="4" name="Содержимое 3" descr="Разрез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>
              <a:buNone/>
            </a:pPr>
            <a:r>
              <a:rPr lang="ru-RU" dirty="0" smtClean="0"/>
              <a:t>Определить статическое положение в двух плоскостях.</a:t>
            </a:r>
          </a:p>
          <a:p>
            <a:pPr indent="342900">
              <a:buNone/>
            </a:pPr>
            <a:r>
              <a:rPr lang="ru-RU" dirty="0" smtClean="0"/>
              <a:t>Статическим можно считать положение тросов, при установившемся </a:t>
            </a:r>
            <a:r>
              <a:rPr lang="ru-RU" smtClean="0"/>
              <a:t>режиме движения.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троса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Трос разбивается на составные элементы:</a:t>
            </a:r>
            <a:br>
              <a:rPr lang="ru-RU" dirty="0" smtClean="0"/>
            </a:br>
            <a:r>
              <a:rPr lang="ru-RU" dirty="0" smtClean="0"/>
              <a:t>элементы, отвечающие за массу и объем, и элементы, отвечающие за взаимодействие частей троса</a:t>
            </a:r>
          </a:p>
          <a:p>
            <a:r>
              <a:rPr lang="ru-RU" dirty="0" smtClean="0"/>
              <a:t>Взаимодействие учитывается только между соседними элементами</a:t>
            </a:r>
          </a:p>
          <a:p>
            <a:r>
              <a:rPr lang="ru-RU" dirty="0" smtClean="0"/>
              <a:t>Внешние силы действуют только на элементы массы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Уравнение движения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При чем, известно, что один конец троса движется с постоянной скоростью, а второй конец прикреплен к аппарату, и, соответственно, может начать движение только с ним</a:t>
            </a:r>
            <a:endParaRPr lang="ru-RU" dirty="0"/>
          </a:p>
        </p:txBody>
      </p:sp>
      <p:graphicFrame>
        <p:nvGraphicFramePr>
          <p:cNvPr id="23554" name="Содержимое 3"/>
          <p:cNvGraphicFramePr>
            <a:graphicFrameLocks noChangeAspect="1"/>
          </p:cNvGraphicFramePr>
          <p:nvPr/>
        </p:nvGraphicFramePr>
        <p:xfrm>
          <a:off x="539552" y="1268760"/>
          <a:ext cx="6096000" cy="1174750"/>
        </p:xfrm>
        <a:graphic>
          <a:graphicData uri="http://schemas.openxmlformats.org/presentationml/2006/ole">
            <p:oleObj spid="_x0000_s23554" name="Формула" r:id="rId3" imgW="1384200" imgH="2664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интегрирования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755576" y="1412776"/>
          <a:ext cx="3528392" cy="1595130"/>
        </p:xfrm>
        <a:graphic>
          <a:graphicData uri="http://schemas.openxmlformats.org/presentationml/2006/ole">
            <p:oleObj spid="_x0000_s24578" name="Формула" r:id="rId3" imgW="1066680" imgH="4824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11560" y="3573016"/>
          <a:ext cx="4699470" cy="720080"/>
        </p:xfrm>
        <a:graphic>
          <a:graphicData uri="http://schemas.openxmlformats.org/presentationml/2006/ole">
            <p:oleObj spid="_x0000_s24579" name="Формула" r:id="rId4" imgW="1574640" imgH="2412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39552" y="4221088"/>
          <a:ext cx="8252496" cy="936104"/>
        </p:xfrm>
        <a:graphic>
          <a:graphicData uri="http://schemas.openxmlformats.org/presentationml/2006/ole">
            <p:oleObj spid="_x0000_s24580" name="Формула" r:id="rId5" imgW="4254480" imgH="482400" progId="Equation.3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539552" y="5373216"/>
          <a:ext cx="8251825" cy="936625"/>
        </p:xfrm>
        <a:graphic>
          <a:graphicData uri="http://schemas.openxmlformats.org/presentationml/2006/ole">
            <p:oleObj spid="_x0000_s24581" name="Формула" r:id="rId6" imgW="425448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Тестовые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Было рассмотрено несколько тестовых задач с тросом, закрепленным на концах и выведенным из положения равновесия.</a:t>
            </a:r>
          </a:p>
        </p:txBody>
      </p:sp>
      <p:pic>
        <p:nvPicPr>
          <p:cNvPr id="4" name="Рисунок 3" descr="test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212976"/>
            <a:ext cx="2959795" cy="2215889"/>
          </a:xfrm>
          <a:prstGeom prst="rect">
            <a:avLst/>
          </a:prstGeom>
        </p:spPr>
      </p:pic>
      <p:pic>
        <p:nvPicPr>
          <p:cNvPr id="5" name="Рисунок 4" descr="test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3212976"/>
            <a:ext cx="2981645" cy="22322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132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Microsoft Equation 3.0</vt:lpstr>
      <vt:lpstr>Слайд 1</vt:lpstr>
      <vt:lpstr>Объект работы</vt:lpstr>
      <vt:lpstr>Как он движется?</vt:lpstr>
      <vt:lpstr>Картинка в разрезе</vt:lpstr>
      <vt:lpstr>Постановка задачи</vt:lpstr>
      <vt:lpstr>Модель троса</vt:lpstr>
      <vt:lpstr>Уравнение движения</vt:lpstr>
      <vt:lpstr>Метод интегрирования</vt:lpstr>
      <vt:lpstr>Тестовые задачи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35</cp:revision>
  <dcterms:created xsi:type="dcterms:W3CDTF">2013-03-16T18:24:10Z</dcterms:created>
  <dcterms:modified xsi:type="dcterms:W3CDTF">2013-05-21T19:35:15Z</dcterms:modified>
</cp:coreProperties>
</file>