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3397" r:id="rId6"/>
    <p:sldId id="3382" r:id="rId7"/>
    <p:sldId id="3389" r:id="rId8"/>
    <p:sldId id="260" r:id="rId9"/>
    <p:sldId id="3391" r:id="rId10"/>
    <p:sldId id="3392" r:id="rId11"/>
    <p:sldId id="3393" r:id="rId12"/>
    <p:sldId id="3395" r:id="rId13"/>
    <p:sldId id="3394" r:id="rId14"/>
    <p:sldId id="3398" r:id="rId15"/>
    <p:sldId id="339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5B1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58" autoAdjust="0"/>
  </p:normalViewPr>
  <p:slideViewPr>
    <p:cSldViewPr snapToGrid="0">
      <p:cViewPr varScale="1">
        <p:scale>
          <a:sx n="81" d="100"/>
          <a:sy n="81" d="100"/>
        </p:scale>
        <p:origin x="420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lotovavi28@yandex.ru" userId="0afb895ac1a9b120" providerId="LiveId" clId="{DF783F74-7F24-498A-80CA-38F3F0FCDD9E}"/>
    <pc:docChg chg="custSel modSld">
      <pc:chgData name="Bolotovavi28@yandex.ru" userId="0afb895ac1a9b120" providerId="LiveId" clId="{DF783F74-7F24-498A-80CA-38F3F0FCDD9E}" dt="2022-04-07T06:15:42.061" v="0" actId="478"/>
      <pc:docMkLst>
        <pc:docMk/>
      </pc:docMkLst>
      <pc:sldChg chg="delSp mod">
        <pc:chgData name="Bolotovavi28@yandex.ru" userId="0afb895ac1a9b120" providerId="LiveId" clId="{DF783F74-7F24-498A-80CA-38F3F0FCDD9E}" dt="2022-04-07T06:15:42.061" v="0" actId="478"/>
        <pc:sldMkLst>
          <pc:docMk/>
          <pc:sldMk cId="494957928" sldId="270"/>
        </pc:sldMkLst>
        <pc:inkChg chg="del">
          <ac:chgData name="Bolotovavi28@yandex.ru" userId="0afb895ac1a9b120" providerId="LiveId" clId="{DF783F74-7F24-498A-80CA-38F3F0FCDD9E}" dt="2022-04-07T06:15:42.061" v="0" actId="478"/>
          <ac:inkMkLst>
            <pc:docMk/>
            <pc:sldMk cId="494957928" sldId="270"/>
            <ac:inkMk id="17" creationId="{5862B8E1-D663-463E-8A59-335A341B4F06}"/>
          </ac:inkMkLst>
        </pc:ink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Vika\Diplom_maga\&#1090;&#1086;&#1083;&#1089;&#1090;&#1086;&#1089;&#1090;&#1077;&#1085;&#1085;&#1072;&#1103;%20&#1090;&#1088;&#1091;&#1073;&#1072;%20(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ika\Diplom_maga\&#1090;&#1086;&#1083;&#1089;&#1090;&#1086;&#1089;&#1090;&#1077;&#1085;&#1085;&#1072;&#1103;%20&#1090;&#1088;&#1091;&#1073;&#1072;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ika\Diplom_maga\&#1090;&#1086;&#1083;&#1089;&#1090;&#1086;&#1089;&#1090;&#1077;&#1085;&#1085;&#1072;&#1103;%20&#1090;&#1088;&#1091;&#1073;&#1072;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ika\Diplom_maga\&#1090;&#1086;&#1083;&#1089;&#1090;&#1086;&#1089;&#1090;&#1077;&#1085;&#1085;&#1072;&#1103;%20&#1090;&#1088;&#1091;&#1073;&#1072;%20(1)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ika\Diplom_maga\&#1090;&#1086;&#1083;&#1089;&#1090;&#1086;&#1089;&#1090;&#1077;&#1085;&#1085;&#1072;&#1103;%20&#1090;&#1088;&#1091;&#1073;&#1072;%20(1)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ika\Diplom_maga\&#1042;&#1077;&#1088;&#1080;&#1092;&#1080;&#1082;&#1072;&#1094;&#1080;&#1103;%20&#1088;&#1072;&#1076;&#1080;&#1072;&#1094;&#1080;&#1086;&#1085;&#1085;&#1086;&#1075;&#1086;%20&#1088;&#1086;&#1089;&#1090;&#1072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Радиальные напряжения (Аналитическое решение)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'э110 300'!$E$2:$E$24</c:f>
              <c:numCache>
                <c:formatCode>General</c:formatCode>
                <c:ptCount val="23"/>
                <c:pt idx="0">
                  <c:v>0.02</c:v>
                </c:pt>
                <c:pt idx="1">
                  <c:v>2.043466E-2</c:v>
                </c:pt>
                <c:pt idx="2">
                  <c:v>2.0869330000000002E-2</c:v>
                </c:pt>
                <c:pt idx="3">
                  <c:v>2.13232E-2</c:v>
                </c:pt>
                <c:pt idx="4">
                  <c:v>2.1777000000000001E-2</c:v>
                </c:pt>
                <c:pt idx="5">
                  <c:v>2.2230800000000002E-2</c:v>
                </c:pt>
                <c:pt idx="6">
                  <c:v>2.2684700000000002E-2</c:v>
                </c:pt>
                <c:pt idx="7">
                  <c:v>2.3138499999999999E-2</c:v>
                </c:pt>
                <c:pt idx="8">
                  <c:v>2.35923E-2</c:v>
                </c:pt>
                <c:pt idx="9">
                  <c:v>2.40462E-2</c:v>
                </c:pt>
                <c:pt idx="10">
                  <c:v>2.4500000000000001E-2</c:v>
                </c:pt>
                <c:pt idx="11">
                  <c:v>2.4961400000000002E-2</c:v>
                </c:pt>
                <c:pt idx="12">
                  <c:v>2.5422899999999998E-2</c:v>
                </c:pt>
                <c:pt idx="13">
                  <c:v>2.5884299999999999E-2</c:v>
                </c:pt>
                <c:pt idx="14">
                  <c:v>2.63457E-2</c:v>
                </c:pt>
                <c:pt idx="15">
                  <c:v>2.68072E-2</c:v>
                </c:pt>
                <c:pt idx="16">
                  <c:v>2.72686E-2</c:v>
                </c:pt>
                <c:pt idx="17">
                  <c:v>2.7730000000000001E-2</c:v>
                </c:pt>
                <c:pt idx="18">
                  <c:v>2.8191500000000001E-2</c:v>
                </c:pt>
                <c:pt idx="19">
                  <c:v>2.8652900000000002E-2</c:v>
                </c:pt>
                <c:pt idx="20">
                  <c:v>2.9114300000000003E-2</c:v>
                </c:pt>
                <c:pt idx="21">
                  <c:v>2.9557199999999999E-2</c:v>
                </c:pt>
                <c:pt idx="22">
                  <c:v>0.03</c:v>
                </c:pt>
              </c:numCache>
            </c:numRef>
          </c:xVal>
          <c:yVal>
            <c:numRef>
              <c:f>'э110 300'!$F$2:$F$24</c:f>
              <c:numCache>
                <c:formatCode>General</c:formatCode>
                <c:ptCount val="23"/>
                <c:pt idx="0">
                  <c:v>-1000000</c:v>
                </c:pt>
                <c:pt idx="1">
                  <c:v>-924239.79448227875</c:v>
                </c:pt>
                <c:pt idx="2">
                  <c:v>-853162.26482271519</c:v>
                </c:pt>
                <c:pt idx="3">
                  <c:v>-783535.25120350206</c:v>
                </c:pt>
                <c:pt idx="4">
                  <c:v>-718225.89383224701</c:v>
                </c:pt>
                <c:pt idx="5">
                  <c:v>-656875.07537325285</c:v>
                </c:pt>
                <c:pt idx="6">
                  <c:v>-599156.89190867415</c:v>
                </c:pt>
                <c:pt idx="7">
                  <c:v>-544813.60299542546</c:v>
                </c:pt>
                <c:pt idx="8">
                  <c:v>-493575.94898517139</c:v>
                </c:pt>
                <c:pt idx="9">
                  <c:v>-445201.36051273445</c:v>
                </c:pt>
                <c:pt idx="10">
                  <c:v>-399500.20824656374</c:v>
                </c:pt>
                <c:pt idx="11">
                  <c:v>-355565.631876725</c:v>
                </c:pt>
                <c:pt idx="12">
                  <c:v>-313992.63113564329</c:v>
                </c:pt>
                <c:pt idx="13">
                  <c:v>-274631.69912443525</c:v>
                </c:pt>
                <c:pt idx="14">
                  <c:v>-237320.62268794252</c:v>
                </c:pt>
                <c:pt idx="15">
                  <c:v>-201912.0212931936</c:v>
                </c:pt>
                <c:pt idx="16">
                  <c:v>-168293.04785351802</c:v>
                </c:pt>
                <c:pt idx="17">
                  <c:v>-136338.23346007272</c:v>
                </c:pt>
                <c:pt idx="18">
                  <c:v>-105933.10054163911</c:v>
                </c:pt>
                <c:pt idx="19">
                  <c:v>-76991.387255688081</c:v>
                </c:pt>
                <c:pt idx="20">
                  <c:v>-49414.735767398452</c:v>
                </c:pt>
                <c:pt idx="21">
                  <c:v>-24149.341359378697</c:v>
                </c:pt>
                <c:pt idx="2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A2-48C8-87DE-B1505B075815}"/>
            </c:ext>
          </c:extLst>
        </c:ser>
        <c:ser>
          <c:idx val="2"/>
          <c:order val="1"/>
          <c:tx>
            <c:v>Радиальные напряжения (Пользовательсикй материал)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0">
                <a:solidFill>
                  <a:schemeClr val="accent3"/>
                </a:solidFill>
              </a:ln>
              <a:effectLst/>
            </c:spPr>
          </c:marker>
          <c:xVal>
            <c:numRef>
              <c:f>'э110 300'!$E$2:$E$24</c:f>
              <c:numCache>
                <c:formatCode>General</c:formatCode>
                <c:ptCount val="23"/>
                <c:pt idx="0">
                  <c:v>0.02</c:v>
                </c:pt>
                <c:pt idx="1">
                  <c:v>2.043466E-2</c:v>
                </c:pt>
                <c:pt idx="2">
                  <c:v>2.0869330000000002E-2</c:v>
                </c:pt>
                <c:pt idx="3">
                  <c:v>2.13232E-2</c:v>
                </c:pt>
                <c:pt idx="4">
                  <c:v>2.1777000000000001E-2</c:v>
                </c:pt>
                <c:pt idx="5">
                  <c:v>2.2230800000000002E-2</c:v>
                </c:pt>
                <c:pt idx="6">
                  <c:v>2.2684700000000002E-2</c:v>
                </c:pt>
                <c:pt idx="7">
                  <c:v>2.3138499999999999E-2</c:v>
                </c:pt>
                <c:pt idx="8">
                  <c:v>2.35923E-2</c:v>
                </c:pt>
                <c:pt idx="9">
                  <c:v>2.40462E-2</c:v>
                </c:pt>
                <c:pt idx="10">
                  <c:v>2.4500000000000001E-2</c:v>
                </c:pt>
                <c:pt idx="11">
                  <c:v>2.4961400000000002E-2</c:v>
                </c:pt>
                <c:pt idx="12">
                  <c:v>2.5422899999999998E-2</c:v>
                </c:pt>
                <c:pt idx="13">
                  <c:v>2.5884299999999999E-2</c:v>
                </c:pt>
                <c:pt idx="14">
                  <c:v>2.63457E-2</c:v>
                </c:pt>
                <c:pt idx="15">
                  <c:v>2.68072E-2</c:v>
                </c:pt>
                <c:pt idx="16">
                  <c:v>2.72686E-2</c:v>
                </c:pt>
                <c:pt idx="17">
                  <c:v>2.7730000000000001E-2</c:v>
                </c:pt>
                <c:pt idx="18">
                  <c:v>2.8191500000000001E-2</c:v>
                </c:pt>
                <c:pt idx="19">
                  <c:v>2.8652900000000002E-2</c:v>
                </c:pt>
                <c:pt idx="20">
                  <c:v>2.9114300000000003E-2</c:v>
                </c:pt>
                <c:pt idx="21">
                  <c:v>2.9557199999999999E-2</c:v>
                </c:pt>
                <c:pt idx="22">
                  <c:v>0.03</c:v>
                </c:pt>
              </c:numCache>
            </c:numRef>
          </c:xVal>
          <c:yVal>
            <c:numRef>
              <c:f>'э110 300'!$H$2:$H$24</c:f>
              <c:numCache>
                <c:formatCode>0.00E+00</c:formatCode>
                <c:ptCount val="23"/>
                <c:pt idx="0">
                  <c:v>-967310</c:v>
                </c:pt>
                <c:pt idx="1">
                  <c:v>-910190</c:v>
                </c:pt>
                <c:pt idx="2">
                  <c:v>-853080</c:v>
                </c:pt>
                <c:pt idx="3">
                  <c:v>-785930</c:v>
                </c:pt>
                <c:pt idx="4">
                  <c:v>-718790</c:v>
                </c:pt>
                <c:pt idx="5">
                  <c:v>-659230</c:v>
                </c:pt>
                <c:pt idx="6">
                  <c:v>-599670</c:v>
                </c:pt>
                <c:pt idx="7">
                  <c:v>-546840</c:v>
                </c:pt>
                <c:pt idx="8">
                  <c:v>-494010</c:v>
                </c:pt>
                <c:pt idx="9">
                  <c:v>-456270</c:v>
                </c:pt>
                <c:pt idx="10">
                  <c:v>-418530</c:v>
                </c:pt>
                <c:pt idx="11">
                  <c:v>-347500</c:v>
                </c:pt>
                <c:pt idx="12">
                  <c:v>-314350</c:v>
                </c:pt>
                <c:pt idx="13">
                  <c:v>-276000</c:v>
                </c:pt>
                <c:pt idx="14">
                  <c:v>-237650</c:v>
                </c:pt>
                <c:pt idx="15">
                  <c:v>-203110</c:v>
                </c:pt>
                <c:pt idx="16">
                  <c:v>-168580</c:v>
                </c:pt>
                <c:pt idx="17">
                  <c:v>-137380</c:v>
                </c:pt>
                <c:pt idx="18">
                  <c:v>-106180</c:v>
                </c:pt>
                <c:pt idx="19">
                  <c:v>-78005</c:v>
                </c:pt>
                <c:pt idx="20">
                  <c:v>-49828</c:v>
                </c:pt>
                <c:pt idx="21">
                  <c:v>-29930</c:v>
                </c:pt>
                <c:pt idx="22">
                  <c:v>-10033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AA2-48C8-87DE-B1505B075815}"/>
            </c:ext>
          </c:extLst>
        </c:ser>
        <c:ser>
          <c:idx val="3"/>
          <c:order val="2"/>
          <c:tx>
            <c:v>Окружные напряжения (Аналитическое решение)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'э110 300'!$E$2:$E$24</c:f>
              <c:numCache>
                <c:formatCode>General</c:formatCode>
                <c:ptCount val="23"/>
                <c:pt idx="0">
                  <c:v>0.02</c:v>
                </c:pt>
                <c:pt idx="1">
                  <c:v>2.043466E-2</c:v>
                </c:pt>
                <c:pt idx="2">
                  <c:v>2.0869330000000002E-2</c:v>
                </c:pt>
                <c:pt idx="3">
                  <c:v>2.13232E-2</c:v>
                </c:pt>
                <c:pt idx="4">
                  <c:v>2.1777000000000001E-2</c:v>
                </c:pt>
                <c:pt idx="5">
                  <c:v>2.2230800000000002E-2</c:v>
                </c:pt>
                <c:pt idx="6">
                  <c:v>2.2684700000000002E-2</c:v>
                </c:pt>
                <c:pt idx="7">
                  <c:v>2.3138499999999999E-2</c:v>
                </c:pt>
                <c:pt idx="8">
                  <c:v>2.35923E-2</c:v>
                </c:pt>
                <c:pt idx="9">
                  <c:v>2.40462E-2</c:v>
                </c:pt>
                <c:pt idx="10">
                  <c:v>2.4500000000000001E-2</c:v>
                </c:pt>
                <c:pt idx="11">
                  <c:v>2.4961400000000002E-2</c:v>
                </c:pt>
                <c:pt idx="12">
                  <c:v>2.5422899999999998E-2</c:v>
                </c:pt>
                <c:pt idx="13">
                  <c:v>2.5884299999999999E-2</c:v>
                </c:pt>
                <c:pt idx="14">
                  <c:v>2.63457E-2</c:v>
                </c:pt>
                <c:pt idx="15">
                  <c:v>2.68072E-2</c:v>
                </c:pt>
                <c:pt idx="16">
                  <c:v>2.72686E-2</c:v>
                </c:pt>
                <c:pt idx="17">
                  <c:v>2.7730000000000001E-2</c:v>
                </c:pt>
                <c:pt idx="18">
                  <c:v>2.8191500000000001E-2</c:v>
                </c:pt>
                <c:pt idx="19">
                  <c:v>2.8652900000000002E-2</c:v>
                </c:pt>
                <c:pt idx="20">
                  <c:v>2.9114300000000003E-2</c:v>
                </c:pt>
                <c:pt idx="21">
                  <c:v>2.9557199999999999E-2</c:v>
                </c:pt>
                <c:pt idx="22">
                  <c:v>0.03</c:v>
                </c:pt>
              </c:numCache>
            </c:numRef>
          </c:xVal>
          <c:yVal>
            <c:numRef>
              <c:f>'э110 300'!$J$2:$J$24</c:f>
              <c:numCache>
                <c:formatCode>General</c:formatCode>
                <c:ptCount val="23"/>
                <c:pt idx="0">
                  <c:v>2600000</c:v>
                </c:pt>
                <c:pt idx="1">
                  <c:v>2524239.7944822786</c:v>
                </c:pt>
                <c:pt idx="2">
                  <c:v>2453162.2648227154</c:v>
                </c:pt>
                <c:pt idx="3">
                  <c:v>2383535.2512035021</c:v>
                </c:pt>
                <c:pt idx="4">
                  <c:v>2318225.8938322468</c:v>
                </c:pt>
                <c:pt idx="5">
                  <c:v>2256875.0753732529</c:v>
                </c:pt>
                <c:pt idx="6">
                  <c:v>2199156.891908674</c:v>
                </c:pt>
                <c:pt idx="7">
                  <c:v>2144813.6029954255</c:v>
                </c:pt>
                <c:pt idx="8">
                  <c:v>2093575.9489851713</c:v>
                </c:pt>
                <c:pt idx="9">
                  <c:v>2045201.3605127344</c:v>
                </c:pt>
                <c:pt idx="10">
                  <c:v>1999500.208246564</c:v>
                </c:pt>
                <c:pt idx="11">
                  <c:v>1955565.6318767248</c:v>
                </c:pt>
                <c:pt idx="12">
                  <c:v>1913992.6311356432</c:v>
                </c:pt>
                <c:pt idx="13">
                  <c:v>1874631.6991244352</c:v>
                </c:pt>
                <c:pt idx="14">
                  <c:v>1837320.6226879426</c:v>
                </c:pt>
                <c:pt idx="15">
                  <c:v>1801912.0212931938</c:v>
                </c:pt>
                <c:pt idx="16">
                  <c:v>1768293.047853518</c:v>
                </c:pt>
                <c:pt idx="17">
                  <c:v>1736338.2334600729</c:v>
                </c:pt>
                <c:pt idx="18">
                  <c:v>1705933.1005416389</c:v>
                </c:pt>
                <c:pt idx="19">
                  <c:v>1676991.3872556882</c:v>
                </c:pt>
                <c:pt idx="20">
                  <c:v>1649414.7357673985</c:v>
                </c:pt>
                <c:pt idx="21">
                  <c:v>1624149.3413593788</c:v>
                </c:pt>
                <c:pt idx="22">
                  <c:v>1600000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AA2-48C8-87DE-B1505B075815}"/>
            </c:ext>
          </c:extLst>
        </c:ser>
        <c:ser>
          <c:idx val="5"/>
          <c:order val="3"/>
          <c:tx>
            <c:v>Окружные напряжения (Пользовательский материал)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0">
                <a:solidFill>
                  <a:schemeClr val="accent6"/>
                </a:solidFill>
              </a:ln>
              <a:effectLst/>
            </c:spPr>
          </c:marker>
          <c:xVal>
            <c:numRef>
              <c:f>'э110 300'!$E$2:$E$24</c:f>
              <c:numCache>
                <c:formatCode>General</c:formatCode>
                <c:ptCount val="23"/>
                <c:pt idx="0">
                  <c:v>0.02</c:v>
                </c:pt>
                <c:pt idx="1">
                  <c:v>2.043466E-2</c:v>
                </c:pt>
                <c:pt idx="2">
                  <c:v>2.0869330000000002E-2</c:v>
                </c:pt>
                <c:pt idx="3">
                  <c:v>2.13232E-2</c:v>
                </c:pt>
                <c:pt idx="4">
                  <c:v>2.1777000000000001E-2</c:v>
                </c:pt>
                <c:pt idx="5">
                  <c:v>2.2230800000000002E-2</c:v>
                </c:pt>
                <c:pt idx="6">
                  <c:v>2.2684700000000002E-2</c:v>
                </c:pt>
                <c:pt idx="7">
                  <c:v>2.3138499999999999E-2</c:v>
                </c:pt>
                <c:pt idx="8">
                  <c:v>2.35923E-2</c:v>
                </c:pt>
                <c:pt idx="9">
                  <c:v>2.40462E-2</c:v>
                </c:pt>
                <c:pt idx="10">
                  <c:v>2.4500000000000001E-2</c:v>
                </c:pt>
                <c:pt idx="11">
                  <c:v>2.4961400000000002E-2</c:v>
                </c:pt>
                <c:pt idx="12">
                  <c:v>2.5422899999999998E-2</c:v>
                </c:pt>
                <c:pt idx="13">
                  <c:v>2.5884299999999999E-2</c:v>
                </c:pt>
                <c:pt idx="14">
                  <c:v>2.63457E-2</c:v>
                </c:pt>
                <c:pt idx="15">
                  <c:v>2.68072E-2</c:v>
                </c:pt>
                <c:pt idx="16">
                  <c:v>2.72686E-2</c:v>
                </c:pt>
                <c:pt idx="17">
                  <c:v>2.7730000000000001E-2</c:v>
                </c:pt>
                <c:pt idx="18">
                  <c:v>2.8191500000000001E-2</c:v>
                </c:pt>
                <c:pt idx="19">
                  <c:v>2.8652900000000002E-2</c:v>
                </c:pt>
                <c:pt idx="20">
                  <c:v>2.9114300000000003E-2</c:v>
                </c:pt>
                <c:pt idx="21">
                  <c:v>2.9557199999999999E-2</c:v>
                </c:pt>
                <c:pt idx="22">
                  <c:v>0.03</c:v>
                </c:pt>
              </c:numCache>
            </c:numRef>
          </c:xVal>
          <c:yVal>
            <c:numRef>
              <c:f>'э110 300'!$K$2:$K$24</c:f>
              <c:numCache>
                <c:formatCode>0.00E+00</c:formatCode>
                <c:ptCount val="23"/>
                <c:pt idx="0">
                  <c:v>2568600</c:v>
                </c:pt>
                <c:pt idx="1">
                  <c:v>2511400</c:v>
                </c:pt>
                <c:pt idx="2">
                  <c:v>2454300</c:v>
                </c:pt>
                <c:pt idx="3">
                  <c:v>2387200</c:v>
                </c:pt>
                <c:pt idx="4">
                  <c:v>2320000</c:v>
                </c:pt>
                <c:pt idx="5">
                  <c:v>2260500</c:v>
                </c:pt>
                <c:pt idx="6">
                  <c:v>2200900</c:v>
                </c:pt>
                <c:pt idx="7">
                  <c:v>2148000</c:v>
                </c:pt>
                <c:pt idx="8">
                  <c:v>2095200</c:v>
                </c:pt>
                <c:pt idx="9">
                  <c:v>2057500</c:v>
                </c:pt>
                <c:pt idx="10">
                  <c:v>2019700</c:v>
                </c:pt>
                <c:pt idx="11">
                  <c:v>1948700</c:v>
                </c:pt>
                <c:pt idx="12">
                  <c:v>1915500</c:v>
                </c:pt>
                <c:pt idx="13">
                  <c:v>1877200</c:v>
                </c:pt>
                <c:pt idx="14">
                  <c:v>1838800</c:v>
                </c:pt>
                <c:pt idx="15">
                  <c:v>1804300</c:v>
                </c:pt>
                <c:pt idx="16">
                  <c:v>1769800</c:v>
                </c:pt>
                <c:pt idx="17">
                  <c:v>1738600</c:v>
                </c:pt>
                <c:pt idx="18">
                  <c:v>1707400</c:v>
                </c:pt>
                <c:pt idx="19">
                  <c:v>1679200</c:v>
                </c:pt>
                <c:pt idx="20">
                  <c:v>1651000</c:v>
                </c:pt>
                <c:pt idx="21">
                  <c:v>1631100</c:v>
                </c:pt>
                <c:pt idx="22">
                  <c:v>1611200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AA2-48C8-87DE-B1505B075815}"/>
            </c:ext>
          </c:extLst>
        </c:ser>
        <c:ser>
          <c:idx val="6"/>
          <c:order val="4"/>
          <c:tx>
            <c:v>Осевые напряжения (Аналитическое решение)</c:v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'э110 300'!$E$2:$E$24</c:f>
              <c:numCache>
                <c:formatCode>General</c:formatCode>
                <c:ptCount val="23"/>
                <c:pt idx="0">
                  <c:v>0.02</c:v>
                </c:pt>
                <c:pt idx="1">
                  <c:v>2.043466E-2</c:v>
                </c:pt>
                <c:pt idx="2">
                  <c:v>2.0869330000000002E-2</c:v>
                </c:pt>
                <c:pt idx="3">
                  <c:v>2.13232E-2</c:v>
                </c:pt>
                <c:pt idx="4">
                  <c:v>2.1777000000000001E-2</c:v>
                </c:pt>
                <c:pt idx="5">
                  <c:v>2.2230800000000002E-2</c:v>
                </c:pt>
                <c:pt idx="6">
                  <c:v>2.2684700000000002E-2</c:v>
                </c:pt>
                <c:pt idx="7">
                  <c:v>2.3138499999999999E-2</c:v>
                </c:pt>
                <c:pt idx="8">
                  <c:v>2.35923E-2</c:v>
                </c:pt>
                <c:pt idx="9">
                  <c:v>2.40462E-2</c:v>
                </c:pt>
                <c:pt idx="10">
                  <c:v>2.4500000000000001E-2</c:v>
                </c:pt>
                <c:pt idx="11">
                  <c:v>2.4961400000000002E-2</c:v>
                </c:pt>
                <c:pt idx="12">
                  <c:v>2.5422899999999998E-2</c:v>
                </c:pt>
                <c:pt idx="13">
                  <c:v>2.5884299999999999E-2</c:v>
                </c:pt>
                <c:pt idx="14">
                  <c:v>2.63457E-2</c:v>
                </c:pt>
                <c:pt idx="15">
                  <c:v>2.68072E-2</c:v>
                </c:pt>
                <c:pt idx="16">
                  <c:v>2.72686E-2</c:v>
                </c:pt>
                <c:pt idx="17">
                  <c:v>2.7730000000000001E-2</c:v>
                </c:pt>
                <c:pt idx="18">
                  <c:v>2.8191500000000001E-2</c:v>
                </c:pt>
                <c:pt idx="19">
                  <c:v>2.8652900000000002E-2</c:v>
                </c:pt>
                <c:pt idx="20">
                  <c:v>2.9114300000000003E-2</c:v>
                </c:pt>
                <c:pt idx="21">
                  <c:v>2.9557199999999999E-2</c:v>
                </c:pt>
                <c:pt idx="22">
                  <c:v>0.03</c:v>
                </c:pt>
              </c:numCache>
            </c:numRef>
          </c:xVal>
          <c:yVal>
            <c:numRef>
              <c:f>'э110 300'!$M$2:$M$24</c:f>
              <c:numCache>
                <c:formatCode>General</c:formatCode>
                <c:ptCount val="23"/>
                <c:pt idx="0">
                  <c:v>800000</c:v>
                </c:pt>
                <c:pt idx="1">
                  <c:v>800000</c:v>
                </c:pt>
                <c:pt idx="2">
                  <c:v>800000</c:v>
                </c:pt>
                <c:pt idx="3">
                  <c:v>800000</c:v>
                </c:pt>
                <c:pt idx="4">
                  <c:v>800000</c:v>
                </c:pt>
                <c:pt idx="5">
                  <c:v>800000</c:v>
                </c:pt>
                <c:pt idx="6">
                  <c:v>800000</c:v>
                </c:pt>
                <c:pt idx="7">
                  <c:v>800000</c:v>
                </c:pt>
                <c:pt idx="8">
                  <c:v>800000</c:v>
                </c:pt>
                <c:pt idx="9">
                  <c:v>800000</c:v>
                </c:pt>
                <c:pt idx="10">
                  <c:v>800000</c:v>
                </c:pt>
                <c:pt idx="11">
                  <c:v>800000</c:v>
                </c:pt>
                <c:pt idx="12">
                  <c:v>800000</c:v>
                </c:pt>
                <c:pt idx="13">
                  <c:v>800000</c:v>
                </c:pt>
                <c:pt idx="14">
                  <c:v>800000</c:v>
                </c:pt>
                <c:pt idx="15">
                  <c:v>800000</c:v>
                </c:pt>
                <c:pt idx="16">
                  <c:v>800000</c:v>
                </c:pt>
                <c:pt idx="17">
                  <c:v>800000</c:v>
                </c:pt>
                <c:pt idx="18">
                  <c:v>800000</c:v>
                </c:pt>
                <c:pt idx="19">
                  <c:v>800000</c:v>
                </c:pt>
                <c:pt idx="20">
                  <c:v>800000</c:v>
                </c:pt>
                <c:pt idx="21">
                  <c:v>800000</c:v>
                </c:pt>
                <c:pt idx="22">
                  <c:v>800000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AA2-48C8-87DE-B1505B075815}"/>
            </c:ext>
          </c:extLst>
        </c:ser>
        <c:ser>
          <c:idx val="8"/>
          <c:order val="5"/>
          <c:tx>
            <c:v>Осевые напряжения (Пользовательский материал)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0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'э110 300'!$E$2:$E$24</c:f>
              <c:numCache>
                <c:formatCode>General</c:formatCode>
                <c:ptCount val="23"/>
                <c:pt idx="0">
                  <c:v>0.02</c:v>
                </c:pt>
                <c:pt idx="1">
                  <c:v>2.043466E-2</c:v>
                </c:pt>
                <c:pt idx="2">
                  <c:v>2.0869330000000002E-2</c:v>
                </c:pt>
                <c:pt idx="3">
                  <c:v>2.13232E-2</c:v>
                </c:pt>
                <c:pt idx="4">
                  <c:v>2.1777000000000001E-2</c:v>
                </c:pt>
                <c:pt idx="5">
                  <c:v>2.2230800000000002E-2</c:v>
                </c:pt>
                <c:pt idx="6">
                  <c:v>2.2684700000000002E-2</c:v>
                </c:pt>
                <c:pt idx="7">
                  <c:v>2.3138499999999999E-2</c:v>
                </c:pt>
                <c:pt idx="8">
                  <c:v>2.35923E-2</c:v>
                </c:pt>
                <c:pt idx="9">
                  <c:v>2.40462E-2</c:v>
                </c:pt>
                <c:pt idx="10">
                  <c:v>2.4500000000000001E-2</c:v>
                </c:pt>
                <c:pt idx="11">
                  <c:v>2.4961400000000002E-2</c:v>
                </c:pt>
                <c:pt idx="12">
                  <c:v>2.5422899999999998E-2</c:v>
                </c:pt>
                <c:pt idx="13">
                  <c:v>2.5884299999999999E-2</c:v>
                </c:pt>
                <c:pt idx="14">
                  <c:v>2.63457E-2</c:v>
                </c:pt>
                <c:pt idx="15">
                  <c:v>2.68072E-2</c:v>
                </c:pt>
                <c:pt idx="16">
                  <c:v>2.72686E-2</c:v>
                </c:pt>
                <c:pt idx="17">
                  <c:v>2.7730000000000001E-2</c:v>
                </c:pt>
                <c:pt idx="18">
                  <c:v>2.8191500000000001E-2</c:v>
                </c:pt>
                <c:pt idx="19">
                  <c:v>2.8652900000000002E-2</c:v>
                </c:pt>
                <c:pt idx="20">
                  <c:v>2.9114300000000003E-2</c:v>
                </c:pt>
                <c:pt idx="21">
                  <c:v>2.9557199999999999E-2</c:v>
                </c:pt>
                <c:pt idx="22">
                  <c:v>0.03</c:v>
                </c:pt>
              </c:numCache>
            </c:numRef>
          </c:xVal>
          <c:yVal>
            <c:numRef>
              <c:f>'э110 300'!$N$2:$N$24</c:f>
              <c:numCache>
                <c:formatCode>0.00E+00</c:formatCode>
                <c:ptCount val="23"/>
                <c:pt idx="0">
                  <c:v>800580</c:v>
                </c:pt>
                <c:pt idx="1">
                  <c:v>800580</c:v>
                </c:pt>
                <c:pt idx="2">
                  <c:v>800570</c:v>
                </c:pt>
                <c:pt idx="3">
                  <c:v>800570</c:v>
                </c:pt>
                <c:pt idx="4">
                  <c:v>800560</c:v>
                </c:pt>
                <c:pt idx="5">
                  <c:v>800560</c:v>
                </c:pt>
                <c:pt idx="6">
                  <c:v>800560</c:v>
                </c:pt>
                <c:pt idx="7">
                  <c:v>800550</c:v>
                </c:pt>
                <c:pt idx="8">
                  <c:v>800550</c:v>
                </c:pt>
                <c:pt idx="9">
                  <c:v>800550</c:v>
                </c:pt>
                <c:pt idx="10">
                  <c:v>800550</c:v>
                </c:pt>
                <c:pt idx="11">
                  <c:v>800540</c:v>
                </c:pt>
                <c:pt idx="12">
                  <c:v>800540</c:v>
                </c:pt>
                <c:pt idx="13">
                  <c:v>800540</c:v>
                </c:pt>
                <c:pt idx="14">
                  <c:v>800540</c:v>
                </c:pt>
                <c:pt idx="15">
                  <c:v>800540</c:v>
                </c:pt>
                <c:pt idx="16">
                  <c:v>800540</c:v>
                </c:pt>
                <c:pt idx="17">
                  <c:v>800530</c:v>
                </c:pt>
                <c:pt idx="18">
                  <c:v>800530</c:v>
                </c:pt>
                <c:pt idx="19">
                  <c:v>800530</c:v>
                </c:pt>
                <c:pt idx="20">
                  <c:v>800530</c:v>
                </c:pt>
                <c:pt idx="21">
                  <c:v>800530</c:v>
                </c:pt>
                <c:pt idx="22">
                  <c:v>800530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AA2-48C8-87DE-B1505B075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6281280"/>
        <c:axId val="1286296080"/>
      </c:scatterChart>
      <c:valAx>
        <c:axId val="1286281280"/>
        <c:scaling>
          <c:orientation val="minMax"/>
          <c:max val="3.1000000000000007E-2"/>
          <c:min val="1.800000000000000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Радиус, м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86296080"/>
        <c:crosses val="autoZero"/>
        <c:crossBetween val="midCat"/>
      </c:valAx>
      <c:valAx>
        <c:axId val="128629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Напряжения, Па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862812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+mn-lt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Деформации внешнего радиуса (Аналитический расчет)</c:v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'э110 300'!$S$2:$S$55</c:f>
              <c:numCache>
                <c:formatCode>0.00E+00</c:formatCode>
                <c:ptCount val="54"/>
                <c:pt idx="0">
                  <c:v>2.0000000000000001E-9</c:v>
                </c:pt>
                <c:pt idx="1">
                  <c:v>4.0000000000000002E-9</c:v>
                </c:pt>
                <c:pt idx="2">
                  <c:v>6.9999999999999998E-9</c:v>
                </c:pt>
                <c:pt idx="3">
                  <c:v>1E-8</c:v>
                </c:pt>
                <c:pt idx="4">
                  <c:v>2000000</c:v>
                </c:pt>
                <c:pt idx="5">
                  <c:v>4000000</c:v>
                </c:pt>
                <c:pt idx="6">
                  <c:v>6000000</c:v>
                </c:pt>
                <c:pt idx="7">
                  <c:v>8000000</c:v>
                </c:pt>
                <c:pt idx="8">
                  <c:v>10000000</c:v>
                </c:pt>
                <c:pt idx="9">
                  <c:v>12000000</c:v>
                </c:pt>
                <c:pt idx="10">
                  <c:v>14000000</c:v>
                </c:pt>
                <c:pt idx="11">
                  <c:v>16000000</c:v>
                </c:pt>
                <c:pt idx="12">
                  <c:v>18000000</c:v>
                </c:pt>
                <c:pt idx="13">
                  <c:v>20000000</c:v>
                </c:pt>
                <c:pt idx="14">
                  <c:v>22000000</c:v>
                </c:pt>
                <c:pt idx="15">
                  <c:v>24000000</c:v>
                </c:pt>
                <c:pt idx="16">
                  <c:v>26000000</c:v>
                </c:pt>
                <c:pt idx="17">
                  <c:v>28000000</c:v>
                </c:pt>
                <c:pt idx="18">
                  <c:v>30000000</c:v>
                </c:pt>
                <c:pt idx="19">
                  <c:v>32000000</c:v>
                </c:pt>
                <c:pt idx="20">
                  <c:v>34000000</c:v>
                </c:pt>
                <c:pt idx="21">
                  <c:v>36000000</c:v>
                </c:pt>
                <c:pt idx="22">
                  <c:v>38000000</c:v>
                </c:pt>
                <c:pt idx="23">
                  <c:v>40000000</c:v>
                </c:pt>
                <c:pt idx="24">
                  <c:v>42000000</c:v>
                </c:pt>
                <c:pt idx="25">
                  <c:v>44000000</c:v>
                </c:pt>
                <c:pt idx="26">
                  <c:v>46000000</c:v>
                </c:pt>
                <c:pt idx="27">
                  <c:v>48000000</c:v>
                </c:pt>
                <c:pt idx="28">
                  <c:v>50000000</c:v>
                </c:pt>
                <c:pt idx="29">
                  <c:v>52000000</c:v>
                </c:pt>
                <c:pt idx="30">
                  <c:v>54000000</c:v>
                </c:pt>
                <c:pt idx="31">
                  <c:v>56000000</c:v>
                </c:pt>
                <c:pt idx="32">
                  <c:v>58000000</c:v>
                </c:pt>
                <c:pt idx="33">
                  <c:v>60000000</c:v>
                </c:pt>
                <c:pt idx="34">
                  <c:v>62000000</c:v>
                </c:pt>
                <c:pt idx="35">
                  <c:v>64000000</c:v>
                </c:pt>
                <c:pt idx="36">
                  <c:v>66000000</c:v>
                </c:pt>
                <c:pt idx="37">
                  <c:v>68000000</c:v>
                </c:pt>
                <c:pt idx="38">
                  <c:v>70000000</c:v>
                </c:pt>
                <c:pt idx="39">
                  <c:v>72000000</c:v>
                </c:pt>
                <c:pt idx="40">
                  <c:v>74000000</c:v>
                </c:pt>
                <c:pt idx="41">
                  <c:v>76000000</c:v>
                </c:pt>
                <c:pt idx="42">
                  <c:v>78000000</c:v>
                </c:pt>
                <c:pt idx="43">
                  <c:v>80000000</c:v>
                </c:pt>
                <c:pt idx="44">
                  <c:v>82000000</c:v>
                </c:pt>
                <c:pt idx="45">
                  <c:v>84000000</c:v>
                </c:pt>
                <c:pt idx="46">
                  <c:v>86000000</c:v>
                </c:pt>
                <c:pt idx="47">
                  <c:v>88000000</c:v>
                </c:pt>
                <c:pt idx="48">
                  <c:v>90000000</c:v>
                </c:pt>
                <c:pt idx="49">
                  <c:v>92000000</c:v>
                </c:pt>
                <c:pt idx="50">
                  <c:v>94000000</c:v>
                </c:pt>
                <c:pt idx="51">
                  <c:v>96000000</c:v>
                </c:pt>
                <c:pt idx="52">
                  <c:v>98000000</c:v>
                </c:pt>
                <c:pt idx="53">
                  <c:v>100000000</c:v>
                </c:pt>
              </c:numCache>
            </c:numRef>
          </c:xVal>
          <c:yVal>
            <c:numRef>
              <c:f>'э110 300'!$X$2:$X$55</c:f>
              <c:numCache>
                <c:formatCode>0.00E+00</c:formatCode>
                <c:ptCount val="54"/>
                <c:pt idx="0">
                  <c:v>2.1534320323014821E-3</c:v>
                </c:pt>
                <c:pt idx="1">
                  <c:v>2.1534320323014829E-3</c:v>
                </c:pt>
                <c:pt idx="2">
                  <c:v>2.1534320323014842E-3</c:v>
                </c:pt>
                <c:pt idx="3">
                  <c:v>2.1534320323014851E-3</c:v>
                </c:pt>
                <c:pt idx="4">
                  <c:v>2.9694320323014811E-3</c:v>
                </c:pt>
                <c:pt idx="5">
                  <c:v>3.7854320323014814E-3</c:v>
                </c:pt>
                <c:pt idx="6">
                  <c:v>4.6014320323014817E-3</c:v>
                </c:pt>
                <c:pt idx="7">
                  <c:v>5.4174320323014816E-3</c:v>
                </c:pt>
                <c:pt idx="8">
                  <c:v>6.2334320323014815E-3</c:v>
                </c:pt>
                <c:pt idx="9">
                  <c:v>7.0494320323014814E-3</c:v>
                </c:pt>
                <c:pt idx="10">
                  <c:v>7.865432032301483E-3</c:v>
                </c:pt>
                <c:pt idx="11">
                  <c:v>8.681432032301482E-3</c:v>
                </c:pt>
                <c:pt idx="12">
                  <c:v>9.497432032301481E-3</c:v>
                </c:pt>
                <c:pt idx="13">
                  <c:v>1.0313432032301482E-2</c:v>
                </c:pt>
                <c:pt idx="14">
                  <c:v>1.1129432032301483E-2</c:v>
                </c:pt>
                <c:pt idx="15">
                  <c:v>1.1945432032301482E-2</c:v>
                </c:pt>
                <c:pt idx="16">
                  <c:v>1.2761432032301482E-2</c:v>
                </c:pt>
                <c:pt idx="17">
                  <c:v>1.3577432032301483E-2</c:v>
                </c:pt>
                <c:pt idx="18">
                  <c:v>1.4393432032301482E-2</c:v>
                </c:pt>
                <c:pt idx="19">
                  <c:v>1.5209432032301483E-2</c:v>
                </c:pt>
                <c:pt idx="20">
                  <c:v>1.602543203230148E-2</c:v>
                </c:pt>
                <c:pt idx="21">
                  <c:v>1.6841432032301484E-2</c:v>
                </c:pt>
                <c:pt idx="22">
                  <c:v>1.7657432032301482E-2</c:v>
                </c:pt>
                <c:pt idx="23">
                  <c:v>1.8473432032301482E-2</c:v>
                </c:pt>
                <c:pt idx="24">
                  <c:v>1.9289432032301483E-2</c:v>
                </c:pt>
                <c:pt idx="25">
                  <c:v>2.0105432032301484E-2</c:v>
                </c:pt>
                <c:pt idx="26">
                  <c:v>2.0921432032301485E-2</c:v>
                </c:pt>
                <c:pt idx="27">
                  <c:v>2.1737432032301482E-2</c:v>
                </c:pt>
                <c:pt idx="28">
                  <c:v>2.2553432032301483E-2</c:v>
                </c:pt>
                <c:pt idx="29">
                  <c:v>2.3369432032301483E-2</c:v>
                </c:pt>
                <c:pt idx="30">
                  <c:v>2.4185432032301484E-2</c:v>
                </c:pt>
                <c:pt idx="31">
                  <c:v>2.5001432032301485E-2</c:v>
                </c:pt>
                <c:pt idx="32">
                  <c:v>2.5817432032301482E-2</c:v>
                </c:pt>
                <c:pt idx="33">
                  <c:v>2.6633432032301483E-2</c:v>
                </c:pt>
                <c:pt idx="34">
                  <c:v>2.7449432032301484E-2</c:v>
                </c:pt>
                <c:pt idx="35">
                  <c:v>2.8265432032301484E-2</c:v>
                </c:pt>
                <c:pt idx="36">
                  <c:v>2.9081432032301485E-2</c:v>
                </c:pt>
                <c:pt idx="37">
                  <c:v>2.9897432032301482E-2</c:v>
                </c:pt>
                <c:pt idx="38">
                  <c:v>3.0713432032301483E-2</c:v>
                </c:pt>
                <c:pt idx="39">
                  <c:v>3.1529432032301484E-2</c:v>
                </c:pt>
                <c:pt idx="40">
                  <c:v>3.2345432032301488E-2</c:v>
                </c:pt>
                <c:pt idx="41">
                  <c:v>3.3161432032301486E-2</c:v>
                </c:pt>
                <c:pt idx="42">
                  <c:v>3.3977432032301483E-2</c:v>
                </c:pt>
                <c:pt idx="43">
                  <c:v>3.479343203230148E-2</c:v>
                </c:pt>
                <c:pt idx="44">
                  <c:v>3.5609432032301491E-2</c:v>
                </c:pt>
                <c:pt idx="45">
                  <c:v>3.6425432032301489E-2</c:v>
                </c:pt>
                <c:pt idx="46">
                  <c:v>3.7241432032301486E-2</c:v>
                </c:pt>
                <c:pt idx="47">
                  <c:v>3.8057432032301483E-2</c:v>
                </c:pt>
                <c:pt idx="48">
                  <c:v>3.887343203230148E-2</c:v>
                </c:pt>
                <c:pt idx="49">
                  <c:v>3.9689432032301492E-2</c:v>
                </c:pt>
                <c:pt idx="50">
                  <c:v>4.0505432032301489E-2</c:v>
                </c:pt>
                <c:pt idx="51">
                  <c:v>4.1321432032301486E-2</c:v>
                </c:pt>
                <c:pt idx="52">
                  <c:v>4.2137432032301483E-2</c:v>
                </c:pt>
                <c:pt idx="53">
                  <c:v>4.2953432032301481E-2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C4A-4957-A975-4F6686682826}"/>
            </c:ext>
          </c:extLst>
        </c:ser>
        <c:ser>
          <c:idx val="1"/>
          <c:order val="1"/>
          <c:tx>
            <c:v>Деформации внутреннего радиуса (Аналитический расчет)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'э110 300'!$S$2:$S$55</c:f>
              <c:numCache>
                <c:formatCode>0.00E+00</c:formatCode>
                <c:ptCount val="54"/>
                <c:pt idx="0">
                  <c:v>2.0000000000000001E-9</c:v>
                </c:pt>
                <c:pt idx="1">
                  <c:v>4.0000000000000002E-9</c:v>
                </c:pt>
                <c:pt idx="2">
                  <c:v>6.9999999999999998E-9</c:v>
                </c:pt>
                <c:pt idx="3">
                  <c:v>1E-8</c:v>
                </c:pt>
                <c:pt idx="4">
                  <c:v>2000000</c:v>
                </c:pt>
                <c:pt idx="5">
                  <c:v>4000000</c:v>
                </c:pt>
                <c:pt idx="6">
                  <c:v>6000000</c:v>
                </c:pt>
                <c:pt idx="7">
                  <c:v>8000000</c:v>
                </c:pt>
                <c:pt idx="8">
                  <c:v>10000000</c:v>
                </c:pt>
                <c:pt idx="9">
                  <c:v>12000000</c:v>
                </c:pt>
                <c:pt idx="10">
                  <c:v>14000000</c:v>
                </c:pt>
                <c:pt idx="11">
                  <c:v>16000000</c:v>
                </c:pt>
                <c:pt idx="12">
                  <c:v>18000000</c:v>
                </c:pt>
                <c:pt idx="13">
                  <c:v>20000000</c:v>
                </c:pt>
                <c:pt idx="14">
                  <c:v>22000000</c:v>
                </c:pt>
                <c:pt idx="15">
                  <c:v>24000000</c:v>
                </c:pt>
                <c:pt idx="16">
                  <c:v>26000000</c:v>
                </c:pt>
                <c:pt idx="17">
                  <c:v>28000000</c:v>
                </c:pt>
                <c:pt idx="18">
                  <c:v>30000000</c:v>
                </c:pt>
                <c:pt idx="19">
                  <c:v>32000000</c:v>
                </c:pt>
                <c:pt idx="20">
                  <c:v>34000000</c:v>
                </c:pt>
                <c:pt idx="21">
                  <c:v>36000000</c:v>
                </c:pt>
                <c:pt idx="22">
                  <c:v>38000000</c:v>
                </c:pt>
                <c:pt idx="23">
                  <c:v>40000000</c:v>
                </c:pt>
                <c:pt idx="24">
                  <c:v>42000000</c:v>
                </c:pt>
                <c:pt idx="25">
                  <c:v>44000000</c:v>
                </c:pt>
                <c:pt idx="26">
                  <c:v>46000000</c:v>
                </c:pt>
                <c:pt idx="27">
                  <c:v>48000000</c:v>
                </c:pt>
                <c:pt idx="28">
                  <c:v>50000000</c:v>
                </c:pt>
                <c:pt idx="29">
                  <c:v>52000000</c:v>
                </c:pt>
                <c:pt idx="30">
                  <c:v>54000000</c:v>
                </c:pt>
                <c:pt idx="31">
                  <c:v>56000000</c:v>
                </c:pt>
                <c:pt idx="32">
                  <c:v>58000000</c:v>
                </c:pt>
                <c:pt idx="33">
                  <c:v>60000000</c:v>
                </c:pt>
                <c:pt idx="34">
                  <c:v>62000000</c:v>
                </c:pt>
                <c:pt idx="35">
                  <c:v>64000000</c:v>
                </c:pt>
                <c:pt idx="36">
                  <c:v>66000000</c:v>
                </c:pt>
                <c:pt idx="37">
                  <c:v>68000000</c:v>
                </c:pt>
                <c:pt idx="38">
                  <c:v>70000000</c:v>
                </c:pt>
                <c:pt idx="39">
                  <c:v>72000000</c:v>
                </c:pt>
                <c:pt idx="40">
                  <c:v>74000000</c:v>
                </c:pt>
                <c:pt idx="41">
                  <c:v>76000000</c:v>
                </c:pt>
                <c:pt idx="42">
                  <c:v>78000000</c:v>
                </c:pt>
                <c:pt idx="43">
                  <c:v>80000000</c:v>
                </c:pt>
                <c:pt idx="44">
                  <c:v>82000000</c:v>
                </c:pt>
                <c:pt idx="45">
                  <c:v>84000000</c:v>
                </c:pt>
                <c:pt idx="46">
                  <c:v>86000000</c:v>
                </c:pt>
                <c:pt idx="47">
                  <c:v>88000000</c:v>
                </c:pt>
                <c:pt idx="48">
                  <c:v>90000000</c:v>
                </c:pt>
                <c:pt idx="49">
                  <c:v>92000000</c:v>
                </c:pt>
                <c:pt idx="50">
                  <c:v>94000000</c:v>
                </c:pt>
                <c:pt idx="51">
                  <c:v>96000000</c:v>
                </c:pt>
                <c:pt idx="52">
                  <c:v>98000000</c:v>
                </c:pt>
                <c:pt idx="53">
                  <c:v>100000000</c:v>
                </c:pt>
              </c:numCache>
            </c:numRef>
          </c:xVal>
          <c:yVal>
            <c:numRef>
              <c:f>'э110 300'!$Y$2:$Y$55</c:f>
              <c:numCache>
                <c:formatCode>0.00E+00</c:formatCode>
                <c:ptCount val="54"/>
                <c:pt idx="0">
                  <c:v>4.0107671601615109E-3</c:v>
                </c:pt>
                <c:pt idx="1">
                  <c:v>4.0107671601615127E-3</c:v>
                </c:pt>
                <c:pt idx="2">
                  <c:v>4.0107671601615153E-3</c:v>
                </c:pt>
                <c:pt idx="3">
                  <c:v>4.0107671601615187E-3</c:v>
                </c:pt>
                <c:pt idx="4">
                  <c:v>5.8467671601615092E-3</c:v>
                </c:pt>
                <c:pt idx="5">
                  <c:v>7.6827671601615091E-3</c:v>
                </c:pt>
                <c:pt idx="6">
                  <c:v>9.5187671601615099E-3</c:v>
                </c:pt>
                <c:pt idx="7">
                  <c:v>1.1354767160161511E-2</c:v>
                </c:pt>
                <c:pt idx="8">
                  <c:v>1.319076716016151E-2</c:v>
                </c:pt>
                <c:pt idx="9">
                  <c:v>1.5026767160161511E-2</c:v>
                </c:pt>
                <c:pt idx="10">
                  <c:v>1.686276716016151E-2</c:v>
                </c:pt>
                <c:pt idx="11">
                  <c:v>1.8698767160161511E-2</c:v>
                </c:pt>
                <c:pt idx="12">
                  <c:v>2.0534767160161511E-2</c:v>
                </c:pt>
                <c:pt idx="13">
                  <c:v>2.2370767160161509E-2</c:v>
                </c:pt>
                <c:pt idx="14">
                  <c:v>2.4206767160161513E-2</c:v>
                </c:pt>
                <c:pt idx="15">
                  <c:v>2.604276716016151E-2</c:v>
                </c:pt>
                <c:pt idx="16">
                  <c:v>2.7878767160161515E-2</c:v>
                </c:pt>
                <c:pt idx="17">
                  <c:v>2.9714767160161512E-2</c:v>
                </c:pt>
                <c:pt idx="18">
                  <c:v>3.1550767160161516E-2</c:v>
                </c:pt>
                <c:pt idx="19">
                  <c:v>3.3386767160161514E-2</c:v>
                </c:pt>
                <c:pt idx="20">
                  <c:v>3.5222767160161511E-2</c:v>
                </c:pt>
                <c:pt idx="21">
                  <c:v>3.7058767160161515E-2</c:v>
                </c:pt>
                <c:pt idx="22">
                  <c:v>3.8894767160161513E-2</c:v>
                </c:pt>
                <c:pt idx="23">
                  <c:v>4.073076716016151E-2</c:v>
                </c:pt>
                <c:pt idx="24">
                  <c:v>4.2566767160161514E-2</c:v>
                </c:pt>
                <c:pt idx="25">
                  <c:v>4.4402767160161512E-2</c:v>
                </c:pt>
                <c:pt idx="26">
                  <c:v>4.6238767160161516E-2</c:v>
                </c:pt>
                <c:pt idx="27">
                  <c:v>4.8074767160161513E-2</c:v>
                </c:pt>
                <c:pt idx="28">
                  <c:v>4.9910767160161518E-2</c:v>
                </c:pt>
                <c:pt idx="29">
                  <c:v>5.1746767160161515E-2</c:v>
                </c:pt>
                <c:pt idx="30">
                  <c:v>5.3582767160161512E-2</c:v>
                </c:pt>
                <c:pt idx="31">
                  <c:v>5.5418767160161517E-2</c:v>
                </c:pt>
                <c:pt idx="32">
                  <c:v>5.7254767160161514E-2</c:v>
                </c:pt>
                <c:pt idx="33">
                  <c:v>5.9090767160161518E-2</c:v>
                </c:pt>
                <c:pt idx="34">
                  <c:v>6.0926767160161516E-2</c:v>
                </c:pt>
                <c:pt idx="35">
                  <c:v>6.276276716016152E-2</c:v>
                </c:pt>
                <c:pt idx="36">
                  <c:v>6.4598767160161524E-2</c:v>
                </c:pt>
                <c:pt idx="37">
                  <c:v>6.6434767160161515E-2</c:v>
                </c:pt>
                <c:pt idx="38">
                  <c:v>6.8270767160161519E-2</c:v>
                </c:pt>
                <c:pt idx="39">
                  <c:v>7.0106767160161523E-2</c:v>
                </c:pt>
                <c:pt idx="40">
                  <c:v>7.1942767160161514E-2</c:v>
                </c:pt>
                <c:pt idx="41">
                  <c:v>7.3778767160161518E-2</c:v>
                </c:pt>
                <c:pt idx="42">
                  <c:v>7.5614767160161522E-2</c:v>
                </c:pt>
                <c:pt idx="43">
                  <c:v>7.7450767160161513E-2</c:v>
                </c:pt>
                <c:pt idx="44">
                  <c:v>7.9286767160161517E-2</c:v>
                </c:pt>
                <c:pt idx="45">
                  <c:v>8.1122767160161521E-2</c:v>
                </c:pt>
                <c:pt idx="46">
                  <c:v>8.2958767160161526E-2</c:v>
                </c:pt>
                <c:pt idx="47">
                  <c:v>8.4794767160161516E-2</c:v>
                </c:pt>
                <c:pt idx="48">
                  <c:v>8.663076716016152E-2</c:v>
                </c:pt>
                <c:pt idx="49">
                  <c:v>8.8466767160161525E-2</c:v>
                </c:pt>
                <c:pt idx="50">
                  <c:v>9.0302767160161515E-2</c:v>
                </c:pt>
                <c:pt idx="51">
                  <c:v>9.2138767160161519E-2</c:v>
                </c:pt>
                <c:pt idx="52">
                  <c:v>9.3974767160161524E-2</c:v>
                </c:pt>
                <c:pt idx="53">
                  <c:v>9.5810767160161528E-2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C4A-4957-A975-4F6686682826}"/>
            </c:ext>
          </c:extLst>
        </c:ser>
        <c:ser>
          <c:idx val="4"/>
          <c:order val="2"/>
          <c:tx>
            <c:v>Деформации внешнего радиуса (Пользовательский материал)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25000"/>
                  <a:lumOff val="75000"/>
                </a:schemeClr>
              </a:solidFill>
              <a:ln w="0">
                <a:solidFill>
                  <a:srgbClr val="0070C0"/>
                </a:solidFill>
              </a:ln>
              <a:effectLst/>
            </c:spPr>
          </c:marker>
          <c:xVal>
            <c:numRef>
              <c:f>'э110 300'!$S$2:$S$55</c:f>
              <c:numCache>
                <c:formatCode>0.00E+00</c:formatCode>
                <c:ptCount val="54"/>
                <c:pt idx="0">
                  <c:v>2.0000000000000001E-9</c:v>
                </c:pt>
                <c:pt idx="1">
                  <c:v>4.0000000000000002E-9</c:v>
                </c:pt>
                <c:pt idx="2">
                  <c:v>6.9999999999999998E-9</c:v>
                </c:pt>
                <c:pt idx="3">
                  <c:v>1E-8</c:v>
                </c:pt>
                <c:pt idx="4">
                  <c:v>2000000</c:v>
                </c:pt>
                <c:pt idx="5">
                  <c:v>4000000</c:v>
                </c:pt>
                <c:pt idx="6">
                  <c:v>6000000</c:v>
                </c:pt>
                <c:pt idx="7">
                  <c:v>8000000</c:v>
                </c:pt>
                <c:pt idx="8">
                  <c:v>10000000</c:v>
                </c:pt>
                <c:pt idx="9">
                  <c:v>12000000</c:v>
                </c:pt>
                <c:pt idx="10">
                  <c:v>14000000</c:v>
                </c:pt>
                <c:pt idx="11">
                  <c:v>16000000</c:v>
                </c:pt>
                <c:pt idx="12">
                  <c:v>18000000</c:v>
                </c:pt>
                <c:pt idx="13">
                  <c:v>20000000</c:v>
                </c:pt>
                <c:pt idx="14">
                  <c:v>22000000</c:v>
                </c:pt>
                <c:pt idx="15">
                  <c:v>24000000</c:v>
                </c:pt>
                <c:pt idx="16">
                  <c:v>26000000</c:v>
                </c:pt>
                <c:pt idx="17">
                  <c:v>28000000</c:v>
                </c:pt>
                <c:pt idx="18">
                  <c:v>30000000</c:v>
                </c:pt>
                <c:pt idx="19">
                  <c:v>32000000</c:v>
                </c:pt>
                <c:pt idx="20">
                  <c:v>34000000</c:v>
                </c:pt>
                <c:pt idx="21">
                  <c:v>36000000</c:v>
                </c:pt>
                <c:pt idx="22">
                  <c:v>38000000</c:v>
                </c:pt>
                <c:pt idx="23">
                  <c:v>40000000</c:v>
                </c:pt>
                <c:pt idx="24">
                  <c:v>42000000</c:v>
                </c:pt>
                <c:pt idx="25">
                  <c:v>44000000</c:v>
                </c:pt>
                <c:pt idx="26">
                  <c:v>46000000</c:v>
                </c:pt>
                <c:pt idx="27">
                  <c:v>48000000</c:v>
                </c:pt>
                <c:pt idx="28">
                  <c:v>50000000</c:v>
                </c:pt>
                <c:pt idx="29">
                  <c:v>52000000</c:v>
                </c:pt>
                <c:pt idx="30">
                  <c:v>54000000</c:v>
                </c:pt>
                <c:pt idx="31">
                  <c:v>56000000</c:v>
                </c:pt>
                <c:pt idx="32">
                  <c:v>58000000</c:v>
                </c:pt>
                <c:pt idx="33">
                  <c:v>60000000</c:v>
                </c:pt>
                <c:pt idx="34">
                  <c:v>62000000</c:v>
                </c:pt>
                <c:pt idx="35">
                  <c:v>64000000</c:v>
                </c:pt>
                <c:pt idx="36">
                  <c:v>66000000</c:v>
                </c:pt>
                <c:pt idx="37">
                  <c:v>68000000</c:v>
                </c:pt>
                <c:pt idx="38">
                  <c:v>70000000</c:v>
                </c:pt>
                <c:pt idx="39">
                  <c:v>72000000</c:v>
                </c:pt>
                <c:pt idx="40">
                  <c:v>74000000</c:v>
                </c:pt>
                <c:pt idx="41">
                  <c:v>76000000</c:v>
                </c:pt>
                <c:pt idx="42">
                  <c:v>78000000</c:v>
                </c:pt>
                <c:pt idx="43">
                  <c:v>80000000</c:v>
                </c:pt>
                <c:pt idx="44">
                  <c:v>82000000</c:v>
                </c:pt>
                <c:pt idx="45">
                  <c:v>84000000</c:v>
                </c:pt>
                <c:pt idx="46">
                  <c:v>86000000</c:v>
                </c:pt>
                <c:pt idx="47">
                  <c:v>88000000</c:v>
                </c:pt>
                <c:pt idx="48">
                  <c:v>90000000</c:v>
                </c:pt>
                <c:pt idx="49">
                  <c:v>92000000</c:v>
                </c:pt>
                <c:pt idx="50">
                  <c:v>94000000</c:v>
                </c:pt>
                <c:pt idx="51">
                  <c:v>96000000</c:v>
                </c:pt>
                <c:pt idx="52">
                  <c:v>98000000</c:v>
                </c:pt>
                <c:pt idx="53">
                  <c:v>100000000</c:v>
                </c:pt>
              </c:numCache>
            </c:numRef>
          </c:xVal>
          <c:yVal>
            <c:numRef>
              <c:f>'э110 300'!$AA$2:$AA$55</c:f>
              <c:numCache>
                <c:formatCode>0.00E+00</c:formatCode>
                <c:ptCount val="54"/>
                <c:pt idx="0">
                  <c:v>3.6850000000000001E-4</c:v>
                </c:pt>
                <c:pt idx="1">
                  <c:v>7.3700999999999997E-4</c:v>
                </c:pt>
                <c:pt idx="2">
                  <c:v>1.2898E-3</c:v>
                </c:pt>
                <c:pt idx="3">
                  <c:v>1.8426E-3</c:v>
                </c:pt>
                <c:pt idx="4">
                  <c:v>2.6692E-3</c:v>
                </c:pt>
                <c:pt idx="5">
                  <c:v>3.4922999999999998E-3</c:v>
                </c:pt>
                <c:pt idx="6">
                  <c:v>4.3131000000000003E-3</c:v>
                </c:pt>
                <c:pt idx="7">
                  <c:v>5.1323999999999996E-3</c:v>
                </c:pt>
                <c:pt idx="8">
                  <c:v>5.9506999999999997E-3</c:v>
                </c:pt>
                <c:pt idx="9">
                  <c:v>6.7683999999999999E-3</c:v>
                </c:pt>
                <c:pt idx="10">
                  <c:v>7.5856999999999999E-3</c:v>
                </c:pt>
                <c:pt idx="11">
                  <c:v>8.4027000000000008E-3</c:v>
                </c:pt>
                <c:pt idx="12">
                  <c:v>9.2195000000000003E-3</c:v>
                </c:pt>
                <c:pt idx="13">
                  <c:v>1.0036E-2</c:v>
                </c:pt>
                <c:pt idx="14">
                  <c:v>1.0853E-2</c:v>
                </c:pt>
                <c:pt idx="15">
                  <c:v>1.167E-2</c:v>
                </c:pt>
                <c:pt idx="16">
                  <c:v>1.2486000000000001E-2</c:v>
                </c:pt>
                <c:pt idx="17">
                  <c:v>1.3303000000000001E-2</c:v>
                </c:pt>
                <c:pt idx="18">
                  <c:v>1.4120000000000001E-2</c:v>
                </c:pt>
                <c:pt idx="19">
                  <c:v>1.4936E-2</c:v>
                </c:pt>
                <c:pt idx="20">
                  <c:v>1.5753E-2</c:v>
                </c:pt>
                <c:pt idx="21">
                  <c:v>1.6570000000000001E-2</c:v>
                </c:pt>
                <c:pt idx="22">
                  <c:v>1.7387E-2</c:v>
                </c:pt>
                <c:pt idx="23">
                  <c:v>1.8204000000000001E-2</c:v>
                </c:pt>
                <c:pt idx="24">
                  <c:v>1.9021E-2</c:v>
                </c:pt>
                <c:pt idx="25">
                  <c:v>1.9837E-2</c:v>
                </c:pt>
                <c:pt idx="26">
                  <c:v>2.0653999999999999E-2</c:v>
                </c:pt>
                <c:pt idx="27">
                  <c:v>2.1471000000000001E-2</c:v>
                </c:pt>
                <c:pt idx="28">
                  <c:v>2.2287999999999999E-2</c:v>
                </c:pt>
                <c:pt idx="29">
                  <c:v>2.3106000000000002E-2</c:v>
                </c:pt>
                <c:pt idx="30">
                  <c:v>2.3923E-2</c:v>
                </c:pt>
                <c:pt idx="31">
                  <c:v>2.4740000000000002E-2</c:v>
                </c:pt>
                <c:pt idx="32">
                  <c:v>2.5557E-2</c:v>
                </c:pt>
                <c:pt idx="33">
                  <c:v>2.6374000000000002E-2</c:v>
                </c:pt>
                <c:pt idx="34">
                  <c:v>2.7191E-2</c:v>
                </c:pt>
                <c:pt idx="35">
                  <c:v>2.8008999999999999E-2</c:v>
                </c:pt>
                <c:pt idx="36">
                  <c:v>2.8826000000000001E-2</c:v>
                </c:pt>
                <c:pt idx="37">
                  <c:v>2.9642999999999999E-2</c:v>
                </c:pt>
                <c:pt idx="38">
                  <c:v>3.0460999999999998E-2</c:v>
                </c:pt>
                <c:pt idx="39">
                  <c:v>3.1278E-2</c:v>
                </c:pt>
                <c:pt idx="40">
                  <c:v>3.2096E-2</c:v>
                </c:pt>
                <c:pt idx="41">
                  <c:v>3.2912999999999998E-2</c:v>
                </c:pt>
                <c:pt idx="42">
                  <c:v>3.3730999999999997E-2</c:v>
                </c:pt>
                <c:pt idx="43">
                  <c:v>3.4548000000000002E-2</c:v>
                </c:pt>
                <c:pt idx="44">
                  <c:v>3.5366000000000002E-2</c:v>
                </c:pt>
                <c:pt idx="45">
                  <c:v>3.6184000000000001E-2</c:v>
                </c:pt>
                <c:pt idx="46">
                  <c:v>3.7000999999999999E-2</c:v>
                </c:pt>
                <c:pt idx="47">
                  <c:v>3.7818999999999998E-2</c:v>
                </c:pt>
                <c:pt idx="48">
                  <c:v>3.8636999999999998E-2</c:v>
                </c:pt>
                <c:pt idx="49">
                  <c:v>3.9454999999999997E-2</c:v>
                </c:pt>
                <c:pt idx="50">
                  <c:v>4.0273000000000003E-2</c:v>
                </c:pt>
                <c:pt idx="51">
                  <c:v>4.1090000000000002E-2</c:v>
                </c:pt>
                <c:pt idx="52">
                  <c:v>4.1908000000000001E-2</c:v>
                </c:pt>
                <c:pt idx="53">
                  <c:v>4.2726E-2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C4A-4957-A975-4F6686682826}"/>
            </c:ext>
          </c:extLst>
        </c:ser>
        <c:ser>
          <c:idx val="5"/>
          <c:order val="3"/>
          <c:tx>
            <c:v>Деформации внутреннего радиуса (Пользовательский материал)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accent6"/>
                </a:solidFill>
              </a:ln>
              <a:effectLst/>
            </c:spPr>
          </c:marker>
          <c:xVal>
            <c:numRef>
              <c:f>'э110 300'!$S$2:$S$55</c:f>
              <c:numCache>
                <c:formatCode>0.00E+00</c:formatCode>
                <c:ptCount val="54"/>
                <c:pt idx="0">
                  <c:v>2.0000000000000001E-9</c:v>
                </c:pt>
                <c:pt idx="1">
                  <c:v>4.0000000000000002E-9</c:v>
                </c:pt>
                <c:pt idx="2">
                  <c:v>6.9999999999999998E-9</c:v>
                </c:pt>
                <c:pt idx="3">
                  <c:v>1E-8</c:v>
                </c:pt>
                <c:pt idx="4">
                  <c:v>2000000</c:v>
                </c:pt>
                <c:pt idx="5">
                  <c:v>4000000</c:v>
                </c:pt>
                <c:pt idx="6">
                  <c:v>6000000</c:v>
                </c:pt>
                <c:pt idx="7">
                  <c:v>8000000</c:v>
                </c:pt>
                <c:pt idx="8">
                  <c:v>10000000</c:v>
                </c:pt>
                <c:pt idx="9">
                  <c:v>12000000</c:v>
                </c:pt>
                <c:pt idx="10">
                  <c:v>14000000</c:v>
                </c:pt>
                <c:pt idx="11">
                  <c:v>16000000</c:v>
                </c:pt>
                <c:pt idx="12">
                  <c:v>18000000</c:v>
                </c:pt>
                <c:pt idx="13">
                  <c:v>20000000</c:v>
                </c:pt>
                <c:pt idx="14">
                  <c:v>22000000</c:v>
                </c:pt>
                <c:pt idx="15">
                  <c:v>24000000</c:v>
                </c:pt>
                <c:pt idx="16">
                  <c:v>26000000</c:v>
                </c:pt>
                <c:pt idx="17">
                  <c:v>28000000</c:v>
                </c:pt>
                <c:pt idx="18">
                  <c:v>30000000</c:v>
                </c:pt>
                <c:pt idx="19">
                  <c:v>32000000</c:v>
                </c:pt>
                <c:pt idx="20">
                  <c:v>34000000</c:v>
                </c:pt>
                <c:pt idx="21">
                  <c:v>36000000</c:v>
                </c:pt>
                <c:pt idx="22">
                  <c:v>38000000</c:v>
                </c:pt>
                <c:pt idx="23">
                  <c:v>40000000</c:v>
                </c:pt>
                <c:pt idx="24">
                  <c:v>42000000</c:v>
                </c:pt>
                <c:pt idx="25">
                  <c:v>44000000</c:v>
                </c:pt>
                <c:pt idx="26">
                  <c:v>46000000</c:v>
                </c:pt>
                <c:pt idx="27">
                  <c:v>48000000</c:v>
                </c:pt>
                <c:pt idx="28">
                  <c:v>50000000</c:v>
                </c:pt>
                <c:pt idx="29">
                  <c:v>52000000</c:v>
                </c:pt>
                <c:pt idx="30">
                  <c:v>54000000</c:v>
                </c:pt>
                <c:pt idx="31">
                  <c:v>56000000</c:v>
                </c:pt>
                <c:pt idx="32">
                  <c:v>58000000</c:v>
                </c:pt>
                <c:pt idx="33">
                  <c:v>60000000</c:v>
                </c:pt>
                <c:pt idx="34">
                  <c:v>62000000</c:v>
                </c:pt>
                <c:pt idx="35">
                  <c:v>64000000</c:v>
                </c:pt>
                <c:pt idx="36">
                  <c:v>66000000</c:v>
                </c:pt>
                <c:pt idx="37">
                  <c:v>68000000</c:v>
                </c:pt>
                <c:pt idx="38">
                  <c:v>70000000</c:v>
                </c:pt>
                <c:pt idx="39">
                  <c:v>72000000</c:v>
                </c:pt>
                <c:pt idx="40">
                  <c:v>74000000</c:v>
                </c:pt>
                <c:pt idx="41">
                  <c:v>76000000</c:v>
                </c:pt>
                <c:pt idx="42">
                  <c:v>78000000</c:v>
                </c:pt>
                <c:pt idx="43">
                  <c:v>80000000</c:v>
                </c:pt>
                <c:pt idx="44">
                  <c:v>82000000</c:v>
                </c:pt>
                <c:pt idx="45">
                  <c:v>84000000</c:v>
                </c:pt>
                <c:pt idx="46">
                  <c:v>86000000</c:v>
                </c:pt>
                <c:pt idx="47">
                  <c:v>88000000</c:v>
                </c:pt>
                <c:pt idx="48">
                  <c:v>90000000</c:v>
                </c:pt>
                <c:pt idx="49">
                  <c:v>92000000</c:v>
                </c:pt>
                <c:pt idx="50">
                  <c:v>94000000</c:v>
                </c:pt>
                <c:pt idx="51">
                  <c:v>96000000</c:v>
                </c:pt>
                <c:pt idx="52">
                  <c:v>98000000</c:v>
                </c:pt>
                <c:pt idx="53">
                  <c:v>100000000</c:v>
                </c:pt>
              </c:numCache>
            </c:numRef>
          </c:xVal>
          <c:yVal>
            <c:numRef>
              <c:f>'э110 300'!$Z$2:$Z$55</c:f>
              <c:numCache>
                <c:formatCode>0.00E+00</c:formatCode>
                <c:ptCount val="54"/>
                <c:pt idx="0">
                  <c:v>7.3996999999999995E-4</c:v>
                </c:pt>
                <c:pt idx="1">
                  <c:v>1.48E-3</c:v>
                </c:pt>
                <c:pt idx="2">
                  <c:v>2.5899999999999999E-3</c:v>
                </c:pt>
                <c:pt idx="3">
                  <c:v>3.7000000000000002E-3</c:v>
                </c:pt>
                <c:pt idx="4">
                  <c:v>5.5466999999999999E-3</c:v>
                </c:pt>
                <c:pt idx="5">
                  <c:v>7.3899999999999999E-3</c:v>
                </c:pt>
                <c:pt idx="6">
                  <c:v>9.2309999999999996E-3</c:v>
                </c:pt>
                <c:pt idx="7">
                  <c:v>1.107E-2</c:v>
                </c:pt>
                <c:pt idx="8">
                  <c:v>1.2909E-2</c:v>
                </c:pt>
                <c:pt idx="9">
                  <c:v>1.4747E-2</c:v>
                </c:pt>
                <c:pt idx="10">
                  <c:v>1.6584999999999999E-2</c:v>
                </c:pt>
                <c:pt idx="11">
                  <c:v>1.8422000000000001E-2</c:v>
                </c:pt>
                <c:pt idx="12">
                  <c:v>2.0258999999999999E-2</c:v>
                </c:pt>
                <c:pt idx="13">
                  <c:v>2.2096000000000001E-2</c:v>
                </c:pt>
                <c:pt idx="14">
                  <c:v>2.3932999999999999E-2</c:v>
                </c:pt>
                <c:pt idx="15">
                  <c:v>2.5770000000000001E-2</c:v>
                </c:pt>
                <c:pt idx="16">
                  <c:v>2.7607E-2</c:v>
                </c:pt>
                <c:pt idx="17">
                  <c:v>2.9444999999999999E-2</c:v>
                </c:pt>
                <c:pt idx="18">
                  <c:v>3.1281999999999997E-2</c:v>
                </c:pt>
                <c:pt idx="19">
                  <c:v>3.3119000000000003E-2</c:v>
                </c:pt>
                <c:pt idx="20">
                  <c:v>3.4956000000000001E-2</c:v>
                </c:pt>
                <c:pt idx="21">
                  <c:v>3.6794E-2</c:v>
                </c:pt>
                <c:pt idx="22">
                  <c:v>3.8630999999999999E-2</c:v>
                </c:pt>
                <c:pt idx="23">
                  <c:v>4.0468999999999998E-2</c:v>
                </c:pt>
                <c:pt idx="24">
                  <c:v>4.2306000000000003E-2</c:v>
                </c:pt>
                <c:pt idx="25">
                  <c:v>4.4144000000000003E-2</c:v>
                </c:pt>
                <c:pt idx="26">
                  <c:v>4.5982000000000002E-2</c:v>
                </c:pt>
                <c:pt idx="27">
                  <c:v>4.7819E-2</c:v>
                </c:pt>
                <c:pt idx="28">
                  <c:v>4.9657E-2</c:v>
                </c:pt>
                <c:pt idx="29">
                  <c:v>5.1494999999999999E-2</c:v>
                </c:pt>
                <c:pt idx="30">
                  <c:v>5.3332999999999998E-2</c:v>
                </c:pt>
                <c:pt idx="31">
                  <c:v>5.5170999999999998E-2</c:v>
                </c:pt>
                <c:pt idx="32">
                  <c:v>5.7008999999999997E-2</c:v>
                </c:pt>
                <c:pt idx="33">
                  <c:v>5.8846999999999997E-2</c:v>
                </c:pt>
                <c:pt idx="34">
                  <c:v>6.0685000000000003E-2</c:v>
                </c:pt>
                <c:pt idx="35">
                  <c:v>6.2523999999999996E-2</c:v>
                </c:pt>
                <c:pt idx="36">
                  <c:v>6.4362000000000003E-2</c:v>
                </c:pt>
                <c:pt idx="37">
                  <c:v>6.6199999999999995E-2</c:v>
                </c:pt>
                <c:pt idx="38">
                  <c:v>6.8039000000000002E-2</c:v>
                </c:pt>
                <c:pt idx="39">
                  <c:v>6.9876999999999995E-2</c:v>
                </c:pt>
                <c:pt idx="40">
                  <c:v>7.1716000000000002E-2</c:v>
                </c:pt>
                <c:pt idx="41">
                  <c:v>7.3553999999999994E-2</c:v>
                </c:pt>
                <c:pt idx="42">
                  <c:v>7.5393000000000002E-2</c:v>
                </c:pt>
                <c:pt idx="43">
                  <c:v>7.7231999999999995E-2</c:v>
                </c:pt>
                <c:pt idx="44">
                  <c:v>7.9071000000000002E-2</c:v>
                </c:pt>
                <c:pt idx="45">
                  <c:v>8.0909999999999996E-2</c:v>
                </c:pt>
                <c:pt idx="46">
                  <c:v>8.2749000000000003E-2</c:v>
                </c:pt>
                <c:pt idx="47">
                  <c:v>8.4587999999999997E-2</c:v>
                </c:pt>
                <c:pt idx="48">
                  <c:v>8.6427000000000004E-2</c:v>
                </c:pt>
                <c:pt idx="49">
                  <c:v>8.8265999999999997E-2</c:v>
                </c:pt>
                <c:pt idx="50">
                  <c:v>9.0105000000000005E-2</c:v>
                </c:pt>
                <c:pt idx="51">
                  <c:v>9.1943999999999998E-2</c:v>
                </c:pt>
                <c:pt idx="52">
                  <c:v>9.3784000000000006E-2</c:v>
                </c:pt>
                <c:pt idx="53">
                  <c:v>9.5623E-2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C4A-4957-A975-4F6686682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8415808"/>
        <c:axId val="1408840384"/>
      </c:scatterChart>
      <c:valAx>
        <c:axId val="1428415808"/>
        <c:scaling>
          <c:orientation val="minMax"/>
          <c:max val="1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ru-RU" dirty="0"/>
                  <a:t>Время, сек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08840384"/>
        <c:crosses val="autoZero"/>
        <c:crossBetween val="midCat"/>
      </c:valAx>
      <c:valAx>
        <c:axId val="140884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ru-RU" dirty="0"/>
                  <a:t>Деформации,</a:t>
                </a:r>
                <a:r>
                  <a:rPr lang="ru-RU" baseline="0" dirty="0"/>
                  <a:t> %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8415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784100491202415"/>
          <c:y val="0.62096861875244558"/>
          <c:w val="0.76706147184986173"/>
          <c:h val="0.354226386914942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+mn-lt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Деформации внешнего радиуса (Аналитический расчет)</c:v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'Э110 350'!$R$2:$R$55</c:f>
              <c:numCache>
                <c:formatCode>General</c:formatCode>
                <c:ptCount val="54"/>
                <c:pt idx="0">
                  <c:v>2.0000000000000001E-9</c:v>
                </c:pt>
                <c:pt idx="1">
                  <c:v>4.0000000000000002E-9</c:v>
                </c:pt>
                <c:pt idx="2">
                  <c:v>6.9999999999999998E-9</c:v>
                </c:pt>
                <c:pt idx="3">
                  <c:v>1E-8</c:v>
                </c:pt>
                <c:pt idx="4">
                  <c:v>2000000</c:v>
                </c:pt>
                <c:pt idx="5">
                  <c:v>4000000</c:v>
                </c:pt>
                <c:pt idx="6">
                  <c:v>6000000</c:v>
                </c:pt>
                <c:pt idx="7">
                  <c:v>8000000</c:v>
                </c:pt>
                <c:pt idx="8">
                  <c:v>10000000</c:v>
                </c:pt>
                <c:pt idx="9">
                  <c:v>12000000</c:v>
                </c:pt>
                <c:pt idx="10">
                  <c:v>14000000</c:v>
                </c:pt>
                <c:pt idx="11">
                  <c:v>16000000</c:v>
                </c:pt>
                <c:pt idx="12">
                  <c:v>18000000</c:v>
                </c:pt>
                <c:pt idx="13">
                  <c:v>20000000</c:v>
                </c:pt>
                <c:pt idx="14">
                  <c:v>22000000</c:v>
                </c:pt>
                <c:pt idx="15">
                  <c:v>24000000</c:v>
                </c:pt>
                <c:pt idx="16">
                  <c:v>26000000</c:v>
                </c:pt>
                <c:pt idx="17">
                  <c:v>28000000</c:v>
                </c:pt>
                <c:pt idx="18">
                  <c:v>30000000</c:v>
                </c:pt>
                <c:pt idx="19">
                  <c:v>32000000</c:v>
                </c:pt>
                <c:pt idx="20">
                  <c:v>34000000</c:v>
                </c:pt>
                <c:pt idx="21">
                  <c:v>36000000</c:v>
                </c:pt>
                <c:pt idx="22">
                  <c:v>38000000</c:v>
                </c:pt>
                <c:pt idx="23">
                  <c:v>40000000</c:v>
                </c:pt>
                <c:pt idx="24">
                  <c:v>42000000</c:v>
                </c:pt>
                <c:pt idx="25">
                  <c:v>44000000</c:v>
                </c:pt>
                <c:pt idx="26">
                  <c:v>46000000</c:v>
                </c:pt>
                <c:pt idx="27">
                  <c:v>48000000</c:v>
                </c:pt>
                <c:pt idx="28">
                  <c:v>50000000</c:v>
                </c:pt>
                <c:pt idx="29">
                  <c:v>52000000</c:v>
                </c:pt>
                <c:pt idx="30">
                  <c:v>54000000</c:v>
                </c:pt>
                <c:pt idx="31">
                  <c:v>56000000</c:v>
                </c:pt>
                <c:pt idx="32">
                  <c:v>58000000</c:v>
                </c:pt>
                <c:pt idx="33">
                  <c:v>60000000</c:v>
                </c:pt>
                <c:pt idx="34">
                  <c:v>62000000</c:v>
                </c:pt>
                <c:pt idx="35">
                  <c:v>64000000</c:v>
                </c:pt>
                <c:pt idx="36">
                  <c:v>66000000</c:v>
                </c:pt>
                <c:pt idx="37">
                  <c:v>68000000</c:v>
                </c:pt>
                <c:pt idx="38">
                  <c:v>70000000</c:v>
                </c:pt>
                <c:pt idx="39">
                  <c:v>72000000</c:v>
                </c:pt>
                <c:pt idx="40">
                  <c:v>74000000</c:v>
                </c:pt>
                <c:pt idx="41">
                  <c:v>76000000</c:v>
                </c:pt>
                <c:pt idx="42">
                  <c:v>78000000</c:v>
                </c:pt>
                <c:pt idx="43">
                  <c:v>80000000</c:v>
                </c:pt>
                <c:pt idx="44">
                  <c:v>82000000</c:v>
                </c:pt>
                <c:pt idx="45">
                  <c:v>84000000</c:v>
                </c:pt>
                <c:pt idx="46">
                  <c:v>86000000</c:v>
                </c:pt>
                <c:pt idx="47">
                  <c:v>88000000</c:v>
                </c:pt>
                <c:pt idx="48">
                  <c:v>90000000</c:v>
                </c:pt>
                <c:pt idx="49">
                  <c:v>92000000</c:v>
                </c:pt>
                <c:pt idx="50">
                  <c:v>94000000</c:v>
                </c:pt>
                <c:pt idx="51">
                  <c:v>96000000</c:v>
                </c:pt>
                <c:pt idx="52">
                  <c:v>98000000</c:v>
                </c:pt>
                <c:pt idx="53">
                  <c:v>100000000</c:v>
                </c:pt>
              </c:numCache>
            </c:numRef>
          </c:xVal>
          <c:yVal>
            <c:numRef>
              <c:f>'Э110 350'!$W$2:$W$55</c:f>
              <c:numCache>
                <c:formatCode>0.00E+00</c:formatCode>
                <c:ptCount val="54"/>
                <c:pt idx="0">
                  <c:v>2.1534320323014829E-3</c:v>
                </c:pt>
                <c:pt idx="1">
                  <c:v>2.1534320323014842E-3</c:v>
                </c:pt>
                <c:pt idx="2">
                  <c:v>2.1534320323014868E-3</c:v>
                </c:pt>
                <c:pt idx="3">
                  <c:v>2.153432032301489E-3</c:v>
                </c:pt>
                <c:pt idx="4">
                  <c:v>3.705151611293536E-3</c:v>
                </c:pt>
                <c:pt idx="5">
                  <c:v>5.2568711902855909E-3</c:v>
                </c:pt>
                <c:pt idx="6">
                  <c:v>6.8085907692776448E-3</c:v>
                </c:pt>
                <c:pt idx="7">
                  <c:v>8.3603103482697005E-3</c:v>
                </c:pt>
                <c:pt idx="8">
                  <c:v>9.9120299272617545E-3</c:v>
                </c:pt>
                <c:pt idx="9">
                  <c:v>1.1463749506253808E-2</c:v>
                </c:pt>
                <c:pt idx="10">
                  <c:v>1.3015469085245864E-2</c:v>
                </c:pt>
                <c:pt idx="11">
                  <c:v>1.4567188664237918E-2</c:v>
                </c:pt>
                <c:pt idx="12">
                  <c:v>1.6118908243229972E-2</c:v>
                </c:pt>
                <c:pt idx="13">
                  <c:v>1.7670627822222028E-2</c:v>
                </c:pt>
                <c:pt idx="14">
                  <c:v>1.9222347401214084E-2</c:v>
                </c:pt>
                <c:pt idx="15">
                  <c:v>2.0774066980206136E-2</c:v>
                </c:pt>
                <c:pt idx="16">
                  <c:v>2.2325786559198191E-2</c:v>
                </c:pt>
                <c:pt idx="17">
                  <c:v>2.3877506138190247E-2</c:v>
                </c:pt>
                <c:pt idx="18">
                  <c:v>2.5429225717182299E-2</c:v>
                </c:pt>
                <c:pt idx="19">
                  <c:v>2.6980945296174355E-2</c:v>
                </c:pt>
                <c:pt idx="20">
                  <c:v>2.8532664875166411E-2</c:v>
                </c:pt>
                <c:pt idx="21">
                  <c:v>3.0084384454158467E-2</c:v>
                </c:pt>
                <c:pt idx="22">
                  <c:v>3.1636104033150522E-2</c:v>
                </c:pt>
                <c:pt idx="23">
                  <c:v>3.3187823612142578E-2</c:v>
                </c:pt>
                <c:pt idx="24">
                  <c:v>3.4739543191134634E-2</c:v>
                </c:pt>
                <c:pt idx="25">
                  <c:v>3.6291262770126689E-2</c:v>
                </c:pt>
                <c:pt idx="26">
                  <c:v>3.7842982349118745E-2</c:v>
                </c:pt>
                <c:pt idx="27">
                  <c:v>3.9394701928110787E-2</c:v>
                </c:pt>
                <c:pt idx="28">
                  <c:v>4.0946421507102843E-2</c:v>
                </c:pt>
                <c:pt idx="29">
                  <c:v>4.2498141086094898E-2</c:v>
                </c:pt>
                <c:pt idx="30">
                  <c:v>4.4049860665086954E-2</c:v>
                </c:pt>
                <c:pt idx="31">
                  <c:v>4.560158024407901E-2</c:v>
                </c:pt>
                <c:pt idx="32">
                  <c:v>4.7153299823071065E-2</c:v>
                </c:pt>
                <c:pt idx="33">
                  <c:v>4.8705019402063121E-2</c:v>
                </c:pt>
                <c:pt idx="34">
                  <c:v>5.0256738981055177E-2</c:v>
                </c:pt>
                <c:pt idx="35">
                  <c:v>5.1808458560047232E-2</c:v>
                </c:pt>
                <c:pt idx="36">
                  <c:v>5.3360178139039288E-2</c:v>
                </c:pt>
                <c:pt idx="37">
                  <c:v>5.4911897718031344E-2</c:v>
                </c:pt>
                <c:pt idx="38">
                  <c:v>5.64636172970234E-2</c:v>
                </c:pt>
                <c:pt idx="39">
                  <c:v>5.8015336876015455E-2</c:v>
                </c:pt>
                <c:pt idx="40">
                  <c:v>5.9567056455007497E-2</c:v>
                </c:pt>
                <c:pt idx="41">
                  <c:v>6.1118776033999553E-2</c:v>
                </c:pt>
                <c:pt idx="42">
                  <c:v>6.2670495612991609E-2</c:v>
                </c:pt>
                <c:pt idx="43">
                  <c:v>6.4222215191983664E-2</c:v>
                </c:pt>
                <c:pt idx="44">
                  <c:v>6.577393477097572E-2</c:v>
                </c:pt>
                <c:pt idx="45">
                  <c:v>6.7325654349967776E-2</c:v>
                </c:pt>
                <c:pt idx="46">
                  <c:v>6.8877373928959831E-2</c:v>
                </c:pt>
                <c:pt idx="47">
                  <c:v>7.0429093507951887E-2</c:v>
                </c:pt>
                <c:pt idx="48">
                  <c:v>7.1980813086943943E-2</c:v>
                </c:pt>
                <c:pt idx="49">
                  <c:v>7.3532532665935998E-2</c:v>
                </c:pt>
                <c:pt idx="50">
                  <c:v>7.508425224492804E-2</c:v>
                </c:pt>
                <c:pt idx="51">
                  <c:v>7.6635971823920096E-2</c:v>
                </c:pt>
                <c:pt idx="52">
                  <c:v>7.8187691402912152E-2</c:v>
                </c:pt>
                <c:pt idx="53">
                  <c:v>7.9739410981904207E-2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9D0-4B6F-BB8D-366CACFBD81D}"/>
            </c:ext>
          </c:extLst>
        </c:ser>
        <c:ser>
          <c:idx val="1"/>
          <c:order val="1"/>
          <c:tx>
            <c:v>Деформации внутреннего радиуса (Аналитический расчет)</c:v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'Э110 350'!$R$2:$R$55</c:f>
              <c:numCache>
                <c:formatCode>General</c:formatCode>
                <c:ptCount val="54"/>
                <c:pt idx="0">
                  <c:v>2.0000000000000001E-9</c:v>
                </c:pt>
                <c:pt idx="1">
                  <c:v>4.0000000000000002E-9</c:v>
                </c:pt>
                <c:pt idx="2">
                  <c:v>6.9999999999999998E-9</c:v>
                </c:pt>
                <c:pt idx="3">
                  <c:v>1E-8</c:v>
                </c:pt>
                <c:pt idx="4">
                  <c:v>2000000</c:v>
                </c:pt>
                <c:pt idx="5">
                  <c:v>4000000</c:v>
                </c:pt>
                <c:pt idx="6">
                  <c:v>6000000</c:v>
                </c:pt>
                <c:pt idx="7">
                  <c:v>8000000</c:v>
                </c:pt>
                <c:pt idx="8">
                  <c:v>10000000</c:v>
                </c:pt>
                <c:pt idx="9">
                  <c:v>12000000</c:v>
                </c:pt>
                <c:pt idx="10">
                  <c:v>14000000</c:v>
                </c:pt>
                <c:pt idx="11">
                  <c:v>16000000</c:v>
                </c:pt>
                <c:pt idx="12">
                  <c:v>18000000</c:v>
                </c:pt>
                <c:pt idx="13">
                  <c:v>20000000</c:v>
                </c:pt>
                <c:pt idx="14">
                  <c:v>22000000</c:v>
                </c:pt>
                <c:pt idx="15">
                  <c:v>24000000</c:v>
                </c:pt>
                <c:pt idx="16">
                  <c:v>26000000</c:v>
                </c:pt>
                <c:pt idx="17">
                  <c:v>28000000</c:v>
                </c:pt>
                <c:pt idx="18">
                  <c:v>30000000</c:v>
                </c:pt>
                <c:pt idx="19">
                  <c:v>32000000</c:v>
                </c:pt>
                <c:pt idx="20">
                  <c:v>34000000</c:v>
                </c:pt>
                <c:pt idx="21">
                  <c:v>36000000</c:v>
                </c:pt>
                <c:pt idx="22">
                  <c:v>38000000</c:v>
                </c:pt>
                <c:pt idx="23">
                  <c:v>40000000</c:v>
                </c:pt>
                <c:pt idx="24">
                  <c:v>42000000</c:v>
                </c:pt>
                <c:pt idx="25">
                  <c:v>44000000</c:v>
                </c:pt>
                <c:pt idx="26">
                  <c:v>46000000</c:v>
                </c:pt>
                <c:pt idx="27">
                  <c:v>48000000</c:v>
                </c:pt>
                <c:pt idx="28">
                  <c:v>50000000</c:v>
                </c:pt>
                <c:pt idx="29">
                  <c:v>52000000</c:v>
                </c:pt>
                <c:pt idx="30">
                  <c:v>54000000</c:v>
                </c:pt>
                <c:pt idx="31">
                  <c:v>56000000</c:v>
                </c:pt>
                <c:pt idx="32">
                  <c:v>58000000</c:v>
                </c:pt>
                <c:pt idx="33">
                  <c:v>60000000</c:v>
                </c:pt>
                <c:pt idx="34">
                  <c:v>62000000</c:v>
                </c:pt>
                <c:pt idx="35">
                  <c:v>64000000</c:v>
                </c:pt>
                <c:pt idx="36">
                  <c:v>66000000</c:v>
                </c:pt>
                <c:pt idx="37">
                  <c:v>68000000</c:v>
                </c:pt>
                <c:pt idx="38">
                  <c:v>70000000</c:v>
                </c:pt>
                <c:pt idx="39">
                  <c:v>72000000</c:v>
                </c:pt>
                <c:pt idx="40">
                  <c:v>74000000</c:v>
                </c:pt>
                <c:pt idx="41">
                  <c:v>76000000</c:v>
                </c:pt>
                <c:pt idx="42">
                  <c:v>78000000</c:v>
                </c:pt>
                <c:pt idx="43">
                  <c:v>80000000</c:v>
                </c:pt>
                <c:pt idx="44">
                  <c:v>82000000</c:v>
                </c:pt>
                <c:pt idx="45">
                  <c:v>84000000</c:v>
                </c:pt>
                <c:pt idx="46">
                  <c:v>86000000</c:v>
                </c:pt>
                <c:pt idx="47">
                  <c:v>88000000</c:v>
                </c:pt>
                <c:pt idx="48">
                  <c:v>90000000</c:v>
                </c:pt>
                <c:pt idx="49">
                  <c:v>92000000</c:v>
                </c:pt>
                <c:pt idx="50">
                  <c:v>94000000</c:v>
                </c:pt>
                <c:pt idx="51">
                  <c:v>96000000</c:v>
                </c:pt>
                <c:pt idx="52">
                  <c:v>98000000</c:v>
                </c:pt>
                <c:pt idx="53">
                  <c:v>100000000</c:v>
                </c:pt>
              </c:numCache>
            </c:numRef>
          </c:xVal>
          <c:yVal>
            <c:numRef>
              <c:f>'Э110 350'!$X$2:$X$55</c:f>
              <c:numCache>
                <c:formatCode>0.00E+00</c:formatCode>
                <c:ptCount val="54"/>
                <c:pt idx="0">
                  <c:v>4.0107671601615127E-3</c:v>
                </c:pt>
                <c:pt idx="1">
                  <c:v>4.0107671601615161E-3</c:v>
                </c:pt>
                <c:pt idx="2">
                  <c:v>4.0107671601615213E-3</c:v>
                </c:pt>
                <c:pt idx="3">
                  <c:v>4.0107671601615266E-3</c:v>
                </c:pt>
                <c:pt idx="4">
                  <c:v>7.5021362128936319E-3</c:v>
                </c:pt>
                <c:pt idx="5">
                  <c:v>1.0993505265625755E-2</c:v>
                </c:pt>
                <c:pt idx="6">
                  <c:v>1.4484874318357878E-2</c:v>
                </c:pt>
                <c:pt idx="7">
                  <c:v>1.7976243371090002E-2</c:v>
                </c:pt>
                <c:pt idx="8">
                  <c:v>2.146761242382212E-2</c:v>
                </c:pt>
                <c:pt idx="9">
                  <c:v>2.4958981476554246E-2</c:v>
                </c:pt>
                <c:pt idx="10">
                  <c:v>2.8450350529286371E-2</c:v>
                </c:pt>
                <c:pt idx="11">
                  <c:v>3.1941719582018489E-2</c:v>
                </c:pt>
                <c:pt idx="12">
                  <c:v>3.5433088634750615E-2</c:v>
                </c:pt>
                <c:pt idx="13">
                  <c:v>3.8924457687482733E-2</c:v>
                </c:pt>
                <c:pt idx="14">
                  <c:v>4.2415826740214858E-2</c:v>
                </c:pt>
                <c:pt idx="15">
                  <c:v>4.5907195792946984E-2</c:v>
                </c:pt>
                <c:pt idx="16">
                  <c:v>4.9398564845679102E-2</c:v>
                </c:pt>
                <c:pt idx="17">
                  <c:v>5.2889933898411227E-2</c:v>
                </c:pt>
                <c:pt idx="18">
                  <c:v>5.6381302951143346E-2</c:v>
                </c:pt>
                <c:pt idx="19">
                  <c:v>5.9872672003875471E-2</c:v>
                </c:pt>
                <c:pt idx="20">
                  <c:v>6.3364041056607603E-2</c:v>
                </c:pt>
                <c:pt idx="21">
                  <c:v>6.6855410109339722E-2</c:v>
                </c:pt>
                <c:pt idx="22">
                  <c:v>7.034677916207184E-2</c:v>
                </c:pt>
                <c:pt idx="23">
                  <c:v>7.3838148214803959E-2</c:v>
                </c:pt>
                <c:pt idx="24">
                  <c:v>7.7329517267536091E-2</c:v>
                </c:pt>
                <c:pt idx="25">
                  <c:v>8.0820886320268209E-2</c:v>
                </c:pt>
                <c:pt idx="26">
                  <c:v>8.4312255373000328E-2</c:v>
                </c:pt>
                <c:pt idx="27">
                  <c:v>8.780362442573246E-2</c:v>
                </c:pt>
                <c:pt idx="28">
                  <c:v>9.1294993478464578E-2</c:v>
                </c:pt>
                <c:pt idx="29">
                  <c:v>9.4786362531196697E-2</c:v>
                </c:pt>
                <c:pt idx="30">
                  <c:v>9.8277731583928829E-2</c:v>
                </c:pt>
                <c:pt idx="31">
                  <c:v>0.10176910063666095</c:v>
                </c:pt>
                <c:pt idx="32">
                  <c:v>0.10526046968939307</c:v>
                </c:pt>
                <c:pt idx="33">
                  <c:v>0.10875183874212518</c:v>
                </c:pt>
                <c:pt idx="34">
                  <c:v>0.11224320779485732</c:v>
                </c:pt>
                <c:pt idx="35">
                  <c:v>0.11573457684758943</c:v>
                </c:pt>
                <c:pt idx="36">
                  <c:v>0.11922594590032155</c:v>
                </c:pt>
                <c:pt idx="37">
                  <c:v>0.12271731495305369</c:v>
                </c:pt>
                <c:pt idx="38">
                  <c:v>0.1262086840057858</c:v>
                </c:pt>
                <c:pt idx="39">
                  <c:v>0.12970005305851795</c:v>
                </c:pt>
                <c:pt idx="40">
                  <c:v>0.13319142211125007</c:v>
                </c:pt>
                <c:pt idx="41">
                  <c:v>0.13668279116398219</c:v>
                </c:pt>
                <c:pt idx="42">
                  <c:v>0.14017416021671431</c:v>
                </c:pt>
                <c:pt idx="43">
                  <c:v>0.14366552926944642</c:v>
                </c:pt>
                <c:pt idx="44">
                  <c:v>0.14715689832217854</c:v>
                </c:pt>
                <c:pt idx="45">
                  <c:v>0.15064826737491069</c:v>
                </c:pt>
                <c:pt idx="46">
                  <c:v>0.15413963642764281</c:v>
                </c:pt>
                <c:pt idx="47">
                  <c:v>0.15763100548037492</c:v>
                </c:pt>
                <c:pt idx="48">
                  <c:v>0.16112237453310704</c:v>
                </c:pt>
                <c:pt idx="49">
                  <c:v>0.16461374358583916</c:v>
                </c:pt>
                <c:pt idx="50">
                  <c:v>0.16810511263857128</c:v>
                </c:pt>
                <c:pt idx="51">
                  <c:v>0.17159648169130343</c:v>
                </c:pt>
                <c:pt idx="52">
                  <c:v>0.17508785074403554</c:v>
                </c:pt>
                <c:pt idx="53">
                  <c:v>0.17857921979676766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9D0-4B6F-BB8D-366CACFBD81D}"/>
            </c:ext>
          </c:extLst>
        </c:ser>
        <c:ser>
          <c:idx val="4"/>
          <c:order val="2"/>
          <c:tx>
            <c:v>Деформации внешнего радиуса (Пользовательский материал)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0">
                <a:solidFill>
                  <a:srgbClr val="0070C0"/>
                </a:solidFill>
              </a:ln>
              <a:effectLst/>
            </c:spPr>
          </c:marker>
          <c:xVal>
            <c:numRef>
              <c:f>'Э110 350'!$R$2:$R$55</c:f>
              <c:numCache>
                <c:formatCode>General</c:formatCode>
                <c:ptCount val="54"/>
                <c:pt idx="0">
                  <c:v>2.0000000000000001E-9</c:v>
                </c:pt>
                <c:pt idx="1">
                  <c:v>4.0000000000000002E-9</c:v>
                </c:pt>
                <c:pt idx="2">
                  <c:v>6.9999999999999998E-9</c:v>
                </c:pt>
                <c:pt idx="3">
                  <c:v>1E-8</c:v>
                </c:pt>
                <c:pt idx="4">
                  <c:v>2000000</c:v>
                </c:pt>
                <c:pt idx="5">
                  <c:v>4000000</c:v>
                </c:pt>
                <c:pt idx="6">
                  <c:v>6000000</c:v>
                </c:pt>
                <c:pt idx="7">
                  <c:v>8000000</c:v>
                </c:pt>
                <c:pt idx="8">
                  <c:v>10000000</c:v>
                </c:pt>
                <c:pt idx="9">
                  <c:v>12000000</c:v>
                </c:pt>
                <c:pt idx="10">
                  <c:v>14000000</c:v>
                </c:pt>
                <c:pt idx="11">
                  <c:v>16000000</c:v>
                </c:pt>
                <c:pt idx="12">
                  <c:v>18000000</c:v>
                </c:pt>
                <c:pt idx="13">
                  <c:v>20000000</c:v>
                </c:pt>
                <c:pt idx="14">
                  <c:v>22000000</c:v>
                </c:pt>
                <c:pt idx="15">
                  <c:v>24000000</c:v>
                </c:pt>
                <c:pt idx="16">
                  <c:v>26000000</c:v>
                </c:pt>
                <c:pt idx="17">
                  <c:v>28000000</c:v>
                </c:pt>
                <c:pt idx="18">
                  <c:v>30000000</c:v>
                </c:pt>
                <c:pt idx="19">
                  <c:v>32000000</c:v>
                </c:pt>
                <c:pt idx="20">
                  <c:v>34000000</c:v>
                </c:pt>
                <c:pt idx="21">
                  <c:v>36000000</c:v>
                </c:pt>
                <c:pt idx="22">
                  <c:v>38000000</c:v>
                </c:pt>
                <c:pt idx="23">
                  <c:v>40000000</c:v>
                </c:pt>
                <c:pt idx="24">
                  <c:v>42000000</c:v>
                </c:pt>
                <c:pt idx="25">
                  <c:v>44000000</c:v>
                </c:pt>
                <c:pt idx="26">
                  <c:v>46000000</c:v>
                </c:pt>
                <c:pt idx="27">
                  <c:v>48000000</c:v>
                </c:pt>
                <c:pt idx="28">
                  <c:v>50000000</c:v>
                </c:pt>
                <c:pt idx="29">
                  <c:v>52000000</c:v>
                </c:pt>
                <c:pt idx="30">
                  <c:v>54000000</c:v>
                </c:pt>
                <c:pt idx="31">
                  <c:v>56000000</c:v>
                </c:pt>
                <c:pt idx="32">
                  <c:v>58000000</c:v>
                </c:pt>
                <c:pt idx="33">
                  <c:v>60000000</c:v>
                </c:pt>
                <c:pt idx="34">
                  <c:v>62000000</c:v>
                </c:pt>
                <c:pt idx="35">
                  <c:v>64000000</c:v>
                </c:pt>
                <c:pt idx="36">
                  <c:v>66000000</c:v>
                </c:pt>
                <c:pt idx="37">
                  <c:v>68000000</c:v>
                </c:pt>
                <c:pt idx="38">
                  <c:v>70000000</c:v>
                </c:pt>
                <c:pt idx="39">
                  <c:v>72000000</c:v>
                </c:pt>
                <c:pt idx="40">
                  <c:v>74000000</c:v>
                </c:pt>
                <c:pt idx="41">
                  <c:v>76000000</c:v>
                </c:pt>
                <c:pt idx="42">
                  <c:v>78000000</c:v>
                </c:pt>
                <c:pt idx="43">
                  <c:v>80000000</c:v>
                </c:pt>
                <c:pt idx="44">
                  <c:v>82000000</c:v>
                </c:pt>
                <c:pt idx="45">
                  <c:v>84000000</c:v>
                </c:pt>
                <c:pt idx="46">
                  <c:v>86000000</c:v>
                </c:pt>
                <c:pt idx="47">
                  <c:v>88000000</c:v>
                </c:pt>
                <c:pt idx="48">
                  <c:v>90000000</c:v>
                </c:pt>
                <c:pt idx="49">
                  <c:v>92000000</c:v>
                </c:pt>
                <c:pt idx="50">
                  <c:v>94000000</c:v>
                </c:pt>
                <c:pt idx="51">
                  <c:v>96000000</c:v>
                </c:pt>
                <c:pt idx="52">
                  <c:v>98000000</c:v>
                </c:pt>
                <c:pt idx="53">
                  <c:v>100000000</c:v>
                </c:pt>
              </c:numCache>
            </c:numRef>
          </c:xVal>
          <c:yVal>
            <c:numRef>
              <c:f>'Э110 350'!$Z$2:$Z$55</c:f>
              <c:numCache>
                <c:formatCode>0.00E+00</c:formatCode>
                <c:ptCount val="54"/>
                <c:pt idx="0">
                  <c:v>3.6850000000000001E-4</c:v>
                </c:pt>
                <c:pt idx="1">
                  <c:v>7.3700999999999997E-4</c:v>
                </c:pt>
                <c:pt idx="2">
                  <c:v>1.2898E-3</c:v>
                </c:pt>
                <c:pt idx="3">
                  <c:v>1.8426E-3</c:v>
                </c:pt>
                <c:pt idx="4">
                  <c:v>3.4099E-3</c:v>
                </c:pt>
                <c:pt idx="5">
                  <c:v>4.9697999999999999E-3</c:v>
                </c:pt>
                <c:pt idx="6">
                  <c:v>6.5261E-3</c:v>
                </c:pt>
                <c:pt idx="7">
                  <c:v>8.0806000000000003E-3</c:v>
                </c:pt>
                <c:pt idx="8">
                  <c:v>9.6342000000000007E-3</c:v>
                </c:pt>
                <c:pt idx="9">
                  <c:v>1.1187000000000001E-2</c:v>
                </c:pt>
                <c:pt idx="10">
                  <c:v>1.2741000000000001E-2</c:v>
                </c:pt>
                <c:pt idx="11">
                  <c:v>1.4293999999999999E-2</c:v>
                </c:pt>
                <c:pt idx="12">
                  <c:v>1.5847E-2</c:v>
                </c:pt>
                <c:pt idx="13">
                  <c:v>1.7399999999999999E-2</c:v>
                </c:pt>
                <c:pt idx="14">
                  <c:v>1.8953999999999999E-2</c:v>
                </c:pt>
                <c:pt idx="15">
                  <c:v>2.0507000000000001E-2</c:v>
                </c:pt>
                <c:pt idx="16">
                  <c:v>2.2061000000000001E-2</c:v>
                </c:pt>
                <c:pt idx="17">
                  <c:v>2.3615000000000001E-2</c:v>
                </c:pt>
                <c:pt idx="18">
                  <c:v>2.5167999999999999E-2</c:v>
                </c:pt>
                <c:pt idx="19">
                  <c:v>2.6723E-2</c:v>
                </c:pt>
                <c:pt idx="20">
                  <c:v>2.8277E-2</c:v>
                </c:pt>
                <c:pt idx="21">
                  <c:v>2.9831E-2</c:v>
                </c:pt>
                <c:pt idx="22">
                  <c:v>3.1385000000000003E-2</c:v>
                </c:pt>
                <c:pt idx="23">
                  <c:v>3.2939999999999997E-2</c:v>
                </c:pt>
                <c:pt idx="24">
                  <c:v>3.4494999999999998E-2</c:v>
                </c:pt>
                <c:pt idx="25">
                  <c:v>3.6049999999999999E-2</c:v>
                </c:pt>
                <c:pt idx="26">
                  <c:v>3.7605E-2</c:v>
                </c:pt>
                <c:pt idx="27">
                  <c:v>3.916E-2</c:v>
                </c:pt>
                <c:pt idx="28">
                  <c:v>4.0715000000000001E-2</c:v>
                </c:pt>
                <c:pt idx="29">
                  <c:v>4.2270000000000002E-2</c:v>
                </c:pt>
                <c:pt idx="30">
                  <c:v>4.3825999999999997E-2</c:v>
                </c:pt>
                <c:pt idx="31">
                  <c:v>4.5381999999999999E-2</c:v>
                </c:pt>
                <c:pt idx="32">
                  <c:v>4.6937E-2</c:v>
                </c:pt>
                <c:pt idx="33">
                  <c:v>4.8493000000000001E-2</c:v>
                </c:pt>
                <c:pt idx="34">
                  <c:v>5.0049000000000003E-2</c:v>
                </c:pt>
                <c:pt idx="35">
                  <c:v>5.1604999999999998E-2</c:v>
                </c:pt>
                <c:pt idx="36">
                  <c:v>5.3162000000000001E-2</c:v>
                </c:pt>
                <c:pt idx="37">
                  <c:v>5.4718000000000003E-2</c:v>
                </c:pt>
                <c:pt idx="38">
                  <c:v>5.6274999999999999E-2</c:v>
                </c:pt>
                <c:pt idx="39">
                  <c:v>5.7831E-2</c:v>
                </c:pt>
                <c:pt idx="40">
                  <c:v>5.9388000000000003E-2</c:v>
                </c:pt>
                <c:pt idx="41">
                  <c:v>6.0944999999999999E-2</c:v>
                </c:pt>
                <c:pt idx="42">
                  <c:v>6.2502000000000002E-2</c:v>
                </c:pt>
                <c:pt idx="43">
                  <c:v>6.4060000000000006E-2</c:v>
                </c:pt>
                <c:pt idx="44">
                  <c:v>6.5616999999999995E-2</c:v>
                </c:pt>
                <c:pt idx="45">
                  <c:v>6.7174999999999999E-2</c:v>
                </c:pt>
                <c:pt idx="46">
                  <c:v>6.8732000000000001E-2</c:v>
                </c:pt>
                <c:pt idx="47">
                  <c:v>7.0290000000000005E-2</c:v>
                </c:pt>
                <c:pt idx="48">
                  <c:v>7.1847999999999995E-2</c:v>
                </c:pt>
                <c:pt idx="49">
                  <c:v>7.3405999999999999E-2</c:v>
                </c:pt>
                <c:pt idx="50">
                  <c:v>7.4964000000000003E-2</c:v>
                </c:pt>
                <c:pt idx="51">
                  <c:v>7.6522000000000007E-2</c:v>
                </c:pt>
                <c:pt idx="52">
                  <c:v>7.8080999999999998E-2</c:v>
                </c:pt>
                <c:pt idx="53">
                  <c:v>7.9639000000000001E-2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9D0-4B6F-BB8D-366CACFBD81D}"/>
            </c:ext>
          </c:extLst>
        </c:ser>
        <c:ser>
          <c:idx val="5"/>
          <c:order val="3"/>
          <c:tx>
            <c:v>Деформации внутреннего радиуса (Пользовательский материал)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accent6"/>
                </a:solidFill>
              </a:ln>
              <a:effectLst/>
            </c:spPr>
          </c:marker>
          <c:xVal>
            <c:numRef>
              <c:f>'Э110 350'!$R$2:$R$55</c:f>
              <c:numCache>
                <c:formatCode>General</c:formatCode>
                <c:ptCount val="54"/>
                <c:pt idx="0">
                  <c:v>2.0000000000000001E-9</c:v>
                </c:pt>
                <c:pt idx="1">
                  <c:v>4.0000000000000002E-9</c:v>
                </c:pt>
                <c:pt idx="2">
                  <c:v>6.9999999999999998E-9</c:v>
                </c:pt>
                <c:pt idx="3">
                  <c:v>1E-8</c:v>
                </c:pt>
                <c:pt idx="4">
                  <c:v>2000000</c:v>
                </c:pt>
                <c:pt idx="5">
                  <c:v>4000000</c:v>
                </c:pt>
                <c:pt idx="6">
                  <c:v>6000000</c:v>
                </c:pt>
                <c:pt idx="7">
                  <c:v>8000000</c:v>
                </c:pt>
                <c:pt idx="8">
                  <c:v>10000000</c:v>
                </c:pt>
                <c:pt idx="9">
                  <c:v>12000000</c:v>
                </c:pt>
                <c:pt idx="10">
                  <c:v>14000000</c:v>
                </c:pt>
                <c:pt idx="11">
                  <c:v>16000000</c:v>
                </c:pt>
                <c:pt idx="12">
                  <c:v>18000000</c:v>
                </c:pt>
                <c:pt idx="13">
                  <c:v>20000000</c:v>
                </c:pt>
                <c:pt idx="14">
                  <c:v>22000000</c:v>
                </c:pt>
                <c:pt idx="15">
                  <c:v>24000000</c:v>
                </c:pt>
                <c:pt idx="16">
                  <c:v>26000000</c:v>
                </c:pt>
                <c:pt idx="17">
                  <c:v>28000000</c:v>
                </c:pt>
                <c:pt idx="18">
                  <c:v>30000000</c:v>
                </c:pt>
                <c:pt idx="19">
                  <c:v>32000000</c:v>
                </c:pt>
                <c:pt idx="20">
                  <c:v>34000000</c:v>
                </c:pt>
                <c:pt idx="21">
                  <c:v>36000000</c:v>
                </c:pt>
                <c:pt idx="22">
                  <c:v>38000000</c:v>
                </c:pt>
                <c:pt idx="23">
                  <c:v>40000000</c:v>
                </c:pt>
                <c:pt idx="24">
                  <c:v>42000000</c:v>
                </c:pt>
                <c:pt idx="25">
                  <c:v>44000000</c:v>
                </c:pt>
                <c:pt idx="26">
                  <c:v>46000000</c:v>
                </c:pt>
                <c:pt idx="27">
                  <c:v>48000000</c:v>
                </c:pt>
                <c:pt idx="28">
                  <c:v>50000000</c:v>
                </c:pt>
                <c:pt idx="29">
                  <c:v>52000000</c:v>
                </c:pt>
                <c:pt idx="30">
                  <c:v>54000000</c:v>
                </c:pt>
                <c:pt idx="31">
                  <c:v>56000000</c:v>
                </c:pt>
                <c:pt idx="32">
                  <c:v>58000000</c:v>
                </c:pt>
                <c:pt idx="33">
                  <c:v>60000000</c:v>
                </c:pt>
                <c:pt idx="34">
                  <c:v>62000000</c:v>
                </c:pt>
                <c:pt idx="35">
                  <c:v>64000000</c:v>
                </c:pt>
                <c:pt idx="36">
                  <c:v>66000000</c:v>
                </c:pt>
                <c:pt idx="37">
                  <c:v>68000000</c:v>
                </c:pt>
                <c:pt idx="38">
                  <c:v>70000000</c:v>
                </c:pt>
                <c:pt idx="39">
                  <c:v>72000000</c:v>
                </c:pt>
                <c:pt idx="40">
                  <c:v>74000000</c:v>
                </c:pt>
                <c:pt idx="41">
                  <c:v>76000000</c:v>
                </c:pt>
                <c:pt idx="42">
                  <c:v>78000000</c:v>
                </c:pt>
                <c:pt idx="43">
                  <c:v>80000000</c:v>
                </c:pt>
                <c:pt idx="44">
                  <c:v>82000000</c:v>
                </c:pt>
                <c:pt idx="45">
                  <c:v>84000000</c:v>
                </c:pt>
                <c:pt idx="46">
                  <c:v>86000000</c:v>
                </c:pt>
                <c:pt idx="47">
                  <c:v>88000000</c:v>
                </c:pt>
                <c:pt idx="48">
                  <c:v>90000000</c:v>
                </c:pt>
                <c:pt idx="49">
                  <c:v>92000000</c:v>
                </c:pt>
                <c:pt idx="50">
                  <c:v>94000000</c:v>
                </c:pt>
                <c:pt idx="51">
                  <c:v>96000000</c:v>
                </c:pt>
                <c:pt idx="52">
                  <c:v>98000000</c:v>
                </c:pt>
                <c:pt idx="53">
                  <c:v>100000000</c:v>
                </c:pt>
              </c:numCache>
            </c:numRef>
          </c:xVal>
          <c:yVal>
            <c:numRef>
              <c:f>'Э110 350'!$Y$2:$Y$55</c:f>
              <c:numCache>
                <c:formatCode>0.00E+00</c:formatCode>
                <c:ptCount val="54"/>
                <c:pt idx="0">
                  <c:v>7.3996999999999995E-4</c:v>
                </c:pt>
                <c:pt idx="1">
                  <c:v>1.48E-3</c:v>
                </c:pt>
                <c:pt idx="2">
                  <c:v>2.5899999999999999E-3</c:v>
                </c:pt>
                <c:pt idx="3">
                  <c:v>3.7000000000000002E-3</c:v>
                </c:pt>
                <c:pt idx="4">
                  <c:v>7.2072000000000004E-3</c:v>
                </c:pt>
                <c:pt idx="5">
                  <c:v>1.0707E-2</c:v>
                </c:pt>
                <c:pt idx="6">
                  <c:v>1.4204E-2</c:v>
                </c:pt>
                <c:pt idx="7">
                  <c:v>1.7697999999999998E-2</c:v>
                </c:pt>
                <c:pt idx="8">
                  <c:v>2.1191999999999999E-2</c:v>
                </c:pt>
                <c:pt idx="9">
                  <c:v>2.4686E-2</c:v>
                </c:pt>
                <c:pt idx="10">
                  <c:v>2.818E-2</c:v>
                </c:pt>
                <c:pt idx="11">
                  <c:v>3.1673E-2</c:v>
                </c:pt>
                <c:pt idx="12">
                  <c:v>3.5166999999999997E-2</c:v>
                </c:pt>
                <c:pt idx="13">
                  <c:v>3.8661000000000001E-2</c:v>
                </c:pt>
                <c:pt idx="14">
                  <c:v>4.2155999999999999E-2</c:v>
                </c:pt>
                <c:pt idx="15">
                  <c:v>4.5650000000000003E-2</c:v>
                </c:pt>
                <c:pt idx="16">
                  <c:v>4.9145000000000001E-2</c:v>
                </c:pt>
                <c:pt idx="17">
                  <c:v>5.2639999999999999E-2</c:v>
                </c:pt>
                <c:pt idx="18">
                  <c:v>5.6134999999999997E-2</c:v>
                </c:pt>
                <c:pt idx="19">
                  <c:v>5.9631000000000003E-2</c:v>
                </c:pt>
                <c:pt idx="20">
                  <c:v>6.3126000000000002E-2</c:v>
                </c:pt>
                <c:pt idx="21">
                  <c:v>6.6622000000000001E-2</c:v>
                </c:pt>
                <c:pt idx="22">
                  <c:v>7.0118E-2</c:v>
                </c:pt>
                <c:pt idx="23">
                  <c:v>7.3615E-2</c:v>
                </c:pt>
                <c:pt idx="24">
                  <c:v>7.7110999999999999E-2</c:v>
                </c:pt>
                <c:pt idx="25">
                  <c:v>8.0607999999999999E-2</c:v>
                </c:pt>
                <c:pt idx="26">
                  <c:v>8.4104999999999999E-2</c:v>
                </c:pt>
                <c:pt idx="27">
                  <c:v>8.7603E-2</c:v>
                </c:pt>
                <c:pt idx="28">
                  <c:v>9.11E-2</c:v>
                </c:pt>
                <c:pt idx="29">
                  <c:v>9.4598000000000002E-2</c:v>
                </c:pt>
                <c:pt idx="30">
                  <c:v>9.8096000000000003E-2</c:v>
                </c:pt>
                <c:pt idx="31" formatCode="General">
                  <c:v>0.10159</c:v>
                </c:pt>
                <c:pt idx="32" formatCode="General">
                  <c:v>0.10509</c:v>
                </c:pt>
                <c:pt idx="33" formatCode="General">
                  <c:v>0.10859000000000001</c:v>
                </c:pt>
                <c:pt idx="34" formatCode="General">
                  <c:v>0.11209</c:v>
                </c:pt>
                <c:pt idx="35" formatCode="General">
                  <c:v>0.11559</c:v>
                </c:pt>
                <c:pt idx="36" formatCode="General">
                  <c:v>0.11909</c:v>
                </c:pt>
                <c:pt idx="37" formatCode="General">
                  <c:v>0.12259</c:v>
                </c:pt>
                <c:pt idx="38" formatCode="General">
                  <c:v>0.12609000000000001</c:v>
                </c:pt>
                <c:pt idx="39" formatCode="General">
                  <c:v>0.12959000000000001</c:v>
                </c:pt>
                <c:pt idx="40" formatCode="General">
                  <c:v>0.13309000000000001</c:v>
                </c:pt>
                <c:pt idx="41" formatCode="General">
                  <c:v>0.13658999999999999</c:v>
                </c:pt>
                <c:pt idx="42" formatCode="General">
                  <c:v>0.14008999999999999</c:v>
                </c:pt>
                <c:pt idx="43" formatCode="General">
                  <c:v>0.14359</c:v>
                </c:pt>
                <c:pt idx="44" formatCode="General">
                  <c:v>0.14709</c:v>
                </c:pt>
                <c:pt idx="45" formatCode="General">
                  <c:v>0.15059</c:v>
                </c:pt>
                <c:pt idx="46" formatCode="General">
                  <c:v>0.15409999999999999</c:v>
                </c:pt>
                <c:pt idx="47" formatCode="General">
                  <c:v>0.15759999999999999</c:v>
                </c:pt>
                <c:pt idx="48" formatCode="General">
                  <c:v>0.16109999999999999</c:v>
                </c:pt>
                <c:pt idx="49" formatCode="General">
                  <c:v>0.1646</c:v>
                </c:pt>
                <c:pt idx="50" formatCode="General">
                  <c:v>0.1681</c:v>
                </c:pt>
                <c:pt idx="51" formatCode="General">
                  <c:v>0.17161000000000001</c:v>
                </c:pt>
                <c:pt idx="52" formatCode="General">
                  <c:v>0.17510999999999999</c:v>
                </c:pt>
                <c:pt idx="53" formatCode="General">
                  <c:v>0.17860999999999999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9D0-4B6F-BB8D-366CACFBD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8415808"/>
        <c:axId val="1408840384"/>
      </c:scatterChart>
      <c:valAx>
        <c:axId val="1428415808"/>
        <c:scaling>
          <c:orientation val="minMax"/>
          <c:max val="1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1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Times New Roman" panose="02020603050405020304" pitchFamily="18" charset="0"/>
                  </a:rPr>
                  <a:t>Время, сек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08840384"/>
        <c:crosses val="autoZero"/>
        <c:crossBetween val="midCat"/>
      </c:valAx>
      <c:valAx>
        <c:axId val="140884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1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Times New Roman" panose="02020603050405020304" pitchFamily="18" charset="0"/>
                  </a:rPr>
                  <a:t>Деформации,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8415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+mn-lt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Деформации внешнего радиуса (Аналитический расчет)</c:v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'Э635 300'!$S$2:$S$55</c:f>
              <c:numCache>
                <c:formatCode>0.00E+00</c:formatCode>
                <c:ptCount val="54"/>
                <c:pt idx="0">
                  <c:v>2.0000000000000001E-9</c:v>
                </c:pt>
                <c:pt idx="1">
                  <c:v>4.0000000000000002E-9</c:v>
                </c:pt>
                <c:pt idx="2">
                  <c:v>6.9999999999999998E-9</c:v>
                </c:pt>
                <c:pt idx="3">
                  <c:v>1E-8</c:v>
                </c:pt>
                <c:pt idx="4">
                  <c:v>2000000</c:v>
                </c:pt>
                <c:pt idx="5">
                  <c:v>4000000</c:v>
                </c:pt>
                <c:pt idx="6">
                  <c:v>6000000</c:v>
                </c:pt>
                <c:pt idx="7">
                  <c:v>8000000</c:v>
                </c:pt>
                <c:pt idx="8">
                  <c:v>10000000</c:v>
                </c:pt>
                <c:pt idx="9">
                  <c:v>12000000</c:v>
                </c:pt>
                <c:pt idx="10">
                  <c:v>14000000</c:v>
                </c:pt>
                <c:pt idx="11">
                  <c:v>16000000</c:v>
                </c:pt>
                <c:pt idx="12">
                  <c:v>18000000</c:v>
                </c:pt>
                <c:pt idx="13">
                  <c:v>20000000</c:v>
                </c:pt>
                <c:pt idx="14">
                  <c:v>22000000</c:v>
                </c:pt>
                <c:pt idx="15">
                  <c:v>24000000</c:v>
                </c:pt>
                <c:pt idx="16">
                  <c:v>26000000</c:v>
                </c:pt>
                <c:pt idx="17">
                  <c:v>28000000</c:v>
                </c:pt>
                <c:pt idx="18">
                  <c:v>30000000</c:v>
                </c:pt>
                <c:pt idx="19">
                  <c:v>32000000</c:v>
                </c:pt>
                <c:pt idx="20">
                  <c:v>34000000</c:v>
                </c:pt>
                <c:pt idx="21">
                  <c:v>36000000</c:v>
                </c:pt>
                <c:pt idx="22">
                  <c:v>38000000</c:v>
                </c:pt>
                <c:pt idx="23">
                  <c:v>40000000</c:v>
                </c:pt>
                <c:pt idx="24">
                  <c:v>42000000</c:v>
                </c:pt>
                <c:pt idx="25">
                  <c:v>44000000</c:v>
                </c:pt>
                <c:pt idx="26">
                  <c:v>46000000</c:v>
                </c:pt>
                <c:pt idx="27">
                  <c:v>48000000</c:v>
                </c:pt>
                <c:pt idx="28">
                  <c:v>50000000</c:v>
                </c:pt>
                <c:pt idx="29">
                  <c:v>52000000</c:v>
                </c:pt>
                <c:pt idx="30">
                  <c:v>54000000</c:v>
                </c:pt>
                <c:pt idx="31">
                  <c:v>56000000</c:v>
                </c:pt>
                <c:pt idx="32">
                  <c:v>58000000</c:v>
                </c:pt>
                <c:pt idx="33">
                  <c:v>60000000</c:v>
                </c:pt>
                <c:pt idx="34">
                  <c:v>62000000</c:v>
                </c:pt>
                <c:pt idx="35">
                  <c:v>64000000</c:v>
                </c:pt>
                <c:pt idx="36">
                  <c:v>66000000</c:v>
                </c:pt>
                <c:pt idx="37">
                  <c:v>68000000</c:v>
                </c:pt>
                <c:pt idx="38">
                  <c:v>70000000</c:v>
                </c:pt>
                <c:pt idx="39">
                  <c:v>72000000</c:v>
                </c:pt>
                <c:pt idx="40">
                  <c:v>74000000</c:v>
                </c:pt>
                <c:pt idx="41">
                  <c:v>76000000</c:v>
                </c:pt>
                <c:pt idx="42">
                  <c:v>78000000</c:v>
                </c:pt>
                <c:pt idx="43">
                  <c:v>80000000</c:v>
                </c:pt>
                <c:pt idx="44">
                  <c:v>82000000</c:v>
                </c:pt>
                <c:pt idx="45">
                  <c:v>84000000</c:v>
                </c:pt>
                <c:pt idx="46">
                  <c:v>86000000</c:v>
                </c:pt>
                <c:pt idx="47">
                  <c:v>88000000</c:v>
                </c:pt>
                <c:pt idx="48">
                  <c:v>90000000</c:v>
                </c:pt>
                <c:pt idx="49">
                  <c:v>92000000</c:v>
                </c:pt>
                <c:pt idx="50">
                  <c:v>94000000</c:v>
                </c:pt>
                <c:pt idx="51">
                  <c:v>96000000</c:v>
                </c:pt>
                <c:pt idx="52">
                  <c:v>98000000</c:v>
                </c:pt>
                <c:pt idx="53">
                  <c:v>100000000</c:v>
                </c:pt>
              </c:numCache>
            </c:numRef>
          </c:xVal>
          <c:yVal>
            <c:numRef>
              <c:f>'Э635 300'!$X$2:$X$55</c:f>
              <c:numCache>
                <c:formatCode>0.00E+00</c:formatCode>
                <c:ptCount val="54"/>
                <c:pt idx="0">
                  <c:v>2.1333333333333339E-3</c:v>
                </c:pt>
                <c:pt idx="1">
                  <c:v>2.1333333333333343E-3</c:v>
                </c:pt>
                <c:pt idx="2">
                  <c:v>2.1333333333333347E-3</c:v>
                </c:pt>
                <c:pt idx="3">
                  <c:v>2.1333333333333347E-3</c:v>
                </c:pt>
                <c:pt idx="4">
                  <c:v>2.3306133333333336E-3</c:v>
                </c:pt>
                <c:pt idx="5">
                  <c:v>2.5278933333333338E-3</c:v>
                </c:pt>
                <c:pt idx="6">
                  <c:v>2.725173333333334E-3</c:v>
                </c:pt>
                <c:pt idx="7">
                  <c:v>2.9224533333333338E-3</c:v>
                </c:pt>
                <c:pt idx="8">
                  <c:v>3.1197333333333336E-3</c:v>
                </c:pt>
                <c:pt idx="9">
                  <c:v>3.3170133333333338E-3</c:v>
                </c:pt>
                <c:pt idx="10">
                  <c:v>3.514293333333334E-3</c:v>
                </c:pt>
                <c:pt idx="11">
                  <c:v>3.7115733333333337E-3</c:v>
                </c:pt>
                <c:pt idx="12">
                  <c:v>3.9088533333333335E-3</c:v>
                </c:pt>
                <c:pt idx="13">
                  <c:v>4.1061333333333337E-3</c:v>
                </c:pt>
                <c:pt idx="14">
                  <c:v>4.3034133333333339E-3</c:v>
                </c:pt>
                <c:pt idx="15">
                  <c:v>4.5006933333333332E-3</c:v>
                </c:pt>
                <c:pt idx="16">
                  <c:v>4.6979733333333343E-3</c:v>
                </c:pt>
                <c:pt idx="17">
                  <c:v>4.8952533333333336E-3</c:v>
                </c:pt>
                <c:pt idx="18">
                  <c:v>5.0925333333333338E-3</c:v>
                </c:pt>
                <c:pt idx="19">
                  <c:v>5.289813333333334E-3</c:v>
                </c:pt>
                <c:pt idx="20">
                  <c:v>5.4870933333333333E-3</c:v>
                </c:pt>
                <c:pt idx="21">
                  <c:v>5.6843733333333335E-3</c:v>
                </c:pt>
                <c:pt idx="22">
                  <c:v>5.8816533333333337E-3</c:v>
                </c:pt>
                <c:pt idx="23">
                  <c:v>6.0789333333333331E-3</c:v>
                </c:pt>
                <c:pt idx="24">
                  <c:v>6.2762133333333341E-3</c:v>
                </c:pt>
                <c:pt idx="25">
                  <c:v>6.4734933333333335E-3</c:v>
                </c:pt>
                <c:pt idx="26">
                  <c:v>6.6707733333333328E-3</c:v>
                </c:pt>
                <c:pt idx="27">
                  <c:v>6.8680533333333339E-3</c:v>
                </c:pt>
                <c:pt idx="28">
                  <c:v>7.0653333333333332E-3</c:v>
                </c:pt>
                <c:pt idx="29">
                  <c:v>7.2626133333333343E-3</c:v>
                </c:pt>
                <c:pt idx="30">
                  <c:v>7.4598933333333336E-3</c:v>
                </c:pt>
                <c:pt idx="31">
                  <c:v>7.6571733333333329E-3</c:v>
                </c:pt>
                <c:pt idx="32">
                  <c:v>7.854453333333334E-3</c:v>
                </c:pt>
                <c:pt idx="33">
                  <c:v>8.0517333333333333E-3</c:v>
                </c:pt>
                <c:pt idx="34">
                  <c:v>8.2490133333333344E-3</c:v>
                </c:pt>
                <c:pt idx="35">
                  <c:v>8.4462933333333337E-3</c:v>
                </c:pt>
                <c:pt idx="36">
                  <c:v>8.643573333333333E-3</c:v>
                </c:pt>
                <c:pt idx="37">
                  <c:v>8.8408533333333341E-3</c:v>
                </c:pt>
                <c:pt idx="38">
                  <c:v>9.0381333333333334E-3</c:v>
                </c:pt>
                <c:pt idx="39">
                  <c:v>9.2354133333333328E-3</c:v>
                </c:pt>
                <c:pt idx="40">
                  <c:v>9.4326933333333338E-3</c:v>
                </c:pt>
                <c:pt idx="41">
                  <c:v>9.6299733333333332E-3</c:v>
                </c:pt>
                <c:pt idx="42">
                  <c:v>9.8272533333333342E-3</c:v>
                </c:pt>
                <c:pt idx="43">
                  <c:v>1.0024533333333334E-2</c:v>
                </c:pt>
                <c:pt idx="44">
                  <c:v>1.0221813333333335E-2</c:v>
                </c:pt>
                <c:pt idx="45">
                  <c:v>1.0419093333333334E-2</c:v>
                </c:pt>
                <c:pt idx="46">
                  <c:v>1.0616373333333333E-2</c:v>
                </c:pt>
                <c:pt idx="47">
                  <c:v>1.0813653333333334E-2</c:v>
                </c:pt>
                <c:pt idx="48">
                  <c:v>1.1010933333333334E-2</c:v>
                </c:pt>
                <c:pt idx="49">
                  <c:v>1.1208213333333333E-2</c:v>
                </c:pt>
                <c:pt idx="50">
                  <c:v>1.1405493333333334E-2</c:v>
                </c:pt>
                <c:pt idx="51">
                  <c:v>1.1602773333333333E-2</c:v>
                </c:pt>
                <c:pt idx="52">
                  <c:v>1.1800053333333334E-2</c:v>
                </c:pt>
                <c:pt idx="53">
                  <c:v>1.1997333333333334E-2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226-4FD9-BE75-4DD4ABE547C9}"/>
            </c:ext>
          </c:extLst>
        </c:ser>
        <c:ser>
          <c:idx val="1"/>
          <c:order val="1"/>
          <c:tx>
            <c:v>Деформации внутреннего радиуса (Аналитический расчет)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'Э635 300'!$S$2:$S$55</c:f>
              <c:numCache>
                <c:formatCode>0.00E+00</c:formatCode>
                <c:ptCount val="54"/>
                <c:pt idx="0">
                  <c:v>2.0000000000000001E-9</c:v>
                </c:pt>
                <c:pt idx="1">
                  <c:v>4.0000000000000002E-9</c:v>
                </c:pt>
                <c:pt idx="2">
                  <c:v>6.9999999999999998E-9</c:v>
                </c:pt>
                <c:pt idx="3">
                  <c:v>1E-8</c:v>
                </c:pt>
                <c:pt idx="4">
                  <c:v>2000000</c:v>
                </c:pt>
                <c:pt idx="5">
                  <c:v>4000000</c:v>
                </c:pt>
                <c:pt idx="6">
                  <c:v>6000000</c:v>
                </c:pt>
                <c:pt idx="7">
                  <c:v>8000000</c:v>
                </c:pt>
                <c:pt idx="8">
                  <c:v>10000000</c:v>
                </c:pt>
                <c:pt idx="9">
                  <c:v>12000000</c:v>
                </c:pt>
                <c:pt idx="10">
                  <c:v>14000000</c:v>
                </c:pt>
                <c:pt idx="11">
                  <c:v>16000000</c:v>
                </c:pt>
                <c:pt idx="12">
                  <c:v>18000000</c:v>
                </c:pt>
                <c:pt idx="13">
                  <c:v>20000000</c:v>
                </c:pt>
                <c:pt idx="14">
                  <c:v>22000000</c:v>
                </c:pt>
                <c:pt idx="15">
                  <c:v>24000000</c:v>
                </c:pt>
                <c:pt idx="16">
                  <c:v>26000000</c:v>
                </c:pt>
                <c:pt idx="17">
                  <c:v>28000000</c:v>
                </c:pt>
                <c:pt idx="18">
                  <c:v>30000000</c:v>
                </c:pt>
                <c:pt idx="19">
                  <c:v>32000000</c:v>
                </c:pt>
                <c:pt idx="20">
                  <c:v>34000000</c:v>
                </c:pt>
                <c:pt idx="21">
                  <c:v>36000000</c:v>
                </c:pt>
                <c:pt idx="22">
                  <c:v>38000000</c:v>
                </c:pt>
                <c:pt idx="23">
                  <c:v>40000000</c:v>
                </c:pt>
                <c:pt idx="24">
                  <c:v>42000000</c:v>
                </c:pt>
                <c:pt idx="25">
                  <c:v>44000000</c:v>
                </c:pt>
                <c:pt idx="26">
                  <c:v>46000000</c:v>
                </c:pt>
                <c:pt idx="27">
                  <c:v>48000000</c:v>
                </c:pt>
                <c:pt idx="28">
                  <c:v>50000000</c:v>
                </c:pt>
                <c:pt idx="29">
                  <c:v>52000000</c:v>
                </c:pt>
                <c:pt idx="30">
                  <c:v>54000000</c:v>
                </c:pt>
                <c:pt idx="31">
                  <c:v>56000000</c:v>
                </c:pt>
                <c:pt idx="32">
                  <c:v>58000000</c:v>
                </c:pt>
                <c:pt idx="33">
                  <c:v>60000000</c:v>
                </c:pt>
                <c:pt idx="34">
                  <c:v>62000000</c:v>
                </c:pt>
                <c:pt idx="35">
                  <c:v>64000000</c:v>
                </c:pt>
                <c:pt idx="36">
                  <c:v>66000000</c:v>
                </c:pt>
                <c:pt idx="37">
                  <c:v>68000000</c:v>
                </c:pt>
                <c:pt idx="38">
                  <c:v>70000000</c:v>
                </c:pt>
                <c:pt idx="39">
                  <c:v>72000000</c:v>
                </c:pt>
                <c:pt idx="40">
                  <c:v>74000000</c:v>
                </c:pt>
                <c:pt idx="41">
                  <c:v>76000000</c:v>
                </c:pt>
                <c:pt idx="42">
                  <c:v>78000000</c:v>
                </c:pt>
                <c:pt idx="43">
                  <c:v>80000000</c:v>
                </c:pt>
                <c:pt idx="44">
                  <c:v>82000000</c:v>
                </c:pt>
                <c:pt idx="45">
                  <c:v>84000000</c:v>
                </c:pt>
                <c:pt idx="46">
                  <c:v>86000000</c:v>
                </c:pt>
                <c:pt idx="47">
                  <c:v>88000000</c:v>
                </c:pt>
                <c:pt idx="48">
                  <c:v>90000000</c:v>
                </c:pt>
                <c:pt idx="49">
                  <c:v>92000000</c:v>
                </c:pt>
                <c:pt idx="50">
                  <c:v>94000000</c:v>
                </c:pt>
                <c:pt idx="51">
                  <c:v>96000000</c:v>
                </c:pt>
                <c:pt idx="52">
                  <c:v>98000000</c:v>
                </c:pt>
                <c:pt idx="53">
                  <c:v>100000000</c:v>
                </c:pt>
              </c:numCache>
            </c:numRef>
          </c:xVal>
          <c:yVal>
            <c:numRef>
              <c:f>'Э635 300'!$Y$2:$Y$55</c:f>
              <c:numCache>
                <c:formatCode>0.00E+00</c:formatCode>
                <c:ptCount val="54"/>
                <c:pt idx="0">
                  <c:v>3.9600000000000026E-3</c:v>
                </c:pt>
                <c:pt idx="1">
                  <c:v>3.9600000000000026E-3</c:v>
                </c:pt>
                <c:pt idx="2">
                  <c:v>3.9600000000000034E-3</c:v>
                </c:pt>
                <c:pt idx="3">
                  <c:v>3.9600000000000043E-3</c:v>
                </c:pt>
                <c:pt idx="4">
                  <c:v>4.4038800000000015E-3</c:v>
                </c:pt>
                <c:pt idx="5">
                  <c:v>4.8477600000000013E-3</c:v>
                </c:pt>
                <c:pt idx="6">
                  <c:v>5.291640000000002E-3</c:v>
                </c:pt>
                <c:pt idx="7">
                  <c:v>5.7355200000000009E-3</c:v>
                </c:pt>
                <c:pt idx="8">
                  <c:v>6.1794000000000016E-3</c:v>
                </c:pt>
                <c:pt idx="9">
                  <c:v>6.6232800000000014E-3</c:v>
                </c:pt>
                <c:pt idx="10">
                  <c:v>7.0671600000000011E-3</c:v>
                </c:pt>
                <c:pt idx="11">
                  <c:v>7.5110400000000009E-3</c:v>
                </c:pt>
                <c:pt idx="12">
                  <c:v>7.9549200000000007E-3</c:v>
                </c:pt>
                <c:pt idx="13">
                  <c:v>8.3988000000000014E-3</c:v>
                </c:pt>
                <c:pt idx="14">
                  <c:v>8.8426800000000021E-3</c:v>
                </c:pt>
                <c:pt idx="15">
                  <c:v>9.286560000000001E-3</c:v>
                </c:pt>
                <c:pt idx="16">
                  <c:v>9.7304399999999999E-3</c:v>
                </c:pt>
                <c:pt idx="17">
                  <c:v>1.0174320000000001E-2</c:v>
                </c:pt>
                <c:pt idx="18">
                  <c:v>1.0618200000000001E-2</c:v>
                </c:pt>
                <c:pt idx="19">
                  <c:v>1.106208E-2</c:v>
                </c:pt>
                <c:pt idx="20">
                  <c:v>1.1505959999999999E-2</c:v>
                </c:pt>
                <c:pt idx="21">
                  <c:v>1.194984E-2</c:v>
                </c:pt>
                <c:pt idx="22">
                  <c:v>1.239372E-2</c:v>
                </c:pt>
                <c:pt idx="23">
                  <c:v>1.2837599999999999E-2</c:v>
                </c:pt>
                <c:pt idx="24">
                  <c:v>1.328148E-2</c:v>
                </c:pt>
                <c:pt idx="25">
                  <c:v>1.3725360000000001E-2</c:v>
                </c:pt>
                <c:pt idx="26">
                  <c:v>1.416924E-2</c:v>
                </c:pt>
                <c:pt idx="27">
                  <c:v>1.461312E-2</c:v>
                </c:pt>
                <c:pt idx="28">
                  <c:v>1.5056999999999999E-2</c:v>
                </c:pt>
                <c:pt idx="29">
                  <c:v>1.550088E-2</c:v>
                </c:pt>
                <c:pt idx="30">
                  <c:v>1.5944759999999999E-2</c:v>
                </c:pt>
                <c:pt idx="31">
                  <c:v>1.6388639999999999E-2</c:v>
                </c:pt>
                <c:pt idx="32">
                  <c:v>1.683252E-2</c:v>
                </c:pt>
                <c:pt idx="33">
                  <c:v>1.7276399999999997E-2</c:v>
                </c:pt>
                <c:pt idx="34">
                  <c:v>1.7720279999999998E-2</c:v>
                </c:pt>
                <c:pt idx="35">
                  <c:v>1.8164159999999999E-2</c:v>
                </c:pt>
                <c:pt idx="36">
                  <c:v>1.8608039999999999E-2</c:v>
                </c:pt>
                <c:pt idx="37">
                  <c:v>1.905192E-2</c:v>
                </c:pt>
                <c:pt idx="38">
                  <c:v>1.9495800000000001E-2</c:v>
                </c:pt>
                <c:pt idx="39">
                  <c:v>1.9939679999999998E-2</c:v>
                </c:pt>
                <c:pt idx="40">
                  <c:v>2.0383559999999998E-2</c:v>
                </c:pt>
                <c:pt idx="41">
                  <c:v>2.0827439999999999E-2</c:v>
                </c:pt>
                <c:pt idx="42">
                  <c:v>2.127132E-2</c:v>
                </c:pt>
                <c:pt idx="43">
                  <c:v>2.1715199999999997E-2</c:v>
                </c:pt>
                <c:pt idx="44">
                  <c:v>2.2159079999999998E-2</c:v>
                </c:pt>
                <c:pt idx="45">
                  <c:v>2.2602959999999998E-2</c:v>
                </c:pt>
                <c:pt idx="46">
                  <c:v>2.3046839999999999E-2</c:v>
                </c:pt>
                <c:pt idx="47">
                  <c:v>2.349072E-2</c:v>
                </c:pt>
                <c:pt idx="48">
                  <c:v>2.3934599999999997E-2</c:v>
                </c:pt>
                <c:pt idx="49">
                  <c:v>2.4378479999999998E-2</c:v>
                </c:pt>
                <c:pt idx="50">
                  <c:v>2.4822359999999998E-2</c:v>
                </c:pt>
                <c:pt idx="51">
                  <c:v>2.5266239999999999E-2</c:v>
                </c:pt>
                <c:pt idx="52">
                  <c:v>2.5710119999999996E-2</c:v>
                </c:pt>
                <c:pt idx="53">
                  <c:v>2.6153999999999997E-2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226-4FD9-BE75-4DD4ABE547C9}"/>
            </c:ext>
          </c:extLst>
        </c:ser>
        <c:ser>
          <c:idx val="4"/>
          <c:order val="2"/>
          <c:tx>
            <c:v>Деформации внешнего радиуса (Пользовательский материал)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0">
                <a:solidFill>
                  <a:srgbClr val="0070C0"/>
                </a:solidFill>
              </a:ln>
              <a:effectLst/>
            </c:spPr>
          </c:marker>
          <c:xVal>
            <c:numRef>
              <c:f>'Э635 300'!$S$2:$S$55</c:f>
              <c:numCache>
                <c:formatCode>0.00E+00</c:formatCode>
                <c:ptCount val="54"/>
                <c:pt idx="0">
                  <c:v>2.0000000000000001E-9</c:v>
                </c:pt>
                <c:pt idx="1">
                  <c:v>4.0000000000000002E-9</c:v>
                </c:pt>
                <c:pt idx="2">
                  <c:v>6.9999999999999998E-9</c:v>
                </c:pt>
                <c:pt idx="3">
                  <c:v>1E-8</c:v>
                </c:pt>
                <c:pt idx="4">
                  <c:v>2000000</c:v>
                </c:pt>
                <c:pt idx="5">
                  <c:v>4000000</c:v>
                </c:pt>
                <c:pt idx="6">
                  <c:v>6000000</c:v>
                </c:pt>
                <c:pt idx="7">
                  <c:v>8000000</c:v>
                </c:pt>
                <c:pt idx="8">
                  <c:v>10000000</c:v>
                </c:pt>
                <c:pt idx="9">
                  <c:v>12000000</c:v>
                </c:pt>
                <c:pt idx="10">
                  <c:v>14000000</c:v>
                </c:pt>
                <c:pt idx="11">
                  <c:v>16000000</c:v>
                </c:pt>
                <c:pt idx="12">
                  <c:v>18000000</c:v>
                </c:pt>
                <c:pt idx="13">
                  <c:v>20000000</c:v>
                </c:pt>
                <c:pt idx="14">
                  <c:v>22000000</c:v>
                </c:pt>
                <c:pt idx="15">
                  <c:v>24000000</c:v>
                </c:pt>
                <c:pt idx="16">
                  <c:v>26000000</c:v>
                </c:pt>
                <c:pt idx="17">
                  <c:v>28000000</c:v>
                </c:pt>
                <c:pt idx="18">
                  <c:v>30000000</c:v>
                </c:pt>
                <c:pt idx="19">
                  <c:v>32000000</c:v>
                </c:pt>
                <c:pt idx="20">
                  <c:v>34000000</c:v>
                </c:pt>
                <c:pt idx="21">
                  <c:v>36000000</c:v>
                </c:pt>
                <c:pt idx="22">
                  <c:v>38000000</c:v>
                </c:pt>
                <c:pt idx="23">
                  <c:v>40000000</c:v>
                </c:pt>
                <c:pt idx="24">
                  <c:v>42000000</c:v>
                </c:pt>
                <c:pt idx="25">
                  <c:v>44000000</c:v>
                </c:pt>
                <c:pt idx="26">
                  <c:v>46000000</c:v>
                </c:pt>
                <c:pt idx="27">
                  <c:v>48000000</c:v>
                </c:pt>
                <c:pt idx="28">
                  <c:v>50000000</c:v>
                </c:pt>
                <c:pt idx="29">
                  <c:v>52000000</c:v>
                </c:pt>
                <c:pt idx="30">
                  <c:v>54000000</c:v>
                </c:pt>
                <c:pt idx="31">
                  <c:v>56000000</c:v>
                </c:pt>
                <c:pt idx="32">
                  <c:v>58000000</c:v>
                </c:pt>
                <c:pt idx="33">
                  <c:v>60000000</c:v>
                </c:pt>
                <c:pt idx="34">
                  <c:v>62000000</c:v>
                </c:pt>
                <c:pt idx="35">
                  <c:v>64000000</c:v>
                </c:pt>
                <c:pt idx="36">
                  <c:v>66000000</c:v>
                </c:pt>
                <c:pt idx="37">
                  <c:v>68000000</c:v>
                </c:pt>
                <c:pt idx="38">
                  <c:v>70000000</c:v>
                </c:pt>
                <c:pt idx="39">
                  <c:v>72000000</c:v>
                </c:pt>
                <c:pt idx="40">
                  <c:v>74000000</c:v>
                </c:pt>
                <c:pt idx="41">
                  <c:v>76000000</c:v>
                </c:pt>
                <c:pt idx="42">
                  <c:v>78000000</c:v>
                </c:pt>
                <c:pt idx="43">
                  <c:v>80000000</c:v>
                </c:pt>
                <c:pt idx="44">
                  <c:v>82000000</c:v>
                </c:pt>
                <c:pt idx="45">
                  <c:v>84000000</c:v>
                </c:pt>
                <c:pt idx="46">
                  <c:v>86000000</c:v>
                </c:pt>
                <c:pt idx="47">
                  <c:v>88000000</c:v>
                </c:pt>
                <c:pt idx="48">
                  <c:v>90000000</c:v>
                </c:pt>
                <c:pt idx="49">
                  <c:v>92000000</c:v>
                </c:pt>
                <c:pt idx="50">
                  <c:v>94000000</c:v>
                </c:pt>
                <c:pt idx="51">
                  <c:v>96000000</c:v>
                </c:pt>
                <c:pt idx="52">
                  <c:v>98000000</c:v>
                </c:pt>
                <c:pt idx="53">
                  <c:v>100000000</c:v>
                </c:pt>
              </c:numCache>
            </c:numRef>
          </c:xVal>
          <c:yVal>
            <c:numRef>
              <c:f>'Э635 300'!$AA$2:$AA$55</c:f>
              <c:numCache>
                <c:formatCode>0.00E+00</c:formatCode>
                <c:ptCount val="54"/>
                <c:pt idx="0">
                  <c:v>3.6825999999999997E-4</c:v>
                </c:pt>
                <c:pt idx="1">
                  <c:v>7.3653E-4</c:v>
                </c:pt>
                <c:pt idx="2">
                  <c:v>1.289E-3</c:v>
                </c:pt>
                <c:pt idx="3">
                  <c:v>1.8414E-3</c:v>
                </c:pt>
                <c:pt idx="4">
                  <c:v>2.0427000000000002E-3</c:v>
                </c:pt>
                <c:pt idx="5">
                  <c:v>2.2434999999999998E-3</c:v>
                </c:pt>
                <c:pt idx="6">
                  <c:v>2.444E-3</c:v>
                </c:pt>
                <c:pt idx="7">
                  <c:v>2.6440999999999999E-3</c:v>
                </c:pt>
                <c:pt idx="8">
                  <c:v>2.8438999999999999E-3</c:v>
                </c:pt>
                <c:pt idx="9">
                  <c:v>3.0433999999999999E-3</c:v>
                </c:pt>
                <c:pt idx="10">
                  <c:v>3.2426999999999998E-3</c:v>
                </c:pt>
                <c:pt idx="11">
                  <c:v>3.4418000000000001E-3</c:v>
                </c:pt>
                <c:pt idx="12">
                  <c:v>3.6407000000000002E-3</c:v>
                </c:pt>
                <c:pt idx="13">
                  <c:v>3.8394000000000002E-3</c:v>
                </c:pt>
                <c:pt idx="14">
                  <c:v>4.0379999999999999E-3</c:v>
                </c:pt>
                <c:pt idx="15">
                  <c:v>4.2364000000000004E-3</c:v>
                </c:pt>
                <c:pt idx="16">
                  <c:v>4.4346999999999998E-3</c:v>
                </c:pt>
                <c:pt idx="17">
                  <c:v>4.6328999999999997E-3</c:v>
                </c:pt>
                <c:pt idx="18">
                  <c:v>4.8310999999999996E-3</c:v>
                </c:pt>
                <c:pt idx="19">
                  <c:v>5.0290999999999999E-3</c:v>
                </c:pt>
                <c:pt idx="20">
                  <c:v>5.2271000000000001E-3</c:v>
                </c:pt>
                <c:pt idx="21">
                  <c:v>5.4250000000000001E-3</c:v>
                </c:pt>
                <c:pt idx="22">
                  <c:v>5.6227999999999998E-3</c:v>
                </c:pt>
                <c:pt idx="23">
                  <c:v>5.8206000000000004E-3</c:v>
                </c:pt>
                <c:pt idx="24">
                  <c:v>6.0182999999999999E-3</c:v>
                </c:pt>
                <c:pt idx="25">
                  <c:v>6.2160000000000002E-3</c:v>
                </c:pt>
                <c:pt idx="26">
                  <c:v>6.4136999999999996E-3</c:v>
                </c:pt>
                <c:pt idx="27">
                  <c:v>6.6112999999999996E-3</c:v>
                </c:pt>
                <c:pt idx="28">
                  <c:v>6.8088999999999997E-3</c:v>
                </c:pt>
                <c:pt idx="29">
                  <c:v>7.0064999999999997E-3</c:v>
                </c:pt>
                <c:pt idx="30">
                  <c:v>7.2040999999999997E-3</c:v>
                </c:pt>
                <c:pt idx="31">
                  <c:v>7.4016000000000004E-3</c:v>
                </c:pt>
                <c:pt idx="32">
                  <c:v>7.5991000000000001E-3</c:v>
                </c:pt>
                <c:pt idx="33">
                  <c:v>7.7965999999999999E-3</c:v>
                </c:pt>
                <c:pt idx="34">
                  <c:v>7.9941000000000005E-3</c:v>
                </c:pt>
                <c:pt idx="35">
                  <c:v>8.1916000000000003E-3</c:v>
                </c:pt>
                <c:pt idx="36">
                  <c:v>8.3891E-3</c:v>
                </c:pt>
                <c:pt idx="37">
                  <c:v>8.5865999999999998E-3</c:v>
                </c:pt>
                <c:pt idx="38">
                  <c:v>8.7840000000000001E-3</c:v>
                </c:pt>
                <c:pt idx="39">
                  <c:v>8.9814999999999999E-3</c:v>
                </c:pt>
                <c:pt idx="40">
                  <c:v>9.1789000000000003E-3</c:v>
                </c:pt>
                <c:pt idx="41">
                  <c:v>9.3764E-3</c:v>
                </c:pt>
                <c:pt idx="42">
                  <c:v>9.5738000000000004E-3</c:v>
                </c:pt>
                <c:pt idx="43">
                  <c:v>9.7713000000000001E-3</c:v>
                </c:pt>
                <c:pt idx="44">
                  <c:v>9.9687000000000005E-3</c:v>
                </c:pt>
                <c:pt idx="45">
                  <c:v>1.0166E-2</c:v>
                </c:pt>
                <c:pt idx="46">
                  <c:v>1.0364E-2</c:v>
                </c:pt>
                <c:pt idx="47">
                  <c:v>1.0560999999999999E-2</c:v>
                </c:pt>
                <c:pt idx="48">
                  <c:v>1.0758E-2</c:v>
                </c:pt>
                <c:pt idx="49">
                  <c:v>1.0956E-2</c:v>
                </c:pt>
                <c:pt idx="50">
                  <c:v>1.1153E-2</c:v>
                </c:pt>
                <c:pt idx="51">
                  <c:v>1.1351E-2</c:v>
                </c:pt>
                <c:pt idx="52">
                  <c:v>1.1547999999999999E-2</c:v>
                </c:pt>
                <c:pt idx="53">
                  <c:v>1.1745999999999999E-2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226-4FD9-BE75-4DD4ABE547C9}"/>
            </c:ext>
          </c:extLst>
        </c:ser>
        <c:ser>
          <c:idx val="5"/>
          <c:order val="3"/>
          <c:tx>
            <c:v>Деформации внутреннего радиуса (Пользовательский материал)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accent6"/>
                </a:solidFill>
              </a:ln>
              <a:effectLst/>
            </c:spPr>
          </c:marker>
          <c:xVal>
            <c:numRef>
              <c:f>'Э635 300'!$S$2:$S$55</c:f>
              <c:numCache>
                <c:formatCode>0.00E+00</c:formatCode>
                <c:ptCount val="54"/>
                <c:pt idx="0">
                  <c:v>2.0000000000000001E-9</c:v>
                </c:pt>
                <c:pt idx="1">
                  <c:v>4.0000000000000002E-9</c:v>
                </c:pt>
                <c:pt idx="2">
                  <c:v>6.9999999999999998E-9</c:v>
                </c:pt>
                <c:pt idx="3">
                  <c:v>1E-8</c:v>
                </c:pt>
                <c:pt idx="4">
                  <c:v>2000000</c:v>
                </c:pt>
                <c:pt idx="5">
                  <c:v>4000000</c:v>
                </c:pt>
                <c:pt idx="6">
                  <c:v>6000000</c:v>
                </c:pt>
                <c:pt idx="7">
                  <c:v>8000000</c:v>
                </c:pt>
                <c:pt idx="8">
                  <c:v>10000000</c:v>
                </c:pt>
                <c:pt idx="9">
                  <c:v>12000000</c:v>
                </c:pt>
                <c:pt idx="10">
                  <c:v>14000000</c:v>
                </c:pt>
                <c:pt idx="11">
                  <c:v>16000000</c:v>
                </c:pt>
                <c:pt idx="12">
                  <c:v>18000000</c:v>
                </c:pt>
                <c:pt idx="13">
                  <c:v>20000000</c:v>
                </c:pt>
                <c:pt idx="14">
                  <c:v>22000000</c:v>
                </c:pt>
                <c:pt idx="15">
                  <c:v>24000000</c:v>
                </c:pt>
                <c:pt idx="16">
                  <c:v>26000000</c:v>
                </c:pt>
                <c:pt idx="17">
                  <c:v>28000000</c:v>
                </c:pt>
                <c:pt idx="18">
                  <c:v>30000000</c:v>
                </c:pt>
                <c:pt idx="19">
                  <c:v>32000000</c:v>
                </c:pt>
                <c:pt idx="20">
                  <c:v>34000000</c:v>
                </c:pt>
                <c:pt idx="21">
                  <c:v>36000000</c:v>
                </c:pt>
                <c:pt idx="22">
                  <c:v>38000000</c:v>
                </c:pt>
                <c:pt idx="23">
                  <c:v>40000000</c:v>
                </c:pt>
                <c:pt idx="24">
                  <c:v>42000000</c:v>
                </c:pt>
                <c:pt idx="25">
                  <c:v>44000000</c:v>
                </c:pt>
                <c:pt idx="26">
                  <c:v>46000000</c:v>
                </c:pt>
                <c:pt idx="27">
                  <c:v>48000000</c:v>
                </c:pt>
                <c:pt idx="28">
                  <c:v>50000000</c:v>
                </c:pt>
                <c:pt idx="29">
                  <c:v>52000000</c:v>
                </c:pt>
                <c:pt idx="30">
                  <c:v>54000000</c:v>
                </c:pt>
                <c:pt idx="31">
                  <c:v>56000000</c:v>
                </c:pt>
                <c:pt idx="32">
                  <c:v>58000000</c:v>
                </c:pt>
                <c:pt idx="33">
                  <c:v>60000000</c:v>
                </c:pt>
                <c:pt idx="34">
                  <c:v>62000000</c:v>
                </c:pt>
                <c:pt idx="35">
                  <c:v>64000000</c:v>
                </c:pt>
                <c:pt idx="36">
                  <c:v>66000000</c:v>
                </c:pt>
                <c:pt idx="37">
                  <c:v>68000000</c:v>
                </c:pt>
                <c:pt idx="38">
                  <c:v>70000000</c:v>
                </c:pt>
                <c:pt idx="39">
                  <c:v>72000000</c:v>
                </c:pt>
                <c:pt idx="40">
                  <c:v>74000000</c:v>
                </c:pt>
                <c:pt idx="41">
                  <c:v>76000000</c:v>
                </c:pt>
                <c:pt idx="42">
                  <c:v>78000000</c:v>
                </c:pt>
                <c:pt idx="43">
                  <c:v>80000000</c:v>
                </c:pt>
                <c:pt idx="44">
                  <c:v>82000000</c:v>
                </c:pt>
                <c:pt idx="45">
                  <c:v>84000000</c:v>
                </c:pt>
                <c:pt idx="46">
                  <c:v>86000000</c:v>
                </c:pt>
                <c:pt idx="47">
                  <c:v>88000000</c:v>
                </c:pt>
                <c:pt idx="48">
                  <c:v>90000000</c:v>
                </c:pt>
                <c:pt idx="49">
                  <c:v>92000000</c:v>
                </c:pt>
                <c:pt idx="50">
                  <c:v>94000000</c:v>
                </c:pt>
                <c:pt idx="51">
                  <c:v>96000000</c:v>
                </c:pt>
                <c:pt idx="52">
                  <c:v>98000000</c:v>
                </c:pt>
                <c:pt idx="53">
                  <c:v>100000000</c:v>
                </c:pt>
              </c:numCache>
            </c:numRef>
          </c:xVal>
          <c:yVal>
            <c:numRef>
              <c:f>'Э635 300'!$Z$2:$Z$55</c:f>
              <c:numCache>
                <c:formatCode>0.00E+00</c:formatCode>
                <c:ptCount val="54"/>
                <c:pt idx="0">
                  <c:v>7.3360000000000005E-4</c:v>
                </c:pt>
                <c:pt idx="1">
                  <c:v>1.4672000000000001E-3</c:v>
                </c:pt>
                <c:pt idx="2">
                  <c:v>2.5677E-3</c:v>
                </c:pt>
                <c:pt idx="3">
                  <c:v>3.6681999999999999E-3</c:v>
                </c:pt>
                <c:pt idx="4">
                  <c:v>4.1161000000000001E-3</c:v>
                </c:pt>
                <c:pt idx="5">
                  <c:v>4.5634999999999998E-3</c:v>
                </c:pt>
                <c:pt idx="6">
                  <c:v>5.0105999999999996E-3</c:v>
                </c:pt>
                <c:pt idx="7">
                  <c:v>5.4573E-3</c:v>
                </c:pt>
                <c:pt idx="8">
                  <c:v>5.9037999999999998E-3</c:v>
                </c:pt>
                <c:pt idx="9">
                  <c:v>6.3499000000000003E-3</c:v>
                </c:pt>
                <c:pt idx="10">
                  <c:v>6.7958999999999997E-3</c:v>
                </c:pt>
                <c:pt idx="11">
                  <c:v>7.2415999999999999E-3</c:v>
                </c:pt>
                <c:pt idx="12">
                  <c:v>7.6870999999999997E-3</c:v>
                </c:pt>
                <c:pt idx="13">
                  <c:v>8.1325000000000008E-3</c:v>
                </c:pt>
                <c:pt idx="14">
                  <c:v>8.5777000000000006E-3</c:v>
                </c:pt>
                <c:pt idx="15">
                  <c:v>9.0227999999999992E-3</c:v>
                </c:pt>
                <c:pt idx="16">
                  <c:v>9.4677000000000008E-3</c:v>
                </c:pt>
                <c:pt idx="17">
                  <c:v>9.9126000000000006E-3</c:v>
                </c:pt>
                <c:pt idx="18">
                  <c:v>1.0357E-2</c:v>
                </c:pt>
                <c:pt idx="19">
                  <c:v>1.0802000000000001E-2</c:v>
                </c:pt>
                <c:pt idx="20">
                  <c:v>1.1247E-2</c:v>
                </c:pt>
                <c:pt idx="21">
                  <c:v>1.1691E-2</c:v>
                </c:pt>
                <c:pt idx="22">
                  <c:v>1.2135999999999999E-2</c:v>
                </c:pt>
                <c:pt idx="23">
                  <c:v>1.2579999999999999E-2</c:v>
                </c:pt>
                <c:pt idx="24">
                  <c:v>1.3025E-2</c:v>
                </c:pt>
                <c:pt idx="25">
                  <c:v>1.3469E-2</c:v>
                </c:pt>
                <c:pt idx="26">
                  <c:v>1.3913E-2</c:v>
                </c:pt>
                <c:pt idx="27">
                  <c:v>1.4357999999999999E-2</c:v>
                </c:pt>
                <c:pt idx="28">
                  <c:v>1.4801999999999999E-2</c:v>
                </c:pt>
                <c:pt idx="29">
                  <c:v>1.5245999999999999E-2</c:v>
                </c:pt>
                <c:pt idx="30">
                  <c:v>1.5689999999999999E-2</c:v>
                </c:pt>
                <c:pt idx="31">
                  <c:v>1.6133999999999999E-2</c:v>
                </c:pt>
                <c:pt idx="32">
                  <c:v>1.6579E-2</c:v>
                </c:pt>
                <c:pt idx="33">
                  <c:v>1.7023E-2</c:v>
                </c:pt>
                <c:pt idx="34">
                  <c:v>1.7467E-2</c:v>
                </c:pt>
                <c:pt idx="35">
                  <c:v>1.7911E-2</c:v>
                </c:pt>
                <c:pt idx="36">
                  <c:v>1.8355E-2</c:v>
                </c:pt>
                <c:pt idx="37">
                  <c:v>1.8799E-2</c:v>
                </c:pt>
                <c:pt idx="38">
                  <c:v>1.9244000000000001E-2</c:v>
                </c:pt>
                <c:pt idx="39">
                  <c:v>1.9688000000000001E-2</c:v>
                </c:pt>
                <c:pt idx="40">
                  <c:v>2.0132000000000001E-2</c:v>
                </c:pt>
                <c:pt idx="41">
                  <c:v>2.0576000000000001E-2</c:v>
                </c:pt>
                <c:pt idx="42">
                  <c:v>2.102E-2</c:v>
                </c:pt>
                <c:pt idx="43">
                  <c:v>2.1464E-2</c:v>
                </c:pt>
                <c:pt idx="44">
                  <c:v>2.1908E-2</c:v>
                </c:pt>
                <c:pt idx="45">
                  <c:v>2.2352E-2</c:v>
                </c:pt>
                <c:pt idx="46">
                  <c:v>2.2797000000000001E-2</c:v>
                </c:pt>
                <c:pt idx="47">
                  <c:v>2.3241000000000001E-2</c:v>
                </c:pt>
                <c:pt idx="48">
                  <c:v>2.3685000000000001E-2</c:v>
                </c:pt>
                <c:pt idx="49">
                  <c:v>2.4129000000000001E-2</c:v>
                </c:pt>
                <c:pt idx="50">
                  <c:v>2.4573000000000001E-2</c:v>
                </c:pt>
                <c:pt idx="51">
                  <c:v>2.5017000000000001E-2</c:v>
                </c:pt>
                <c:pt idx="52">
                  <c:v>2.5461000000000001E-2</c:v>
                </c:pt>
                <c:pt idx="53">
                  <c:v>2.5905000000000001E-2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226-4FD9-BE75-4DD4ABE54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8415808"/>
        <c:axId val="1408840384"/>
      </c:scatterChart>
      <c:valAx>
        <c:axId val="1428415808"/>
        <c:scaling>
          <c:orientation val="minMax"/>
          <c:max val="1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1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Times New Roman" panose="02020603050405020304" pitchFamily="18" charset="0"/>
                  </a:rPr>
                  <a:t>Время, сек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08840384"/>
        <c:crosses val="autoZero"/>
        <c:crossBetween val="midCat"/>
      </c:valAx>
      <c:valAx>
        <c:axId val="140884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1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Times New Roman" panose="02020603050405020304" pitchFamily="18" charset="0"/>
                  </a:rPr>
                  <a:t>Деформации,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8415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+mn-lt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Деформации внешнего радиуса (Аналитический расчет)</c:v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'Э635 350'!$R$2:$R$55</c:f>
              <c:numCache>
                <c:formatCode>General</c:formatCode>
                <c:ptCount val="54"/>
                <c:pt idx="0">
                  <c:v>2.0000000000000001E-9</c:v>
                </c:pt>
                <c:pt idx="1">
                  <c:v>4.0000000000000002E-9</c:v>
                </c:pt>
                <c:pt idx="2">
                  <c:v>6.9999999999999998E-9</c:v>
                </c:pt>
                <c:pt idx="3">
                  <c:v>1E-8</c:v>
                </c:pt>
                <c:pt idx="4">
                  <c:v>2000000</c:v>
                </c:pt>
                <c:pt idx="5">
                  <c:v>4000000</c:v>
                </c:pt>
                <c:pt idx="6">
                  <c:v>6000000</c:v>
                </c:pt>
                <c:pt idx="7">
                  <c:v>8000000</c:v>
                </c:pt>
                <c:pt idx="8">
                  <c:v>10000000</c:v>
                </c:pt>
                <c:pt idx="9">
                  <c:v>12000000</c:v>
                </c:pt>
                <c:pt idx="10">
                  <c:v>14000000</c:v>
                </c:pt>
                <c:pt idx="11">
                  <c:v>16000000</c:v>
                </c:pt>
                <c:pt idx="12">
                  <c:v>18000000</c:v>
                </c:pt>
                <c:pt idx="13">
                  <c:v>20000000</c:v>
                </c:pt>
                <c:pt idx="14">
                  <c:v>22000000</c:v>
                </c:pt>
                <c:pt idx="15">
                  <c:v>24000000</c:v>
                </c:pt>
                <c:pt idx="16">
                  <c:v>26000000</c:v>
                </c:pt>
                <c:pt idx="17">
                  <c:v>28000000</c:v>
                </c:pt>
                <c:pt idx="18">
                  <c:v>30000000</c:v>
                </c:pt>
                <c:pt idx="19">
                  <c:v>32000000</c:v>
                </c:pt>
                <c:pt idx="20">
                  <c:v>34000000</c:v>
                </c:pt>
                <c:pt idx="21">
                  <c:v>36000000</c:v>
                </c:pt>
                <c:pt idx="22">
                  <c:v>38000000</c:v>
                </c:pt>
                <c:pt idx="23">
                  <c:v>40000000</c:v>
                </c:pt>
                <c:pt idx="24">
                  <c:v>42000000</c:v>
                </c:pt>
                <c:pt idx="25">
                  <c:v>44000000</c:v>
                </c:pt>
                <c:pt idx="26">
                  <c:v>46000000</c:v>
                </c:pt>
                <c:pt idx="27">
                  <c:v>48000000</c:v>
                </c:pt>
                <c:pt idx="28">
                  <c:v>50000000</c:v>
                </c:pt>
                <c:pt idx="29">
                  <c:v>52000000</c:v>
                </c:pt>
                <c:pt idx="30">
                  <c:v>54000000</c:v>
                </c:pt>
                <c:pt idx="31">
                  <c:v>56000000</c:v>
                </c:pt>
                <c:pt idx="32">
                  <c:v>58000000</c:v>
                </c:pt>
                <c:pt idx="33">
                  <c:v>60000000</c:v>
                </c:pt>
                <c:pt idx="34">
                  <c:v>62000000</c:v>
                </c:pt>
                <c:pt idx="35">
                  <c:v>64000000</c:v>
                </c:pt>
                <c:pt idx="36">
                  <c:v>66000000</c:v>
                </c:pt>
                <c:pt idx="37">
                  <c:v>68000000</c:v>
                </c:pt>
                <c:pt idx="38">
                  <c:v>70000000</c:v>
                </c:pt>
                <c:pt idx="39">
                  <c:v>72000000</c:v>
                </c:pt>
                <c:pt idx="40">
                  <c:v>74000000</c:v>
                </c:pt>
                <c:pt idx="41">
                  <c:v>76000000</c:v>
                </c:pt>
                <c:pt idx="42">
                  <c:v>78000000</c:v>
                </c:pt>
                <c:pt idx="43">
                  <c:v>80000000</c:v>
                </c:pt>
                <c:pt idx="44">
                  <c:v>82000000</c:v>
                </c:pt>
                <c:pt idx="45">
                  <c:v>84000000</c:v>
                </c:pt>
                <c:pt idx="46">
                  <c:v>86000000</c:v>
                </c:pt>
                <c:pt idx="47">
                  <c:v>88000000</c:v>
                </c:pt>
                <c:pt idx="48">
                  <c:v>90000000</c:v>
                </c:pt>
                <c:pt idx="49">
                  <c:v>92000000</c:v>
                </c:pt>
                <c:pt idx="50">
                  <c:v>94000000</c:v>
                </c:pt>
                <c:pt idx="51">
                  <c:v>96000000</c:v>
                </c:pt>
                <c:pt idx="52">
                  <c:v>98000000</c:v>
                </c:pt>
                <c:pt idx="53">
                  <c:v>100000000</c:v>
                </c:pt>
              </c:numCache>
            </c:numRef>
          </c:xVal>
          <c:yVal>
            <c:numRef>
              <c:f>'Э635 350'!$W$2:$W$55</c:f>
              <c:numCache>
                <c:formatCode>0.00E+00</c:formatCode>
                <c:ptCount val="54"/>
                <c:pt idx="0">
                  <c:v>2.1333333333333343E-3</c:v>
                </c:pt>
                <c:pt idx="1">
                  <c:v>2.1333333333333343E-3</c:v>
                </c:pt>
                <c:pt idx="2">
                  <c:v>2.1333333333333347E-3</c:v>
                </c:pt>
                <c:pt idx="3">
                  <c:v>2.1333333333333352E-3</c:v>
                </c:pt>
                <c:pt idx="4">
                  <c:v>2.4361887169579428E-3</c:v>
                </c:pt>
                <c:pt idx="5">
                  <c:v>2.7390441005825518E-3</c:v>
                </c:pt>
                <c:pt idx="6">
                  <c:v>3.0418994842071607E-3</c:v>
                </c:pt>
                <c:pt idx="7">
                  <c:v>3.3447548678317701E-3</c:v>
                </c:pt>
                <c:pt idx="8">
                  <c:v>3.6476102514563791E-3</c:v>
                </c:pt>
                <c:pt idx="9">
                  <c:v>3.950465635080988E-3</c:v>
                </c:pt>
                <c:pt idx="10">
                  <c:v>4.253321018705597E-3</c:v>
                </c:pt>
                <c:pt idx="11">
                  <c:v>4.5561764023302059E-3</c:v>
                </c:pt>
                <c:pt idx="12">
                  <c:v>4.8590317859548149E-3</c:v>
                </c:pt>
                <c:pt idx="13">
                  <c:v>5.1618871695794238E-3</c:v>
                </c:pt>
                <c:pt idx="14">
                  <c:v>5.4647425532040328E-3</c:v>
                </c:pt>
                <c:pt idx="15">
                  <c:v>5.7675979368286417E-3</c:v>
                </c:pt>
                <c:pt idx="16">
                  <c:v>6.0704533204532507E-3</c:v>
                </c:pt>
                <c:pt idx="17">
                  <c:v>6.3733087040778597E-3</c:v>
                </c:pt>
                <c:pt idx="18">
                  <c:v>6.6761640877024686E-3</c:v>
                </c:pt>
                <c:pt idx="19">
                  <c:v>6.9790194713270776E-3</c:v>
                </c:pt>
                <c:pt idx="20">
                  <c:v>7.2818748549516865E-3</c:v>
                </c:pt>
                <c:pt idx="21">
                  <c:v>7.5847302385762955E-3</c:v>
                </c:pt>
                <c:pt idx="22">
                  <c:v>7.8875856222009044E-3</c:v>
                </c:pt>
                <c:pt idx="23">
                  <c:v>8.1904410058255134E-3</c:v>
                </c:pt>
                <c:pt idx="24">
                  <c:v>8.4932963894501223E-3</c:v>
                </c:pt>
                <c:pt idx="25">
                  <c:v>8.7961517730747313E-3</c:v>
                </c:pt>
                <c:pt idx="26">
                  <c:v>9.0990071566993402E-3</c:v>
                </c:pt>
                <c:pt idx="27">
                  <c:v>9.4018625403239492E-3</c:v>
                </c:pt>
                <c:pt idx="28">
                  <c:v>9.7047179239485581E-3</c:v>
                </c:pt>
                <c:pt idx="29">
                  <c:v>1.0007573307573169E-2</c:v>
                </c:pt>
                <c:pt idx="30">
                  <c:v>1.0310428691197778E-2</c:v>
                </c:pt>
                <c:pt idx="31">
                  <c:v>1.0613284074822387E-2</c:v>
                </c:pt>
                <c:pt idx="32">
                  <c:v>1.0916139458446996E-2</c:v>
                </c:pt>
                <c:pt idx="33">
                  <c:v>1.1218994842071605E-2</c:v>
                </c:pt>
                <c:pt idx="34">
                  <c:v>1.1521850225696214E-2</c:v>
                </c:pt>
                <c:pt idx="35">
                  <c:v>1.1824705609320823E-2</c:v>
                </c:pt>
                <c:pt idx="36">
                  <c:v>1.2127560992945432E-2</c:v>
                </c:pt>
                <c:pt idx="37">
                  <c:v>1.243041637657004E-2</c:v>
                </c:pt>
                <c:pt idx="38">
                  <c:v>1.2733271760194649E-2</c:v>
                </c:pt>
                <c:pt idx="39">
                  <c:v>1.3036127143819258E-2</c:v>
                </c:pt>
                <c:pt idx="40">
                  <c:v>1.3338982527443867E-2</c:v>
                </c:pt>
                <c:pt idx="41">
                  <c:v>1.3641837911068476E-2</c:v>
                </c:pt>
                <c:pt idx="42">
                  <c:v>1.3944693294693085E-2</c:v>
                </c:pt>
                <c:pt idx="43">
                  <c:v>1.4247548678317694E-2</c:v>
                </c:pt>
                <c:pt idx="44">
                  <c:v>1.4550404061942303E-2</c:v>
                </c:pt>
                <c:pt idx="45">
                  <c:v>1.4853259445566912E-2</c:v>
                </c:pt>
                <c:pt idx="46">
                  <c:v>1.5156114829191521E-2</c:v>
                </c:pt>
                <c:pt idx="47">
                  <c:v>1.545897021281613E-2</c:v>
                </c:pt>
                <c:pt idx="48">
                  <c:v>1.5761825596440737E-2</c:v>
                </c:pt>
                <c:pt idx="49">
                  <c:v>1.6064680980065346E-2</c:v>
                </c:pt>
                <c:pt idx="50">
                  <c:v>1.6367536363689955E-2</c:v>
                </c:pt>
                <c:pt idx="51">
                  <c:v>1.6670391747314564E-2</c:v>
                </c:pt>
                <c:pt idx="52">
                  <c:v>1.6973247130939173E-2</c:v>
                </c:pt>
                <c:pt idx="53">
                  <c:v>1.7276102514563782E-2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CDE-4CE4-B6E2-C9B642045BCD}"/>
            </c:ext>
          </c:extLst>
        </c:ser>
        <c:ser>
          <c:idx val="1"/>
          <c:order val="1"/>
          <c:tx>
            <c:v>Деформации внутреннего радиуса (Аналитический расчет)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'Э635 350'!$R$2:$R$55</c:f>
              <c:numCache>
                <c:formatCode>General</c:formatCode>
                <c:ptCount val="54"/>
                <c:pt idx="0">
                  <c:v>2.0000000000000001E-9</c:v>
                </c:pt>
                <c:pt idx="1">
                  <c:v>4.0000000000000002E-9</c:v>
                </c:pt>
                <c:pt idx="2">
                  <c:v>6.9999999999999998E-9</c:v>
                </c:pt>
                <c:pt idx="3">
                  <c:v>1E-8</c:v>
                </c:pt>
                <c:pt idx="4">
                  <c:v>2000000</c:v>
                </c:pt>
                <c:pt idx="5">
                  <c:v>4000000</c:v>
                </c:pt>
                <c:pt idx="6">
                  <c:v>6000000</c:v>
                </c:pt>
                <c:pt idx="7">
                  <c:v>8000000</c:v>
                </c:pt>
                <c:pt idx="8">
                  <c:v>10000000</c:v>
                </c:pt>
                <c:pt idx="9">
                  <c:v>12000000</c:v>
                </c:pt>
                <c:pt idx="10">
                  <c:v>14000000</c:v>
                </c:pt>
                <c:pt idx="11">
                  <c:v>16000000</c:v>
                </c:pt>
                <c:pt idx="12">
                  <c:v>18000000</c:v>
                </c:pt>
                <c:pt idx="13">
                  <c:v>20000000</c:v>
                </c:pt>
                <c:pt idx="14">
                  <c:v>22000000</c:v>
                </c:pt>
                <c:pt idx="15">
                  <c:v>24000000</c:v>
                </c:pt>
                <c:pt idx="16">
                  <c:v>26000000</c:v>
                </c:pt>
                <c:pt idx="17">
                  <c:v>28000000</c:v>
                </c:pt>
                <c:pt idx="18">
                  <c:v>30000000</c:v>
                </c:pt>
                <c:pt idx="19">
                  <c:v>32000000</c:v>
                </c:pt>
                <c:pt idx="20">
                  <c:v>34000000</c:v>
                </c:pt>
                <c:pt idx="21">
                  <c:v>36000000</c:v>
                </c:pt>
                <c:pt idx="22">
                  <c:v>38000000</c:v>
                </c:pt>
                <c:pt idx="23">
                  <c:v>40000000</c:v>
                </c:pt>
                <c:pt idx="24">
                  <c:v>42000000</c:v>
                </c:pt>
                <c:pt idx="25">
                  <c:v>44000000</c:v>
                </c:pt>
                <c:pt idx="26">
                  <c:v>46000000</c:v>
                </c:pt>
                <c:pt idx="27">
                  <c:v>48000000</c:v>
                </c:pt>
                <c:pt idx="28">
                  <c:v>50000000</c:v>
                </c:pt>
                <c:pt idx="29">
                  <c:v>52000000</c:v>
                </c:pt>
                <c:pt idx="30">
                  <c:v>54000000</c:v>
                </c:pt>
                <c:pt idx="31">
                  <c:v>56000000</c:v>
                </c:pt>
                <c:pt idx="32">
                  <c:v>58000000</c:v>
                </c:pt>
                <c:pt idx="33">
                  <c:v>60000000</c:v>
                </c:pt>
                <c:pt idx="34">
                  <c:v>62000000</c:v>
                </c:pt>
                <c:pt idx="35">
                  <c:v>64000000</c:v>
                </c:pt>
                <c:pt idx="36">
                  <c:v>66000000</c:v>
                </c:pt>
                <c:pt idx="37">
                  <c:v>68000000</c:v>
                </c:pt>
                <c:pt idx="38">
                  <c:v>70000000</c:v>
                </c:pt>
                <c:pt idx="39">
                  <c:v>72000000</c:v>
                </c:pt>
                <c:pt idx="40">
                  <c:v>74000000</c:v>
                </c:pt>
                <c:pt idx="41">
                  <c:v>76000000</c:v>
                </c:pt>
                <c:pt idx="42">
                  <c:v>78000000</c:v>
                </c:pt>
                <c:pt idx="43">
                  <c:v>80000000</c:v>
                </c:pt>
                <c:pt idx="44">
                  <c:v>82000000</c:v>
                </c:pt>
                <c:pt idx="45">
                  <c:v>84000000</c:v>
                </c:pt>
                <c:pt idx="46">
                  <c:v>86000000</c:v>
                </c:pt>
                <c:pt idx="47">
                  <c:v>88000000</c:v>
                </c:pt>
                <c:pt idx="48">
                  <c:v>90000000</c:v>
                </c:pt>
                <c:pt idx="49">
                  <c:v>92000000</c:v>
                </c:pt>
                <c:pt idx="50">
                  <c:v>94000000</c:v>
                </c:pt>
                <c:pt idx="51">
                  <c:v>96000000</c:v>
                </c:pt>
                <c:pt idx="52">
                  <c:v>98000000</c:v>
                </c:pt>
                <c:pt idx="53">
                  <c:v>100000000</c:v>
                </c:pt>
              </c:numCache>
            </c:numRef>
          </c:xVal>
          <c:yVal>
            <c:numRef>
              <c:f>'Э635 350'!$X$2:$X$55</c:f>
              <c:numCache>
                <c:formatCode>0.00E+00</c:formatCode>
                <c:ptCount val="54"/>
                <c:pt idx="0">
                  <c:v>3.9600000000000026E-3</c:v>
                </c:pt>
                <c:pt idx="1">
                  <c:v>3.9600000000000034E-3</c:v>
                </c:pt>
                <c:pt idx="2">
                  <c:v>3.9600000000000043E-3</c:v>
                </c:pt>
                <c:pt idx="3">
                  <c:v>3.9600000000000052E-3</c:v>
                </c:pt>
                <c:pt idx="4">
                  <c:v>4.6414246131553719E-3</c:v>
                </c:pt>
                <c:pt idx="5">
                  <c:v>5.322849226310742E-3</c:v>
                </c:pt>
                <c:pt idx="6">
                  <c:v>6.0042738394661122E-3</c:v>
                </c:pt>
                <c:pt idx="7">
                  <c:v>6.6856984526214823E-3</c:v>
                </c:pt>
                <c:pt idx="8">
                  <c:v>7.3671230657768524E-3</c:v>
                </c:pt>
                <c:pt idx="9">
                  <c:v>8.0485476789322226E-3</c:v>
                </c:pt>
                <c:pt idx="10">
                  <c:v>8.7299722920875927E-3</c:v>
                </c:pt>
                <c:pt idx="11">
                  <c:v>9.4113969052429629E-3</c:v>
                </c:pt>
                <c:pt idx="12">
                  <c:v>1.0092821518398333E-2</c:v>
                </c:pt>
                <c:pt idx="13">
                  <c:v>1.0774246131553703E-2</c:v>
                </c:pt>
                <c:pt idx="14">
                  <c:v>1.1455670744709073E-2</c:v>
                </c:pt>
                <c:pt idx="15">
                  <c:v>1.2137095357864443E-2</c:v>
                </c:pt>
                <c:pt idx="16">
                  <c:v>1.2818519971019814E-2</c:v>
                </c:pt>
                <c:pt idx="17">
                  <c:v>1.3499944584175184E-2</c:v>
                </c:pt>
                <c:pt idx="18">
                  <c:v>1.4181369197330554E-2</c:v>
                </c:pt>
                <c:pt idx="19">
                  <c:v>1.4862793810485924E-2</c:v>
                </c:pt>
                <c:pt idx="20">
                  <c:v>1.5544218423641294E-2</c:v>
                </c:pt>
                <c:pt idx="21">
                  <c:v>1.6225643036796664E-2</c:v>
                </c:pt>
                <c:pt idx="22">
                  <c:v>1.6907067649952034E-2</c:v>
                </c:pt>
                <c:pt idx="23">
                  <c:v>1.7588492263107405E-2</c:v>
                </c:pt>
                <c:pt idx="24">
                  <c:v>1.8269916876262775E-2</c:v>
                </c:pt>
                <c:pt idx="25">
                  <c:v>1.8951341489418145E-2</c:v>
                </c:pt>
                <c:pt idx="26">
                  <c:v>1.9632766102573515E-2</c:v>
                </c:pt>
                <c:pt idx="27">
                  <c:v>2.0314190715728885E-2</c:v>
                </c:pt>
                <c:pt idx="28">
                  <c:v>2.0995615328884255E-2</c:v>
                </c:pt>
                <c:pt idx="29">
                  <c:v>2.1677039942039626E-2</c:v>
                </c:pt>
                <c:pt idx="30">
                  <c:v>2.2358464555194996E-2</c:v>
                </c:pt>
                <c:pt idx="31">
                  <c:v>2.3039889168350366E-2</c:v>
                </c:pt>
                <c:pt idx="32">
                  <c:v>2.3721313781505736E-2</c:v>
                </c:pt>
                <c:pt idx="33">
                  <c:v>2.4402738394661106E-2</c:v>
                </c:pt>
                <c:pt idx="34">
                  <c:v>2.5084163007816476E-2</c:v>
                </c:pt>
                <c:pt idx="35">
                  <c:v>2.5765587620971846E-2</c:v>
                </c:pt>
                <c:pt idx="36">
                  <c:v>2.6447012234127217E-2</c:v>
                </c:pt>
                <c:pt idx="37">
                  <c:v>2.7128436847282587E-2</c:v>
                </c:pt>
                <c:pt idx="38">
                  <c:v>2.7809861460437957E-2</c:v>
                </c:pt>
                <c:pt idx="39">
                  <c:v>2.8491286073593327E-2</c:v>
                </c:pt>
                <c:pt idx="40">
                  <c:v>2.9172710686748697E-2</c:v>
                </c:pt>
                <c:pt idx="41">
                  <c:v>2.9854135299904067E-2</c:v>
                </c:pt>
                <c:pt idx="42">
                  <c:v>3.0535559913059437E-2</c:v>
                </c:pt>
                <c:pt idx="43">
                  <c:v>3.1216984526214808E-2</c:v>
                </c:pt>
                <c:pt idx="44">
                  <c:v>3.1898409139370178E-2</c:v>
                </c:pt>
                <c:pt idx="45">
                  <c:v>3.2579833752525544E-2</c:v>
                </c:pt>
                <c:pt idx="46">
                  <c:v>3.3261258365680918E-2</c:v>
                </c:pt>
                <c:pt idx="47">
                  <c:v>3.3942682978836292E-2</c:v>
                </c:pt>
                <c:pt idx="48">
                  <c:v>3.4624107591991658E-2</c:v>
                </c:pt>
                <c:pt idx="49">
                  <c:v>3.5305532205147025E-2</c:v>
                </c:pt>
                <c:pt idx="50">
                  <c:v>3.5986956818302399E-2</c:v>
                </c:pt>
                <c:pt idx="51">
                  <c:v>3.6668381431457772E-2</c:v>
                </c:pt>
                <c:pt idx="52">
                  <c:v>3.7349806044613146E-2</c:v>
                </c:pt>
                <c:pt idx="53">
                  <c:v>3.8031230657768506E-2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CDE-4CE4-B6E2-C9B642045BCD}"/>
            </c:ext>
          </c:extLst>
        </c:ser>
        <c:ser>
          <c:idx val="4"/>
          <c:order val="2"/>
          <c:tx>
            <c:v>Деформации внешнего радиуса (Пользовательский материал)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0">
                <a:solidFill>
                  <a:srgbClr val="0070C0"/>
                </a:solidFill>
              </a:ln>
              <a:effectLst/>
            </c:spPr>
          </c:marker>
          <c:xVal>
            <c:numRef>
              <c:f>'Э635 350'!$R$2:$R$55</c:f>
              <c:numCache>
                <c:formatCode>General</c:formatCode>
                <c:ptCount val="54"/>
                <c:pt idx="0">
                  <c:v>2.0000000000000001E-9</c:v>
                </c:pt>
                <c:pt idx="1">
                  <c:v>4.0000000000000002E-9</c:v>
                </c:pt>
                <c:pt idx="2">
                  <c:v>6.9999999999999998E-9</c:v>
                </c:pt>
                <c:pt idx="3">
                  <c:v>1E-8</c:v>
                </c:pt>
                <c:pt idx="4">
                  <c:v>2000000</c:v>
                </c:pt>
                <c:pt idx="5">
                  <c:v>4000000</c:v>
                </c:pt>
                <c:pt idx="6">
                  <c:v>6000000</c:v>
                </c:pt>
                <c:pt idx="7">
                  <c:v>8000000</c:v>
                </c:pt>
                <c:pt idx="8">
                  <c:v>10000000</c:v>
                </c:pt>
                <c:pt idx="9">
                  <c:v>12000000</c:v>
                </c:pt>
                <c:pt idx="10">
                  <c:v>14000000</c:v>
                </c:pt>
                <c:pt idx="11">
                  <c:v>16000000</c:v>
                </c:pt>
                <c:pt idx="12">
                  <c:v>18000000</c:v>
                </c:pt>
                <c:pt idx="13">
                  <c:v>20000000</c:v>
                </c:pt>
                <c:pt idx="14">
                  <c:v>22000000</c:v>
                </c:pt>
                <c:pt idx="15">
                  <c:v>24000000</c:v>
                </c:pt>
                <c:pt idx="16">
                  <c:v>26000000</c:v>
                </c:pt>
                <c:pt idx="17">
                  <c:v>28000000</c:v>
                </c:pt>
                <c:pt idx="18">
                  <c:v>30000000</c:v>
                </c:pt>
                <c:pt idx="19">
                  <c:v>32000000</c:v>
                </c:pt>
                <c:pt idx="20">
                  <c:v>34000000</c:v>
                </c:pt>
                <c:pt idx="21">
                  <c:v>36000000</c:v>
                </c:pt>
                <c:pt idx="22">
                  <c:v>38000000</c:v>
                </c:pt>
                <c:pt idx="23">
                  <c:v>40000000</c:v>
                </c:pt>
                <c:pt idx="24">
                  <c:v>42000000</c:v>
                </c:pt>
                <c:pt idx="25">
                  <c:v>44000000</c:v>
                </c:pt>
                <c:pt idx="26">
                  <c:v>46000000</c:v>
                </c:pt>
                <c:pt idx="27">
                  <c:v>48000000</c:v>
                </c:pt>
                <c:pt idx="28">
                  <c:v>50000000</c:v>
                </c:pt>
                <c:pt idx="29">
                  <c:v>52000000</c:v>
                </c:pt>
                <c:pt idx="30">
                  <c:v>54000000</c:v>
                </c:pt>
                <c:pt idx="31">
                  <c:v>56000000</c:v>
                </c:pt>
                <c:pt idx="32">
                  <c:v>58000000</c:v>
                </c:pt>
                <c:pt idx="33">
                  <c:v>60000000</c:v>
                </c:pt>
                <c:pt idx="34">
                  <c:v>62000000</c:v>
                </c:pt>
                <c:pt idx="35">
                  <c:v>64000000</c:v>
                </c:pt>
                <c:pt idx="36">
                  <c:v>66000000</c:v>
                </c:pt>
                <c:pt idx="37">
                  <c:v>68000000</c:v>
                </c:pt>
                <c:pt idx="38">
                  <c:v>70000000</c:v>
                </c:pt>
                <c:pt idx="39">
                  <c:v>72000000</c:v>
                </c:pt>
                <c:pt idx="40">
                  <c:v>74000000</c:v>
                </c:pt>
                <c:pt idx="41">
                  <c:v>76000000</c:v>
                </c:pt>
                <c:pt idx="42">
                  <c:v>78000000</c:v>
                </c:pt>
                <c:pt idx="43">
                  <c:v>80000000</c:v>
                </c:pt>
                <c:pt idx="44">
                  <c:v>82000000</c:v>
                </c:pt>
                <c:pt idx="45">
                  <c:v>84000000</c:v>
                </c:pt>
                <c:pt idx="46">
                  <c:v>86000000</c:v>
                </c:pt>
                <c:pt idx="47">
                  <c:v>88000000</c:v>
                </c:pt>
                <c:pt idx="48">
                  <c:v>90000000</c:v>
                </c:pt>
                <c:pt idx="49">
                  <c:v>92000000</c:v>
                </c:pt>
                <c:pt idx="50">
                  <c:v>94000000</c:v>
                </c:pt>
                <c:pt idx="51">
                  <c:v>96000000</c:v>
                </c:pt>
                <c:pt idx="52">
                  <c:v>98000000</c:v>
                </c:pt>
                <c:pt idx="53">
                  <c:v>100000000</c:v>
                </c:pt>
              </c:numCache>
            </c:numRef>
          </c:xVal>
          <c:yVal>
            <c:numRef>
              <c:f>'Э635 350'!$Z$2:$Z$55</c:f>
              <c:numCache>
                <c:formatCode>0.00E+00</c:formatCode>
                <c:ptCount val="54"/>
                <c:pt idx="0">
                  <c:v>3.6825999999999997E-4</c:v>
                </c:pt>
                <c:pt idx="1">
                  <c:v>7.3653E-4</c:v>
                </c:pt>
                <c:pt idx="2">
                  <c:v>1.289E-3</c:v>
                </c:pt>
                <c:pt idx="3">
                  <c:v>1.8414E-3</c:v>
                </c:pt>
                <c:pt idx="4">
                  <c:v>2.1500999999999998E-3</c:v>
                </c:pt>
                <c:pt idx="5">
                  <c:v>2.4578E-3</c:v>
                </c:pt>
                <c:pt idx="6">
                  <c:v>2.7648E-3</c:v>
                </c:pt>
                <c:pt idx="7">
                  <c:v>3.0710999999999998E-3</c:v>
                </c:pt>
                <c:pt idx="8">
                  <c:v>3.3769E-3</c:v>
                </c:pt>
                <c:pt idx="9">
                  <c:v>3.6822000000000001E-3</c:v>
                </c:pt>
                <c:pt idx="10">
                  <c:v>3.9871999999999998E-3</c:v>
                </c:pt>
                <c:pt idx="11">
                  <c:v>4.2918000000000001E-3</c:v>
                </c:pt>
                <c:pt idx="12">
                  <c:v>4.5961999999999999E-3</c:v>
                </c:pt>
                <c:pt idx="13">
                  <c:v>4.9004000000000001E-3</c:v>
                </c:pt>
                <c:pt idx="14">
                  <c:v>5.2043000000000002E-3</c:v>
                </c:pt>
                <c:pt idx="15">
                  <c:v>5.5082000000000004E-3</c:v>
                </c:pt>
                <c:pt idx="16">
                  <c:v>5.8117999999999998E-3</c:v>
                </c:pt>
                <c:pt idx="17">
                  <c:v>6.1154E-3</c:v>
                </c:pt>
                <c:pt idx="18">
                  <c:v>6.4189E-3</c:v>
                </c:pt>
                <c:pt idx="19">
                  <c:v>6.7222999999999996E-3</c:v>
                </c:pt>
                <c:pt idx="20">
                  <c:v>7.0255999999999999E-3</c:v>
                </c:pt>
                <c:pt idx="21">
                  <c:v>7.3289000000000002E-3</c:v>
                </c:pt>
                <c:pt idx="22">
                  <c:v>7.6321999999999996E-3</c:v>
                </c:pt>
                <c:pt idx="23">
                  <c:v>7.9354000000000004E-3</c:v>
                </c:pt>
                <c:pt idx="24">
                  <c:v>8.2386000000000004E-3</c:v>
                </c:pt>
                <c:pt idx="25">
                  <c:v>8.5418000000000004E-3</c:v>
                </c:pt>
                <c:pt idx="26">
                  <c:v>8.8448999999999993E-3</c:v>
                </c:pt>
                <c:pt idx="27">
                  <c:v>9.1479999999999999E-3</c:v>
                </c:pt>
                <c:pt idx="28">
                  <c:v>9.4511000000000005E-3</c:v>
                </c:pt>
                <c:pt idx="29">
                  <c:v>9.7541999999999993E-3</c:v>
                </c:pt>
                <c:pt idx="30">
                  <c:v>1.0057E-2</c:v>
                </c:pt>
                <c:pt idx="31">
                  <c:v>1.0359999999999999E-2</c:v>
                </c:pt>
                <c:pt idx="32">
                  <c:v>1.0664E-2</c:v>
                </c:pt>
                <c:pt idx="33">
                  <c:v>1.0966999999999999E-2</c:v>
                </c:pt>
                <c:pt idx="34">
                  <c:v>1.1270000000000001E-2</c:v>
                </c:pt>
                <c:pt idx="35">
                  <c:v>1.1573E-2</c:v>
                </c:pt>
                <c:pt idx="36">
                  <c:v>1.1875999999999999E-2</c:v>
                </c:pt>
                <c:pt idx="37">
                  <c:v>1.2179000000000001E-2</c:v>
                </c:pt>
                <c:pt idx="38">
                  <c:v>1.2482E-2</c:v>
                </c:pt>
                <c:pt idx="39">
                  <c:v>1.2784999999999999E-2</c:v>
                </c:pt>
                <c:pt idx="40">
                  <c:v>1.3088000000000001E-2</c:v>
                </c:pt>
                <c:pt idx="41">
                  <c:v>1.3391E-2</c:v>
                </c:pt>
                <c:pt idx="42">
                  <c:v>1.3694E-2</c:v>
                </c:pt>
                <c:pt idx="43">
                  <c:v>1.3998E-2</c:v>
                </c:pt>
                <c:pt idx="44">
                  <c:v>1.4300999999999999E-2</c:v>
                </c:pt>
                <c:pt idx="45">
                  <c:v>1.4604000000000001E-2</c:v>
                </c:pt>
                <c:pt idx="46">
                  <c:v>1.4907E-2</c:v>
                </c:pt>
                <c:pt idx="47">
                  <c:v>1.521E-2</c:v>
                </c:pt>
                <c:pt idx="48">
                  <c:v>1.5513000000000001E-2</c:v>
                </c:pt>
                <c:pt idx="49">
                  <c:v>1.5816E-2</c:v>
                </c:pt>
                <c:pt idx="50">
                  <c:v>1.6119000000000001E-2</c:v>
                </c:pt>
                <c:pt idx="51">
                  <c:v>1.6423E-2</c:v>
                </c:pt>
                <c:pt idx="52">
                  <c:v>1.6726000000000001E-2</c:v>
                </c:pt>
                <c:pt idx="53">
                  <c:v>1.7028999999999999E-2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CDE-4CE4-B6E2-C9B642045BCD}"/>
            </c:ext>
          </c:extLst>
        </c:ser>
        <c:ser>
          <c:idx val="5"/>
          <c:order val="3"/>
          <c:tx>
            <c:v>Деформации внутреннего радиуса (Пользовательский материал)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accent6"/>
                </a:solidFill>
              </a:ln>
              <a:effectLst/>
            </c:spPr>
          </c:marker>
          <c:xVal>
            <c:numRef>
              <c:f>'Э635 350'!$R$2:$R$55</c:f>
              <c:numCache>
                <c:formatCode>General</c:formatCode>
                <c:ptCount val="54"/>
                <c:pt idx="0">
                  <c:v>2.0000000000000001E-9</c:v>
                </c:pt>
                <c:pt idx="1">
                  <c:v>4.0000000000000002E-9</c:v>
                </c:pt>
                <c:pt idx="2">
                  <c:v>6.9999999999999998E-9</c:v>
                </c:pt>
                <c:pt idx="3">
                  <c:v>1E-8</c:v>
                </c:pt>
                <c:pt idx="4">
                  <c:v>2000000</c:v>
                </c:pt>
                <c:pt idx="5">
                  <c:v>4000000</c:v>
                </c:pt>
                <c:pt idx="6">
                  <c:v>6000000</c:v>
                </c:pt>
                <c:pt idx="7">
                  <c:v>8000000</c:v>
                </c:pt>
                <c:pt idx="8">
                  <c:v>10000000</c:v>
                </c:pt>
                <c:pt idx="9">
                  <c:v>12000000</c:v>
                </c:pt>
                <c:pt idx="10">
                  <c:v>14000000</c:v>
                </c:pt>
                <c:pt idx="11">
                  <c:v>16000000</c:v>
                </c:pt>
                <c:pt idx="12">
                  <c:v>18000000</c:v>
                </c:pt>
                <c:pt idx="13">
                  <c:v>20000000</c:v>
                </c:pt>
                <c:pt idx="14">
                  <c:v>22000000</c:v>
                </c:pt>
                <c:pt idx="15">
                  <c:v>24000000</c:v>
                </c:pt>
                <c:pt idx="16">
                  <c:v>26000000</c:v>
                </c:pt>
                <c:pt idx="17">
                  <c:v>28000000</c:v>
                </c:pt>
                <c:pt idx="18">
                  <c:v>30000000</c:v>
                </c:pt>
                <c:pt idx="19">
                  <c:v>32000000</c:v>
                </c:pt>
                <c:pt idx="20">
                  <c:v>34000000</c:v>
                </c:pt>
                <c:pt idx="21">
                  <c:v>36000000</c:v>
                </c:pt>
                <c:pt idx="22">
                  <c:v>38000000</c:v>
                </c:pt>
                <c:pt idx="23">
                  <c:v>40000000</c:v>
                </c:pt>
                <c:pt idx="24">
                  <c:v>42000000</c:v>
                </c:pt>
                <c:pt idx="25">
                  <c:v>44000000</c:v>
                </c:pt>
                <c:pt idx="26">
                  <c:v>46000000</c:v>
                </c:pt>
                <c:pt idx="27">
                  <c:v>48000000</c:v>
                </c:pt>
                <c:pt idx="28">
                  <c:v>50000000</c:v>
                </c:pt>
                <c:pt idx="29">
                  <c:v>52000000</c:v>
                </c:pt>
                <c:pt idx="30">
                  <c:v>54000000</c:v>
                </c:pt>
                <c:pt idx="31">
                  <c:v>56000000</c:v>
                </c:pt>
                <c:pt idx="32">
                  <c:v>58000000</c:v>
                </c:pt>
                <c:pt idx="33">
                  <c:v>60000000</c:v>
                </c:pt>
                <c:pt idx="34">
                  <c:v>62000000</c:v>
                </c:pt>
                <c:pt idx="35">
                  <c:v>64000000</c:v>
                </c:pt>
                <c:pt idx="36">
                  <c:v>66000000</c:v>
                </c:pt>
                <c:pt idx="37">
                  <c:v>68000000</c:v>
                </c:pt>
                <c:pt idx="38">
                  <c:v>70000000</c:v>
                </c:pt>
                <c:pt idx="39">
                  <c:v>72000000</c:v>
                </c:pt>
                <c:pt idx="40">
                  <c:v>74000000</c:v>
                </c:pt>
                <c:pt idx="41">
                  <c:v>76000000</c:v>
                </c:pt>
                <c:pt idx="42">
                  <c:v>78000000</c:v>
                </c:pt>
                <c:pt idx="43">
                  <c:v>80000000</c:v>
                </c:pt>
                <c:pt idx="44">
                  <c:v>82000000</c:v>
                </c:pt>
                <c:pt idx="45">
                  <c:v>84000000</c:v>
                </c:pt>
                <c:pt idx="46">
                  <c:v>86000000</c:v>
                </c:pt>
                <c:pt idx="47">
                  <c:v>88000000</c:v>
                </c:pt>
                <c:pt idx="48">
                  <c:v>90000000</c:v>
                </c:pt>
                <c:pt idx="49">
                  <c:v>92000000</c:v>
                </c:pt>
                <c:pt idx="50">
                  <c:v>94000000</c:v>
                </c:pt>
                <c:pt idx="51">
                  <c:v>96000000</c:v>
                </c:pt>
                <c:pt idx="52">
                  <c:v>98000000</c:v>
                </c:pt>
                <c:pt idx="53">
                  <c:v>100000000</c:v>
                </c:pt>
              </c:numCache>
            </c:numRef>
          </c:xVal>
          <c:yVal>
            <c:numRef>
              <c:f>'Э635 350'!$Y$2:$Y$55</c:f>
              <c:numCache>
                <c:formatCode>0.00E+00</c:formatCode>
                <c:ptCount val="54"/>
                <c:pt idx="0">
                  <c:v>7.3360000000000005E-4</c:v>
                </c:pt>
                <c:pt idx="1">
                  <c:v>1.4672000000000001E-3</c:v>
                </c:pt>
                <c:pt idx="2">
                  <c:v>2.5677E-3</c:v>
                </c:pt>
                <c:pt idx="3">
                  <c:v>3.6681999999999999E-3</c:v>
                </c:pt>
                <c:pt idx="4">
                  <c:v>4.3553999999999997E-3</c:v>
                </c:pt>
                <c:pt idx="5">
                  <c:v>5.0417999999999999E-3</c:v>
                </c:pt>
                <c:pt idx="6">
                  <c:v>5.7273000000000003E-3</c:v>
                </c:pt>
                <c:pt idx="7">
                  <c:v>6.4123000000000001E-3</c:v>
                </c:pt>
                <c:pt idx="8">
                  <c:v>7.0967000000000001E-3</c:v>
                </c:pt>
                <c:pt idx="9">
                  <c:v>7.7806999999999998E-3</c:v>
                </c:pt>
                <c:pt idx="10">
                  <c:v>8.4642999999999993E-3</c:v>
                </c:pt>
                <c:pt idx="11">
                  <c:v>9.1476000000000005E-3</c:v>
                </c:pt>
                <c:pt idx="12">
                  <c:v>9.8306000000000001E-3</c:v>
                </c:pt>
                <c:pt idx="13">
                  <c:v>1.0513E-2</c:v>
                </c:pt>
                <c:pt idx="14">
                  <c:v>1.1195999999999999E-2</c:v>
                </c:pt>
                <c:pt idx="15">
                  <c:v>1.1878E-2</c:v>
                </c:pt>
                <c:pt idx="16">
                  <c:v>1.2560999999999999E-2</c:v>
                </c:pt>
                <c:pt idx="17">
                  <c:v>1.3243E-2</c:v>
                </c:pt>
                <c:pt idx="18">
                  <c:v>1.3925E-2</c:v>
                </c:pt>
                <c:pt idx="19">
                  <c:v>1.4607E-2</c:v>
                </c:pt>
                <c:pt idx="20">
                  <c:v>1.5289000000000001E-2</c:v>
                </c:pt>
                <c:pt idx="21">
                  <c:v>1.5970999999999999E-2</c:v>
                </c:pt>
                <c:pt idx="22">
                  <c:v>1.6653000000000001E-2</c:v>
                </c:pt>
                <c:pt idx="23">
                  <c:v>1.7335E-2</c:v>
                </c:pt>
                <c:pt idx="24">
                  <c:v>1.8016999999999998E-2</c:v>
                </c:pt>
                <c:pt idx="25">
                  <c:v>1.8699E-2</c:v>
                </c:pt>
                <c:pt idx="26">
                  <c:v>1.9380999999999999E-2</c:v>
                </c:pt>
                <c:pt idx="27">
                  <c:v>2.0062E-2</c:v>
                </c:pt>
                <c:pt idx="28">
                  <c:v>2.0743999999999999E-2</c:v>
                </c:pt>
                <c:pt idx="29">
                  <c:v>2.1426000000000001E-2</c:v>
                </c:pt>
                <c:pt idx="30">
                  <c:v>2.2107999999999999E-2</c:v>
                </c:pt>
                <c:pt idx="31">
                  <c:v>2.2790000000000001E-2</c:v>
                </c:pt>
                <c:pt idx="32">
                  <c:v>2.3470999999999999E-2</c:v>
                </c:pt>
                <c:pt idx="33">
                  <c:v>2.4153000000000001E-2</c:v>
                </c:pt>
                <c:pt idx="34">
                  <c:v>2.4834999999999999E-2</c:v>
                </c:pt>
                <c:pt idx="35">
                  <c:v>2.5517000000000001E-2</c:v>
                </c:pt>
                <c:pt idx="36">
                  <c:v>2.6199E-2</c:v>
                </c:pt>
                <c:pt idx="37">
                  <c:v>2.6880999999999999E-2</c:v>
                </c:pt>
                <c:pt idx="38">
                  <c:v>2.7562E-2</c:v>
                </c:pt>
                <c:pt idx="39">
                  <c:v>2.8243999999999998E-2</c:v>
                </c:pt>
                <c:pt idx="40">
                  <c:v>2.8926E-2</c:v>
                </c:pt>
                <c:pt idx="41">
                  <c:v>2.9607999999999999E-2</c:v>
                </c:pt>
                <c:pt idx="42">
                  <c:v>3.0290000000000001E-2</c:v>
                </c:pt>
                <c:pt idx="43">
                  <c:v>3.0972E-2</c:v>
                </c:pt>
                <c:pt idx="44">
                  <c:v>3.1653000000000001E-2</c:v>
                </c:pt>
                <c:pt idx="45">
                  <c:v>3.2335000000000003E-2</c:v>
                </c:pt>
                <c:pt idx="46">
                  <c:v>3.3016999999999998E-2</c:v>
                </c:pt>
                <c:pt idx="47">
                  <c:v>3.3699E-2</c:v>
                </c:pt>
                <c:pt idx="48">
                  <c:v>3.4381000000000002E-2</c:v>
                </c:pt>
                <c:pt idx="49">
                  <c:v>3.5062999999999997E-2</c:v>
                </c:pt>
                <c:pt idx="50">
                  <c:v>3.5744999999999999E-2</c:v>
                </c:pt>
                <c:pt idx="51">
                  <c:v>3.6427000000000001E-2</c:v>
                </c:pt>
                <c:pt idx="52">
                  <c:v>3.7109000000000003E-2</c:v>
                </c:pt>
                <c:pt idx="53">
                  <c:v>3.7790999999999998E-2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CDE-4CE4-B6E2-C9B642045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8415808"/>
        <c:axId val="1408840384"/>
      </c:scatterChart>
      <c:valAx>
        <c:axId val="1428415808"/>
        <c:scaling>
          <c:orientation val="minMax"/>
          <c:max val="1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1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Times New Roman" panose="02020603050405020304" pitchFamily="18" charset="0"/>
                  </a:rPr>
                  <a:t>Время, сек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08840384"/>
        <c:crosses val="autoZero"/>
        <c:crossBetween val="midCat"/>
      </c:valAx>
      <c:valAx>
        <c:axId val="140884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1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Times New Roman" panose="02020603050405020304" pitchFamily="18" charset="0"/>
                  </a:rPr>
                  <a:t>Деформации,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8415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+mn-lt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Аналитическое решение Э110опт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э110опт!$D$2:$D$25</c:f>
              <c:numCache>
                <c:formatCode>0.00E+00</c:formatCode>
                <c:ptCount val="24"/>
                <c:pt idx="0">
                  <c:v>2.0000000000000001E-9</c:v>
                </c:pt>
                <c:pt idx="1">
                  <c:v>4.0000000000000002E-9</c:v>
                </c:pt>
                <c:pt idx="2">
                  <c:v>6.9999999999999998E-9</c:v>
                </c:pt>
                <c:pt idx="3">
                  <c:v>1E-8</c:v>
                </c:pt>
                <c:pt idx="4">
                  <c:v>5000000</c:v>
                </c:pt>
                <c:pt idx="5">
                  <c:v>10000000</c:v>
                </c:pt>
                <c:pt idx="6">
                  <c:v>15000000</c:v>
                </c:pt>
                <c:pt idx="7">
                  <c:v>20000000</c:v>
                </c:pt>
                <c:pt idx="8">
                  <c:v>25000000</c:v>
                </c:pt>
                <c:pt idx="9">
                  <c:v>30000000</c:v>
                </c:pt>
                <c:pt idx="10">
                  <c:v>35000000</c:v>
                </c:pt>
                <c:pt idx="11">
                  <c:v>40000000</c:v>
                </c:pt>
                <c:pt idx="12">
                  <c:v>45000000</c:v>
                </c:pt>
                <c:pt idx="13">
                  <c:v>50000000</c:v>
                </c:pt>
                <c:pt idx="14">
                  <c:v>55000000</c:v>
                </c:pt>
                <c:pt idx="15">
                  <c:v>60000000</c:v>
                </c:pt>
                <c:pt idx="16">
                  <c:v>65000000</c:v>
                </c:pt>
                <c:pt idx="17">
                  <c:v>70000000</c:v>
                </c:pt>
                <c:pt idx="18">
                  <c:v>75000000</c:v>
                </c:pt>
                <c:pt idx="19">
                  <c:v>80000000</c:v>
                </c:pt>
                <c:pt idx="20">
                  <c:v>85000000</c:v>
                </c:pt>
                <c:pt idx="21">
                  <c:v>90000000</c:v>
                </c:pt>
                <c:pt idx="22">
                  <c:v>95000000</c:v>
                </c:pt>
                <c:pt idx="23">
                  <c:v>100000000</c:v>
                </c:pt>
              </c:numCache>
            </c:numRef>
          </c:xVal>
          <c:yVal>
            <c:numRef>
              <c:f>э110опт!$K$2:$K$25</c:f>
              <c:numCache>
                <c:formatCode>0.000000</c:formatCode>
                <c:ptCount val="24"/>
                <c:pt idx="0">
                  <c:v>9.6744000000000008E-4</c:v>
                </c:pt>
                <c:pt idx="1">
                  <c:v>9.6744000000000018E-4</c:v>
                </c:pt>
                <c:pt idx="2">
                  <c:v>9.6744000000000018E-4</c:v>
                </c:pt>
                <c:pt idx="3">
                  <c:v>9.6744000000000029E-4</c:v>
                </c:pt>
                <c:pt idx="4">
                  <c:v>1.0874400000000001E-3</c:v>
                </c:pt>
                <c:pt idx="5">
                  <c:v>1.2074399999999999E-3</c:v>
                </c:pt>
                <c:pt idx="6">
                  <c:v>1.32744E-3</c:v>
                </c:pt>
                <c:pt idx="7">
                  <c:v>1.4474400000000001E-3</c:v>
                </c:pt>
                <c:pt idx="8">
                  <c:v>1.56744E-3</c:v>
                </c:pt>
                <c:pt idx="9">
                  <c:v>1.6874400000000003E-3</c:v>
                </c:pt>
                <c:pt idx="10">
                  <c:v>1.80744E-3</c:v>
                </c:pt>
                <c:pt idx="11">
                  <c:v>1.9274400000000003E-3</c:v>
                </c:pt>
                <c:pt idx="12">
                  <c:v>2.0474400000000002E-3</c:v>
                </c:pt>
                <c:pt idx="13">
                  <c:v>2.1674400000000005E-3</c:v>
                </c:pt>
                <c:pt idx="14">
                  <c:v>2.9714400000000005E-3</c:v>
                </c:pt>
                <c:pt idx="15">
                  <c:v>3.7754399999999997E-3</c:v>
                </c:pt>
                <c:pt idx="16">
                  <c:v>4.5794399999999997E-3</c:v>
                </c:pt>
                <c:pt idx="17">
                  <c:v>5.3834399999999998E-3</c:v>
                </c:pt>
                <c:pt idx="18">
                  <c:v>6.1874399999999998E-3</c:v>
                </c:pt>
                <c:pt idx="19">
                  <c:v>6.9914399999999998E-3</c:v>
                </c:pt>
                <c:pt idx="20">
                  <c:v>7.7954400000000007E-3</c:v>
                </c:pt>
                <c:pt idx="21">
                  <c:v>8.5994400000000016E-3</c:v>
                </c:pt>
                <c:pt idx="22">
                  <c:v>9.4034400000000008E-3</c:v>
                </c:pt>
                <c:pt idx="23">
                  <c:v>1.0207440000000002E-2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AC7-4F87-8FB7-D3DDE617CED6}"/>
            </c:ext>
          </c:extLst>
        </c:ser>
        <c:ser>
          <c:idx val="1"/>
          <c:order val="1"/>
          <c:tx>
            <c:v>Численное решение Э110опт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э110опт!$D$2:$D$25</c:f>
              <c:numCache>
                <c:formatCode>0.00E+00</c:formatCode>
                <c:ptCount val="24"/>
                <c:pt idx="0">
                  <c:v>2.0000000000000001E-9</c:v>
                </c:pt>
                <c:pt idx="1">
                  <c:v>4.0000000000000002E-9</c:v>
                </c:pt>
                <c:pt idx="2">
                  <c:v>6.9999999999999998E-9</c:v>
                </c:pt>
                <c:pt idx="3">
                  <c:v>1E-8</c:v>
                </c:pt>
                <c:pt idx="4">
                  <c:v>5000000</c:v>
                </c:pt>
                <c:pt idx="5">
                  <c:v>10000000</c:v>
                </c:pt>
                <c:pt idx="6">
                  <c:v>15000000</c:v>
                </c:pt>
                <c:pt idx="7">
                  <c:v>20000000</c:v>
                </c:pt>
                <c:pt idx="8">
                  <c:v>25000000</c:v>
                </c:pt>
                <c:pt idx="9">
                  <c:v>30000000</c:v>
                </c:pt>
                <c:pt idx="10">
                  <c:v>35000000</c:v>
                </c:pt>
                <c:pt idx="11">
                  <c:v>40000000</c:v>
                </c:pt>
                <c:pt idx="12">
                  <c:v>45000000</c:v>
                </c:pt>
                <c:pt idx="13">
                  <c:v>50000000</c:v>
                </c:pt>
                <c:pt idx="14">
                  <c:v>55000000</c:v>
                </c:pt>
                <c:pt idx="15">
                  <c:v>60000000</c:v>
                </c:pt>
                <c:pt idx="16">
                  <c:v>65000000</c:v>
                </c:pt>
                <c:pt idx="17">
                  <c:v>70000000</c:v>
                </c:pt>
                <c:pt idx="18">
                  <c:v>75000000</c:v>
                </c:pt>
                <c:pt idx="19">
                  <c:v>80000000</c:v>
                </c:pt>
                <c:pt idx="20">
                  <c:v>85000000</c:v>
                </c:pt>
                <c:pt idx="21">
                  <c:v>90000000</c:v>
                </c:pt>
                <c:pt idx="22">
                  <c:v>95000000</c:v>
                </c:pt>
                <c:pt idx="23">
                  <c:v>100000000</c:v>
                </c:pt>
              </c:numCache>
            </c:numRef>
          </c:xVal>
          <c:yVal>
            <c:numRef>
              <c:f>э110опт!$E$2:$E$25</c:f>
              <c:numCache>
                <c:formatCode>0.0000000</c:formatCode>
                <c:ptCount val="24"/>
                <c:pt idx="0">
                  <c:v>1.9503000000000001E-4</c:v>
                </c:pt>
                <c:pt idx="1">
                  <c:v>3.9012999999999998E-4</c:v>
                </c:pt>
                <c:pt idx="2">
                  <c:v>6.8287999999999997E-4</c:v>
                </c:pt>
                <c:pt idx="3">
                  <c:v>9.7577999999999999E-4</c:v>
                </c:pt>
                <c:pt idx="4">
                  <c:v>1.0954999999999999E-3</c:v>
                </c:pt>
                <c:pt idx="5">
                  <c:v>1.2153000000000001E-3</c:v>
                </c:pt>
                <c:pt idx="6">
                  <c:v>1.3351000000000001E-3</c:v>
                </c:pt>
                <c:pt idx="7">
                  <c:v>1.4549000000000001E-3</c:v>
                </c:pt>
                <c:pt idx="8">
                  <c:v>1.5747000000000001E-3</c:v>
                </c:pt>
                <c:pt idx="9">
                  <c:v>1.6946000000000001E-3</c:v>
                </c:pt>
                <c:pt idx="10">
                  <c:v>1.8144000000000001E-3</c:v>
                </c:pt>
                <c:pt idx="11">
                  <c:v>1.9342999999999999E-3</c:v>
                </c:pt>
                <c:pt idx="12">
                  <c:v>2.0542999999999998E-3</c:v>
                </c:pt>
                <c:pt idx="13">
                  <c:v>2.1741999999999998E-3</c:v>
                </c:pt>
                <c:pt idx="14">
                  <c:v>2.9784999999999998E-3</c:v>
                </c:pt>
                <c:pt idx="15">
                  <c:v>3.7839000000000002E-3</c:v>
                </c:pt>
                <c:pt idx="16">
                  <c:v>4.5903999999999997E-3</c:v>
                </c:pt>
                <c:pt idx="17">
                  <c:v>5.398E-3</c:v>
                </c:pt>
                <c:pt idx="18">
                  <c:v>6.2066999999999999E-3</c:v>
                </c:pt>
                <c:pt idx="19">
                  <c:v>7.0163999999999999E-3</c:v>
                </c:pt>
                <c:pt idx="20">
                  <c:v>7.8273000000000006E-3</c:v>
                </c:pt>
                <c:pt idx="21">
                  <c:v>8.6391999999999997E-3</c:v>
                </c:pt>
                <c:pt idx="22">
                  <c:v>9.4521999999999991E-3</c:v>
                </c:pt>
                <c:pt idx="23">
                  <c:v>1.0266000000000001E-2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AC7-4F87-8FB7-D3DDE617CED6}"/>
            </c:ext>
          </c:extLst>
        </c:ser>
        <c:ser>
          <c:idx val="2"/>
          <c:order val="2"/>
          <c:tx>
            <c:v>Аналитическое решение Э635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Э635!$C$2:$C$25</c:f>
              <c:numCache>
                <c:formatCode>General</c:formatCode>
                <c:ptCount val="24"/>
                <c:pt idx="0">
                  <c:v>2.0000000000000001E-9</c:v>
                </c:pt>
                <c:pt idx="1">
                  <c:v>4.0000000000000002E-9</c:v>
                </c:pt>
                <c:pt idx="2">
                  <c:v>6.9999999999999998E-9</c:v>
                </c:pt>
                <c:pt idx="3">
                  <c:v>1E-8</c:v>
                </c:pt>
                <c:pt idx="4">
                  <c:v>5000000</c:v>
                </c:pt>
                <c:pt idx="5">
                  <c:v>10000000</c:v>
                </c:pt>
                <c:pt idx="6">
                  <c:v>15000000</c:v>
                </c:pt>
                <c:pt idx="7">
                  <c:v>20000000</c:v>
                </c:pt>
                <c:pt idx="8">
                  <c:v>25000000</c:v>
                </c:pt>
                <c:pt idx="9">
                  <c:v>30000000</c:v>
                </c:pt>
                <c:pt idx="10">
                  <c:v>35000000</c:v>
                </c:pt>
                <c:pt idx="11">
                  <c:v>40000000</c:v>
                </c:pt>
                <c:pt idx="12">
                  <c:v>45000000</c:v>
                </c:pt>
                <c:pt idx="13">
                  <c:v>50000000</c:v>
                </c:pt>
                <c:pt idx="14">
                  <c:v>55000000</c:v>
                </c:pt>
                <c:pt idx="15">
                  <c:v>60000000</c:v>
                </c:pt>
                <c:pt idx="16">
                  <c:v>65000000</c:v>
                </c:pt>
                <c:pt idx="17">
                  <c:v>70000000</c:v>
                </c:pt>
                <c:pt idx="18">
                  <c:v>75000000</c:v>
                </c:pt>
                <c:pt idx="19">
                  <c:v>80000000</c:v>
                </c:pt>
                <c:pt idx="20">
                  <c:v>85000000</c:v>
                </c:pt>
                <c:pt idx="21">
                  <c:v>90000000</c:v>
                </c:pt>
                <c:pt idx="22">
                  <c:v>95000000</c:v>
                </c:pt>
                <c:pt idx="23">
                  <c:v>100000000</c:v>
                </c:pt>
              </c:numCache>
            </c:numRef>
          </c:xVal>
          <c:yVal>
            <c:numRef>
              <c:f>Э635!$J$2:$J$25</c:f>
              <c:numCache>
                <c:formatCode>General</c:formatCode>
                <c:ptCount val="24"/>
                <c:pt idx="0">
                  <c:v>9.6744000000000008E-4</c:v>
                </c:pt>
                <c:pt idx="1">
                  <c:v>9.6744000000000008E-4</c:v>
                </c:pt>
                <c:pt idx="2">
                  <c:v>9.6744000000000018E-4</c:v>
                </c:pt>
                <c:pt idx="3">
                  <c:v>9.6744000000000018E-4</c:v>
                </c:pt>
                <c:pt idx="4">
                  <c:v>1.0250400000000001E-3</c:v>
                </c:pt>
                <c:pt idx="5">
                  <c:v>1.0826399999999999E-3</c:v>
                </c:pt>
                <c:pt idx="6">
                  <c:v>1.14024E-3</c:v>
                </c:pt>
                <c:pt idx="7">
                  <c:v>1.1978400000000001E-3</c:v>
                </c:pt>
                <c:pt idx="8">
                  <c:v>1.2554400000000002E-3</c:v>
                </c:pt>
                <c:pt idx="9">
                  <c:v>1.3130399999999999E-3</c:v>
                </c:pt>
                <c:pt idx="10">
                  <c:v>1.3706399999999998E-3</c:v>
                </c:pt>
                <c:pt idx="11">
                  <c:v>1.4282399999999999E-3</c:v>
                </c:pt>
                <c:pt idx="12">
                  <c:v>1.48584E-3</c:v>
                </c:pt>
                <c:pt idx="13">
                  <c:v>1.5434399999999999E-3</c:v>
                </c:pt>
                <c:pt idx="14">
                  <c:v>1.6010399999999998E-3</c:v>
                </c:pt>
                <c:pt idx="15">
                  <c:v>1.6586399999999999E-3</c:v>
                </c:pt>
                <c:pt idx="16">
                  <c:v>1.71624E-3</c:v>
                </c:pt>
                <c:pt idx="17">
                  <c:v>1.7738399999999996E-3</c:v>
                </c:pt>
                <c:pt idx="18">
                  <c:v>1.8314399999999995E-3</c:v>
                </c:pt>
                <c:pt idx="19">
                  <c:v>1.8890399999999996E-3</c:v>
                </c:pt>
                <c:pt idx="20">
                  <c:v>1.9466399999999997E-3</c:v>
                </c:pt>
                <c:pt idx="21">
                  <c:v>2.0042399999999996E-3</c:v>
                </c:pt>
                <c:pt idx="22">
                  <c:v>2.0618399999999992E-3</c:v>
                </c:pt>
                <c:pt idx="23">
                  <c:v>2.1194399999999993E-3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AC7-4F87-8FB7-D3DDE617CED6}"/>
            </c:ext>
          </c:extLst>
        </c:ser>
        <c:ser>
          <c:idx val="3"/>
          <c:order val="3"/>
          <c:tx>
            <c:v>Численное решение Э635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Э635!$C$2:$C$25</c:f>
              <c:numCache>
                <c:formatCode>General</c:formatCode>
                <c:ptCount val="24"/>
                <c:pt idx="0">
                  <c:v>2.0000000000000001E-9</c:v>
                </c:pt>
                <c:pt idx="1">
                  <c:v>4.0000000000000002E-9</c:v>
                </c:pt>
                <c:pt idx="2">
                  <c:v>6.9999999999999998E-9</c:v>
                </c:pt>
                <c:pt idx="3">
                  <c:v>1E-8</c:v>
                </c:pt>
                <c:pt idx="4">
                  <c:v>5000000</c:v>
                </c:pt>
                <c:pt idx="5">
                  <c:v>10000000</c:v>
                </c:pt>
                <c:pt idx="6">
                  <c:v>15000000</c:v>
                </c:pt>
                <c:pt idx="7">
                  <c:v>20000000</c:v>
                </c:pt>
                <c:pt idx="8">
                  <c:v>25000000</c:v>
                </c:pt>
                <c:pt idx="9">
                  <c:v>30000000</c:v>
                </c:pt>
                <c:pt idx="10">
                  <c:v>35000000</c:v>
                </c:pt>
                <c:pt idx="11">
                  <c:v>40000000</c:v>
                </c:pt>
                <c:pt idx="12">
                  <c:v>45000000</c:v>
                </c:pt>
                <c:pt idx="13">
                  <c:v>50000000</c:v>
                </c:pt>
                <c:pt idx="14">
                  <c:v>55000000</c:v>
                </c:pt>
                <c:pt idx="15">
                  <c:v>60000000</c:v>
                </c:pt>
                <c:pt idx="16">
                  <c:v>65000000</c:v>
                </c:pt>
                <c:pt idx="17">
                  <c:v>70000000</c:v>
                </c:pt>
                <c:pt idx="18">
                  <c:v>75000000</c:v>
                </c:pt>
                <c:pt idx="19">
                  <c:v>80000000</c:v>
                </c:pt>
                <c:pt idx="20">
                  <c:v>85000000</c:v>
                </c:pt>
                <c:pt idx="21">
                  <c:v>90000000</c:v>
                </c:pt>
                <c:pt idx="22">
                  <c:v>95000000</c:v>
                </c:pt>
                <c:pt idx="23">
                  <c:v>100000000</c:v>
                </c:pt>
              </c:numCache>
            </c:numRef>
          </c:xVal>
          <c:yVal>
            <c:numRef>
              <c:f>Э635!$D$2:$D$25</c:f>
              <c:numCache>
                <c:formatCode>0.00E+00</c:formatCode>
                <c:ptCount val="24"/>
                <c:pt idx="0">
                  <c:v>1.9503000000000001E-4</c:v>
                </c:pt>
                <c:pt idx="1">
                  <c:v>3.9012999999999998E-4</c:v>
                </c:pt>
                <c:pt idx="2">
                  <c:v>6.8287999999999997E-4</c:v>
                </c:pt>
                <c:pt idx="3">
                  <c:v>9.7577999999999999E-4</c:v>
                </c:pt>
                <c:pt idx="4">
                  <c:v>1.0333E-3</c:v>
                </c:pt>
                <c:pt idx="5">
                  <c:v>1.0907E-3</c:v>
                </c:pt>
                <c:pt idx="6">
                  <c:v>1.1482E-3</c:v>
                </c:pt>
                <c:pt idx="7">
                  <c:v>1.2057000000000001E-3</c:v>
                </c:pt>
                <c:pt idx="8">
                  <c:v>1.2631999999999999E-3</c:v>
                </c:pt>
                <c:pt idx="9">
                  <c:v>1.3207E-3</c:v>
                </c:pt>
                <c:pt idx="10">
                  <c:v>1.3782E-3</c:v>
                </c:pt>
                <c:pt idx="11">
                  <c:v>1.4357E-3</c:v>
                </c:pt>
                <c:pt idx="12">
                  <c:v>1.4932000000000001E-3</c:v>
                </c:pt>
                <c:pt idx="13">
                  <c:v>1.5506999999999999E-3</c:v>
                </c:pt>
                <c:pt idx="14">
                  <c:v>1.6083E-3</c:v>
                </c:pt>
                <c:pt idx="15">
                  <c:v>1.6658E-3</c:v>
                </c:pt>
                <c:pt idx="16">
                  <c:v>1.7233000000000001E-3</c:v>
                </c:pt>
                <c:pt idx="17">
                  <c:v>1.7809E-3</c:v>
                </c:pt>
                <c:pt idx="18">
                  <c:v>1.8384E-3</c:v>
                </c:pt>
                <c:pt idx="19">
                  <c:v>1.8959999999999999E-3</c:v>
                </c:pt>
                <c:pt idx="20">
                  <c:v>1.9534999999999999E-3</c:v>
                </c:pt>
                <c:pt idx="21">
                  <c:v>2.0111E-3</c:v>
                </c:pt>
                <c:pt idx="22">
                  <c:v>2.0687000000000001E-3</c:v>
                </c:pt>
                <c:pt idx="23">
                  <c:v>2.1262E-3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AC7-4F87-8FB7-D3DDE617C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1051455"/>
        <c:axId val="1821053855"/>
      </c:scatterChart>
      <c:valAx>
        <c:axId val="1821051455"/>
        <c:scaling>
          <c:orientation val="minMax"/>
          <c:max val="1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сек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1053855"/>
        <c:crosses val="autoZero"/>
        <c:crossBetween val="midCat"/>
      </c:valAx>
      <c:valAx>
        <c:axId val="1821053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Смещение, м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0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105145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0.17993</cdr:x>
      <cdr:y>0.04889</cdr:y>
    </cdr:from>
    <cdr:to>
      <cdr:x>0.47008</cdr:x>
      <cdr:y>0.15466</cdr:y>
    </cdr:to>
    <cdr:sp macro="" textlink="">
      <cdr:nvSpPr>
        <cdr:cNvPr id="2" name="TextBox 18">
          <a:extLst xmlns:a="http://schemas.openxmlformats.org/drawingml/2006/main">
            <a:ext uri="{FF2B5EF4-FFF2-40B4-BE49-F238E27FC236}">
              <a16:creationId xmlns:a16="http://schemas.microsoft.com/office/drawing/2014/main" id="{2CA3DC8C-3322-A5A5-1095-5299E9A7C45E}"/>
            </a:ext>
          </a:extLst>
        </cdr:cNvPr>
        <cdr:cNvSpPr txBox="1"/>
      </cdr:nvSpPr>
      <cdr:spPr>
        <a:xfrm xmlns:a="http://schemas.openxmlformats.org/drawingml/2006/main">
          <a:off x="1006994" y="150181"/>
          <a:ext cx="1623834" cy="32492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effectLst/>
              <a:ea typeface="Times New Roman" panose="02020603050405020304" pitchFamily="18" charset="0"/>
            </a:rPr>
            <a:t>Э635 при Т=300</a:t>
          </a:r>
          <a:r>
            <a:rPr lang="ru-RU" sz="1400" b="1" dirty="0">
              <a:effectLst/>
              <a:ea typeface="Aptos" panose="020B0004020202020204" pitchFamily="34" charset="0"/>
            </a:rPr>
            <a:t> </a:t>
          </a:r>
          <a:r>
            <a:rPr lang="ru-RU" sz="1400" b="1" dirty="0">
              <a:effectLst/>
              <a:ea typeface="Times New Roman" panose="02020603050405020304" pitchFamily="18" charset="0"/>
            </a:rPr>
            <a:t>°</a:t>
          </a:r>
          <a:r>
            <a:rPr lang="en-US" sz="1400" dirty="0">
              <a:effectLst/>
              <a:ea typeface="Times New Roman" panose="02020603050405020304" pitchFamily="18" charset="0"/>
            </a:rPr>
            <a:t>C</a:t>
          </a:r>
          <a:r>
            <a:rPr lang="ru-RU" sz="1400" dirty="0">
              <a:effectLst/>
              <a:ea typeface="Times New Roman" panose="02020603050405020304" pitchFamily="18" charset="0"/>
            </a:rPr>
            <a:t> </a:t>
          </a:r>
          <a:endParaRPr lang="ru-RU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0.16071</cdr:x>
      <cdr:y>0.04249</cdr:y>
    </cdr:from>
    <cdr:to>
      <cdr:x>0.44359</cdr:x>
      <cdr:y>0.14001</cdr:y>
    </cdr:to>
    <cdr:sp macro="" textlink="">
      <cdr:nvSpPr>
        <cdr:cNvPr id="2" name="TextBox 18">
          <a:extLst xmlns:a="http://schemas.openxmlformats.org/drawingml/2006/main">
            <a:ext uri="{FF2B5EF4-FFF2-40B4-BE49-F238E27FC236}">
              <a16:creationId xmlns:a16="http://schemas.microsoft.com/office/drawing/2014/main" id="{58D96E55-CB3E-896A-F231-871E70ADEDCB}"/>
            </a:ext>
          </a:extLst>
        </cdr:cNvPr>
        <cdr:cNvSpPr txBox="1"/>
      </cdr:nvSpPr>
      <cdr:spPr>
        <a:xfrm xmlns:a="http://schemas.openxmlformats.org/drawingml/2006/main">
          <a:off x="910829" y="134095"/>
          <a:ext cx="1603229" cy="30776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effectLst/>
              <a:ea typeface="Times New Roman" panose="02020603050405020304" pitchFamily="18" charset="0"/>
            </a:rPr>
            <a:t>Э635 при Т=350</a:t>
          </a:r>
          <a:r>
            <a:rPr lang="ru-RU" sz="1400" b="1" dirty="0">
              <a:effectLst/>
              <a:ea typeface="Aptos" panose="020B0004020202020204" pitchFamily="34" charset="0"/>
            </a:rPr>
            <a:t> </a:t>
          </a:r>
          <a:r>
            <a:rPr lang="ru-RU" sz="1400" b="1" dirty="0">
              <a:effectLst/>
              <a:ea typeface="Times New Roman" panose="02020603050405020304" pitchFamily="18" charset="0"/>
            </a:rPr>
            <a:t>°</a:t>
          </a:r>
          <a:r>
            <a:rPr lang="en-US" sz="1400" dirty="0">
              <a:effectLst/>
              <a:ea typeface="Times New Roman" panose="02020603050405020304" pitchFamily="18" charset="0"/>
            </a:rPr>
            <a:t>C</a:t>
          </a:r>
          <a:r>
            <a:rPr lang="ru-RU" sz="1400" dirty="0">
              <a:effectLst/>
              <a:ea typeface="Times New Roman" panose="02020603050405020304" pitchFamily="18" charset="0"/>
            </a:rPr>
            <a:t> 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20919-B617-45B3-AF12-C618E73C6E4B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1E371-22A9-4AD3-8D40-D8AB937D6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77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Во время реакции ТВС выделяют тепло и нагревают воду. Она испаряется и вращает турбину, генерирующую электричество.</a:t>
            </a:r>
            <a:br>
              <a:rPr lang="ru-RU" dirty="0"/>
            </a:br>
            <a:r>
              <a:rPr lang="ru-RU" dirty="0"/>
              <a:t>ТВС работает в сложных условиях, характеризующихся различными изменяющимися во времени факторами. К ним относятся неравномерность температурных полей по высоте сборки, неравномерное распределение полей </a:t>
            </a:r>
            <a:r>
              <a:rPr lang="ru-RU" dirty="0" err="1"/>
              <a:t>флюенса</a:t>
            </a:r>
            <a:r>
              <a:rPr lang="ru-RU" dirty="0"/>
              <a:t> нейтронов для наиболее выгоревшей ТВС, вызывающее изменение геометрических размеров элементов конструкции, ползучесть под действием температуры и радиации, усилие осевого поджатия и действие потока теплоносителя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1E371-22A9-4AD3-8D40-D8AB937D6C6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089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Оба понятия важны для анализа и контроля ядерных реакций и процессов в ядерных реакторах.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1E371-22A9-4AD3-8D40-D8AB937D6C6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8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- Под действием постоянных нагрузок особенно при высоких температурах, а также при наличии радиационного излучения, материалы с течением времени испытывают рост деформаций. Данное явление называется ползучестью материала, а закон изменения деформации с течением времени определяется экспериментально (т.н. кривая ползучести). Кривые ползучести получают при испытаниях на растяжение при постоянных температуре (T=</a:t>
            </a:r>
            <a:r>
              <a:rPr lang="ru-RU" dirty="0" err="1"/>
              <a:t>const</a:t>
            </a:r>
            <a:r>
              <a:rPr lang="ru-RU" dirty="0"/>
              <a:t>) и напряжении (σ=</a:t>
            </a:r>
            <a:r>
              <a:rPr lang="ru-RU" dirty="0" err="1"/>
              <a:t>const</a:t>
            </a:r>
            <a:r>
              <a:rPr lang="ru-RU" dirty="0"/>
              <a:t>). Пример кривых приведен на рисунке 12.</a:t>
            </a:r>
          </a:p>
          <a:p>
            <a:r>
              <a:rPr lang="ru-RU" dirty="0"/>
              <a:t>- При расчетах конструкции интерес представляет первая и вторая стадии, поскольку третья предшествует разрушению материала (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стадия неустановившейся ползучести и установившейся)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Чаще всего используют уравнения ползучести, которые соответствуют гипотезе о геометрическом подобии кривых ползучести при разных напряжениях и одинаковых температурах (менее подробная, но более простая).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- На основе анализа экспериментальных данных реакторных испытаний выведены следующие аппроксимирующие зависимости для сплавов Э110опт  и Э63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3E3DB3-8923-4033-B583-5BBA84DE93C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851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- Эксплуатация циркониевых сплавов в условиях активной зоны ядерного реактора выявила их способность к формоизменению при отсутствии силового нагружения. Явление заключается в линейном росте длины образца при практически неизменном объеме. </a:t>
            </a:r>
          </a:p>
          <a:p>
            <a:r>
              <a:rPr lang="ru-RU" dirty="0"/>
              <a:t>- Эффект распространён среди материалов с анизотропной ГПУ кристаллической решеткой и характерен, в частности, для циркония. Анизотропия обуславливает неоднородное перераспределением дефектов кристаллической решетки при облучении, что вызывает сокращение решетки в одном направлении и рост в других. </a:t>
            </a:r>
          </a:p>
          <a:p>
            <a:r>
              <a:rPr lang="ru-RU" dirty="0"/>
              <a:t>- Общий характер описанного явления продемонстрирован для цилиндрических заготовок на рисунке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Одной из характерных особенностей радиационного роста циркониевых сплавов является наличие ускоренной стадии при высоких флюенсах (см. рисунок 13)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/>
              <a:t>- На основе анализа экспериментальных данных реакторных испытаний выведены следующие аппроксимирующие зависимости для скорости деформации роста сплавов Э110опт и Э635 в продольном направлении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Учитывая анизотропную природу явления, тензор скорости деформаций радиационного роста для модели в ВИС «Прочность» записывается следующим образом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Компоненты деформации радиационного роста полагаются необратимо зависящими от времени и флюенса.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Колебания температуры также не должны оказывать влияния на деформации роста.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3E3DB3-8923-4033-B583-5BBA84DE93C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32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1E371-22A9-4AD3-8D40-D8AB937D6C6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283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1E371-22A9-4AD3-8D40-D8AB937D6C6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0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544BC-CB14-4292-BFD3-16AB63C27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CC10C9-76B8-41D4-9F80-ADA9D5222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DB8821-457B-46E7-AA3B-D6FF6CE89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AE1D-1BDD-44B9-9967-40C6DA1561EB}" type="datetime1">
              <a:rPr lang="ru-RU" smtClean="0"/>
              <a:t>16.06.2024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9863DA-1460-4692-9F4A-EDD19A67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5480D2-0868-4A50-A868-2B292CA1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5D6F-F21A-426E-A0B7-234289593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59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D08B8-38AB-426B-94F8-BF1C10DC9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8AC223-D42B-4876-B9D1-DBE61B0F0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36FB0F-4B76-41F9-AF3A-C983BF492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EF21-C709-44BC-B5A9-8DF3F6EE30AE}" type="datetime1">
              <a:rPr lang="ru-RU" smtClean="0"/>
              <a:t>16.06.2024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BECB6-F4E2-47B1-B0B5-BE867D986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0E2361-FFB3-413C-BE3C-554038E81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5D6F-F21A-426E-A0B7-234289593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1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7D68F7-1847-4484-8532-AFFB86060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DD621B-BFEB-4DB3-B824-82E3DBB60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F70D62-993A-4B5E-A8DE-7318E6DB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02BB-435B-4426-AFAF-EE6C96B98945}" type="datetime1">
              <a:rPr lang="ru-RU" smtClean="0"/>
              <a:t>16.06.2024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293A3B-83A5-43D0-8660-3513F19BA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666874-19D3-4CE7-94C3-07C6AC33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5D6F-F21A-426E-A0B7-234289593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864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20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41F40E-191B-4800-A4F8-59F28D699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46FE4B-922A-4E8A-BD29-427E4BA79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6FBE5-8854-4ED4-B3C7-CBE7ED268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6377-2479-409B-97EC-4B1D16E51E1A}" type="datetime1">
              <a:rPr lang="ru-RU" smtClean="0"/>
              <a:t>16.06.2024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8F9DCF-D952-4CE6-A15B-A51803D87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469889-BC46-4B12-9CB4-EB7BD92A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5D6F-F21A-426E-A0B7-234289593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4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8D434-3666-4E1B-90B0-41376F63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65BBCE-0FD4-41A1-97C1-B38D7F8C1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DCB188-DCF0-4D74-8B6A-397E96BB2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3DC5-9362-4246-94C8-ECDB27202BC6}" type="datetime1">
              <a:rPr lang="ru-RU" smtClean="0"/>
              <a:t>16.06.2024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C2EA75-F03C-4B68-A041-60DFE8B7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B4AE2-E5AD-47B7-80D6-E3801F9E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5D6F-F21A-426E-A0B7-234289593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96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9EDC0-7664-416D-8270-1DAA69E10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E88933-571A-474A-86B3-D43F7FA78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7F0806-4F6F-403A-9F7E-D658A1B60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67393B-6781-48F1-A9A1-6C8D90590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74DE-651D-4BC9-AA0B-BE541C5D53AF}" type="datetime1">
              <a:rPr lang="ru-RU" smtClean="0"/>
              <a:t>16.06.2024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A0BF8E-F6C3-45D4-B183-E1049684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9A1B9B-713B-4CCD-80BC-A1B2F9DD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5D6F-F21A-426E-A0B7-234289593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88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0E4BB-AC87-40F3-B874-9D050748C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63CB65-BBE4-4A41-98E8-8043C1098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B04F93-B2ED-442B-97E3-79D2EF47E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5C60AB-22ED-4440-95C8-5B4C23F3C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BAFBBF-0BFD-4769-BAD5-9A92C5978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588447-BD4E-4776-89EB-7148B0694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065D-F496-47C0-9F55-EA5A3EAEE104}" type="datetime1">
              <a:rPr lang="ru-RU" smtClean="0"/>
              <a:t>16.06.2024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CAE581-2DB6-4697-9254-9CD392E8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441E4E-B986-4072-AB24-74F8CCFF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5D6F-F21A-426E-A0B7-234289593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5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90176-AFF7-41DB-9A24-5E825468D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A8ED14-C5C3-4915-877C-425A7C40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3C50-CB2D-4B50-BE7B-CDEF4378F582}" type="datetime1">
              <a:rPr lang="ru-RU" smtClean="0"/>
              <a:t>16.06.2024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0DD4D2-629E-4019-85F2-9126FB554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17A223-A1B9-42B8-95DC-2F910F3E8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5D6F-F21A-426E-A0B7-234289593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71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B585E8-8C57-4AC5-BB56-0E0365726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9933-E2D6-44A8-B515-80709E56C94C}" type="datetime1">
              <a:rPr lang="ru-RU" smtClean="0"/>
              <a:t>16.06.2024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AEB4DA-7B83-4CEC-A669-8810C798C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5EBA0C-15EF-4463-9840-F90E76492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5D6F-F21A-426E-A0B7-234289593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76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60A14-C9B9-462E-8AB4-B582BED16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049AA2-D3EE-4604-B674-A10F5E558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486DB7-D738-48EA-85CF-C86ABA46D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8D47C9-E676-4855-BDE7-3425D5568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CECF-FAC4-42F6-8077-65EF3038BA29}" type="datetime1">
              <a:rPr lang="ru-RU" smtClean="0"/>
              <a:t>16.06.2024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FC6E42-7635-4FA6-AC70-90BB39FFC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67432D-406A-4C36-B97E-1BC9C1DB7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5D6F-F21A-426E-A0B7-234289593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2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D7FCB-6C70-4164-85F1-C2D0C8639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979585-FEE4-4294-B168-367990B70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16B2CB-5666-4754-BE78-8794E86B0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7E8C42-4B2F-455C-AC57-AA7EEB294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56EE-71A5-4715-9005-0E99C5F1CD33}" type="datetime1">
              <a:rPr lang="ru-RU" smtClean="0"/>
              <a:t>16.06.2024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562FD8-35BD-4C2D-8F6B-EABB39021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CD45CA-D8A5-4336-BD25-5A5F35A90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5D6F-F21A-426E-A0B7-234289593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AA843-4CB0-4254-8CD9-48B057EE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AF14AA-A6E5-4FB7-89AE-78D7EC08D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15A31-3994-469C-A1FF-FBE0D67B2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5158-59DB-4CED-AD79-2D1553D13AD6}" type="datetime1">
              <a:rPr lang="ru-RU" smtClean="0"/>
              <a:t>16.06.2024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10C4E9-E69B-4CC2-B230-D654E0203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63B828-B0EC-4FF5-877A-E2096255A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E5D6F-F21A-426E-A0B7-234289593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23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chart" Target="../charts/chart6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gi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hart" Target="../charts/chart1.xml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D55B5-4C27-498C-821B-7982F9FC2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598" y="1842506"/>
            <a:ext cx="9144000" cy="1640531"/>
          </a:xfrm>
        </p:spPr>
        <p:txBody>
          <a:bodyPr>
            <a:noAutofit/>
          </a:bodyPr>
          <a:lstStyle/>
          <a:p>
            <a:r>
              <a:rPr lang="ru-RU" sz="3200" dirty="0">
                <a:effectLst/>
                <a:latin typeface="+mn-lt"/>
                <a:ea typeface="Verdana" pitchFamily="34" charset="0"/>
                <a:cs typeface="Verdana" pitchFamily="34" charset="0"/>
              </a:rPr>
              <a:t>Моделирование процессов начальной стадии ядерного цикла в тепловыделяющей сборке </a:t>
            </a:r>
            <a:endParaRPr lang="ru-RU" sz="7200" i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1007" y="6352143"/>
            <a:ext cx="2587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Санкт-Петербург, Россия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1930" y="270941"/>
            <a:ext cx="10471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small" spc="-5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Санкт-Петербургский политехнический университет Петра Великого</a:t>
            </a:r>
            <a:r>
              <a:rPr lang="en-US" sz="2400" cap="small" spc="-5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sz="2400" cap="sm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Высшая школа теоретической механики и математической физики </a:t>
            </a:r>
            <a:endParaRPr lang="ru-RU" sz="24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8" descr="https://www.syl.ru/misc/i/ai/301473/167746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9" r="16465" b="37113"/>
          <a:stretch/>
        </p:blipFill>
        <p:spPr bwMode="auto">
          <a:xfrm>
            <a:off x="224697" y="267366"/>
            <a:ext cx="850789" cy="72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 descr="Высшая школа теоретической механики ИПМ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Образовательные программы бакалавриа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856" y="327498"/>
            <a:ext cx="667908" cy="66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C141CE3-4A4A-2E11-A342-8CC3EB2B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5D6F-F21A-426E-A0B7-2342895937A1}" type="slidenum">
              <a:rPr lang="ru-RU" smtClean="0"/>
              <a:t>1</a:t>
            </a:fld>
            <a:r>
              <a:rPr lang="en-US" dirty="0"/>
              <a:t>/15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846D6D1-AB84-8AAE-927B-8AEFB75DD7B5}"/>
              </a:ext>
            </a:extLst>
          </p:cNvPr>
          <p:cNvSpPr/>
          <p:nvPr/>
        </p:nvSpPr>
        <p:spPr>
          <a:xfrm>
            <a:off x="1075486" y="5015494"/>
            <a:ext cx="10090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6816725" algn="l"/>
              </a:tabLst>
            </a:pPr>
            <a:r>
              <a:rPr lang="ru-RU" sz="2000" dirty="0">
                <a:solidFill>
                  <a:prstClr val="black"/>
                </a:solidFill>
              </a:rPr>
              <a:t>Выполнила: студентка группы </a:t>
            </a:r>
            <a:r>
              <a:rPr lang="ru-RU" sz="2000" b="0" dirty="0">
                <a:solidFill>
                  <a:srgbClr val="000000"/>
                </a:solidFill>
                <a:effectLst/>
              </a:rPr>
              <a:t>5040103/20401</a:t>
            </a:r>
            <a:r>
              <a:rPr lang="ru-RU" sz="2000" dirty="0">
                <a:solidFill>
                  <a:srgbClr val="000000"/>
                </a:solidFill>
              </a:rPr>
              <a:t>	</a:t>
            </a:r>
            <a:r>
              <a:rPr lang="ru-RU" sz="2000" i="1" dirty="0">
                <a:solidFill>
                  <a:prstClr val="black"/>
                </a:solidFill>
              </a:rPr>
              <a:t>Шабанова В.К.</a:t>
            </a:r>
          </a:p>
          <a:p>
            <a:pPr>
              <a:tabLst>
                <a:tab pos="6816725" algn="l"/>
              </a:tabLst>
            </a:pPr>
            <a:r>
              <a:rPr lang="ru-RU" sz="2000" dirty="0">
                <a:solidFill>
                  <a:prstClr val="black"/>
                </a:solidFill>
              </a:rPr>
              <a:t>Научный консультант:	</a:t>
            </a:r>
            <a:r>
              <a:rPr lang="ru-RU" sz="2000" i="1" dirty="0">
                <a:solidFill>
                  <a:prstClr val="black"/>
                </a:solidFill>
              </a:rPr>
              <a:t>Ефимов-</a:t>
            </a:r>
            <a:r>
              <a:rPr lang="ru-RU" sz="2000" i="1" dirty="0" err="1">
                <a:solidFill>
                  <a:prstClr val="black"/>
                </a:solidFill>
              </a:rPr>
              <a:t>Сойни</a:t>
            </a:r>
            <a:r>
              <a:rPr lang="ru-RU" sz="2000" i="1" dirty="0">
                <a:solidFill>
                  <a:prstClr val="black"/>
                </a:solidFill>
              </a:rPr>
              <a:t> Н.К. к.т.н. 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043443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37E78C-5726-5E05-2293-9F00503E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1703" y="6436817"/>
            <a:ext cx="2743200" cy="365125"/>
          </a:xfrm>
        </p:spPr>
        <p:txBody>
          <a:bodyPr/>
          <a:lstStyle/>
          <a:p>
            <a:fld id="{8A1E5D6F-F21A-426E-A0B7-2342895937A1}" type="slidenum">
              <a:rPr lang="ru-RU" smtClean="0"/>
              <a:t>10</a:t>
            </a:fld>
            <a:r>
              <a:rPr lang="en-US" dirty="0"/>
              <a:t>/15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9DC412-5609-403A-F44E-2EC2B3553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99" y="-94324"/>
            <a:ext cx="12192000" cy="740551"/>
          </a:xfrm>
          <a:prstGeom prst="rect">
            <a:avLst/>
          </a:prstGeom>
        </p:spPr>
      </p:pic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9B702BCE-9120-4D55-B47B-59EDAC115E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7333825"/>
              </p:ext>
            </p:extLst>
          </p:nvPr>
        </p:nvGraphicFramePr>
        <p:xfrm>
          <a:off x="317098" y="500917"/>
          <a:ext cx="5778902" cy="2965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A10AC4A9-6EB7-4B1D-B189-7C15653E6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944561"/>
              </p:ext>
            </p:extLst>
          </p:nvPr>
        </p:nvGraphicFramePr>
        <p:xfrm>
          <a:off x="6142897" y="519208"/>
          <a:ext cx="5667521" cy="305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FAEFC49C-D081-45D9-834D-2F3D633869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8294932"/>
              </p:ext>
            </p:extLst>
          </p:nvPr>
        </p:nvGraphicFramePr>
        <p:xfrm>
          <a:off x="388084" y="3494639"/>
          <a:ext cx="5596536" cy="3071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CA3DC8C-3322-A5A5-1095-5299E9A7C45E}"/>
              </a:ext>
            </a:extLst>
          </p:cNvPr>
          <p:cNvSpPr txBox="1"/>
          <p:nvPr/>
        </p:nvSpPr>
        <p:spPr>
          <a:xfrm>
            <a:off x="1227639" y="674154"/>
            <a:ext cx="1958713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effectLst/>
                <a:ea typeface="Times New Roman" panose="02020603050405020304" pitchFamily="18" charset="0"/>
              </a:rPr>
              <a:t>Э110опт при Т=300</a:t>
            </a:r>
            <a:r>
              <a:rPr lang="ru-RU" sz="1400" b="1" dirty="0">
                <a:effectLst/>
                <a:ea typeface="Aptos" panose="020B0004020202020204" pitchFamily="34" charset="0"/>
              </a:rPr>
              <a:t> </a:t>
            </a:r>
            <a:r>
              <a:rPr lang="ru-RU" sz="1400" b="1" dirty="0">
                <a:effectLst/>
                <a:ea typeface="Times New Roman" panose="02020603050405020304" pitchFamily="18" charset="0"/>
              </a:rPr>
              <a:t>°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C</a:t>
            </a:r>
            <a:r>
              <a:rPr lang="ru-RU" sz="1400" dirty="0">
                <a:effectLst/>
                <a:ea typeface="Times New Roman" panose="02020603050405020304" pitchFamily="18" charset="0"/>
              </a:rPr>
              <a:t> </a:t>
            </a:r>
            <a:endParaRPr lang="ru-RU" sz="1400" dirty="0"/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78CAFB71-CB07-45F6-A44B-F155CC914F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783487"/>
              </p:ext>
            </p:extLst>
          </p:nvPr>
        </p:nvGraphicFramePr>
        <p:xfrm>
          <a:off x="6096000" y="3466712"/>
          <a:ext cx="5667522" cy="315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1E910A6-D962-D11D-CA0B-2E6BE3623BD0}"/>
              </a:ext>
            </a:extLst>
          </p:cNvPr>
          <p:cNvSpPr txBox="1"/>
          <p:nvPr/>
        </p:nvSpPr>
        <p:spPr>
          <a:xfrm>
            <a:off x="7006829" y="674154"/>
            <a:ext cx="1922932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effectLst/>
                <a:ea typeface="Times New Roman" panose="02020603050405020304" pitchFamily="18" charset="0"/>
              </a:rPr>
              <a:t>Э110опт при Т=350</a:t>
            </a:r>
            <a:r>
              <a:rPr lang="ru-RU" sz="1400" b="1" dirty="0">
                <a:effectLst/>
                <a:ea typeface="Aptos" panose="020B0004020202020204" pitchFamily="34" charset="0"/>
              </a:rPr>
              <a:t> </a:t>
            </a:r>
            <a:r>
              <a:rPr lang="ru-RU" sz="1400" b="1" dirty="0">
                <a:effectLst/>
                <a:ea typeface="Times New Roman" panose="02020603050405020304" pitchFamily="18" charset="0"/>
              </a:rPr>
              <a:t>°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C</a:t>
            </a:r>
            <a:r>
              <a:rPr lang="ru-RU" sz="1400" dirty="0">
                <a:effectLst/>
                <a:ea typeface="Times New Roman" panose="02020603050405020304" pitchFamily="18" charset="0"/>
              </a:rPr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30887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Изображение выглядит как текст, снимок экрана, инструмент, стальной нап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772B379E-7B60-E952-45E8-8F55EF762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2"/>
          <a:stretch/>
        </p:blipFill>
        <p:spPr>
          <a:xfrm>
            <a:off x="505688" y="905434"/>
            <a:ext cx="3872581" cy="2447365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3A8598-7BB0-5241-5B58-47EB14FD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5D6F-F21A-426E-A0B7-2342895937A1}" type="slidenum">
              <a:rPr lang="ru-RU" smtClean="0"/>
              <a:t>11</a:t>
            </a:fld>
            <a:r>
              <a:rPr lang="en-US" dirty="0"/>
              <a:t>/15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B7B2C5B-6CDD-1E91-FAC2-21CD8F41364F}"/>
              </a:ext>
            </a:extLst>
          </p:cNvPr>
          <p:cNvSpPr txBox="1">
            <a:spLocks/>
          </p:cNvSpPr>
          <p:nvPr/>
        </p:nvSpPr>
        <p:spPr>
          <a:xfrm>
            <a:off x="2978701" y="126047"/>
            <a:ext cx="6234597" cy="554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F45B1"/>
                </a:solidFill>
                <a:latin typeface="+mn-lt"/>
              </a:rPr>
              <a:t>Верификация  радиационного роста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75A022-47E8-A429-A2BF-5FEF3E9B5906}"/>
                  </a:ext>
                </a:extLst>
              </p:cNvPr>
              <p:cNvSpPr txBox="1"/>
              <p:nvPr/>
            </p:nvSpPr>
            <p:spPr>
              <a:xfrm>
                <a:off x="3135613" y="823024"/>
                <a:ext cx="2392892" cy="30777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kern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ru-RU" sz="14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400" b="0" i="1" kern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ru-RU" sz="14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.00</m:t>
                      </m:r>
                      <m:r>
                        <a:rPr lang="en-US" sz="14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ru-RU" sz="14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+18 </m:t>
                      </m:r>
                      <m:sSup>
                        <m:sSupPr>
                          <m:ctrlPr>
                            <a:rPr lang="ru-RU" sz="1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ru-RU" sz="1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ru-RU" sz="1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с</m:t>
                          </m:r>
                        </m:e>
                        <m:sup>
                          <m:r>
                            <a:rPr lang="ru-RU" sz="1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75A022-47E8-A429-A2BF-5FEF3E9B5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613" y="823024"/>
                <a:ext cx="2392892" cy="307777"/>
              </a:xfrm>
              <a:prstGeom prst="rect">
                <a:avLst/>
              </a:prstGeom>
              <a:blipFill>
                <a:blip r:embed="rId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997734-D09F-B06F-F895-5A7A3D892EAB}"/>
                  </a:ext>
                </a:extLst>
              </p:cNvPr>
              <p:cNvSpPr txBox="1"/>
              <p:nvPr/>
            </p:nvSpPr>
            <p:spPr>
              <a:xfrm>
                <a:off x="3135614" y="1229601"/>
                <a:ext cx="2392892" cy="30777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14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1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ru-RU" sz="1400" i="0">
                        <a:latin typeface="Cambria Math" panose="02040503050406030204" pitchFamily="18" charset="0"/>
                      </a:rPr>
                      <m:t>+08 сек</m:t>
                    </m:r>
                    <m:r>
                      <a:rPr lang="ru-RU" sz="140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ru-RU" sz="1400" dirty="0"/>
                  <a:t> 4 года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997734-D09F-B06F-F895-5A7A3D892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614" y="1229601"/>
                <a:ext cx="2392892" cy="307777"/>
              </a:xfrm>
              <a:prstGeom prst="rect">
                <a:avLst/>
              </a:prstGeom>
              <a:blipFill>
                <a:blip r:embed="rId4"/>
                <a:stretch>
                  <a:fillRect t="-3922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Таблица 13">
                <a:extLst>
                  <a:ext uri="{FF2B5EF4-FFF2-40B4-BE49-F238E27FC236}">
                    <a16:creationId xmlns:a16="http://schemas.microsoft.com/office/drawing/2014/main" id="{17C5487A-AD86-A8D0-EAA3-266A4A1C3D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3920848"/>
                  </p:ext>
                </p:extLst>
              </p:nvPr>
            </p:nvGraphicFramePr>
            <p:xfrm>
              <a:off x="7069531" y="701332"/>
              <a:ext cx="4729886" cy="264880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729886">
                      <a:extLst>
                        <a:ext uri="{9D8B030D-6E8A-4147-A177-3AD203B41FA5}">
                          <a16:colId xmlns:a16="http://schemas.microsoft.com/office/drawing/2014/main" val="536748676"/>
                        </a:ext>
                      </a:extLst>
                    </a:gridCol>
                  </a:tblGrid>
                  <a:tr h="264880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indent="450215" algn="just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𝑖𝑟</m:t>
                                    </m:r>
                                    <m: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_</m:t>
                                    </m:r>
                                    <m: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ru-RU" sz="1400" i="1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ru-RU" sz="14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ru-RU" sz="14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r>
                                          <a:rPr lang="ru-RU" sz="1400">
                                            <a:latin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ru-RU" sz="1400" smtClean="0">
                                            <a:latin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 b="0" i="0" smtClean="0">
                                            <a:latin typeface="Cambria Math" panose="02040503050406030204" pitchFamily="18" charset="0"/>
                                          </a:rPr>
                                          <m:t>Time</m:t>
                                        </m:r>
                                        <m:r>
                                          <a:rPr lang="ru-RU" sz="140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sSup>
                                          <m:sSupPr>
                                            <m:ctrlPr>
                                              <a:rPr lang="ru-RU" sz="14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ru-RU" sz="1400">
                                                <a:latin typeface="Cambria Math" panose="02040503050406030204" pitchFamily="18" charset="0"/>
                                              </a:rPr>
                                              <m:t>с</m:t>
                                            </m:r>
                                          </m:e>
                                          <m:sup>
                                            <m:r>
                                              <a:rPr lang="ru-RU" sz="140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p>
                                        </m:sSup>
                                        <m:r>
                                          <a:rPr lang="ru-RU" sz="1400">
                                            <a:latin typeface="Cambria Math" panose="02040503050406030204" pitchFamily="18" charset="0"/>
                                          </a:rPr>
                                          <m:t>  при </m:t>
                                        </m:r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  <m:r>
                                          <a:rPr lang="ru-RU" sz="1400">
                                            <a:latin typeface="Cambria Math" panose="02040503050406030204" pitchFamily="18" charset="0"/>
                                          </a:rPr>
                                          <m:t>≤</m:t>
                                        </m:r>
                                        <m:sSup>
                                          <m:sSupPr>
                                            <m:ctrlPr>
                                              <a:rPr lang="ru-RU" sz="14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ru-RU" sz="1400">
                                                <a:latin typeface="Cambria Math" panose="02040503050406030204" pitchFamily="18" charset="0"/>
                                              </a:rPr>
                                              <m:t>2.0∙10</m:t>
                                            </m:r>
                                          </m:e>
                                          <m:sup>
                                            <m:r>
                                              <a:rPr lang="ru-RU" sz="1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sup>
                                        </m:sSup>
                                        <m:r>
                                          <a:rPr lang="ru-RU" sz="140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</m:e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  <m:r>
                                          <a:rPr lang="ru-RU" sz="1400">
                                            <a:latin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ru-RU" sz="1400" smtClean="0">
                                            <a:latin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 b="0" i="0" smtClean="0">
                                            <a:latin typeface="Cambria Math" panose="02040503050406030204" pitchFamily="18" charset="0"/>
                                          </a:rPr>
                                          <m:t>Time</m:t>
                                        </m:r>
                                        <m:r>
                                          <a:rPr lang="ru-RU" sz="140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sSup>
                                          <m:sSupPr>
                                            <m:ctrlPr>
                                              <a:rPr lang="ru-RU" sz="14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ru-RU" sz="1400">
                                                <a:latin typeface="Cambria Math" panose="02040503050406030204" pitchFamily="18" charset="0"/>
                                              </a:rPr>
                                              <m:t>с</m:t>
                                            </m:r>
                                          </m:e>
                                          <m:sup>
                                            <m:r>
                                              <a:rPr lang="ru-RU" sz="140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p>
                                        </m:sSup>
                                        <m:r>
                                          <a:rPr lang="ru-RU" sz="1400">
                                            <a:latin typeface="Cambria Math" panose="02040503050406030204" pitchFamily="18" charset="0"/>
                                          </a:rPr>
                                          <m:t>   при </m:t>
                                        </m:r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  <m:r>
                                          <a:rPr lang="ru-RU" sz="1400">
                                            <a:latin typeface="Cambria Math" panose="02040503050406030204" pitchFamily="18" charset="0"/>
                                          </a:rPr>
                                          <m:t>&gt;</m:t>
                                        </m:r>
                                        <m:sSup>
                                          <m:sSupPr>
                                            <m:ctrlPr>
                                              <a:rPr lang="ru-RU" sz="14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ru-RU" sz="1400">
                                                <a:latin typeface="Cambria Math" panose="02040503050406030204" pitchFamily="18" charset="0"/>
                                              </a:rPr>
                                              <m:t>2.0∙10</m:t>
                                            </m:r>
                                          </m:e>
                                          <m:sup>
                                            <m:r>
                                              <a:rPr lang="ru-RU" sz="1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sup>
                                        </m:sSup>
                                      </m:e>
                                    </m:eqArr>
                                  </m:e>
                                </m:d>
                                <m: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indent="450215" algn="just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𝑖𝑟</m:t>
                                    </m:r>
                                    <m: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_</m:t>
                                    </m:r>
                                    <m: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sSubSup>
                                  <m:sSub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𝑖𝑟</m:t>
                                    </m:r>
                                    <m: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_</m:t>
                                    </m:r>
                                    <m: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  <a:p>
                          <a:pPr indent="450215" algn="just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𝑖𝑟</m:t>
                                    </m:r>
                                    <m: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_</m:t>
                                    </m:r>
                                    <m: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sSubSup>
                                  <m:sSub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𝑖𝑟</m:t>
                                    </m:r>
                                    <m: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_</m:t>
                                    </m:r>
                                    <m: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+mn-lt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45085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altLang="ru-RU" sz="1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где </a:t>
                          </a:r>
                          <a:r>
                            <a:rPr kumimoji="0" lang="ru-RU" altLang="ru-RU" sz="1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f</a:t>
                          </a:r>
                          <a:r>
                            <a:rPr kumimoji="0" lang="ru-RU" altLang="ru-RU" sz="1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– </a:t>
                          </a:r>
                          <a:r>
                            <a:rPr kumimoji="0" lang="ru-RU" altLang="ru-RU" sz="14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флакс</a:t>
                          </a:r>
                          <a:r>
                            <a:rPr kumimoji="0" lang="ru-RU" altLang="ru-RU" sz="1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нейтронов, </a:t>
                          </a:r>
                          <a14:m>
                            <m:oMath xmlns:m="http://schemas.openxmlformats.org/officeDocument/2006/math">
                              <m:r>
                                <a:rPr kumimoji="0" lang="ru-RU" altLang="ru-RU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с</m:t>
                              </m:r>
                              <m:sSup>
                                <m:sSupPr>
                                  <m:ctrlPr>
                                    <a:rPr kumimoji="0" lang="en-US" altLang="ru-RU" sz="1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altLang="ru-RU" sz="1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kumimoji="0" lang="en-US" altLang="ru-RU" sz="1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−2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en-US" altLang="ru-RU" sz="1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ru-RU" sz="1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kumimoji="0" lang="en-US" altLang="ru-RU" sz="1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ru-RU" altLang="ru-RU" sz="1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</a:t>
                          </a:r>
                          <a:endParaRPr kumimoji="0" lang="ru-RU" altLang="ru-RU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45085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altLang="ru-RU" sz="1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Time</a:t>
                          </a:r>
                          <a:r>
                            <a:rPr kumimoji="0" lang="ru-RU" altLang="ru-RU" sz="1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– </a:t>
                          </a:r>
                          <a:r>
                            <a:rPr kumimoji="0" lang="ru-RU" altLang="ru-RU" sz="1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время моделирования, </a:t>
                          </a:r>
                          <a:endParaRPr kumimoji="0" lang="ru-RU" altLang="ru-RU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45085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ru-RU" sz="1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S,</a:t>
                          </a:r>
                          <a:r>
                            <a:rPr kumimoji="0" lang="ru-RU" altLang="ru-RU" sz="1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</a:t>
                          </a:r>
                          <a:r>
                            <a:rPr kumimoji="0" lang="ru-RU" altLang="ru-RU" sz="1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– константы радиационного роста</a:t>
                          </a:r>
                          <a:endParaRPr lang="en-US" altLang="ru-RU" sz="1400" dirty="0">
                            <a:latin typeface="+mn-lt"/>
                            <a:cs typeface="Arial" panose="020B0604020202020204" pitchFamily="34" charset="0"/>
                          </a:endParaRPr>
                        </a:p>
                        <a:p>
                          <a:pPr indent="450850" algn="ctr"/>
                          <a:r>
                            <a:rPr kumimoji="0" lang="en-US" altLang="ru-RU" sz="1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μ</a:t>
                          </a:r>
                          <a:r>
                            <a:rPr kumimoji="0" lang="ru-RU" altLang="ru-RU" sz="1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1',</a:t>
                          </a:r>
                          <a:r>
                            <a:rPr kumimoji="0" lang="en-US" altLang="ru-RU" sz="1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μ</a:t>
                          </a:r>
                          <a:r>
                            <a:rPr kumimoji="0" lang="ru-RU" altLang="ru-RU" sz="1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2'</a:t>
                          </a:r>
                          <a:r>
                            <a:rPr kumimoji="0" lang="en-US" altLang="ru-RU" sz="1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kumimoji="0" lang="ru-RU" altLang="ru-RU" sz="1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– коэффициенты, определяющие соотношение </a:t>
                          </a:r>
                          <a:r>
                            <a:rPr lang="en-US" altLang="ru-RU" sz="1400" dirty="0"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  <a:r>
                            <a:rPr kumimoji="0" lang="ru-RU" altLang="ru-RU" sz="1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между компонентами тензора на главной диагонали. </a:t>
                          </a:r>
                          <a:endParaRPr kumimoji="0" lang="ru-RU" altLang="ru-RU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36297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Таблица 13">
                <a:extLst>
                  <a:ext uri="{FF2B5EF4-FFF2-40B4-BE49-F238E27FC236}">
                    <a16:creationId xmlns:a16="http://schemas.microsoft.com/office/drawing/2014/main" id="{17C5487A-AD86-A8D0-EAA3-266A4A1C3D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3920848"/>
                  </p:ext>
                </p:extLst>
              </p:nvPr>
            </p:nvGraphicFramePr>
            <p:xfrm>
              <a:off x="7069531" y="701332"/>
              <a:ext cx="4729886" cy="264880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729886">
                      <a:extLst>
                        <a:ext uri="{9D8B030D-6E8A-4147-A177-3AD203B41FA5}">
                          <a16:colId xmlns:a16="http://schemas.microsoft.com/office/drawing/2014/main" val="536748676"/>
                        </a:ext>
                      </a:extLst>
                    </a:gridCol>
                  </a:tblGrid>
                  <a:tr h="264880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29" t="-230" r="-257" b="-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62978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8F2BFB5-B117-1713-3B5F-F559F0436755}"/>
              </a:ext>
            </a:extLst>
          </p:cNvPr>
          <p:cNvSpPr txBox="1"/>
          <p:nvPr/>
        </p:nvSpPr>
        <p:spPr>
          <a:xfrm>
            <a:off x="3135613" y="1636178"/>
            <a:ext cx="239289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Изменение температуры со временем от 22</a:t>
            </a:r>
            <a:r>
              <a:rPr lang="ru-RU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°C</a:t>
            </a:r>
            <a:r>
              <a:rPr lang="ru-RU" sz="1400" dirty="0"/>
              <a:t> до 300</a:t>
            </a:r>
            <a:r>
              <a:rPr lang="ru-RU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°C 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E740F8-F157-76C7-FFA1-639C091B22E3}"/>
                  </a:ext>
                </a:extLst>
              </p:cNvPr>
              <p:cNvSpPr txBox="1"/>
              <p:nvPr/>
            </p:nvSpPr>
            <p:spPr>
              <a:xfrm>
                <a:off x="7092663" y="3507862"/>
                <a:ext cx="4729886" cy="169617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𝑡h</m:t>
                          </m:r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_</m:t>
                          </m:r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∙∆</m:t>
                      </m:r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sz="1400" b="0" dirty="0">
                  <a:effectLst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𝑡h</m:t>
                          </m:r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_</m:t>
                          </m:r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∙∆</m:t>
                      </m:r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sz="1400" b="0" dirty="0">
                  <a:effectLst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𝑡h</m:t>
                          </m:r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_</m:t>
                          </m:r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∙∆</m:t>
                      </m:r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sz="1400" b="0" dirty="0">
                  <a:effectLst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kumimoji="0" lang="ru-RU" alt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где</a:t>
                </a:r>
                <a:r>
                  <a:rPr lang="en-US" sz="1400" b="0" dirty="0"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ru-RU" alt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– </a:t>
                </a:r>
                <a:r>
                  <a:rPr lang="ru-RU" altLang="ru-RU" sz="14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коэффициент линейного термического расширения в направлении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ru-RU" altLang="ru-RU" sz="14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1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ru-RU" sz="1400" b="0" dirty="0"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 – изменение температуры </a:t>
                </a:r>
                <a:endParaRPr lang="en-US" sz="1400" b="0" dirty="0">
                  <a:effectLst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altLang="ru-RU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endParaRPr lang="ru-R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E740F8-F157-76C7-FFA1-639C091B2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663" y="3507862"/>
                <a:ext cx="4729886" cy="1696170"/>
              </a:xfrm>
              <a:prstGeom prst="rect">
                <a:avLst/>
              </a:prstGeom>
              <a:blipFill>
                <a:blip r:embed="rId6"/>
                <a:stretch>
                  <a:fillRect l="-2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C947CD5-259E-93FE-96FE-321A2B6348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346948"/>
              </p:ext>
            </p:extLst>
          </p:nvPr>
        </p:nvGraphicFramePr>
        <p:xfrm>
          <a:off x="491171" y="3736428"/>
          <a:ext cx="6458844" cy="305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8EBEC11-E01A-854C-1556-80C9D9270AA7}"/>
              </a:ext>
            </a:extLst>
          </p:cNvPr>
          <p:cNvSpPr txBox="1"/>
          <p:nvPr/>
        </p:nvSpPr>
        <p:spPr>
          <a:xfrm>
            <a:off x="1773621" y="3488387"/>
            <a:ext cx="47298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Зависимость удлинения образца от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1712116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9766B-6FF3-57F3-BBAD-AE01869A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867" y="-258039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F45B1"/>
                </a:solidFill>
                <a:latin typeface="+mn-lt"/>
                <a:cs typeface="Arial" panose="020B0604020202020204" pitchFamily="34" charset="0"/>
              </a:rPr>
              <a:t>Стержневая модель ТВС-К</a:t>
            </a:r>
            <a:endParaRPr lang="ru-RU" sz="2800" b="1" dirty="0">
              <a:solidFill>
                <a:srgbClr val="0F45B1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CE059F-FC26-A2EA-FB3E-8F598CC46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B4D550-D3BA-DE45-B05C-F3E5BA2AB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9085" y="6388463"/>
            <a:ext cx="2743200" cy="365125"/>
          </a:xfrm>
        </p:spPr>
        <p:txBody>
          <a:bodyPr/>
          <a:lstStyle/>
          <a:p>
            <a:fld id="{8A1E5D6F-F21A-426E-A0B7-2342895937A1}" type="slidenum">
              <a:rPr lang="ru-RU" smtClean="0"/>
              <a:t>12</a:t>
            </a:fld>
            <a:r>
              <a:rPr lang="en-US" dirty="0"/>
              <a:t>/15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4F8F26-F9EA-FC05-4DF6-3A9E7A463C5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799" y="881587"/>
            <a:ext cx="4388135" cy="52453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BE2B861-D678-4CFA-B6AD-98C7342F88AC}"/>
              </a:ext>
            </a:extLst>
          </p:cNvPr>
          <p:cNvSpPr/>
          <p:nvPr/>
        </p:nvSpPr>
        <p:spPr>
          <a:xfrm>
            <a:off x="1606511" y="6198255"/>
            <a:ext cx="411070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Рисунок </a:t>
            </a:r>
            <a:r>
              <a:rPr lang="ru-RU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– </a:t>
            </a:r>
            <a:r>
              <a:rPr lang="ru-RU" sz="1400" dirty="0">
                <a:latin typeface="+mn-lt"/>
                <a:cs typeface="Arial" panose="020B0604020202020204" pitchFamily="34" charset="0"/>
              </a:rPr>
              <a:t>Общий вид стержневой модели каркаса ТВС-К</a:t>
            </a:r>
            <a:endParaRPr lang="ru-RU" sz="14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0F2678-399A-E11C-CCC3-AEBF7C2527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461" y="563953"/>
            <a:ext cx="3188039" cy="573009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BE2B861-D678-4CFA-B6AD-98C7342F88AC}"/>
              </a:ext>
            </a:extLst>
          </p:cNvPr>
          <p:cNvSpPr/>
          <p:nvPr/>
        </p:nvSpPr>
        <p:spPr>
          <a:xfrm>
            <a:off x="6780360" y="6176963"/>
            <a:ext cx="366047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Рисунок </a:t>
            </a:r>
            <a:r>
              <a:rPr lang="ru-RU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– </a:t>
            </a:r>
            <a:r>
              <a:rPr lang="ru-RU" sz="1400" dirty="0">
                <a:latin typeface="+mn-lt"/>
                <a:cs typeface="Arial" panose="020B0604020202020204" pitchFamily="34" charset="0"/>
              </a:rPr>
              <a:t>Общий вид стержневой модели ТВС-К</a:t>
            </a:r>
            <a:endParaRPr lang="ru-RU" sz="14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08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 descr="Изображение выглядит как текст, снимок экрана, диаграмм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565328CB-0E08-27C2-A351-415CDB2B4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54" y="2671166"/>
            <a:ext cx="6353894" cy="4085518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EF843E-583D-4565-10F2-B057BBA6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5D6F-F21A-426E-A0B7-2342895937A1}" type="slidenum">
              <a:rPr lang="ru-RU" smtClean="0"/>
              <a:t>13</a:t>
            </a:fld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EB98898-CECE-2161-6E14-897B81D6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820" y="-309239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F45B1"/>
                </a:solidFill>
                <a:latin typeface="+mn-lt"/>
                <a:cs typeface="Arial" panose="020B0604020202020204" pitchFamily="34" charset="0"/>
              </a:rPr>
              <a:t>Моделирование ТВС-К в условиях эксплуатации </a:t>
            </a:r>
            <a:endParaRPr lang="ru-RU" sz="2800" b="1" dirty="0">
              <a:solidFill>
                <a:srgbClr val="0F45B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C74D29-BBA4-DE48-EB94-0598172318DF}"/>
                  </a:ext>
                </a:extLst>
              </p:cNvPr>
              <p:cNvSpPr txBox="1"/>
              <p:nvPr/>
            </p:nvSpPr>
            <p:spPr>
              <a:xfrm>
                <a:off x="147273" y="587403"/>
                <a:ext cx="12192000" cy="2169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cs typeface="Arial" panose="020B0604020202020204" pitchFamily="34" charset="0"/>
                  </a:rPr>
                  <a:t>Модель: стержневая модель ТВС-К.</a:t>
                </a:r>
              </a:p>
              <a:p>
                <a:r>
                  <a:rPr lang="ru-RU" sz="1600" dirty="0">
                    <a:cs typeface="Arial" panose="020B0604020202020204" pitchFamily="34" charset="0"/>
                  </a:rPr>
                  <a:t>Граничные условия: </a:t>
                </a:r>
              </a:p>
              <a:p>
                <a:pPr marL="228600" indent="-228600">
                  <a:buAutoNum type="arabicPeriod"/>
                </a:pPr>
                <a:r>
                  <a:rPr kumimoji="0" lang="ru-RU" altLang="ru-RU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узлы поверхностей хвостовика, соприкасающиеся с основанием АЗ, ограничены по степени свободы UZ</a:t>
                </a:r>
              </a:p>
              <a:p>
                <a:pPr marL="228600" indent="-228600">
                  <a:buAutoNum type="arabicPeriod"/>
                </a:pPr>
                <a:r>
                  <a:rPr kumimoji="0" lang="ru-RU" altLang="ru-RU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узлы поверхностей хвостовика и головки, соприкасающиеся с установочными стержнями, ограничены по степеням свободы UX и UY</a:t>
                </a:r>
                <a:endParaRPr lang="ru-RU" sz="1600" dirty="0">
                  <a:cs typeface="Arial" panose="020B0604020202020204" pitchFamily="34" charset="0"/>
                </a:endParaRPr>
              </a:p>
              <a:p>
                <a:pPr marL="228600" indent="-228600">
                  <a:buAutoNum type="arabicPeriod"/>
                </a:pPr>
                <a:r>
                  <a:rPr lang="ru-RU" sz="1600" dirty="0">
                    <a:cs typeface="Arial" panose="020B0604020202020204" pitchFamily="34" charset="0"/>
                  </a:rPr>
                  <a:t>Учитывается поджатие головки с усилием </a:t>
                </a:r>
                <a:r>
                  <a:rPr lang="ru-RU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3296 Н, жесткость пружин 28.95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Н</m:t>
                        </m:r>
                      </m:num>
                      <m:den>
                        <m:r>
                          <a:rPr lang="ru-RU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мм</m:t>
                        </m:r>
                      </m:den>
                    </m:f>
                  </m:oMath>
                </a14:m>
                <a:endParaRPr lang="ru-RU" sz="1600" dirty="0">
                  <a:cs typeface="Arial" panose="020B0604020202020204" pitchFamily="34" charset="0"/>
                </a:endParaRPr>
              </a:p>
              <a:p>
                <a:pPr marL="228600" indent="-228600">
                  <a:buAutoNum type="arabicPeriod"/>
                </a:pPr>
                <a:r>
                  <a:rPr lang="ru-RU" sz="1600" dirty="0">
                    <a:cs typeface="Arial" panose="020B0604020202020204" pitchFamily="34" charset="0"/>
                  </a:rPr>
                  <a:t>Величина </a:t>
                </a:r>
                <a:r>
                  <a:rPr lang="ru-RU" sz="1600" dirty="0" err="1">
                    <a:cs typeface="Arial" panose="020B0604020202020204" pitchFamily="34" charset="0"/>
                  </a:rPr>
                  <a:t>флакса</a:t>
                </a:r>
                <a:r>
                  <a:rPr lang="ru-RU" sz="1600" dirty="0">
                    <a:cs typeface="Arial" panose="020B0604020202020204" pitchFamily="34" charset="0"/>
                  </a:rPr>
                  <a:t> на ТВЭЛ и НК: </a:t>
                </a:r>
                <a:r>
                  <a:rPr lang="ru-RU" sz="1600" i="1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переменный по времени и по </a:t>
                </a:r>
                <a:r>
                  <a:rPr lang="ru-RU" sz="1600" i="1" dirty="0">
                    <a:ea typeface="Calibri" panose="020F0502020204030204" pitchFamily="34" charset="0"/>
                    <a:cs typeface="Arial" panose="020B0604020202020204" pitchFamily="34" charset="0"/>
                  </a:rPr>
                  <a:t>высоте </a:t>
                </a:r>
                <a:endParaRPr lang="ru-RU" sz="1600" i="1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28600" indent="-228600">
                  <a:buAutoNum type="arabicPeriod"/>
                </a:pPr>
                <a:r>
                  <a:rPr lang="ru-RU" sz="1600" dirty="0">
                    <a:ea typeface="Calibri" panose="020F0502020204030204" pitchFamily="34" charset="0"/>
                    <a:cs typeface="Arial" panose="020B0604020202020204" pitchFamily="34" charset="0"/>
                  </a:rPr>
                  <a:t>Время моделирования </a:t>
                </a:r>
                <a:r>
                  <a:rPr lang="ru-RU" sz="1600" i="1" dirty="0">
                    <a:ea typeface="Calibri" panose="020F0502020204030204" pitchFamily="34" charset="0"/>
                    <a:cs typeface="Arial" panose="020B0604020202020204" pitchFamily="34" charset="0"/>
                  </a:rPr>
                  <a:t>2.96Е+07 сек ≈ 1 год (одна топливная кампания)</a:t>
                </a:r>
              </a:p>
              <a:p>
                <a:pPr marL="228600" indent="-228600">
                  <a:buAutoNum type="arabicPeriod"/>
                </a:pPr>
                <a:r>
                  <a:rPr lang="ru-RU" sz="1600" dirty="0">
                    <a:ea typeface="Calibri" panose="020F0502020204030204" pitchFamily="34" charset="0"/>
                    <a:cs typeface="Arial" panose="020B0604020202020204" pitchFamily="34" charset="0"/>
                  </a:rPr>
                  <a:t>Переменные температурные поля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C74D29-BBA4-DE48-EB94-059817231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73" y="587403"/>
                <a:ext cx="12192000" cy="2169184"/>
              </a:xfrm>
              <a:prstGeom prst="rect">
                <a:avLst/>
              </a:prstGeom>
              <a:blipFill>
                <a:blip r:embed="rId4"/>
                <a:stretch>
                  <a:fillRect l="-250" t="-843" b="-28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403EBE-18FE-5919-680F-0F4EAD690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16" y="4361035"/>
            <a:ext cx="1143160" cy="10574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0383E2-A031-6697-547D-FB9E453AB5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8726" y="5418458"/>
            <a:ext cx="1057423" cy="1314633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C872943-671B-B7A7-6A3A-1159C960E5D8}"/>
              </a:ext>
            </a:extLst>
          </p:cNvPr>
          <p:cNvSpPr/>
          <p:nvPr/>
        </p:nvSpPr>
        <p:spPr>
          <a:xfrm>
            <a:off x="-16704" y="5901265"/>
            <a:ext cx="264396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Рисунок </a:t>
            </a:r>
            <a:r>
              <a:rPr lang="ru-RU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– </a:t>
            </a:r>
            <a:r>
              <a:rPr lang="ru-RU" sz="1400" dirty="0">
                <a:latin typeface="+mn-lt"/>
                <a:cs typeface="Arial" panose="020B0604020202020204" pitchFamily="34" charset="0"/>
              </a:rPr>
              <a:t>Поля распределения накопленного </a:t>
            </a:r>
            <a:r>
              <a:rPr lang="ru-RU" sz="1400" dirty="0" err="1">
                <a:latin typeface="+mn-lt"/>
                <a:cs typeface="Arial" panose="020B0604020202020204" pitchFamily="34" charset="0"/>
              </a:rPr>
              <a:t>флюенса</a:t>
            </a:r>
            <a:r>
              <a:rPr lang="ru-RU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ru-RU" sz="14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[1/м</a:t>
            </a:r>
            <a:r>
              <a:rPr lang="ru-RU" sz="1400" baseline="30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]</a:t>
            </a:r>
            <a:r>
              <a:rPr lang="ru-RU" sz="1400" dirty="0">
                <a:latin typeface="+mn-lt"/>
                <a:cs typeface="Arial" panose="020B0604020202020204" pitchFamily="34" charset="0"/>
              </a:rPr>
              <a:t> со временем в ТВС-К </a:t>
            </a:r>
            <a:endParaRPr lang="ru-RU" sz="14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Рисунок 10" descr="Изображение выглядит как текст, снимок экрана, графический дизайн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EEE4D6A9-8189-9555-46AD-DBFCF6CB42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058" y="2739342"/>
            <a:ext cx="1544955" cy="393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1486ADD9-2DAC-982A-B00E-765F9D25E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083" y="18673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1" descr="Изображение выглядит как снимок экрана, текст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68A3602-5531-1BDD-7AB9-4DB4837A8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999" y="2524715"/>
            <a:ext cx="5567150" cy="378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FF43AC08-F30E-12E0-30BE-2E0C36776DDE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480620" y="6363484"/>
            <a:ext cx="44214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Р</a:t>
            </a:r>
            <a:r>
              <a:rPr kumimoji="0" lang="ru-RU" altLang="ru-RU" sz="1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исунок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– Расчетная схема стержневой модели ТВС-К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D1B7E8A-804B-FE62-5DEE-7F080237E0F5}"/>
              </a:ext>
            </a:extLst>
          </p:cNvPr>
          <p:cNvSpPr/>
          <p:nvPr/>
        </p:nvSpPr>
        <p:spPr>
          <a:xfrm>
            <a:off x="5134308" y="5783807"/>
            <a:ext cx="1864762" cy="7386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Рисунок </a:t>
            </a:r>
            <a:r>
              <a:rPr lang="ru-RU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– Распределение температуры</a:t>
            </a:r>
          </a:p>
        </p:txBody>
      </p:sp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6BF82F44-E2F9-4C5C-7462-B47E7AE68746}"/>
              </a:ext>
            </a:extLst>
          </p:cNvPr>
          <p:cNvSpPr txBox="1">
            <a:spLocks/>
          </p:cNvSpPr>
          <p:nvPr/>
        </p:nvSpPr>
        <p:spPr>
          <a:xfrm>
            <a:off x="9158834" y="6513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1E5D6F-F21A-426E-A0B7-2342895937A1}" type="slidenum">
              <a:rPr lang="ru-RU" smtClean="0"/>
              <a:pPr/>
              <a:t>13</a:t>
            </a:fld>
            <a:r>
              <a:rPr lang="en-US"/>
              <a:t>/15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780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C2CE4E-6574-66F9-A412-B890EF19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5D6F-F21A-426E-A0B7-2342895937A1}" type="slidenum">
              <a:rPr lang="ru-RU" smtClean="0"/>
              <a:t>14</a:t>
            </a:fld>
            <a:r>
              <a:rPr lang="en-US" dirty="0"/>
              <a:t>/15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68CFCC3-59C0-1309-82C3-3EAE0C287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258737"/>
              </p:ext>
            </p:extLst>
          </p:nvPr>
        </p:nvGraphicFramePr>
        <p:xfrm>
          <a:off x="206584" y="4502770"/>
          <a:ext cx="4955622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8006">
                  <a:extLst>
                    <a:ext uri="{9D8B030D-6E8A-4147-A177-3AD203B41FA5}">
                      <a16:colId xmlns:a16="http://schemas.microsoft.com/office/drawing/2014/main" val="660146234"/>
                    </a:ext>
                  </a:extLst>
                </a:gridCol>
                <a:gridCol w="1337616">
                  <a:extLst>
                    <a:ext uri="{9D8B030D-6E8A-4147-A177-3AD203B41FA5}">
                      <a16:colId xmlns:a16="http://schemas.microsoft.com/office/drawing/2014/main" val="3624581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Характеристика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Величина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22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Удлинение ТВС-К под действием радиационного роста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1.12 мм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849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Удлинение ТВС-К под действием радиационно-термической ползучести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0.72 мм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91696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Прогиб сборки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1.73 мм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46113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Удлинение сборки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1.89 мм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11869937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6D7460D-E6E9-78DE-97CB-4366DD63C9B4}"/>
              </a:ext>
            </a:extLst>
          </p:cNvPr>
          <p:cNvSpPr txBox="1">
            <a:spLocks/>
          </p:cNvSpPr>
          <p:nvPr/>
        </p:nvSpPr>
        <p:spPr>
          <a:xfrm>
            <a:off x="2380475" y="-2524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F45B1"/>
                </a:solidFill>
                <a:latin typeface="+mn-lt"/>
                <a:cs typeface="Arial" panose="020B0604020202020204" pitchFamily="34" charset="0"/>
              </a:rPr>
              <a:t>Моделирование ТВС-К в условиях эксплуатации </a:t>
            </a:r>
            <a:endParaRPr lang="ru-RU" sz="2800" b="1" dirty="0">
              <a:solidFill>
                <a:srgbClr val="0F45B1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1FD4B6-6248-8434-2F3D-3EDE956C6C42}"/>
              </a:ext>
            </a:extLst>
          </p:cNvPr>
          <p:cNvSpPr txBox="1"/>
          <p:nvPr/>
        </p:nvSpPr>
        <p:spPr>
          <a:xfrm>
            <a:off x="5568390" y="5186799"/>
            <a:ext cx="5926763" cy="116955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ea typeface="Aptos" panose="020B0004020202020204" pitchFamily="34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осле извлечения 4-х ТВС-К серии LFA из активной зоны блока №3 АЭС </a:t>
            </a:r>
            <a:r>
              <a:rPr lang="ru-RU" sz="1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Ringhals</a:t>
            </a:r>
            <a:r>
              <a:rPr lang="ru-RU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(Швеция) было выполнено измерение их длины с последующим расчетом удлинения, которое составило за первую топливную кампанию в среднем 3.38 мм, с диапазоном от 2.75 до 4.0 мм. </a:t>
            </a:r>
          </a:p>
          <a:p>
            <a:r>
              <a:rPr lang="ru-RU" sz="1400" dirty="0">
                <a:cs typeface="Times New Roman" panose="02020603050405020304" pitchFamily="18" charset="0"/>
              </a:rPr>
              <a:t>Прогиб данной ТВС-К  - 3 мм.</a:t>
            </a:r>
            <a:endParaRPr lang="ru-RU" sz="1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F5DFB0-D6BE-AE14-C92B-F0B6E326C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3" y="602711"/>
            <a:ext cx="1352550" cy="313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зображение выглядит как текст, снимок экрана, диаграмм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3FA4CD3-2EBF-1A10-902B-9F2491D50D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70" y="631413"/>
            <a:ext cx="2380711" cy="306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3CA608-D89D-C4E9-2376-2B5E542A7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902" y="611167"/>
            <a:ext cx="1775536" cy="3891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D78CD2-1ADB-F8BC-0362-CE8BABD877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699" y="602710"/>
            <a:ext cx="1638901" cy="391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8F1B7D-611C-7806-72C7-F5D415CAA5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86" y="611167"/>
            <a:ext cx="1701800" cy="3806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9A97CC-25A7-25C6-328B-F1238EAAE3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501" y="602710"/>
            <a:ext cx="1600757" cy="376218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8E2104D-557F-F0A1-6EE4-DA1394B9D9F5}"/>
              </a:ext>
            </a:extLst>
          </p:cNvPr>
          <p:cNvSpPr/>
          <p:nvPr/>
        </p:nvSpPr>
        <p:spPr>
          <a:xfrm>
            <a:off x="105792" y="3749223"/>
            <a:ext cx="2274683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Рисунок </a:t>
            </a:r>
            <a:r>
              <a:rPr lang="ru-RU" sz="1100" dirty="0">
                <a:latin typeface="+mn-lt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– Д</a:t>
            </a:r>
            <a:r>
              <a:rPr lang="ru-RU" sz="1100" dirty="0">
                <a:latin typeface="+mn-lt"/>
                <a:cs typeface="Arial" panose="020B0604020202020204" pitchFamily="34" charset="0"/>
              </a:rPr>
              <a:t>еформации радиационного роста</a:t>
            </a:r>
            <a:r>
              <a:rPr lang="en-US" sz="1100" dirty="0">
                <a:latin typeface="+mn-lt"/>
                <a:cs typeface="Arial" panose="020B0604020202020204" pitchFamily="34" charset="0"/>
              </a:rPr>
              <a:t> [</a:t>
            </a:r>
            <a:r>
              <a:rPr lang="ru-RU" sz="1100" dirty="0">
                <a:latin typeface="+mn-lt"/>
                <a:cs typeface="Arial" panose="020B0604020202020204" pitchFamily="34" charset="0"/>
              </a:rPr>
              <a:t>м</a:t>
            </a:r>
            <a:r>
              <a:rPr lang="en-US" sz="1100" dirty="0">
                <a:latin typeface="+mn-lt"/>
                <a:cs typeface="Arial" panose="020B0604020202020204" pitchFamily="34" charset="0"/>
              </a:rPr>
              <a:t>/</a:t>
            </a:r>
            <a:r>
              <a:rPr lang="ru-RU" sz="1100" dirty="0">
                <a:latin typeface="+mn-lt"/>
                <a:cs typeface="Arial" panose="020B0604020202020204" pitchFamily="34" charset="0"/>
              </a:rPr>
              <a:t>м</a:t>
            </a:r>
            <a:r>
              <a:rPr lang="en-US" sz="1100" dirty="0">
                <a:latin typeface="+mn-lt"/>
                <a:cs typeface="Arial" panose="020B0604020202020204" pitchFamily="34" charset="0"/>
              </a:rPr>
              <a:t>]</a:t>
            </a:r>
            <a:endParaRPr lang="ru-RU" sz="11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9FE1304-CEEE-50EC-5EDC-A08041ED3613}"/>
              </a:ext>
            </a:extLst>
          </p:cNvPr>
          <p:cNvSpPr/>
          <p:nvPr/>
        </p:nvSpPr>
        <p:spPr>
          <a:xfrm>
            <a:off x="2317839" y="3734531"/>
            <a:ext cx="2776460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Рисунок </a:t>
            </a:r>
            <a:r>
              <a:rPr lang="ru-RU" sz="1100" dirty="0">
                <a:latin typeface="+mn-lt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– Деформации радиационно-термической ползучести НК </a:t>
            </a:r>
            <a:r>
              <a:rPr lang="en-US" sz="1100" dirty="0">
                <a:latin typeface="+mn-lt"/>
                <a:cs typeface="Arial" panose="020B0604020202020204" pitchFamily="34" charset="0"/>
              </a:rPr>
              <a:t>[</a:t>
            </a:r>
            <a:r>
              <a:rPr lang="ru-RU" sz="1100" dirty="0">
                <a:latin typeface="+mn-lt"/>
                <a:cs typeface="Arial" panose="020B0604020202020204" pitchFamily="34" charset="0"/>
              </a:rPr>
              <a:t>м</a:t>
            </a:r>
            <a:r>
              <a:rPr lang="en-US" sz="1100" dirty="0">
                <a:latin typeface="+mn-lt"/>
                <a:cs typeface="Arial" panose="020B0604020202020204" pitchFamily="34" charset="0"/>
              </a:rPr>
              <a:t>/</a:t>
            </a:r>
            <a:r>
              <a:rPr lang="ru-RU" sz="1100" dirty="0">
                <a:latin typeface="+mn-lt"/>
                <a:cs typeface="Arial" panose="020B0604020202020204" pitchFamily="34" charset="0"/>
              </a:rPr>
              <a:t>м</a:t>
            </a:r>
            <a:r>
              <a:rPr lang="en-US" sz="1100" dirty="0">
                <a:latin typeface="+mn-lt"/>
                <a:cs typeface="Arial" panose="020B0604020202020204" pitchFamily="34" charset="0"/>
              </a:rPr>
              <a:t>]</a:t>
            </a:r>
            <a:endParaRPr lang="ru-RU" sz="11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4343382-01AB-FE1E-20F5-AE1EDCA3D7BC}"/>
              </a:ext>
            </a:extLst>
          </p:cNvPr>
          <p:cNvSpPr/>
          <p:nvPr/>
        </p:nvSpPr>
        <p:spPr>
          <a:xfrm>
            <a:off x="5292822" y="4518533"/>
            <a:ext cx="1705404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Рисунок </a:t>
            </a:r>
            <a:r>
              <a:rPr lang="ru-RU" sz="1100" dirty="0">
                <a:latin typeface="+mn-lt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– Прогиб  ТВС-К до охлаждения </a:t>
            </a:r>
            <a:r>
              <a:rPr lang="en-US" sz="1100" dirty="0">
                <a:latin typeface="+mn-lt"/>
                <a:cs typeface="Arial" panose="020B0604020202020204" pitchFamily="34" charset="0"/>
              </a:rPr>
              <a:t>[</a:t>
            </a:r>
            <a:r>
              <a:rPr lang="ru-RU" sz="1100" dirty="0">
                <a:latin typeface="+mn-lt"/>
                <a:cs typeface="Arial" panose="020B0604020202020204" pitchFamily="34" charset="0"/>
              </a:rPr>
              <a:t>м</a:t>
            </a:r>
            <a:r>
              <a:rPr lang="en-US" sz="1100" dirty="0">
                <a:latin typeface="+mn-lt"/>
                <a:cs typeface="Arial" panose="020B0604020202020204" pitchFamily="34" charset="0"/>
              </a:rPr>
              <a:t>]</a:t>
            </a:r>
            <a:endParaRPr lang="ru-RU" sz="11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E31A2A-F161-14BC-CA20-FEF5507D86FA}"/>
              </a:ext>
            </a:extLst>
          </p:cNvPr>
          <p:cNvSpPr txBox="1"/>
          <p:nvPr/>
        </p:nvSpPr>
        <p:spPr>
          <a:xfrm>
            <a:off x="8677103" y="4490840"/>
            <a:ext cx="1701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Рисунок </a:t>
            </a:r>
            <a:r>
              <a:rPr lang="ru-RU" sz="1100" dirty="0">
                <a:latin typeface="+mn-lt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– Прогиб  ТВС-К </a:t>
            </a:r>
            <a:r>
              <a:rPr lang="ru-RU" sz="1100" dirty="0">
                <a:cs typeface="Arial" panose="020B0604020202020204" pitchFamily="34" charset="0"/>
              </a:rPr>
              <a:t>после охлаждения </a:t>
            </a:r>
            <a:r>
              <a:rPr lang="en-US" sz="1100" dirty="0">
                <a:latin typeface="+mn-lt"/>
                <a:cs typeface="Arial" panose="020B0604020202020204" pitchFamily="34" charset="0"/>
              </a:rPr>
              <a:t>[</a:t>
            </a:r>
            <a:r>
              <a:rPr lang="ru-RU" sz="1100" dirty="0">
                <a:latin typeface="+mn-lt"/>
                <a:cs typeface="Arial" panose="020B0604020202020204" pitchFamily="34" charset="0"/>
              </a:rPr>
              <a:t>м</a:t>
            </a:r>
            <a:r>
              <a:rPr lang="en-US" sz="1100" dirty="0">
                <a:latin typeface="+mn-lt"/>
                <a:cs typeface="Arial" panose="020B0604020202020204" pitchFamily="34" charset="0"/>
              </a:rPr>
              <a:t>]</a:t>
            </a:r>
            <a:endParaRPr lang="ru-RU" sz="11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19BEA1-EBD0-EA8E-20C6-5C1184EFC0D0}"/>
              </a:ext>
            </a:extLst>
          </p:cNvPr>
          <p:cNvSpPr txBox="1"/>
          <p:nvPr/>
        </p:nvSpPr>
        <p:spPr>
          <a:xfrm>
            <a:off x="6975303" y="4502770"/>
            <a:ext cx="1701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Рисунок </a:t>
            </a:r>
            <a:r>
              <a:rPr lang="ru-RU" sz="1100" dirty="0">
                <a:latin typeface="+mn-lt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– Удлинение ТВС-К до охлаждения </a:t>
            </a:r>
            <a:r>
              <a:rPr lang="en-US" sz="1100" dirty="0">
                <a:latin typeface="+mn-lt"/>
                <a:cs typeface="Arial" panose="020B0604020202020204" pitchFamily="34" charset="0"/>
              </a:rPr>
              <a:t>[</a:t>
            </a:r>
            <a:r>
              <a:rPr lang="ru-RU" sz="1100" dirty="0">
                <a:latin typeface="+mn-lt"/>
                <a:cs typeface="Arial" panose="020B0604020202020204" pitchFamily="34" charset="0"/>
              </a:rPr>
              <a:t>м</a:t>
            </a:r>
            <a:r>
              <a:rPr lang="en-US" sz="1100" dirty="0">
                <a:latin typeface="+mn-lt"/>
                <a:cs typeface="Arial" panose="020B0604020202020204" pitchFamily="34" charset="0"/>
              </a:rPr>
              <a:t>]</a:t>
            </a:r>
            <a:endParaRPr lang="ru-RU" sz="11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966251-5CD2-3C90-A382-EB69B19B286A}"/>
              </a:ext>
            </a:extLst>
          </p:cNvPr>
          <p:cNvSpPr txBox="1"/>
          <p:nvPr/>
        </p:nvSpPr>
        <p:spPr>
          <a:xfrm>
            <a:off x="10322034" y="4482198"/>
            <a:ext cx="18699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Рисунок </a:t>
            </a:r>
            <a:r>
              <a:rPr lang="ru-RU" sz="1100" dirty="0">
                <a:latin typeface="+mn-lt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– Удлинение ТВС-К после охлаждения </a:t>
            </a:r>
            <a:r>
              <a:rPr lang="en-US" sz="1100" dirty="0">
                <a:latin typeface="+mn-lt"/>
                <a:cs typeface="Arial" panose="020B0604020202020204" pitchFamily="34" charset="0"/>
              </a:rPr>
              <a:t>[</a:t>
            </a:r>
            <a:r>
              <a:rPr lang="ru-RU" sz="1100" dirty="0">
                <a:latin typeface="+mn-lt"/>
                <a:cs typeface="Arial" panose="020B0604020202020204" pitchFamily="34" charset="0"/>
              </a:rPr>
              <a:t>м</a:t>
            </a:r>
            <a:r>
              <a:rPr lang="en-US" sz="1100" dirty="0">
                <a:latin typeface="+mn-lt"/>
                <a:cs typeface="Arial" panose="020B0604020202020204" pitchFamily="34" charset="0"/>
              </a:rPr>
              <a:t>]</a:t>
            </a:r>
            <a:endParaRPr lang="ru-RU" sz="11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3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F8BE54-8260-B728-6B4E-F385E7D8C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7142"/>
            <a:ext cx="10405872" cy="5050824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В ходе работы изучен процесс радиационно-термической ползучести и радиационного роста, проведен литературный обзор и аналитическое исследование процессов.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Разработаны .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dll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библиотеки на языке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Fortran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, реализующие аппроксимирующие зависимости радиационного роста и терморадиационной ползучести циркониевых сплавов Э110опт и Э635. Библиотеки успешно интегрированы с ПК ANSYS, и их правильное функционирование подтверждено и сопоставлено с аналитическими решениями.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Главным результатом настоящего исследования является успешное внедрение радиационной ползучести и радиационного роста в полную стержневую модель ТВС-К. Последующее сравнение удлинения сборки с результатами испытаний подтверждает адекватность и точность разработанной модели.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024177-CA55-4B6D-45DD-CACE5D8B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8483" y="6356350"/>
            <a:ext cx="2743200" cy="365125"/>
          </a:xfrm>
        </p:spPr>
        <p:txBody>
          <a:bodyPr/>
          <a:lstStyle/>
          <a:p>
            <a:fld id="{8A1E5D6F-F21A-426E-A0B7-2342895937A1}" type="slidenum">
              <a:rPr lang="ru-RU" smtClean="0"/>
              <a:t>15</a:t>
            </a:fld>
            <a:r>
              <a:rPr lang="en-US" dirty="0"/>
              <a:t>/15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07427E5-6D24-9954-CE91-A5B8985A6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72" y="1785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F45B1"/>
                </a:solidFill>
                <a:latin typeface="+mn-lt"/>
                <a:cs typeface="Arial" panose="020B0604020202020204" pitchFamily="34" charset="0"/>
              </a:rPr>
              <a:t>Результаты </a:t>
            </a:r>
            <a:endParaRPr lang="ru-RU" sz="2800" b="1" dirty="0">
              <a:solidFill>
                <a:srgbClr val="0F45B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323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8C563-7A2F-AB1B-EE23-6BA11962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93" y="-134087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F45B1"/>
                </a:solidFill>
                <a:latin typeface="+mn-lt"/>
              </a:rPr>
              <a:t>Тепловыделяющая сборка (ТВС)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B26D59-ED03-A72B-B90E-5FECCA46D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6049" y="1191476"/>
            <a:ext cx="4581879" cy="201168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800" dirty="0"/>
              <a:t>Тепловыделяющая сборка (ТВС) — машиностроительное изделие, содержащее делящиеся вещества и предназначенное для получения тепловой энергии в ядерном реакторе за счёт осуществления управляемой ядерной реакции.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1A4EFB-68A0-3E7A-2F1F-201034C8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664" y="6492875"/>
            <a:ext cx="2743200" cy="365125"/>
          </a:xfrm>
        </p:spPr>
        <p:txBody>
          <a:bodyPr/>
          <a:lstStyle/>
          <a:p>
            <a:fld id="{8A1E5D6F-F21A-426E-A0B7-2342895937A1}" type="slidenum">
              <a:rPr lang="ru-RU" smtClean="0"/>
              <a:t>2</a:t>
            </a:fld>
            <a:r>
              <a:rPr lang="en-US" dirty="0"/>
              <a:t>/15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983C62-1EFF-359B-426B-AAE6F83B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1" y="1191476"/>
            <a:ext cx="3418793" cy="510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C1F799-43C9-33FE-383E-BF03D665516B}"/>
              </a:ext>
            </a:extLst>
          </p:cNvPr>
          <p:cNvSpPr txBox="1"/>
          <p:nvPr/>
        </p:nvSpPr>
        <p:spPr>
          <a:xfrm>
            <a:off x="7356049" y="3396998"/>
            <a:ext cx="4581879" cy="286232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неравномерность температурных полей по высоте сборки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неравномерное распределение полей </a:t>
            </a:r>
            <a:r>
              <a:rPr lang="ru-RU" dirty="0" err="1"/>
              <a:t>флюенса</a:t>
            </a:r>
            <a:r>
              <a:rPr lang="ru-RU" dirty="0"/>
              <a:t> нейтронов, вызывающее изменение геометрических размеров элементов конструкции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ползучесть под действием температуры и радиации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усилие осевого поджатия и действие потока теплоносителя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C976B4A-613A-039B-740D-CBB8B9425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29" y="1191476"/>
            <a:ext cx="3560652" cy="510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65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CFBCC-E7BD-219F-6A6E-7D22F4A33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13" y="3140303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F45B1"/>
                </a:solidFill>
                <a:latin typeface="+mn-lt"/>
              </a:rPr>
              <a:t>Радиационный рост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6CB8BE-51F3-DDFB-B65E-BDB9FFD79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9942" y="4640353"/>
            <a:ext cx="5647945" cy="1192799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Формоизменение материала в отсутствие приложенного напряжения при облучении энергетическими частицами. Радиационный рост характеризуется отсутствием изменения объёма</a:t>
            </a:r>
            <a:r>
              <a:rPr lang="ru-RU" sz="18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1ADC95-45F6-0AB7-CE1C-80ED7281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5D6F-F21A-426E-A0B7-2342895937A1}" type="slidenum">
              <a:rPr lang="ru-RU" smtClean="0"/>
              <a:t>3</a:t>
            </a:fld>
            <a:r>
              <a:rPr lang="en-US" dirty="0"/>
              <a:t>/15</a:t>
            </a:r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35B852A-31F0-8222-C20B-51E9969C7E06}"/>
              </a:ext>
            </a:extLst>
          </p:cNvPr>
          <p:cNvGrpSpPr/>
          <p:nvPr/>
        </p:nvGrpSpPr>
        <p:grpSpPr>
          <a:xfrm>
            <a:off x="1013763" y="4151599"/>
            <a:ext cx="4209289" cy="2422679"/>
            <a:chOff x="927563" y="-492617"/>
            <a:chExt cx="3682563" cy="2298163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575948B5-88E2-7645-1E23-E8D7C73E62CC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563" y="-492617"/>
              <a:ext cx="2963935" cy="22981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50AA6F-27B8-67DF-7293-D7A5541F3F9B}"/>
                </a:ext>
              </a:extLst>
            </p:cNvPr>
            <p:cNvSpPr txBox="1"/>
            <p:nvPr/>
          </p:nvSpPr>
          <p:spPr>
            <a:xfrm>
              <a:off x="2969779" y="-412822"/>
              <a:ext cx="1640347" cy="7060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/>
                <a:t>Рисунок  – Формоизменение трубного образца при радиационном росте. </a:t>
              </a:r>
            </a:p>
          </p:txBody>
        </p:sp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E1B60FC-8615-48F0-D166-AE356F8005F0}"/>
              </a:ext>
            </a:extLst>
          </p:cNvPr>
          <p:cNvSpPr txBox="1">
            <a:spLocks/>
          </p:cNvSpPr>
          <p:nvPr/>
        </p:nvSpPr>
        <p:spPr>
          <a:xfrm>
            <a:off x="604113" y="38749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53C6703-ADAA-A1D9-113D-E775C16CA275}"/>
              </a:ext>
            </a:extLst>
          </p:cNvPr>
          <p:cNvSpPr txBox="1">
            <a:spLocks/>
          </p:cNvSpPr>
          <p:nvPr/>
        </p:nvSpPr>
        <p:spPr>
          <a:xfrm>
            <a:off x="773580" y="-2049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F45B1"/>
                </a:solidFill>
                <a:latin typeface="+mn-lt"/>
              </a:rPr>
              <a:t>Радиационно-термическая ползучесть 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9589E86-5EDD-1A58-697B-3099818DAFE5}"/>
              </a:ext>
            </a:extLst>
          </p:cNvPr>
          <p:cNvSpPr txBox="1">
            <a:spLocks/>
          </p:cNvSpPr>
          <p:nvPr/>
        </p:nvSpPr>
        <p:spPr>
          <a:xfrm>
            <a:off x="5939941" y="1706515"/>
            <a:ext cx="5647946" cy="109466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cs typeface="Arial" panose="020B0604020202020204" pitchFamily="34" charset="0"/>
              </a:rPr>
              <a:t>Под действием постоянных нагрузок особенно при высоких температурах, а также при наличии радиационного излучения, материалы с течением времени испытывают рост деформаций. </a:t>
            </a:r>
            <a:endParaRPr lang="ru-RU" sz="18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019BE0-5F88-0A98-BDBC-E3BA76BAD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84" y="6465754"/>
            <a:ext cx="409632" cy="255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F33893-7D46-CB7E-3643-D8C8A9292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763" y="848131"/>
            <a:ext cx="3894734" cy="24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5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E347D-631A-7AE5-B0EF-8208ADF2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363" y="-13230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F45B1"/>
                </a:solidFill>
                <a:latin typeface="+mn-lt"/>
              </a:rPr>
              <a:t>Цели и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0E7F9A-E61C-F040-9D62-1290372E3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363" y="1086790"/>
            <a:ext cx="10317480" cy="1261389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Цель</a:t>
            </a:r>
            <a:r>
              <a:rPr lang="ru-RU" dirty="0"/>
              <a:t>: учесть радиационный рост и терморадиационную ползучесть конструкционных элементов ТВС-К изготовленных из циркониевых сплавов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DBE660-83B7-C73E-B9F5-4AAADDE6C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5D6F-F21A-426E-A0B7-2342895937A1}" type="slidenum">
              <a:rPr lang="ru-RU" smtClean="0"/>
              <a:t>4</a:t>
            </a:fld>
            <a:r>
              <a:rPr lang="en-US" dirty="0"/>
              <a:t>/15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37C726-D7F9-6F60-1BA5-70C286ABDB85}"/>
              </a:ext>
            </a:extLst>
          </p:cNvPr>
          <p:cNvSpPr txBox="1"/>
          <p:nvPr/>
        </p:nvSpPr>
        <p:spPr>
          <a:xfrm>
            <a:off x="772363" y="2662667"/>
            <a:ext cx="111575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Задачи:</a:t>
            </a:r>
          </a:p>
          <a:p>
            <a:pPr marL="342900" indent="-342900">
              <a:buAutoNum type="arabicParenR"/>
            </a:pPr>
            <a:r>
              <a:rPr lang="ru-RU" sz="2800" dirty="0"/>
              <a:t>Создание пользовательских моделей материалов, описывающих радиационный рост и терморадиационную ползучесть;</a:t>
            </a:r>
          </a:p>
          <a:p>
            <a:pPr marL="342900" indent="-342900">
              <a:buAutoNum type="arabicParenR"/>
            </a:pPr>
            <a:r>
              <a:rPr lang="ru-RU" sz="2800" dirty="0"/>
              <a:t>Верификация разработанных моделей материалов; </a:t>
            </a:r>
          </a:p>
          <a:p>
            <a:pPr marL="342900" indent="-342900">
              <a:buAutoNum type="arabicParenR"/>
            </a:pPr>
            <a:r>
              <a:rPr lang="ru-RU" sz="2800" dirty="0"/>
              <a:t>Создание модели тепловыделяющей сборки на начальной стадии ядерного цикла с использованием пользовательских моделей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193414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EDDBF27-3AD9-D4C3-AA37-8FFA8A4AD2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8743" y="1273706"/>
                <a:ext cx="5384857" cy="1641743"/>
              </a:xfr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ru-RU" sz="2400" b="1" i="1" dirty="0" err="1">
                    <a:effectLst/>
                    <a:ea typeface="Times New Roman" panose="02020603050405020304" pitchFamily="18" charset="0"/>
                  </a:rPr>
                  <a:t>Флакс</a:t>
                </a:r>
                <a:r>
                  <a:rPr lang="ru-RU" sz="2400" dirty="0">
                    <a:effectLst/>
                    <a:ea typeface="Times New Roman" panose="02020603050405020304" pitchFamily="18" charset="0"/>
                  </a:rPr>
                  <a:t> или плотность потока нейтронов (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effectLst/>
                    <a:ea typeface="Times New Roman" panose="02020603050405020304" pitchFamily="18" charset="0"/>
                  </a:rPr>
                  <a:t> – это количество нейтронов, проходящих через единичную площадку за единицу времени.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EDDBF27-3AD9-D4C3-AA37-8FFA8A4AD2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8743" y="1273706"/>
                <a:ext cx="5384857" cy="1641743"/>
              </a:xfrm>
              <a:blipFill>
                <a:blip r:embed="rId3"/>
                <a:stretch>
                  <a:fillRect l="-1577" t="-4380" r="-1351"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B54A8A-30CC-7BD0-028C-1BF75175F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5D6F-F21A-426E-A0B7-2342895937A1}" type="slidenum">
              <a:rPr lang="ru-RU" smtClean="0"/>
              <a:t>5</a:t>
            </a:fld>
            <a:r>
              <a:rPr lang="en-US" dirty="0"/>
              <a:t>/15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A8A3A5F-F171-C077-5C95-C71D11AE0847}"/>
              </a:ext>
            </a:extLst>
          </p:cNvPr>
          <p:cNvSpPr txBox="1">
            <a:spLocks/>
          </p:cNvSpPr>
          <p:nvPr/>
        </p:nvSpPr>
        <p:spPr>
          <a:xfrm>
            <a:off x="838200" y="1063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err="1">
                <a:solidFill>
                  <a:srgbClr val="0F45B1"/>
                </a:solidFill>
                <a:latin typeface="+mn-lt"/>
              </a:rPr>
              <a:t>Флакс</a:t>
            </a:r>
            <a:r>
              <a:rPr lang="ru-RU" b="1" dirty="0">
                <a:solidFill>
                  <a:srgbClr val="0F45B1"/>
                </a:solidFill>
                <a:latin typeface="+mn-lt"/>
              </a:rPr>
              <a:t> и </a:t>
            </a:r>
            <a:r>
              <a:rPr lang="ru-RU" b="1" dirty="0" err="1">
                <a:solidFill>
                  <a:srgbClr val="0F45B1"/>
                </a:solidFill>
                <a:latin typeface="+mn-lt"/>
              </a:rPr>
              <a:t>флюенс</a:t>
            </a:r>
            <a:endParaRPr lang="ru-RU" b="1" dirty="0">
              <a:solidFill>
                <a:srgbClr val="0F45B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Таблица 10">
                <a:extLst>
                  <a:ext uri="{FF2B5EF4-FFF2-40B4-BE49-F238E27FC236}">
                    <a16:creationId xmlns:a16="http://schemas.microsoft.com/office/drawing/2014/main" id="{364E0111-3422-2991-0C02-1FCC23D319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2562949"/>
                  </p:ext>
                </p:extLst>
              </p:nvPr>
            </p:nvGraphicFramePr>
            <p:xfrm>
              <a:off x="3662385" y="3744371"/>
              <a:ext cx="4562430" cy="191884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4562430">
                      <a:extLst>
                        <a:ext uri="{9D8B030D-6E8A-4147-A177-3AD203B41FA5}">
                          <a16:colId xmlns:a16="http://schemas.microsoft.com/office/drawing/2014/main" val="1491217330"/>
                        </a:ext>
                      </a:extLst>
                    </a:gridCol>
                  </a:tblGrid>
                  <a:tr h="114138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2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sz="3200" kern="100"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ru-RU" sz="32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sz="32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32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  <m:r>
                                      <a:rPr lang="en-US" sz="32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ru-RU" sz="3200" kern="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38081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Таблица 10">
                <a:extLst>
                  <a:ext uri="{FF2B5EF4-FFF2-40B4-BE49-F238E27FC236}">
                    <a16:creationId xmlns:a16="http://schemas.microsoft.com/office/drawing/2014/main" id="{364E0111-3422-2991-0C02-1FCC23D319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2562949"/>
                  </p:ext>
                </p:extLst>
              </p:nvPr>
            </p:nvGraphicFramePr>
            <p:xfrm>
              <a:off x="3662385" y="3744371"/>
              <a:ext cx="4562430" cy="191884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4562430">
                      <a:extLst>
                        <a:ext uri="{9D8B030D-6E8A-4147-A177-3AD203B41FA5}">
                          <a16:colId xmlns:a16="http://schemas.microsoft.com/office/drawing/2014/main" val="1491217330"/>
                        </a:ext>
                      </a:extLst>
                    </a:gridCol>
                  </a:tblGrid>
                  <a:tr h="191884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8081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Rectangle 2">
            <a:extLst>
              <a:ext uri="{FF2B5EF4-FFF2-40B4-BE49-F238E27FC236}">
                <a16:creationId xmlns:a16="http://schemas.microsoft.com/office/drawing/2014/main" id="{372B76AC-C0EC-7C37-5EE4-D66C7905C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455" y="5739912"/>
            <a:ext cx="74490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где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F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–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флюенс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нейтронов, а  </a:t>
            </a:r>
            <a:r>
              <a:rPr kumimoji="0" lang="en-US" alt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f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– плотность потока нейтронов (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флакс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).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97BFF2-875B-F04D-39DE-24B5E51C8C81}"/>
              </a:ext>
            </a:extLst>
          </p:cNvPr>
          <p:cNvSpPr txBox="1"/>
          <p:nvPr/>
        </p:nvSpPr>
        <p:spPr>
          <a:xfrm>
            <a:off x="5383170" y="2463126"/>
            <a:ext cx="5970630" cy="156966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i="1" dirty="0" err="1">
                <a:effectLst/>
                <a:ea typeface="Times New Roman" panose="02020603050405020304" pitchFamily="18" charset="0"/>
              </a:rPr>
              <a:t>Флюенс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нейтронов, относится к общему количеству нейтронов, проскочивших через определенную поверхность или объем за определенный период времени. </a:t>
            </a:r>
          </a:p>
        </p:txBody>
      </p:sp>
    </p:spTree>
    <p:extLst>
      <p:ext uri="{BB962C8B-B14F-4D97-AF65-F5344CB8AC3E}">
        <p14:creationId xmlns:p14="http://schemas.microsoft.com/office/powerpoint/2010/main" val="3577091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F2B26DB-0442-40F5-A8A4-5AA4D99BA10C}"/>
              </a:ext>
            </a:extLst>
          </p:cNvPr>
          <p:cNvSpPr txBox="1"/>
          <p:nvPr/>
        </p:nvSpPr>
        <p:spPr>
          <a:xfrm>
            <a:off x="-130096" y="1606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F45B1"/>
                </a:solidFill>
                <a:cs typeface="Arial" panose="020B0604020202020204" pitchFamily="34" charset="0"/>
              </a:rPr>
              <a:t>Постановка задачи. Реализация. Методика.</a:t>
            </a:r>
            <a:endParaRPr lang="ru-RU" sz="2800" b="1" dirty="0">
              <a:solidFill>
                <a:srgbClr val="0F45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91990F8-BDFD-40DB-B9D9-E874BCEFB0F1}"/>
              </a:ext>
            </a:extLst>
          </p:cNvPr>
          <p:cNvGrpSpPr/>
          <p:nvPr/>
        </p:nvGrpSpPr>
        <p:grpSpPr>
          <a:xfrm>
            <a:off x="187107" y="1001878"/>
            <a:ext cx="5664629" cy="3310188"/>
            <a:chOff x="107504" y="730417"/>
            <a:chExt cx="4248472" cy="213143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BBB5D869-8639-48F0-BB09-457869CDCBAD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730417"/>
              <a:ext cx="4248472" cy="18413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D717D17-136D-4612-830D-1D7CCE5D2A0D}"/>
                </a:ext>
              </a:extLst>
            </p:cNvPr>
            <p:cNvSpPr txBox="1"/>
            <p:nvPr/>
          </p:nvSpPr>
          <p:spPr>
            <a:xfrm>
              <a:off x="107504" y="2590924"/>
              <a:ext cx="4248472" cy="270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067" dirty="0"/>
                <a:t>Рисунок </a:t>
              </a:r>
              <a:r>
                <a:rPr lang="en-US" sz="1067" dirty="0"/>
                <a:t>–</a:t>
              </a:r>
              <a:r>
                <a:rPr lang="ru-RU" sz="1067" dirty="0"/>
                <a:t> Кривые ползучести при постоянной температуре (слева) и стадии ползучести (справа).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774570-25C1-4B02-A1EF-4FFDA148EFF7}"/>
                  </a:ext>
                </a:extLst>
              </p:cNvPr>
              <p:cNvSpPr txBox="1"/>
              <p:nvPr/>
            </p:nvSpPr>
            <p:spPr>
              <a:xfrm>
                <a:off x="143339" y="4731339"/>
                <a:ext cx="5550363" cy="1071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ru-RU" sz="160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𝛺</m:t>
                      </m:r>
                      <m:d>
                        <m:dPr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16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𝛺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160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</a:endParaRPr>
              </a:p>
              <a:p>
                <a:endParaRPr lang="ru-RU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где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– функция напряжения</m:t>
                      </m:r>
                      <m:r>
                        <m:rPr>
                          <m:nor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полагается степенной);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𝛺</m:t>
                      </m:r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– функция температуры и времени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774570-25C1-4B02-A1EF-4FFDA148E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39" y="4731339"/>
                <a:ext cx="5550363" cy="1071575"/>
              </a:xfrm>
              <a:prstGeom prst="rect">
                <a:avLst/>
              </a:prstGeom>
              <a:blipFill>
                <a:blip r:embed="rId4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BB1B417-FBE9-462E-A2C6-D7354BD44AB4}"/>
              </a:ext>
            </a:extLst>
          </p:cNvPr>
          <p:cNvGrpSpPr/>
          <p:nvPr/>
        </p:nvGrpSpPr>
        <p:grpSpPr>
          <a:xfrm>
            <a:off x="6068161" y="1148264"/>
            <a:ext cx="6123839" cy="2453263"/>
            <a:chOff x="4453548" y="935252"/>
            <a:chExt cx="4592879" cy="18399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F81DB14-8781-4301-8416-0C7D66DD9734}"/>
                    </a:ext>
                  </a:extLst>
                </p:cNvPr>
                <p:cNvSpPr txBox="1"/>
                <p:nvPr/>
              </p:nvSpPr>
              <p:spPr>
                <a:xfrm>
                  <a:off x="4453548" y="1377701"/>
                  <a:ext cx="4592879" cy="13974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acc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&amp; 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ru-RU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ч</m:t>
                                  </m:r>
                                </m:e>
                                <m:sup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                              при 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&lt;330°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e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ru-RU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num>
                                    <m:den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sSup>
                                <m:sSupPr>
                                  <m:ctrlPr>
                                    <a:rPr lang="ru-RU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ч</m:t>
                                  </m:r>
                                </m:e>
                                <m:sup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 при 330°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&lt;360°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ru-RU" sz="1600" dirty="0"/>
                    <a:t>, </a:t>
                  </a:r>
                </a:p>
                <a:p>
                  <a:endParaRPr lang="ru-RU" sz="1600" dirty="0"/>
                </a:p>
                <a:p>
                  <a:r>
                    <a:rPr lang="ru-RU" sz="1600" dirty="0"/>
                    <a:t>где </a:t>
                  </a:r>
                  <a:r>
                    <a:rPr lang="en-US" sz="1600" dirty="0"/>
                    <a:t>A, B, Q – </a:t>
                  </a:r>
                  <a:r>
                    <a:rPr lang="ru-RU" sz="1600" dirty="0"/>
                    <a:t>эмпирические коэффициенты; 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sz="1600" dirty="0"/>
                    <a:t> - </a:t>
                  </a:r>
                  <a:r>
                    <a:rPr lang="ru-RU" sz="1600" dirty="0"/>
                    <a:t>плотность потока быстрых нейтронов (флакс),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1/(см</m:t>
                          </m:r>
                        </m:e>
                        <m:sup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600" i="1">
                          <a:latin typeface="Cambria Math" panose="02040503050406030204" pitchFamily="18" charset="0"/>
                        </a:rPr>
                        <m:t>с)</m:t>
                      </m:r>
                    </m:oMath>
                  </a14:m>
                  <a:r>
                    <a:rPr lang="ru-RU" sz="1600" dirty="0"/>
                    <a:t>;</a:t>
                  </a:r>
                  <a14:m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br>
                    <a:rPr lang="en-US" sz="1600" dirty="0"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𝜎</m:t>
                      </m:r>
                    </m:oMath>
                  </a14:m>
                  <a:r>
                    <a:rPr lang="en-US" sz="1600" dirty="0"/>
                    <a:t> </a:t>
                  </a:r>
                  <a:r>
                    <a:rPr lang="ru-RU" sz="1600" dirty="0"/>
                    <a:t>–эффективное напряжение, МПа;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sz="1600" dirty="0"/>
                    <a:t> </a:t>
                  </a:r>
                  <a:r>
                    <a:rPr lang="ru-RU" sz="1600" dirty="0"/>
                    <a:t>– температура, °К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F81DB14-8781-4301-8416-0C7D66DD97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3548" y="1377701"/>
                  <a:ext cx="4592879" cy="1397498"/>
                </a:xfrm>
                <a:prstGeom prst="rect">
                  <a:avLst/>
                </a:prstGeom>
                <a:blipFill>
                  <a:blip r:embed="rId5"/>
                  <a:stretch>
                    <a:fillRect l="-498" b="-326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3624DB-8F76-43BA-B6DE-9666CECD9BCB}"/>
                </a:ext>
              </a:extLst>
            </p:cNvPr>
            <p:cNvSpPr txBox="1"/>
            <p:nvPr/>
          </p:nvSpPr>
          <p:spPr>
            <a:xfrm>
              <a:off x="4453548" y="935252"/>
              <a:ext cx="3436564" cy="438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>
                  <a:ea typeface="Calibri" panose="020F0502020204030204" pitchFamily="34" charset="0"/>
                  <a:cs typeface="Arial" panose="020B0604020202020204" pitchFamily="34" charset="0"/>
                </a:rPr>
                <a:t>Выведенные аппроксимирующие зависимости для сплавов Э110опт и Э635:</a:t>
              </a:r>
              <a:endParaRPr lang="ru-RU" sz="1600" dirty="0"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Таблица 10">
                <a:extLst>
                  <a:ext uri="{FF2B5EF4-FFF2-40B4-BE49-F238E27FC236}">
                    <a16:creationId xmlns:a16="http://schemas.microsoft.com/office/drawing/2014/main" id="{43F6B78B-A58B-4055-B278-BF10318C6BA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952063" y="4483104"/>
              <a:ext cx="6096598" cy="155956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33679">
                      <a:extLst>
                        <a:ext uri="{9D8B030D-6E8A-4147-A177-3AD203B41FA5}">
                          <a16:colId xmlns:a16="http://schemas.microsoft.com/office/drawing/2014/main" val="945503963"/>
                        </a:ext>
                      </a:extLst>
                    </a:gridCol>
                    <a:gridCol w="1320973">
                      <a:extLst>
                        <a:ext uri="{9D8B030D-6E8A-4147-A177-3AD203B41FA5}">
                          <a16:colId xmlns:a16="http://schemas.microsoft.com/office/drawing/2014/main" val="1244992331"/>
                        </a:ext>
                      </a:extLst>
                    </a:gridCol>
                    <a:gridCol w="1320973">
                      <a:extLst>
                        <a:ext uri="{9D8B030D-6E8A-4147-A177-3AD203B41FA5}">
                          <a16:colId xmlns:a16="http://schemas.microsoft.com/office/drawing/2014/main" val="3041861543"/>
                        </a:ext>
                      </a:extLst>
                    </a:gridCol>
                    <a:gridCol w="1320973">
                      <a:extLst>
                        <a:ext uri="{9D8B030D-6E8A-4147-A177-3AD203B41FA5}">
                          <a16:colId xmlns:a16="http://schemas.microsoft.com/office/drawing/2014/main" val="3305279380"/>
                        </a:ext>
                      </a:extLst>
                    </a:gridCol>
                  </a:tblGrid>
                  <a:tr h="384387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3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Материал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3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Коэффициенты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3316602"/>
                      </a:ext>
                    </a:extLst>
                  </a:tr>
                  <a:tr h="40640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3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3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см</m:t>
                                  </m:r>
                                </m:e>
                                <m:sup>
                                  <m:r>
                                    <a:rPr lang="ru-RU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300">
                                  <a:effectLst/>
                                  <a:latin typeface="Cambria Math" panose="02040503050406030204" pitchFamily="18" charset="0"/>
                                </a:rPr>
                                <m:t>∙с/</m:t>
                              </m:r>
                              <m:d>
                                <m:dPr>
                                  <m:ctrlPr>
                                    <a:rPr lang="ru-RU" sz="13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МПа∙ч</m:t>
                                  </m:r>
                                </m:e>
                              </m:d>
                            </m:oMath>
                          </a14:m>
                          <a:endParaRPr lang="ru-RU" sz="13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3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3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см</m:t>
                                  </m:r>
                                </m:e>
                                <m:sup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300">
                                  <a:effectLst/>
                                  <a:latin typeface="Cambria Math" panose="02040503050406030204" pitchFamily="18" charset="0"/>
                                </a:rPr>
                                <m:t>∙с/</m:t>
                              </m:r>
                              <m:d>
                                <m:dPr>
                                  <m:ctrlPr>
                                    <a:rPr lang="ru-RU" sz="13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МПа∙ч</m:t>
                                  </m:r>
                                </m:e>
                              </m:d>
                            </m:oMath>
                          </a14:m>
                          <a:endParaRPr lang="ru-RU" sz="13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3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Q, </a:t>
                          </a:r>
                          <a14:m>
                            <m:oMath xmlns:m="http://schemas.openxmlformats.org/officeDocument/2006/math">
                              <m:r>
                                <a:rPr lang="en-US" sz="1300">
                                  <a:effectLst/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  <m:r>
                                <a:rPr lang="en-US" sz="1300">
                                  <a:effectLst/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oMath>
                          </a14:m>
                          <a:endParaRPr lang="ru-RU" sz="13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460379537"/>
                      </a:ext>
                    </a:extLst>
                  </a:tr>
                  <a:tr h="38438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3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Э110опт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3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6.18∙10</m:t>
                                    </m:r>
                                  </m:e>
                                  <m:sup>
                                    <m:r>
                                      <a:rPr lang="ru-RU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−23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3707" marR="237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3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1.66∙10</m:t>
                                    </m:r>
                                  </m:e>
                                  <m:sup>
                                    <m:r>
                                      <a:rPr lang="ru-RU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3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3707" marR="237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3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1.17∙10</m:t>
                                    </m:r>
                                  </m:e>
                                  <m:sup>
                                    <m:r>
                                      <a:rPr lang="ru-RU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3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3707" marR="23707" marT="0" marB="0" anchor="ctr"/>
                    </a:tc>
                    <a:extLst>
                      <a:ext uri="{0D108BD9-81ED-4DB2-BD59-A6C34878D82A}">
                        <a16:rowId xmlns:a16="http://schemas.microsoft.com/office/drawing/2014/main" val="1189213562"/>
                      </a:ext>
                    </a:extLst>
                  </a:tr>
                  <a:tr h="38438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3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Э635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3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1.48∙10</m:t>
                                    </m:r>
                                  </m:e>
                                  <m:sup>
                                    <m:r>
                                      <a:rPr lang="ru-RU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−23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3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3707" marR="237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3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10.88∙10</m:t>
                                    </m:r>
                                  </m:e>
                                  <m:sup>
                                    <m:r>
                                      <a:rPr lang="ru-RU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3707" marR="237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3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8.15∙10</m:t>
                                    </m:r>
                                  </m:e>
                                  <m:sup>
                                    <m:r>
                                      <a:rPr lang="ru-RU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3707" marR="23707" marT="0" marB="0" anchor="ctr"/>
                    </a:tc>
                    <a:extLst>
                      <a:ext uri="{0D108BD9-81ED-4DB2-BD59-A6C34878D82A}">
                        <a16:rowId xmlns:a16="http://schemas.microsoft.com/office/drawing/2014/main" val="19683239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Таблица 10">
                <a:extLst>
                  <a:ext uri="{FF2B5EF4-FFF2-40B4-BE49-F238E27FC236}">
                    <a16:creationId xmlns:a16="http://schemas.microsoft.com/office/drawing/2014/main" id="{43F6B78B-A58B-4055-B278-BF10318C6BA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952063" y="4483104"/>
              <a:ext cx="6096598" cy="155956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33679">
                      <a:extLst>
                        <a:ext uri="{9D8B030D-6E8A-4147-A177-3AD203B41FA5}">
                          <a16:colId xmlns:a16="http://schemas.microsoft.com/office/drawing/2014/main" val="945503963"/>
                        </a:ext>
                      </a:extLst>
                    </a:gridCol>
                    <a:gridCol w="1320973">
                      <a:extLst>
                        <a:ext uri="{9D8B030D-6E8A-4147-A177-3AD203B41FA5}">
                          <a16:colId xmlns:a16="http://schemas.microsoft.com/office/drawing/2014/main" val="1244992331"/>
                        </a:ext>
                      </a:extLst>
                    </a:gridCol>
                    <a:gridCol w="1320973">
                      <a:extLst>
                        <a:ext uri="{9D8B030D-6E8A-4147-A177-3AD203B41FA5}">
                          <a16:colId xmlns:a16="http://schemas.microsoft.com/office/drawing/2014/main" val="3041861543"/>
                        </a:ext>
                      </a:extLst>
                    </a:gridCol>
                    <a:gridCol w="1320973">
                      <a:extLst>
                        <a:ext uri="{9D8B030D-6E8A-4147-A177-3AD203B41FA5}">
                          <a16:colId xmlns:a16="http://schemas.microsoft.com/office/drawing/2014/main" val="3305279380"/>
                        </a:ext>
                      </a:extLst>
                    </a:gridCol>
                  </a:tblGrid>
                  <a:tr h="384387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3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Материал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3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Коэффициенты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3316602"/>
                      </a:ext>
                    </a:extLst>
                  </a:tr>
                  <a:tr h="40640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0" marB="0" anchor="ctr">
                        <a:blipFill>
                          <a:blip r:embed="rId6"/>
                          <a:stretch>
                            <a:fillRect l="-161751" t="-95522" r="-201843" b="-1925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0" marB="0" anchor="ctr">
                        <a:blipFill>
                          <a:blip r:embed="rId6"/>
                          <a:stretch>
                            <a:fillRect l="-261751" t="-95522" r="-101843" b="-1925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0" marB="0" anchor="ctr">
                        <a:blipFill>
                          <a:blip r:embed="rId6"/>
                          <a:stretch>
                            <a:fillRect l="-361751" t="-95522" r="-1843" b="-1925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0379537"/>
                      </a:ext>
                    </a:extLst>
                  </a:tr>
                  <a:tr h="38438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3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Э110опт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3707" marR="23707" marT="0" marB="0" anchor="ctr">
                        <a:blipFill>
                          <a:blip r:embed="rId6"/>
                          <a:stretch>
                            <a:fillRect l="-161751" t="-204688" r="-201843" b="-1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3707" marR="23707" marT="0" marB="0" anchor="ctr">
                        <a:blipFill>
                          <a:blip r:embed="rId6"/>
                          <a:stretch>
                            <a:fillRect l="-261751" t="-204688" r="-101843" b="-1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3707" marR="23707" marT="0" marB="0" anchor="ctr">
                        <a:blipFill>
                          <a:blip r:embed="rId6"/>
                          <a:stretch>
                            <a:fillRect l="-361751" t="-204688" r="-1843" b="-10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9213562"/>
                      </a:ext>
                    </a:extLst>
                  </a:tr>
                  <a:tr h="38438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3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Э635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3707" marR="23707" marT="0" marB="0" anchor="ctr">
                        <a:blipFill>
                          <a:blip r:embed="rId6"/>
                          <a:stretch>
                            <a:fillRect l="-161751" t="-309524" r="-201843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3707" marR="23707" marT="0" marB="0" anchor="ctr">
                        <a:blipFill>
                          <a:blip r:embed="rId6"/>
                          <a:stretch>
                            <a:fillRect l="-261751" t="-309524" r="-101843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3707" marR="23707" marT="0" marB="0" anchor="ctr">
                        <a:blipFill>
                          <a:blip r:embed="rId6"/>
                          <a:stretch>
                            <a:fillRect l="-361751" t="-309524" r="-1843" b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83239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BF5E1234-4BB8-4B0A-B35E-64A93D94642F}"/>
              </a:ext>
            </a:extLst>
          </p:cNvPr>
          <p:cNvSpPr txBox="1"/>
          <p:nvPr/>
        </p:nvSpPr>
        <p:spPr>
          <a:xfrm>
            <a:off x="5767217" y="4201028"/>
            <a:ext cx="4463819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67" dirty="0"/>
              <a:t>Таблица 1 – Коэффициенты ползучести циркониевых сплавов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0739501B-9B8F-3726-B1BF-7DBABBBF471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A1E5D6F-F21A-426E-A0B7-2342895937A1}" type="slidenum">
              <a:rPr lang="ru-RU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6</a:t>
            </a:fld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/15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7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F2B26DB-0442-40F5-A8A4-5AA4D99BA10C}"/>
              </a:ext>
            </a:extLst>
          </p:cNvPr>
          <p:cNvSpPr txBox="1"/>
          <p:nvPr/>
        </p:nvSpPr>
        <p:spPr>
          <a:xfrm>
            <a:off x="0" y="10496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45B1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F45B1"/>
                </a:solidFill>
                <a:cs typeface="Arial" panose="020B0604020202020204" pitchFamily="34" charset="0"/>
              </a:rPr>
              <a:t>Постановка задачи. Реализация. Методика.</a:t>
            </a:r>
            <a:endParaRPr lang="ru-RU" sz="2800" b="1" dirty="0">
              <a:solidFill>
                <a:srgbClr val="0F45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5E1234-4BB8-4B0A-B35E-64A93D94642F}"/>
              </a:ext>
            </a:extLst>
          </p:cNvPr>
          <p:cNvSpPr txBox="1"/>
          <p:nvPr/>
        </p:nvSpPr>
        <p:spPr>
          <a:xfrm>
            <a:off x="3242364" y="2922863"/>
            <a:ext cx="4463819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67" dirty="0"/>
              <a:t>Таблица  – Коэффициенты роста циркониевых сплавов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78B64AF-0BB3-4958-8110-A759BA6B1B2C}"/>
              </a:ext>
            </a:extLst>
          </p:cNvPr>
          <p:cNvGrpSpPr/>
          <p:nvPr/>
        </p:nvGrpSpPr>
        <p:grpSpPr>
          <a:xfrm>
            <a:off x="239350" y="1110920"/>
            <a:ext cx="2976332" cy="3382900"/>
            <a:chOff x="179512" y="738094"/>
            <a:chExt cx="2232249" cy="2537175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761C523-5A51-42FE-A885-9071BAEF7349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738094"/>
              <a:ext cx="2232248" cy="22466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60FDC07-B6C3-409D-9EBA-93246B807FFC}"/>
                </a:ext>
              </a:extLst>
            </p:cNvPr>
            <p:cNvSpPr txBox="1"/>
            <p:nvPr/>
          </p:nvSpPr>
          <p:spPr>
            <a:xfrm>
              <a:off x="179512" y="2959702"/>
              <a:ext cx="2232249" cy="315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067" dirty="0"/>
                <a:t>Рисунок </a:t>
              </a:r>
              <a:r>
                <a:rPr lang="en-US" sz="1067" dirty="0"/>
                <a:t> –</a:t>
              </a:r>
              <a:r>
                <a:rPr lang="ru-RU" sz="1067" dirty="0"/>
                <a:t> Кривая деформации осевого радиационного роста циркониевого сплава.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2ECCF0-4A95-4823-9A3D-D6100C7DD483}"/>
                  </a:ext>
                </a:extLst>
              </p:cNvPr>
              <p:cNvSpPr txBox="1"/>
              <p:nvPr/>
            </p:nvSpPr>
            <p:spPr>
              <a:xfrm>
                <a:off x="3412967" y="1748739"/>
                <a:ext cx="3648405" cy="731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acc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𝑖𝑟</m:t>
                          </m:r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&amp; 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ru-RU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  при 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ru-RU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2.0∙10</m:t>
                                  </m:r>
                                </m:e>
                                <m:sup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p>
                              </m:sSup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  <m:e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ru-RU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   при 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ru-RU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2.0∙10</m:t>
                                  </m:r>
                                </m:e>
                                <m:sup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2ECCF0-4A95-4823-9A3D-D6100C7DD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967" y="1748739"/>
                <a:ext cx="3648405" cy="7318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64DFDDF-C187-4C84-BA6F-0EE942131B31}"/>
              </a:ext>
            </a:extLst>
          </p:cNvPr>
          <p:cNvSpPr txBox="1"/>
          <p:nvPr/>
        </p:nvSpPr>
        <p:spPr>
          <a:xfrm>
            <a:off x="3371440" y="942835"/>
            <a:ext cx="86694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a typeface="Calibri" panose="020F0502020204030204" pitchFamily="34" charset="0"/>
                <a:cs typeface="Arial" panose="020B0604020202020204" pitchFamily="34" charset="0"/>
              </a:rPr>
              <a:t>Выведены следующие аппроксимирующие зависимости для скорости деформации роста сплавов Э110опт и Э635 в продольном направлении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D70F68-C7CF-456C-BD7B-2D7916650BE5}"/>
              </a:ext>
            </a:extLst>
          </p:cNvPr>
          <p:cNvSpPr txBox="1"/>
          <p:nvPr/>
        </p:nvSpPr>
        <p:spPr>
          <a:xfrm>
            <a:off x="3408348" y="2465976"/>
            <a:ext cx="85443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a typeface="Calibri" panose="020F0502020204030204" pitchFamily="34" charset="0"/>
                <a:cs typeface="Arial" panose="020B0604020202020204" pitchFamily="34" charset="0"/>
              </a:rPr>
              <a:t>где </a:t>
            </a:r>
            <a:r>
              <a:rPr lang="ru-RU" altLang="ru-RU" sz="1400" i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S,</a:t>
            </a:r>
            <a:r>
              <a:rPr lang="en-US" altLang="ru-RU" sz="1400" i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alt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коэффициенты, приведенные в таблице 2; </a:t>
            </a:r>
            <a:r>
              <a:rPr lang="en-US" altLang="ru-RU" sz="1400" i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alt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altLang="ru-RU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флюенс</a:t>
            </a:r>
            <a:r>
              <a:rPr lang="ru-RU" alt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, см</a:t>
            </a:r>
            <a:r>
              <a:rPr lang="ru-RU" altLang="ru-RU" sz="1400" baseline="30000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endParaRPr lang="ru-RU" sz="1400" baseline="300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Таблица 20">
                <a:extLst>
                  <a:ext uri="{FF2B5EF4-FFF2-40B4-BE49-F238E27FC236}">
                    <a16:creationId xmlns:a16="http://schemas.microsoft.com/office/drawing/2014/main" id="{0B44B861-E55B-4F0A-9447-911FC511DCF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88267" y="3228664"/>
              <a:ext cx="5215467" cy="153754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22685">
                      <a:extLst>
                        <a:ext uri="{9D8B030D-6E8A-4147-A177-3AD203B41FA5}">
                          <a16:colId xmlns:a16="http://schemas.microsoft.com/office/drawing/2014/main" val="1329958721"/>
                        </a:ext>
                      </a:extLst>
                    </a:gridCol>
                    <a:gridCol w="1696391">
                      <a:extLst>
                        <a:ext uri="{9D8B030D-6E8A-4147-A177-3AD203B41FA5}">
                          <a16:colId xmlns:a16="http://schemas.microsoft.com/office/drawing/2014/main" val="651040101"/>
                        </a:ext>
                      </a:extLst>
                    </a:gridCol>
                    <a:gridCol w="1696391">
                      <a:extLst>
                        <a:ext uri="{9D8B030D-6E8A-4147-A177-3AD203B41FA5}">
                          <a16:colId xmlns:a16="http://schemas.microsoft.com/office/drawing/2014/main" val="3308309910"/>
                        </a:ext>
                      </a:extLst>
                    </a:gridCol>
                  </a:tblGrid>
                  <a:tr h="384387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Материал</a:t>
                          </a:r>
                          <a:endParaRPr lang="ru-RU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Коэффициенты</a:t>
                          </a:r>
                          <a:endParaRPr lang="ru-RU" sz="1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7941277"/>
                      </a:ext>
                    </a:extLst>
                  </a:tr>
                  <a:tr h="38438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</a:t>
                          </a:r>
                          <a:endParaRPr lang="ru-RU" sz="1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</a:t>
                          </a:r>
                          <a:endParaRPr lang="ru-RU" sz="1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4104547293"/>
                      </a:ext>
                    </a:extLst>
                  </a:tr>
                  <a:tr h="38438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Э110опт</a:t>
                          </a:r>
                          <a:endParaRPr lang="ru-RU" sz="1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−25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3707" marR="237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6.70∙10</m:t>
                                    </m:r>
                                  </m:e>
                                  <m:sup>
                                    <m:r>
                                      <a:rPr lang="ru-RU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−25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3707" marR="23707" marT="0" marB="0" anchor="ctr"/>
                    </a:tc>
                    <a:extLst>
                      <a:ext uri="{0D108BD9-81ED-4DB2-BD59-A6C34878D82A}">
                        <a16:rowId xmlns:a16="http://schemas.microsoft.com/office/drawing/2014/main" val="780812419"/>
                      </a:ext>
                    </a:extLst>
                  </a:tr>
                  <a:tr h="38438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Э635</a:t>
                          </a:r>
                          <a:endParaRPr lang="ru-RU" sz="1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0.48∙10</m:t>
                                    </m:r>
                                  </m:e>
                                  <m:sup>
                                    <m:r>
                                      <a:rPr lang="ru-RU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−25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3707" marR="2370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0.48∙10</m:t>
                                    </m:r>
                                  </m:e>
                                  <m:sup>
                                    <m:r>
                                      <a:rPr lang="ru-RU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−25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3707" marR="23707" marT="0" marB="0" anchor="ctr"/>
                    </a:tc>
                    <a:extLst>
                      <a:ext uri="{0D108BD9-81ED-4DB2-BD59-A6C34878D82A}">
                        <a16:rowId xmlns:a16="http://schemas.microsoft.com/office/drawing/2014/main" val="3645967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Таблица 20">
                <a:extLst>
                  <a:ext uri="{FF2B5EF4-FFF2-40B4-BE49-F238E27FC236}">
                    <a16:creationId xmlns:a16="http://schemas.microsoft.com/office/drawing/2014/main" id="{0B44B861-E55B-4F0A-9447-911FC511DCF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88267" y="3228664"/>
              <a:ext cx="5215467" cy="153754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22685">
                      <a:extLst>
                        <a:ext uri="{9D8B030D-6E8A-4147-A177-3AD203B41FA5}">
                          <a16:colId xmlns:a16="http://schemas.microsoft.com/office/drawing/2014/main" val="1329958721"/>
                        </a:ext>
                      </a:extLst>
                    </a:gridCol>
                    <a:gridCol w="1696391">
                      <a:extLst>
                        <a:ext uri="{9D8B030D-6E8A-4147-A177-3AD203B41FA5}">
                          <a16:colId xmlns:a16="http://schemas.microsoft.com/office/drawing/2014/main" val="651040101"/>
                        </a:ext>
                      </a:extLst>
                    </a:gridCol>
                    <a:gridCol w="1696391">
                      <a:extLst>
                        <a:ext uri="{9D8B030D-6E8A-4147-A177-3AD203B41FA5}">
                          <a16:colId xmlns:a16="http://schemas.microsoft.com/office/drawing/2014/main" val="3308309910"/>
                        </a:ext>
                      </a:extLst>
                    </a:gridCol>
                  </a:tblGrid>
                  <a:tr h="384387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Материал</a:t>
                          </a:r>
                          <a:endParaRPr lang="ru-RU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ru-RU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Коэффициенты</a:t>
                          </a:r>
                          <a:endParaRPr lang="ru-RU" sz="1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7941277"/>
                      </a:ext>
                    </a:extLst>
                  </a:tr>
                  <a:tr h="38438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</a:t>
                          </a:r>
                          <a:endParaRPr lang="ru-RU" sz="1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</a:t>
                          </a:r>
                          <a:endParaRPr lang="ru-RU" sz="1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4104547293"/>
                      </a:ext>
                    </a:extLst>
                  </a:tr>
                  <a:tr h="38438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Э110опт</a:t>
                          </a:r>
                          <a:endParaRPr lang="ru-RU" sz="1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3707" marR="23707" marT="0" marB="0" anchor="ctr">
                        <a:blipFill>
                          <a:blip r:embed="rId5"/>
                          <a:stretch>
                            <a:fillRect l="-107527" t="-203175" r="-101075" b="-1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3707" marR="23707" marT="0" marB="0" anchor="ctr">
                        <a:blipFill>
                          <a:blip r:embed="rId5"/>
                          <a:stretch>
                            <a:fillRect l="-208273" t="-203175" r="-1439" b="-1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0812419"/>
                      </a:ext>
                    </a:extLst>
                  </a:tr>
                  <a:tr h="38438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Э635</a:t>
                          </a:r>
                          <a:endParaRPr lang="ru-RU" sz="1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3707" marR="23707" marT="0" marB="0" anchor="ctr">
                        <a:blipFill>
                          <a:blip r:embed="rId5"/>
                          <a:stretch>
                            <a:fillRect l="-107527" t="-303175" r="-101075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3707" marR="23707" marT="0" marB="0" anchor="ctr">
                        <a:blipFill>
                          <a:blip r:embed="rId5"/>
                          <a:stretch>
                            <a:fillRect l="-208273" t="-303175" r="-1439" b="-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5967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8F625FD3-AD0B-4EAE-B17A-723F478664AE}"/>
              </a:ext>
            </a:extLst>
          </p:cNvPr>
          <p:cNvSpPr txBox="1"/>
          <p:nvPr/>
        </p:nvSpPr>
        <p:spPr>
          <a:xfrm>
            <a:off x="143339" y="5104239"/>
            <a:ext cx="86694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a typeface="Calibri" panose="020F0502020204030204" pitchFamily="34" charset="0"/>
                <a:cs typeface="Arial" panose="020B0604020202020204" pitchFamily="34" charset="0"/>
              </a:rPr>
              <a:t>Тензор скорости деформации с учётом анизотропной природы явлений:</a:t>
            </a:r>
            <a:endParaRPr lang="ru-RU" sz="16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6D31A87-281B-4472-A7A6-00E8A543150A}"/>
                  </a:ext>
                </a:extLst>
              </p:cNvPr>
              <p:cNvSpPr txBox="1"/>
              <p:nvPr/>
            </p:nvSpPr>
            <p:spPr>
              <a:xfrm>
                <a:off x="5653296" y="4824507"/>
                <a:ext cx="6100875" cy="874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ru-RU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𝑖𝑟</m:t>
                              </m:r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ru-RU" sz="16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ru-RU" sz="16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600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𝑖𝑟</m:t>
                                    </m:r>
                                    <m:r>
                                      <a:rPr lang="ru-RU" sz="16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1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1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ru-RU" sz="16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600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𝑖𝑟</m:t>
                                    </m:r>
                                    <m:r>
                                      <a:rPr lang="ru-RU" sz="16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1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1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ru-RU" sz="16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600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𝑖𝑟</m:t>
                                    </m:r>
                                    <m:r>
                                      <a:rPr lang="ru-RU" sz="16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6D31A87-281B-4472-A7A6-00E8A5431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296" y="4824507"/>
                <a:ext cx="6100875" cy="8749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74488BC-4182-48D5-B0A0-CA8470F196B2}"/>
                  </a:ext>
                </a:extLst>
              </p:cNvPr>
              <p:cNvSpPr txBox="1"/>
              <p:nvPr/>
            </p:nvSpPr>
            <p:spPr>
              <a:xfrm>
                <a:off x="143338" y="5704526"/>
                <a:ext cx="11809311" cy="6042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ea typeface="Calibri" panose="020F0502020204030204" pitchFamily="34" charset="0"/>
                    <a:cs typeface="Arial" panose="020B0604020202020204" pitchFamily="34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ru-RU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𝑖𝑟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−</m:t>
                    </m:r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ru-RU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𝑖𝑟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sz="1600" dirty="0"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𝑖𝑟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 −</m:t>
                    </m:r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𝑖𝑟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sz="1600" dirty="0">
                    <a:cs typeface="Arial" panose="020B0604020202020204" pitchFamily="34" charset="0"/>
                  </a:rPr>
                  <a:t> - компоненты тензора, выраженные через продольную скорость деформации; </a:t>
                </a:r>
                <a:br>
                  <a:rPr lang="en-US" sz="1600" dirty="0"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ru-RU" sz="1600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1600" dirty="0">
                    <a:cs typeface="Arial" panose="020B0604020202020204" pitchFamily="34" charset="0"/>
                  </a:rPr>
                  <a:t> </a:t>
                </a:r>
                <a:r>
                  <a:rPr lang="ru-RU" sz="1600" dirty="0">
                    <a:cs typeface="Arial" panose="020B0604020202020204" pitchFamily="34" charset="0"/>
                  </a:rPr>
                  <a:t>– коэффициенты, определяющие соотношение между компонентами тензора на главной диагонали.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74488BC-4182-48D5-B0A0-CA8470F19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38" y="5704526"/>
                <a:ext cx="11809311" cy="604204"/>
              </a:xfrm>
              <a:prstGeom prst="rect">
                <a:avLst/>
              </a:prstGeom>
              <a:blipFill>
                <a:blip r:embed="rId7"/>
                <a:stretch>
                  <a:fillRect l="-310" t="-2020" b="-1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88957F87-F8C1-D903-CE13-83D614FE07E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A1E5D6F-F21A-426E-A0B7-2342895937A1}" type="slidenum">
              <a:rPr lang="ru-RU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7</a:t>
            </a:fld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/15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8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3D1E7-4872-EFD6-E891-FABABEA39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" y="-57809"/>
            <a:ext cx="11519307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F45B1"/>
                </a:solidFill>
                <a:latin typeface="+mn-lt"/>
              </a:rPr>
              <a:t>Верификация  радиационно-термической ползучести. Аналитическое решение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356B5A-FF5A-0508-EE56-359ADE46C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0684" y="6390727"/>
            <a:ext cx="2743200" cy="365125"/>
          </a:xfrm>
        </p:spPr>
        <p:txBody>
          <a:bodyPr/>
          <a:lstStyle/>
          <a:p>
            <a:fld id="{8A1E5D6F-F21A-426E-A0B7-2342895937A1}" type="slidenum">
              <a:rPr lang="ru-RU" smtClean="0"/>
              <a:t>8</a:t>
            </a:fld>
            <a:r>
              <a:rPr lang="en-US" dirty="0"/>
              <a:t>/15</a:t>
            </a:r>
            <a:endParaRPr lang="ru-RU" dirty="0"/>
          </a:p>
        </p:txBody>
      </p:sp>
      <p:pic>
        <p:nvPicPr>
          <p:cNvPr id="5" name="Рисунок 4" descr="Изображение выглядит как часы, снимок экрана, круг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BF2A5A25-1872-5B4C-7ADB-47D3392790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58" y="1085062"/>
            <a:ext cx="5387198" cy="168331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CBE4EA-0107-F45F-0322-65EFA1D65B0D}"/>
                  </a:ext>
                </a:extLst>
              </p:cNvPr>
              <p:cNvSpPr txBox="1"/>
              <p:nvPr/>
            </p:nvSpPr>
            <p:spPr>
              <a:xfrm>
                <a:off x="7094483" y="3710783"/>
                <a:ext cx="4892093" cy="223849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ru-RU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sup>
                                  </m:sSub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ru-RU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𝛺</m:t>
                      </m:r>
                    </m:oMath>
                  </m:oMathPara>
                </a14:m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Ω=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𝐵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                                      при 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&lt;330°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𝑄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          при 330°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&lt;360°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CBE4EA-0107-F45F-0322-65EFA1D65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483" y="3710783"/>
                <a:ext cx="4892093" cy="2238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ECA2286-AAAA-7C1B-D299-6F67F02ADD6B}"/>
              </a:ext>
            </a:extLst>
          </p:cNvPr>
          <p:cNvSpPr txBox="1"/>
          <p:nvPr/>
        </p:nvSpPr>
        <p:spPr>
          <a:xfrm>
            <a:off x="-569883" y="2825103"/>
            <a:ext cx="7421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1400" dirty="0">
                <a:effectLst/>
                <a:ea typeface="Times New Roman" panose="02020603050405020304" pitchFamily="18" charset="0"/>
              </a:rPr>
              <a:t>Рисунок  – Схема нагружения толстостенной трубы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A25AF4-FCC6-2D0B-C0EC-1EC2DFA88402}"/>
                  </a:ext>
                </a:extLst>
              </p:cNvPr>
              <p:cNvSpPr txBox="1"/>
              <p:nvPr/>
            </p:nvSpPr>
            <p:spPr>
              <a:xfrm>
                <a:off x="7094483" y="786278"/>
                <a:ext cx="4892093" cy="274331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effectLst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ru-RU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f>
                              <m:f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den>
                            </m:f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f>
                              <m:f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den>
                            </m:f>
                          </m:sup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f>
                              <m:f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den>
                            </m:f>
                          </m:sup>
                        </m:sSubSup>
                      </m:den>
                    </m:f>
                    <m:d>
                      <m:dPr>
                        <m:ctrlP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  <m:sup>
                                <m:f>
                                  <m:fPr>
                                    <m:ctrlPr>
                                      <a:rPr lang="ru-RU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ru-RU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ru-RU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dirty="0">
                    <a:solidFill>
                      <a:schemeClr val="tx1"/>
                    </a:solidFill>
                    <a:effectLst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ru-RU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f>
                              <m:f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den>
                            </m:f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f>
                              <m:f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den>
                            </m:f>
                          </m:sup>
                        </m:sSubSup>
                        <m: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f>
                              <m:f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den>
                            </m:f>
                          </m:sup>
                        </m:sSubSup>
                      </m:den>
                    </m:f>
                    <m:d>
                      <m:dPr>
                        <m:ctrlP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2−</m:t>
                            </m:r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  <m:f>
                          <m:f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  <m:sup>
                                <m:f>
                                  <m:fPr>
                                    <m:ctrlPr>
                                      <a:rPr lang="ru-RU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ru-RU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ru-RU" i="1" dirty="0">
                  <a:solidFill>
                    <a:schemeClr val="tx1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Sup>
                            <m:sSub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bSup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bSup>
                        </m:den>
                      </m:f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f>
                            <m:f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f>
                                    <m:f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A25AF4-FCC6-2D0B-C0EC-1EC2DFA88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483" y="786278"/>
                <a:ext cx="4892093" cy="27433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387F0C-469D-638A-F909-9F8528311888}"/>
                  </a:ext>
                </a:extLst>
              </p:cNvPr>
              <p:cNvSpPr txBox="1"/>
              <p:nvPr/>
            </p:nvSpPr>
            <p:spPr>
              <a:xfrm>
                <a:off x="1498634" y="3197228"/>
                <a:ext cx="6899910" cy="137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ru-RU" sz="1800" i="1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Граничные условия: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kern="10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800" i="1" kern="100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kern="100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 kern="100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 −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endParaRPr lang="ru-RU" sz="1400" kern="100" dirty="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800" i="1" kern="100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kern="100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 kern="100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 0</m:t>
                    </m:r>
                  </m:oMath>
                </a14:m>
                <a:endParaRPr lang="ru-RU" sz="1400" kern="100" dirty="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387F0C-469D-638A-F909-9F8528311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634" y="3197228"/>
                <a:ext cx="6899910" cy="1372683"/>
              </a:xfrm>
              <a:prstGeom prst="rect">
                <a:avLst/>
              </a:prstGeom>
              <a:blipFill>
                <a:blip r:embed="rId6"/>
                <a:stretch>
                  <a:fillRect l="-795" b="-47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A768E1AA-B396-1024-AF5C-6BEF3DB86239}"/>
              </a:ext>
            </a:extLst>
          </p:cNvPr>
          <p:cNvSpPr/>
          <p:nvPr/>
        </p:nvSpPr>
        <p:spPr>
          <a:xfrm>
            <a:off x="5505439" y="3894392"/>
            <a:ext cx="1461541" cy="56962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6A090C2-B9DE-0AFC-8197-C3116FBD39C9}"/>
                  </a:ext>
                </a:extLst>
              </p:cNvPr>
              <p:cNvSpPr txBox="1"/>
              <p:nvPr/>
            </p:nvSpPr>
            <p:spPr>
              <a:xfrm>
                <a:off x="7246883" y="5949281"/>
                <a:ext cx="4579242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0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ru-RU" sz="1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000" dirty="0">
                    <a:effectLst/>
                    <a:ea typeface="Times New Roman" panose="02020603050405020304" pitchFamily="18" charset="0"/>
                  </a:rPr>
                  <a:t> – внутренний радиус, а </a:t>
                </a:r>
                <a:r>
                  <a:rPr lang="ru-RU" sz="1000" dirty="0">
                    <a:effectLst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ru-RU" sz="10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000" dirty="0">
                    <a:effectLst/>
                    <a:ea typeface="Times New Roman" panose="02020603050405020304" pitchFamily="18" charset="0"/>
                  </a:rPr>
                  <a:t> – наружный, </a:t>
                </a:r>
                <a:endParaRPr lang="ru-RU" sz="1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1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ru-RU" sz="1000" dirty="0">
                    <a:effectLst/>
                    <a:ea typeface="Times New Roman" panose="02020603050405020304" pitchFamily="18" charset="0"/>
                  </a:rPr>
                  <a:t> – сила реакции на торце, </a:t>
                </a:r>
              </a:p>
              <a:p>
                <a:r>
                  <a:rPr lang="en-US" sz="1000" dirty="0">
                    <a:effectLst/>
                    <a:ea typeface="Times New Roman" panose="02020603050405020304" pitchFamily="18" charset="0"/>
                  </a:rPr>
                  <a:t>p</a:t>
                </a:r>
                <a:r>
                  <a:rPr lang="ru-RU" sz="1000" dirty="0">
                    <a:effectLst/>
                    <a:ea typeface="Times New Roman" panose="02020603050405020304" pitchFamily="18" charset="0"/>
                  </a:rPr>
                  <a:t> – внутреннее давление, </a:t>
                </a:r>
                <a:r>
                  <a:rPr lang="en-US" sz="1000" dirty="0">
                    <a:effectLst/>
                    <a:ea typeface="Times New Roman" panose="02020603050405020304" pitchFamily="18" charset="0"/>
                  </a:rPr>
                  <a:t>n - </a:t>
                </a:r>
                <a:r>
                  <a:rPr lang="ru-RU" sz="1000" dirty="0"/>
                  <a:t>показатель степени напряжений в законах ползучести Э110опт и Э635</a:t>
                </a:r>
                <a:r>
                  <a:rPr lang="en-US" sz="1000" dirty="0"/>
                  <a:t>, </a:t>
                </a:r>
                <a:endParaRPr lang="ru-RU" sz="1000" dirty="0"/>
              </a:p>
              <a:p>
                <a:r>
                  <a:rPr lang="ru-RU" sz="1000" dirty="0"/>
                  <a:t>σ</a:t>
                </a:r>
                <a:r>
                  <a:rPr lang="ru-RU" sz="1000" baseline="-25000" dirty="0"/>
                  <a:t>0</a:t>
                </a:r>
                <a:r>
                  <a:rPr lang="ru-RU" sz="1000" dirty="0"/>
                  <a:t> – среднее нормальное напряжение</a:t>
                </a:r>
                <a:r>
                  <a:rPr lang="ru-RU" sz="10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1000" dirty="0">
                    <a:effectLst/>
                    <a:ea typeface="Times New Roman" panose="02020603050405020304" pitchFamily="18" charset="0"/>
                  </a:rPr>
                  <a:t> </a:t>
                </a:r>
                <a:endParaRPr lang="ru-RU" sz="1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6A090C2-B9DE-0AFC-8197-C3116FBD3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883" y="5949281"/>
                <a:ext cx="4579242" cy="861774"/>
              </a:xfrm>
              <a:prstGeom prst="rect">
                <a:avLst/>
              </a:prstGeom>
              <a:blipFill>
                <a:blip r:embed="rId7"/>
                <a:stretch>
                  <a:fillRect b="-35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F09991C-E4C2-8FAB-9D84-A17EA40EC97B}"/>
              </a:ext>
            </a:extLst>
          </p:cNvPr>
          <p:cNvSpPr txBox="1"/>
          <p:nvPr/>
        </p:nvSpPr>
        <p:spPr>
          <a:xfrm>
            <a:off x="78827" y="6277302"/>
            <a:ext cx="701565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Малинин Н.Н. Прикладная теория пластичности и ползучести. – М.: Машиностроение, 1975. – 400 с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C7E250-AFF0-E5BA-D759-763839C0BBBC}"/>
                  </a:ext>
                </a:extLst>
              </p:cNvPr>
              <p:cNvSpPr txBox="1"/>
              <p:nvPr/>
            </p:nvSpPr>
            <p:spPr>
              <a:xfrm>
                <a:off x="365875" y="4934411"/>
                <a:ext cx="5550363" cy="1071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ru-RU" sz="160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𝛺</m:t>
                      </m:r>
                      <m:d>
                        <m:dPr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16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𝛺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160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1600" dirty="0"/>
              </a:p>
              <a:p>
                <a:endParaRPr lang="ru-RU" sz="16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где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ru-RU" sz="1600"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– функция напряжения</m:t>
                      </m:r>
                      <m:r>
                        <m:rPr>
                          <m:nor/>
                        </m:rPr>
                        <a:rPr lang="en-US" sz="1600"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ru-RU" sz="1600"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полагается степенной);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𝛺</m:t>
                      </m:r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ru-RU" sz="1600"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– функция температуры и времени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C7E250-AFF0-E5BA-D759-763839C0B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75" y="4934411"/>
                <a:ext cx="5550363" cy="1071575"/>
              </a:xfrm>
              <a:prstGeom prst="rect">
                <a:avLst/>
              </a:prstGeom>
              <a:blipFill>
                <a:blip r:embed="rId8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59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Изображение выглядит как снимок экран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1315C9F-4361-ECB6-2C07-2D287201E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6" y="1013617"/>
            <a:ext cx="5264445" cy="4028659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A2E4C8-0828-5E67-1CDA-32E82A27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5D6F-F21A-426E-A0B7-2342895937A1}" type="slidenum">
              <a:rPr lang="ru-RU" smtClean="0"/>
              <a:t>9</a:t>
            </a:fld>
            <a:r>
              <a:rPr lang="en-US" dirty="0"/>
              <a:t>/15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0A03439-B65B-8A50-8F65-2202741D4DED}"/>
              </a:ext>
            </a:extLst>
          </p:cNvPr>
          <p:cNvSpPr txBox="1">
            <a:spLocks/>
          </p:cNvSpPr>
          <p:nvPr/>
        </p:nvSpPr>
        <p:spPr>
          <a:xfrm>
            <a:off x="-193719" y="-197538"/>
            <a:ext cx="128088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F45B1"/>
                </a:solidFill>
                <a:latin typeface="+mn-lt"/>
              </a:rPr>
              <a:t>Верификация  радиационно-термической ползучести. Численное решение  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4D52477-99AC-4E49-8940-EE554B0838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4778187"/>
              </p:ext>
            </p:extLst>
          </p:nvPr>
        </p:nvGraphicFramePr>
        <p:xfrm>
          <a:off x="6096000" y="1912228"/>
          <a:ext cx="6021245" cy="438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11">
            <a:extLst>
              <a:ext uri="{FF2B5EF4-FFF2-40B4-BE49-F238E27FC236}">
                <a16:creationId xmlns:a16="http://schemas.microsoft.com/office/drawing/2014/main" id="{F56DA8BD-E79F-DA94-910E-A7313CE9A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434" y="31877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847DFE-8C8F-2C5E-18DC-2E8AE9093645}"/>
              </a:ext>
            </a:extLst>
          </p:cNvPr>
          <p:cNvSpPr txBox="1"/>
          <p:nvPr/>
        </p:nvSpPr>
        <p:spPr>
          <a:xfrm>
            <a:off x="4961648" y="1587081"/>
            <a:ext cx="114646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 = 1</a:t>
            </a:r>
            <a:r>
              <a:rPr lang="ru-RU" dirty="0">
                <a:solidFill>
                  <a:srgbClr val="FF0000"/>
                </a:solidFill>
              </a:rPr>
              <a:t> МПа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06A0860-4C64-F752-DA04-8C9A40F99308}"/>
                  </a:ext>
                </a:extLst>
              </p:cNvPr>
              <p:cNvSpPr txBox="1"/>
              <p:nvPr/>
            </p:nvSpPr>
            <p:spPr>
              <a:xfrm>
                <a:off x="5305778" y="4297581"/>
                <a:ext cx="718595" cy="27699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06A0860-4C64-F752-DA04-8C9A40F99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778" y="4297581"/>
                <a:ext cx="718595" cy="276999"/>
              </a:xfrm>
              <a:prstGeom prst="rect">
                <a:avLst/>
              </a:prstGeom>
              <a:blipFill>
                <a:blip r:embed="rId4"/>
                <a:stretch>
                  <a:fillRect l="-4202" r="-672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6721B85-D4CB-9FE3-4BB3-7528A49C1F72}"/>
                  </a:ext>
                </a:extLst>
              </p:cNvPr>
              <p:cNvSpPr txBox="1"/>
              <p:nvPr/>
            </p:nvSpPr>
            <p:spPr>
              <a:xfrm>
                <a:off x="3605758" y="1845166"/>
                <a:ext cx="779957" cy="29892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6721B85-D4CB-9FE3-4BB3-7528A49C1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758" y="1845166"/>
                <a:ext cx="779957" cy="298928"/>
              </a:xfrm>
              <a:prstGeom prst="rect">
                <a:avLst/>
              </a:prstGeom>
              <a:blipFill>
                <a:blip r:embed="rId5"/>
                <a:stretch>
                  <a:fillRect l="-1550" r="-3876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A3C4AFC-F9FD-1FEA-26FC-8211656F5085}"/>
                  </a:ext>
                </a:extLst>
              </p:cNvPr>
              <p:cNvSpPr txBox="1"/>
              <p:nvPr/>
            </p:nvSpPr>
            <p:spPr>
              <a:xfrm>
                <a:off x="2212720" y="3925234"/>
                <a:ext cx="728981" cy="27699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A3C4AFC-F9FD-1FEA-26FC-8211656F5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720" y="3925234"/>
                <a:ext cx="728981" cy="276999"/>
              </a:xfrm>
              <a:prstGeom prst="rect">
                <a:avLst/>
              </a:prstGeom>
              <a:blipFill>
                <a:blip r:embed="rId6"/>
                <a:stretch>
                  <a:fillRect l="-4132" r="-5785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4ABC77B8-AE39-98EC-11B4-54AD47AC4F67}"/>
              </a:ext>
            </a:extLst>
          </p:cNvPr>
          <p:cNvSpPr txBox="1"/>
          <p:nvPr/>
        </p:nvSpPr>
        <p:spPr>
          <a:xfrm>
            <a:off x="376727" y="5016682"/>
            <a:ext cx="269554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/>
              <a:t>Температура 300</a:t>
            </a: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°C </a:t>
            </a:r>
            <a:r>
              <a:rPr lang="ru-RU" sz="1600" dirty="0"/>
              <a:t> и 350</a:t>
            </a: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°C </a:t>
            </a:r>
            <a:r>
              <a:rPr lang="ru-RU" sz="1600" dirty="0"/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87AECA-90AB-392C-EE40-E5E3B05303EC}"/>
              </a:ext>
            </a:extLst>
          </p:cNvPr>
          <p:cNvSpPr txBox="1"/>
          <p:nvPr/>
        </p:nvSpPr>
        <p:spPr>
          <a:xfrm>
            <a:off x="6069117" y="6147119"/>
            <a:ext cx="64545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1400" dirty="0">
                <a:effectLst/>
                <a:ea typeface="Times New Roman" panose="02020603050405020304" pitchFamily="18" charset="0"/>
              </a:rPr>
              <a:t>Рисунок – Распределение компонент напряжений в стенке цилиндра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E05AE4B-D56A-11FC-52DC-DFFEA3E82916}"/>
                  </a:ext>
                </a:extLst>
              </p:cNvPr>
              <p:cNvSpPr txBox="1"/>
              <p:nvPr/>
            </p:nvSpPr>
            <p:spPr>
              <a:xfrm>
                <a:off x="376727" y="5420171"/>
                <a:ext cx="3067061" cy="33855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ru-RU" sz="16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=2.00</m:t>
                      </m:r>
                      <m:r>
                        <a:rPr lang="en-US" sz="16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ru-RU" sz="16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+18 </m:t>
                      </m:r>
                      <m:sSup>
                        <m:sSupPr>
                          <m:ctrlPr>
                            <a:rPr lang="ru-RU" sz="16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6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ru-RU" sz="16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ru-RU" sz="16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6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с</m:t>
                          </m:r>
                        </m:e>
                        <m:sup>
                          <m:r>
                            <a:rPr lang="ru-RU" sz="16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E05AE4B-D56A-11FC-52DC-DFFEA3E82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27" y="5420171"/>
                <a:ext cx="3067061" cy="338554"/>
              </a:xfrm>
              <a:prstGeom prst="rect">
                <a:avLst/>
              </a:prstGeom>
              <a:blipFill>
                <a:blip r:embed="rId7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5CE95F6-A97D-EF43-5491-B1CED08280A1}"/>
                  </a:ext>
                </a:extLst>
              </p:cNvPr>
              <p:cNvSpPr txBox="1"/>
              <p:nvPr/>
            </p:nvSpPr>
            <p:spPr>
              <a:xfrm>
                <a:off x="376727" y="5829678"/>
                <a:ext cx="2108063" cy="33855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16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ru-RU" sz="1600" i="0">
                        <a:latin typeface="Cambria Math" panose="02040503050406030204" pitchFamily="18" charset="0"/>
                      </a:rPr>
                      <m:t>+08 сек</m:t>
                    </m:r>
                    <m:r>
                      <a:rPr lang="ru-RU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ru-RU" sz="1600" dirty="0"/>
                  <a:t> 4 года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5CE95F6-A97D-EF43-5491-B1CED0828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27" y="5829678"/>
                <a:ext cx="2108063" cy="338554"/>
              </a:xfrm>
              <a:prstGeom prst="rect">
                <a:avLst/>
              </a:prstGeom>
              <a:blipFill>
                <a:blip r:embed="rId8"/>
                <a:stretch>
                  <a:fillRect t="-5263" b="-192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4E1CA6-34B4-34D1-F7AC-07FBA375A524}"/>
                  </a:ext>
                </a:extLst>
              </p:cNvPr>
              <p:cNvSpPr txBox="1"/>
              <p:nvPr/>
            </p:nvSpPr>
            <p:spPr>
              <a:xfrm>
                <a:off x="6514576" y="730494"/>
                <a:ext cx="3060849" cy="102784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ru-RU" sz="1400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внутренний радиус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4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=0.02 м;</m:t>
                    </m:r>
                  </m:oMath>
                </a14:m>
                <a:endParaRPr lang="ru-RU" sz="1400" kern="100" dirty="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ru-RU" sz="1400" kern="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наружный радиус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14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=0.03 м;</m:t>
                    </m:r>
                  </m:oMath>
                </a14:m>
                <a:endParaRPr lang="ru-RU" sz="1400" kern="100" dirty="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ru-RU" sz="1400" kern="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длина трубы </a:t>
                </a:r>
                <a14:m>
                  <m:oMath xmlns:m="http://schemas.openxmlformats.org/officeDocument/2006/math">
                    <m:r>
                      <a:rPr lang="en-US" sz="14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ru-RU" sz="14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=0.2 м.</m:t>
                    </m:r>
                  </m:oMath>
                </a14:m>
                <a:endParaRPr lang="ru-RU" sz="1400" kern="100" dirty="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4E1CA6-34B4-34D1-F7AC-07FBA375A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576" y="730494"/>
                <a:ext cx="3060849" cy="1027845"/>
              </a:xfrm>
              <a:prstGeom prst="rect">
                <a:avLst/>
              </a:prstGeom>
              <a:blipFill>
                <a:blip r:embed="rId9"/>
                <a:stretch>
                  <a:fillRect l="-795" b="-53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3680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4479</TotalTime>
  <Words>1772</Words>
  <Application>Microsoft Office PowerPoint</Application>
  <PresentationFormat>Широкоэкранный</PresentationFormat>
  <Paragraphs>208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Cambria Math</vt:lpstr>
      <vt:lpstr>Symbol</vt:lpstr>
      <vt:lpstr>Times New Roman</vt:lpstr>
      <vt:lpstr>Verdana</vt:lpstr>
      <vt:lpstr>Тема Office</vt:lpstr>
      <vt:lpstr>Моделирование процессов начальной стадии ядерного цикла в тепловыделяющей сборке </vt:lpstr>
      <vt:lpstr>Тепловыделяющая сборка (ТВС)</vt:lpstr>
      <vt:lpstr>Радиационный рост </vt:lpstr>
      <vt:lpstr>Цели и задачи</vt:lpstr>
      <vt:lpstr>Презентация PowerPoint</vt:lpstr>
      <vt:lpstr>Презентация PowerPoint</vt:lpstr>
      <vt:lpstr>Презентация PowerPoint</vt:lpstr>
      <vt:lpstr>Верификация  радиационно-термической ползучести. Аналитическое решение </vt:lpstr>
      <vt:lpstr>Презентация PowerPoint</vt:lpstr>
      <vt:lpstr>Презентация PowerPoint</vt:lpstr>
      <vt:lpstr>Презентация PowerPoint</vt:lpstr>
      <vt:lpstr>Стержневая модель ТВС-К</vt:lpstr>
      <vt:lpstr>Моделирование ТВС-К в условиях эксплуатации </vt:lpstr>
      <vt:lpstr>Презентация PowerPoint</vt:lpstr>
      <vt:lpstr>Результаты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Bolotovavi28@yandex.ru</dc:creator>
  <cp:lastModifiedBy>bolotovavi28@yandex.ru</cp:lastModifiedBy>
  <cp:revision>61</cp:revision>
  <dcterms:created xsi:type="dcterms:W3CDTF">2022-03-19T22:12:56Z</dcterms:created>
  <dcterms:modified xsi:type="dcterms:W3CDTF">2024-06-16T20:13:32Z</dcterms:modified>
</cp:coreProperties>
</file>