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C996-AA9B-468C-9D99-26B5BFB3564E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C182-3D89-4D7D-969A-3D7770C420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C996-AA9B-468C-9D99-26B5BFB3564E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C182-3D89-4D7D-969A-3D7770C420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C996-AA9B-468C-9D99-26B5BFB3564E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C182-3D89-4D7D-969A-3D7770C420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C996-AA9B-468C-9D99-26B5BFB3564E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C182-3D89-4D7D-969A-3D7770C420B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>
            <a:off x="6084168" y="150137"/>
            <a:ext cx="2709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Bankir-Retro" pitchFamily="2" charset="0"/>
              </a:rPr>
              <a:t>Неньютоновская жидкость</a:t>
            </a:r>
            <a:endParaRPr lang="ru-RU" dirty="0">
              <a:latin typeface="Bankir-Retr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C996-AA9B-468C-9D99-26B5BFB3564E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C182-3D89-4D7D-969A-3D7770C420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C996-AA9B-468C-9D99-26B5BFB3564E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C182-3D89-4D7D-969A-3D7770C420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C996-AA9B-468C-9D99-26B5BFB3564E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C182-3D89-4D7D-969A-3D7770C420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C996-AA9B-468C-9D99-26B5BFB3564E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E8C182-3D89-4D7D-969A-3D7770C420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C996-AA9B-468C-9D99-26B5BFB3564E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C182-3D89-4D7D-969A-3D7770C420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C996-AA9B-468C-9D99-26B5BFB3564E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6E8C182-3D89-4D7D-969A-3D7770C420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AC4C996-AA9B-468C-9D99-26B5BFB3564E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8C182-3D89-4D7D-969A-3D7770C420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AC4C996-AA9B-468C-9D99-26B5BFB3564E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6E8C182-3D89-4D7D-969A-3D7770C420B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3o.com/" TargetMode="External"/><Relationship Id="rId2" Type="http://schemas.openxmlformats.org/officeDocument/2006/relationships/hyperlink" Target="http://ru.wikipedia.org/wiki%20-%20&#1053;&#1077;&#1085;&#1100;.&#1090;&#1086;&#1085;&#1086;&#1074;&#1089;&#1082;&#1072;&#1103;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helezyaka.com/news.php?id=4915" TargetMode="External"/><Relationship Id="rId5" Type="http://schemas.openxmlformats.org/officeDocument/2006/relationships/hyperlink" Target="http://science.compulenta.ru/672763/" TargetMode="External"/><Relationship Id="rId4" Type="http://schemas.openxmlformats.org/officeDocument/2006/relationships/hyperlink" Target="http://rnd.cnews.ru/army/news/line/index_science.shtml?2011/07/12/447219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4343" y="332656"/>
            <a:ext cx="8136904" cy="2376264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Неньютоновская </a:t>
            </a:r>
            <a:br>
              <a:rPr lang="ru-RU" sz="70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70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жидкость</a:t>
            </a:r>
            <a:endParaRPr lang="ru-RU" sz="70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852936"/>
            <a:ext cx="477765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Автор: Дмитрий Богданов</a:t>
            </a:r>
            <a:endParaRPr lang="ru-RU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3792230"/>
            <a:ext cx="5025735" cy="30931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600" dirty="0" smtClean="0">
                <a:latin typeface="Bankir-Retro" pitchFamily="2" charset="0"/>
              </a:rPr>
              <a:t>-  Общая справка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600" dirty="0" smtClean="0">
                <a:latin typeface="Bankir-Retro" pitchFamily="2" charset="0"/>
              </a:rPr>
              <a:t>Примеры применения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600" dirty="0" smtClean="0">
                <a:latin typeface="Bankir-Retro" pitchFamily="2" charset="0"/>
              </a:rPr>
              <a:t>Подробнее о каждом из </a:t>
            </a:r>
            <a:r>
              <a:rPr lang="ru-RU" sz="2600" dirty="0" smtClean="0">
                <a:latin typeface="Bankir-Retro" pitchFamily="2" charset="0"/>
              </a:rPr>
              <a:t>примеров</a:t>
            </a:r>
            <a:endParaRPr lang="ru-RU" sz="2600" dirty="0" smtClean="0">
              <a:latin typeface="Bankir-Retro" pitchFamily="2" charset="0"/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600" dirty="0" smtClean="0">
                <a:latin typeface="Bankir-Retro" pitchFamily="2" charset="0"/>
              </a:rPr>
              <a:t>Подведение итогов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ru-RU" sz="2600" dirty="0">
              <a:latin typeface="Bankir-Retr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74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31850"/>
            <a:ext cx="7618413" cy="51943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080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836712"/>
            <a:ext cx="437889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500" dirty="0" smtClean="0"/>
              <a:t>Использованные источники:</a:t>
            </a:r>
            <a:endParaRPr lang="ru-RU" sz="25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636262"/>
            <a:ext cx="8496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ru.wikipedia.org/wiki</a:t>
            </a:r>
            <a:r>
              <a:rPr lang="ru-RU" dirty="0" smtClean="0">
                <a:hlinkClick r:id="rId2"/>
              </a:rPr>
              <a:t> </a:t>
            </a:r>
            <a:r>
              <a:rPr lang="ru-RU" dirty="0" smtClean="0"/>
              <a:t>- Неньютоновская жидкость</a:t>
            </a:r>
          </a:p>
          <a:p>
            <a:pPr marL="342900" indent="-342900">
              <a:buAutoNum type="arabicPeriod"/>
            </a:pPr>
            <a:r>
              <a:rPr lang="en-US" dirty="0">
                <a:hlinkClick r:id="rId3"/>
              </a:rPr>
              <a:t>http://www.d3o.com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- </a:t>
            </a:r>
            <a:r>
              <a:rPr lang="ru-RU" dirty="0" smtClean="0"/>
              <a:t>Материал </a:t>
            </a:r>
            <a:r>
              <a:rPr lang="en-US" dirty="0" smtClean="0"/>
              <a:t>d3o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rnd.cnews.ru/army/news/line/index_science.shtml?2011/07/12/447219</a:t>
            </a:r>
            <a:r>
              <a:rPr lang="ru-RU" dirty="0"/>
              <a:t> </a:t>
            </a:r>
            <a:r>
              <a:rPr lang="ru-RU" dirty="0" smtClean="0"/>
              <a:t> -«Жидкая сумка»</a:t>
            </a:r>
          </a:p>
          <a:p>
            <a:pPr marL="342900" indent="-342900">
              <a:buAutoNum type="arabicPeriod"/>
            </a:pPr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://science.compulenta.ru/672763</a:t>
            </a:r>
            <a:r>
              <a:rPr lang="en-US" dirty="0" smtClean="0">
                <a:hlinkClick r:id="rId5"/>
              </a:rPr>
              <a:t>/</a:t>
            </a:r>
            <a:r>
              <a:rPr lang="ru-RU" dirty="0" smtClean="0"/>
              <a:t> - Мешки-заплатки для дорог</a:t>
            </a:r>
          </a:p>
          <a:p>
            <a:pPr marL="342900" indent="-342900">
              <a:buAutoNum type="arabicPeriod"/>
            </a:pPr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zhelezyaka.com/news.php?id=4915</a:t>
            </a:r>
            <a:r>
              <a:rPr lang="ru-RU" dirty="0" smtClean="0"/>
              <a:t> – «Жидки» бронежилет</a:t>
            </a:r>
            <a:endParaRPr lang="en-US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32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84168" y="150137"/>
            <a:ext cx="2709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Bankir-Retro" pitchFamily="2" charset="0"/>
              </a:rPr>
              <a:t>Неньютоновская жидкость</a:t>
            </a:r>
            <a:endParaRPr lang="ru-RU" dirty="0">
              <a:latin typeface="Bankir-Retro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836712"/>
            <a:ext cx="81099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FFFF00"/>
                </a:solidFill>
              </a:rPr>
              <a:t>Неньютоновской жидкостью</a:t>
            </a:r>
            <a:r>
              <a:rPr lang="ru-RU" sz="2400" dirty="0">
                <a:solidFill>
                  <a:srgbClr val="FFFF00"/>
                </a:solidFill>
              </a:rPr>
              <a:t> </a:t>
            </a:r>
            <a:r>
              <a:rPr lang="ru-RU" sz="2400" dirty="0"/>
              <a:t>называют жидкость, при течении </a:t>
            </a:r>
            <a:r>
              <a:rPr lang="ru-RU" sz="2400" dirty="0" smtClean="0"/>
              <a:t>которой </a:t>
            </a:r>
            <a:r>
              <a:rPr lang="ru-RU" sz="2400" dirty="0"/>
              <a:t>её вязкость зависит от градиента скорости</a:t>
            </a:r>
            <a:r>
              <a:rPr lang="ru-RU" sz="2400" dirty="0" smtClean="0"/>
              <a:t>.</a:t>
            </a:r>
            <a:r>
              <a:rPr lang="ru-RU" sz="2400" dirty="0"/>
              <a:t> Обычно такие жидкости сильно неоднородны и состоят из крупных молекул, образующих сложные пространственные структуры</a:t>
            </a:r>
            <a:r>
              <a:rPr lang="ru-RU" sz="2400" dirty="0" smtClean="0"/>
              <a:t>. Неньютоновскую жидкость так же называют </a:t>
            </a:r>
            <a:r>
              <a:rPr lang="ru-RU" sz="2400" dirty="0" err="1" smtClean="0"/>
              <a:t>вязкопластичной</a:t>
            </a:r>
            <a:r>
              <a:rPr lang="ru-RU" sz="2400" dirty="0" smtClean="0"/>
              <a:t> жидкостью.</a:t>
            </a:r>
            <a:endParaRPr lang="ru-RU" sz="2400" dirty="0"/>
          </a:p>
        </p:txBody>
      </p:sp>
      <p:pic>
        <p:nvPicPr>
          <p:cNvPr id="1028" name="Picture 4" descr="http://nd-tehnik.ru/files/imagecache/fullsize/400_f_21946195_worbqbapbb4mxsffkwttcxujqaebj0cw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161" y="3870541"/>
            <a:ext cx="3810000" cy="253365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nd-tehnik.ru/files/imagecache/fullsize/400_f_21946195_worbqbapbb4mxsffkwttcxujqaebj0cw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861048"/>
            <a:ext cx="3672408" cy="254314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0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9468" y="4054420"/>
            <a:ext cx="85530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Если к </a:t>
            </a:r>
            <a:r>
              <a:rPr lang="ru-RU" sz="2400" dirty="0" err="1"/>
              <a:t>вязкопластичной</a:t>
            </a:r>
            <a:r>
              <a:rPr lang="ru-RU" sz="2400" dirty="0"/>
              <a:t> жидкости прикладывать напряжение сдвига, меньшим по величине, чем пороговое </a:t>
            </a:r>
            <a:r>
              <a:rPr lang="ru-RU" sz="2400" dirty="0" err="1"/>
              <a:t>значени</a:t>
            </a:r>
            <a:r>
              <a:rPr lang="ru-RU" sz="2400" dirty="0"/>
              <a:t>, то такая жидкость будет оставаться в покое. Как только напряжение сдвига превысит, </a:t>
            </a:r>
            <a:r>
              <a:rPr lang="ru-RU" sz="2400" dirty="0" err="1"/>
              <a:t>вязкопластик</a:t>
            </a:r>
            <a:r>
              <a:rPr lang="ru-RU" sz="2400" dirty="0"/>
              <a:t> начнет течь, как обычная </a:t>
            </a:r>
            <a:r>
              <a:rPr lang="ru-RU" sz="2400" dirty="0" err="1"/>
              <a:t>ньютоновская</a:t>
            </a:r>
            <a:r>
              <a:rPr lang="ru-RU" sz="2400" dirty="0"/>
              <a:t> жидкость. Иначе говоря, привести в движение </a:t>
            </a:r>
            <a:r>
              <a:rPr lang="ru-RU" sz="2400" dirty="0" err="1"/>
              <a:t>вязкопластичную</a:t>
            </a:r>
            <a:r>
              <a:rPr lang="ru-RU" sz="2400" dirty="0"/>
              <a:t> жидкость можно, лишь </a:t>
            </a:r>
            <a:r>
              <a:rPr lang="ru-RU" sz="2400" dirty="0" smtClean="0"/>
              <a:t>преодолев её предельное напряжение.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8640"/>
            <a:ext cx="4968552" cy="37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269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781263"/>
            <a:ext cx="8745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Примеры неньютоновской жидкости в повседневной жизни: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340768"/>
            <a:ext cx="2781467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200" dirty="0" smtClean="0"/>
              <a:t>Масляные краски</a:t>
            </a:r>
          </a:p>
          <a:p>
            <a:pPr marL="285750" indent="-285750">
              <a:buFontTx/>
              <a:buChar char="-"/>
            </a:pPr>
            <a:r>
              <a:rPr lang="ru-RU" sz="2200" dirty="0" smtClean="0"/>
              <a:t>Зубная </a:t>
            </a:r>
            <a:r>
              <a:rPr lang="ru-RU" sz="2200" dirty="0" smtClean="0"/>
              <a:t>паста</a:t>
            </a:r>
            <a:endParaRPr lang="en-US" sz="2200" dirty="0" smtClean="0"/>
          </a:p>
          <a:p>
            <a:pPr marL="285750" indent="-285750">
              <a:buFontTx/>
              <a:buChar char="-"/>
            </a:pPr>
            <a:r>
              <a:rPr lang="ru-RU" sz="2200" dirty="0" smtClean="0"/>
              <a:t>Кровь</a:t>
            </a:r>
          </a:p>
          <a:p>
            <a:pPr marL="285750" indent="-285750">
              <a:buFontTx/>
              <a:buChar char="-"/>
            </a:pPr>
            <a:r>
              <a:rPr lang="ru-RU" sz="2200" dirty="0" smtClean="0"/>
              <a:t>Болото</a:t>
            </a:r>
          </a:p>
          <a:p>
            <a:pPr marL="285750" indent="-285750">
              <a:buFontTx/>
              <a:buChar char="-"/>
            </a:pPr>
            <a:r>
              <a:rPr lang="ru-RU" sz="2200" dirty="0" smtClean="0"/>
              <a:t>Зыбучие пески</a:t>
            </a:r>
          </a:p>
          <a:p>
            <a:pPr marL="285750" indent="-285750">
              <a:buFontTx/>
              <a:buChar char="-"/>
            </a:pPr>
            <a:r>
              <a:rPr lang="ru-RU" sz="2200" dirty="0" smtClean="0"/>
              <a:t>и т.д.</a:t>
            </a:r>
            <a:endParaRPr lang="ru-RU" sz="2200" dirty="0" smtClean="0"/>
          </a:p>
          <a:p>
            <a:pPr marL="285750" indent="-285750">
              <a:buFontTx/>
              <a:buChar char="-"/>
            </a:pPr>
            <a:endParaRPr lang="ru-RU" sz="2200" dirty="0"/>
          </a:p>
        </p:txBody>
      </p:sp>
      <p:pic>
        <p:nvPicPr>
          <p:cNvPr id="1026" name="Picture 2" descr="http://upload.wikimedia.org/wikipedia/commons/thumb/2/2f/L%C3%BCtt-Witt_Moor-2.jpg/300px-L%C3%BCtt-Witt_Moor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05064"/>
            <a:ext cx="2857500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postroydomsam.su/uploads/posts/2007-10/1192974210_45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653" y="4373132"/>
            <a:ext cx="2400300" cy="23241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mirsovetov.ru/images/748/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864427"/>
            <a:ext cx="2381250" cy="32861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gmpnews.ru/wp-content/uploads/2009/12/blood-plazm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780110"/>
            <a:ext cx="2190750" cy="19716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56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978" y="1448777"/>
            <a:ext cx="6891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Новые применения неньютоновской жидкости: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2564904"/>
            <a:ext cx="6120971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200" dirty="0" smtClean="0"/>
              <a:t>Материал </a:t>
            </a:r>
            <a:r>
              <a:rPr lang="en-US" sz="2200" dirty="0" smtClean="0"/>
              <a:t>d3o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200" dirty="0" smtClean="0"/>
              <a:t>«Жидкая» сумка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200" dirty="0" smtClean="0"/>
              <a:t>Мешки</a:t>
            </a:r>
            <a:r>
              <a:rPr lang="en-US" sz="2200" dirty="0" smtClean="0"/>
              <a:t>-</a:t>
            </a:r>
            <a:r>
              <a:rPr lang="ru-RU" sz="2200" dirty="0" smtClean="0"/>
              <a:t>зап</a:t>
            </a:r>
            <a:r>
              <a:rPr lang="ru-RU" sz="2200" dirty="0"/>
              <a:t>л</a:t>
            </a:r>
            <a:r>
              <a:rPr lang="ru-RU" sz="2200" dirty="0" smtClean="0"/>
              <a:t>атки для починки дорожных ям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2200" dirty="0" smtClean="0"/>
              <a:t>«Жидкий» бронежилет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7324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2738" y="692696"/>
            <a:ext cx="238494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500" dirty="0" smtClean="0"/>
              <a:t>Материал </a:t>
            </a:r>
            <a:r>
              <a:rPr lang="en-US" sz="2500" dirty="0" smtClean="0"/>
              <a:t>d3o</a:t>
            </a:r>
            <a:r>
              <a:rPr lang="ru-RU" sz="2500" dirty="0" smtClean="0"/>
              <a:t>:</a:t>
            </a:r>
            <a:endParaRPr lang="ru-RU" sz="2500" dirty="0"/>
          </a:p>
        </p:txBody>
      </p:sp>
      <p:pic>
        <p:nvPicPr>
          <p:cNvPr id="2050" name="Picture 2" descr="http://www.splav.ru/press/tech/d3o/pic-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314674"/>
            <a:ext cx="3760042" cy="33088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291262"/>
            <a:ext cx="795637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Материал представляет собой отдельные ячейки:  в которых  роль жидкой фазы играет вискоза – целлюлозный полимер, а твердой фазой служат частицы полимера, защищенного коммерческой тайной – но, скорее всего, кремнийорганический.  </a:t>
            </a:r>
            <a:endParaRPr lang="ru-RU" sz="2200" dirty="0"/>
          </a:p>
        </p:txBody>
      </p:sp>
      <p:pic>
        <p:nvPicPr>
          <p:cNvPr id="2052" name="Picture 4" descr="D3O Illustration - how it work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008" y="3215793"/>
            <a:ext cx="3575694" cy="34040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60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4540" y="548680"/>
            <a:ext cx="2747162" cy="6694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500" dirty="0" smtClean="0"/>
              <a:t>«Жидкая» сумка:</a:t>
            </a:r>
            <a:endParaRPr lang="ru-RU" sz="2500" dirty="0"/>
          </a:p>
        </p:txBody>
      </p:sp>
      <p:sp>
        <p:nvSpPr>
          <p:cNvPr id="5" name="TextBox 4"/>
          <p:cNvSpPr txBox="1"/>
          <p:nvPr/>
        </p:nvSpPr>
        <p:spPr>
          <a:xfrm>
            <a:off x="384155" y="1218094"/>
            <a:ext cx="846043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/>
              <a:t>Для того чтобы защитить авиапассажиров, международная команда ученых разработала специальную сумку-чехол, которая способна подавить взрыв в багажном отсеке самолета. </a:t>
            </a:r>
            <a:r>
              <a:rPr lang="ru-RU" sz="2200" dirty="0" smtClean="0"/>
              <a:t>Неньютоновская </a:t>
            </a:r>
            <a:r>
              <a:rPr lang="ru-RU" sz="2200" dirty="0"/>
              <a:t>жидкость может служить отличной "упаковкой" для потенциально взрывоопасных грузов. Изобретение международной группы ученых представляет собой </a:t>
            </a:r>
            <a:r>
              <a:rPr lang="ru-RU" sz="2200" dirty="0" smtClean="0"/>
              <a:t>чехол, содержащий </a:t>
            </a:r>
          </a:p>
          <a:p>
            <a:r>
              <a:rPr lang="ru-RU" sz="2200" dirty="0" smtClean="0"/>
              <a:t>неньютоновскую </a:t>
            </a:r>
            <a:r>
              <a:rPr lang="ru-RU" sz="2200" dirty="0"/>
              <a:t>жидкость. </a:t>
            </a:r>
            <a:endParaRPr lang="ru-RU" sz="2200" dirty="0" smtClean="0"/>
          </a:p>
          <a:p>
            <a:r>
              <a:rPr lang="ru-RU" sz="2200" dirty="0" smtClean="0"/>
              <a:t>Основным преимуществом</a:t>
            </a:r>
          </a:p>
          <a:p>
            <a:r>
              <a:rPr lang="ru-RU" sz="2200" dirty="0" smtClean="0"/>
              <a:t>новинки </a:t>
            </a:r>
            <a:r>
              <a:rPr lang="ru-RU" sz="2200" dirty="0"/>
              <a:t>являются вес и </a:t>
            </a:r>
            <a:endParaRPr lang="ru-RU" sz="2200" dirty="0" smtClean="0"/>
          </a:p>
          <a:p>
            <a:r>
              <a:rPr lang="ru-RU" sz="2200" dirty="0" smtClean="0"/>
              <a:t>удобство</a:t>
            </a:r>
            <a:endParaRPr lang="ru-RU" sz="2200" dirty="0"/>
          </a:p>
        </p:txBody>
      </p:sp>
      <p:pic>
        <p:nvPicPr>
          <p:cNvPr id="6146" name="Picture 2" descr="http://filearchive.cnews.ru/img/reviews/2011/07/12/3_6a86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590131"/>
            <a:ext cx="4105639" cy="3079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12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8122" y="476672"/>
            <a:ext cx="8460432" cy="598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500" dirty="0" smtClean="0"/>
              <a:t>Мешки-заплатки для </a:t>
            </a:r>
            <a:r>
              <a:rPr lang="ru-RU" sz="2500" dirty="0"/>
              <a:t>починки дорожных </a:t>
            </a:r>
            <a:r>
              <a:rPr lang="ru-RU" sz="2500" dirty="0" smtClean="0"/>
              <a:t>ям:</a:t>
            </a:r>
            <a:endParaRPr lang="ru-RU" sz="25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297791"/>
            <a:ext cx="75608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/>
              <a:t>Группа студентов Западного резервного университета </a:t>
            </a:r>
            <a:r>
              <a:rPr lang="ru-RU" sz="2200" dirty="0" err="1"/>
              <a:t>Кейза</a:t>
            </a:r>
            <a:r>
              <a:rPr lang="ru-RU" sz="2200" dirty="0"/>
              <a:t> (Кливленд, США) предлагает латать дорожное покрытие водонепроницаемыми мешками, наполненными неньютоновской жидкостью. По словам разработчиков, неньютоновская жидкость пришла им в голову из-за своей дешевизны (обычная грязь с водой и крахмалом — и та ведёт себя </a:t>
            </a:r>
            <a:endParaRPr lang="ru-RU" sz="2200" dirty="0" smtClean="0"/>
          </a:p>
          <a:p>
            <a:r>
              <a:rPr lang="ru-RU" sz="2200" dirty="0" smtClean="0"/>
              <a:t>как </a:t>
            </a:r>
            <a:r>
              <a:rPr lang="ru-RU" sz="2200" dirty="0"/>
              <a:t>неньютоновская </a:t>
            </a:r>
            <a:r>
              <a:rPr lang="ru-RU" sz="2200" dirty="0" smtClean="0"/>
              <a:t>жидкость)</a:t>
            </a:r>
          </a:p>
          <a:p>
            <a:r>
              <a:rPr lang="ru-RU" sz="2200" dirty="0" smtClean="0"/>
              <a:t>и особых физических </a:t>
            </a:r>
            <a:r>
              <a:rPr lang="ru-RU" sz="2200" dirty="0"/>
              <a:t>свойств.</a:t>
            </a:r>
            <a:endParaRPr lang="ru-RU" sz="2200" dirty="0"/>
          </a:p>
        </p:txBody>
      </p:sp>
      <p:pic>
        <p:nvPicPr>
          <p:cNvPr id="3074" name="Picture 2" descr="Выглядит мешок-заплатка просто, стоит мало, многоразовый, один недостаток: ничто не помешает домовитым гражданам поднять его и унести к луже у родного подъезда. (Фото Gretchen Cuda Kroen.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338" y="3497930"/>
            <a:ext cx="4358502" cy="32398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46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62731"/>
            <a:ext cx="3251531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/>
              <a:t>«Жидкий» </a:t>
            </a:r>
            <a:r>
              <a:rPr lang="ru-RU" sz="2200" dirty="0" smtClean="0"/>
              <a:t>бронежилет:</a:t>
            </a:r>
            <a:endParaRPr lang="ru-RU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182811"/>
            <a:ext cx="806489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/>
              <a:t>Новый тип бронежилета создали специалисты из британской компании BAE </a:t>
            </a:r>
            <a:r>
              <a:rPr lang="ru-RU" sz="2200" dirty="0" err="1"/>
              <a:t>Systems</a:t>
            </a:r>
            <a:r>
              <a:rPr lang="ru-RU" sz="2200" dirty="0"/>
              <a:t>. Они предложили использовать особую жидкую субстанцию, которая будет заполнять пространство между слоями </a:t>
            </a:r>
            <a:r>
              <a:rPr lang="ru-RU" sz="2200" dirty="0" err="1"/>
              <a:t>кевлара</a:t>
            </a:r>
            <a:r>
              <a:rPr lang="ru-RU" sz="2200" dirty="0"/>
              <a:t>. Жидкость будет гасить удар, распределяя импульс по всему бронежилету. Из чего состоит субстанция, специалисты BAE </a:t>
            </a:r>
            <a:r>
              <a:rPr lang="ru-RU" sz="2200" dirty="0" err="1"/>
              <a:t>Systems</a:t>
            </a:r>
            <a:r>
              <a:rPr lang="ru-RU" sz="2200" dirty="0"/>
              <a:t> не сообщили.</a:t>
            </a:r>
            <a:endParaRPr lang="ru-RU" sz="2200" dirty="0"/>
          </a:p>
        </p:txBody>
      </p:sp>
      <p:pic>
        <p:nvPicPr>
          <p:cNvPr id="4098" name="Picture 2" descr="Разработан «жидкий» бронежиле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155" y="3744454"/>
            <a:ext cx="7312261" cy="292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90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112</TotalTime>
  <Words>284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Неньютоновская  жидкость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Неньютоновская  жидкость</dc:title>
  <dc:creator>Packardbell</dc:creator>
  <cp:lastModifiedBy>Packardbell</cp:lastModifiedBy>
  <cp:revision>12</cp:revision>
  <dcterms:created xsi:type="dcterms:W3CDTF">2012-09-26T05:07:27Z</dcterms:created>
  <dcterms:modified xsi:type="dcterms:W3CDTF">2012-09-26T07:01:04Z</dcterms:modified>
</cp:coreProperties>
</file>