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7" r:id="rId3"/>
    <p:sldId id="267" r:id="rId4"/>
    <p:sldId id="257" r:id="rId5"/>
    <p:sldId id="258" r:id="rId6"/>
    <p:sldId id="260" r:id="rId7"/>
    <p:sldId id="280" r:id="rId8"/>
    <p:sldId id="283" r:id="rId9"/>
    <p:sldId id="262" r:id="rId10"/>
    <p:sldId id="281" r:id="rId11"/>
    <p:sldId id="285" r:id="rId12"/>
    <p:sldId id="282" r:id="rId13"/>
    <p:sldId id="284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7605" autoAdjust="0"/>
  </p:normalViewPr>
  <p:slideViewPr>
    <p:cSldViewPr>
      <p:cViewPr varScale="1">
        <p:scale>
          <a:sx n="81" d="100"/>
          <a:sy n="81" d="100"/>
        </p:scale>
        <p:origin x="16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859B5-3E8D-4555-90B6-32B1035370EF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0AE13-4B8D-4388-9DC9-E810385D4C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57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	Задачи производства мягких труб представляет значительный экономический интерес, так как их использование позволяет эффективно решать задачи транспортирования газов, жидкостей и сыпучих сред, задачи дренирования почв, фильтрации газов и жидкостей. Кроме того, свивание мягких труб в спирали, образующие тоннели большого диаметра, часто используются при креплении горных выработок, при создании различного рода переходов, временных хранилищ материалов. Мягкие трубы используются в качестве надувных каркасов для различных укрытий и сооружений. Сами трубы и конструкции из них обладают значительными демпфирующими свойствами, позволяющими использовать их для изоляции объектов от ударных воздействий или смягчения этих воздействий.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0AE13-4B8D-4388-9DC9-E810385D4C3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71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0AE13-4B8D-4388-9DC9-E810385D4C3D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89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9.jpeg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26.png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Устройство для изготовления гибкой многослойной трубы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4953000" cy="1752600"/>
          </a:xfrm>
        </p:spPr>
        <p:txBody>
          <a:bodyPr/>
          <a:lstStyle/>
          <a:p>
            <a:r>
              <a:rPr lang="ru-RU" dirty="0" smtClean="0"/>
              <a:t>Вознесенский Вадим</a:t>
            </a:r>
          </a:p>
          <a:p>
            <a:r>
              <a:rPr lang="ru-RU" dirty="0" smtClean="0"/>
              <a:t>Прокопенко Анастасия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34674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+mj-lt"/>
              </a:rPr>
              <a:t>Разработка конструкции для создания трубы заданной формы</a:t>
            </a:r>
            <a:endParaRPr lang="ru-RU" sz="40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671815"/>
              </p:ext>
            </p:extLst>
          </p:nvPr>
        </p:nvGraphicFramePr>
        <p:xfrm>
          <a:off x="818152" y="1999418"/>
          <a:ext cx="3949954" cy="1146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Уравнение" r:id="rId3" imgW="1574640" imgH="457200" progId="Equation.3">
                  <p:embed/>
                </p:oleObj>
              </mc:Choice>
              <mc:Fallback>
                <p:oleObj name="Уравнение" r:id="rId3" imgW="157464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152" y="1999418"/>
                        <a:ext cx="3949954" cy="1146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737536"/>
              </p:ext>
            </p:extLst>
          </p:nvPr>
        </p:nvGraphicFramePr>
        <p:xfrm>
          <a:off x="825094" y="3741281"/>
          <a:ext cx="576064" cy="680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Уравнение" r:id="rId5" imgW="203040" imgH="241200" progId="Equation.3">
                  <p:embed/>
                </p:oleObj>
              </mc:Choice>
              <mc:Fallback>
                <p:oleObj name="Уравнение" r:id="rId5" imgW="20304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094" y="3741281"/>
                        <a:ext cx="576064" cy="6805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49030" y="3381241"/>
            <a:ext cx="566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где</a:t>
            </a:r>
            <a:endParaRPr lang="ru-RU" sz="2000" dirty="0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490116"/>
              </p:ext>
            </p:extLst>
          </p:nvPr>
        </p:nvGraphicFramePr>
        <p:xfrm>
          <a:off x="825094" y="4378775"/>
          <a:ext cx="720080" cy="581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Уравнение" r:id="rId7" imgW="266400" imgH="215640" progId="Equation.3">
                  <p:embed/>
                </p:oleObj>
              </mc:Choice>
              <mc:Fallback>
                <p:oleObj name="Уравнение" r:id="rId7" imgW="26640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094" y="4378775"/>
                        <a:ext cx="720080" cy="5814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16419"/>
              </p:ext>
            </p:extLst>
          </p:nvPr>
        </p:nvGraphicFramePr>
        <p:xfrm>
          <a:off x="815662" y="5188335"/>
          <a:ext cx="473863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Формула" r:id="rId9" imgW="152280" imgH="139680" progId="Equation.3">
                  <p:embed/>
                </p:oleObj>
              </mc:Choice>
              <mc:Fallback>
                <p:oleObj name="Формула" r:id="rId9" imgW="152280" imgH="1396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662" y="5188335"/>
                        <a:ext cx="473863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403" y="5715664"/>
            <a:ext cx="46805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– </a:t>
            </a:r>
            <a:r>
              <a:rPr lang="ru-RU" sz="2000" dirty="0"/>
              <a:t>величина промежуточных </a:t>
            </a:r>
            <a:endParaRPr lang="ru-RU" sz="2000" dirty="0" smtClean="0"/>
          </a:p>
          <a:p>
            <a:r>
              <a:rPr lang="ru-RU" sz="2000" dirty="0" smtClean="0"/>
              <a:t>    значений  радиуса трубы</a:t>
            </a:r>
            <a:r>
              <a:rPr lang="en-US" sz="2000" dirty="0"/>
              <a:t>.</a:t>
            </a:r>
            <a:endParaRPr lang="ru-RU" sz="2000" dirty="0"/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398403" y="3811544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–</a:t>
            </a:r>
            <a:r>
              <a:rPr lang="en-US" sz="2000" dirty="0" smtClean="0"/>
              <a:t> </a:t>
            </a:r>
            <a:r>
              <a:rPr lang="ru-RU" sz="2000" dirty="0" smtClean="0"/>
              <a:t>расстояние от штока до оси</a:t>
            </a:r>
          </a:p>
          <a:p>
            <a:r>
              <a:rPr lang="ru-RU" sz="2000" dirty="0" smtClean="0"/>
              <a:t>    в начальном положении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r>
              <a:rPr lang="en-US" sz="2000" dirty="0" smtClean="0"/>
              <a:t>– </a:t>
            </a:r>
            <a:r>
              <a:rPr lang="ru-RU" sz="2000" dirty="0"/>
              <a:t>р</a:t>
            </a:r>
            <a:r>
              <a:rPr lang="ru-RU" sz="2000" dirty="0" smtClean="0"/>
              <a:t>адиус усеченной части </a:t>
            </a:r>
          </a:p>
          <a:p>
            <a:r>
              <a:rPr lang="ru-RU" sz="2000" dirty="0" smtClean="0"/>
              <a:t>    конуса</a:t>
            </a:r>
            <a:r>
              <a:rPr lang="en-US" sz="2000" dirty="0" smtClean="0"/>
              <a:t>,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398403" y="517158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–</a:t>
            </a:r>
            <a:r>
              <a:rPr lang="en-US" sz="2000" dirty="0" smtClean="0"/>
              <a:t> </a:t>
            </a:r>
            <a:r>
              <a:rPr lang="ru-RU" sz="2000" dirty="0" smtClean="0"/>
              <a:t>угол </a:t>
            </a:r>
            <a:r>
              <a:rPr lang="ru-RU" sz="2000" dirty="0"/>
              <a:t>при </a:t>
            </a:r>
            <a:r>
              <a:rPr lang="ru-RU" sz="2000" dirty="0" smtClean="0"/>
              <a:t>основании конуса</a:t>
            </a:r>
            <a:r>
              <a:rPr lang="en-US" sz="2000" dirty="0" smtClean="0"/>
              <a:t>,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401158" y="3381241"/>
            <a:ext cx="3954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–</a:t>
            </a:r>
            <a:r>
              <a:rPr lang="en-US" sz="2000" dirty="0" smtClean="0"/>
              <a:t> </a:t>
            </a:r>
            <a:r>
              <a:rPr lang="ru-RU" sz="2000" dirty="0" smtClean="0"/>
              <a:t>смещение </a:t>
            </a:r>
            <a:r>
              <a:rPr lang="ru-RU" sz="2000" dirty="0"/>
              <a:t>усечённого </a:t>
            </a:r>
            <a:r>
              <a:rPr lang="ru-RU" sz="2000" dirty="0" smtClean="0"/>
              <a:t>конуса</a:t>
            </a:r>
            <a:r>
              <a:rPr lang="en-US" sz="2000" dirty="0" smtClean="0"/>
              <a:t>,</a:t>
            </a:r>
            <a:endParaRPr lang="ru-RU" sz="2000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667485"/>
              </p:ext>
            </p:extLst>
          </p:nvPr>
        </p:nvGraphicFramePr>
        <p:xfrm>
          <a:off x="825094" y="3309233"/>
          <a:ext cx="499511" cy="438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Уравнение" r:id="rId11" imgW="253800" imgH="164880" progId="Equation.3">
                  <p:embed/>
                </p:oleObj>
              </mc:Choice>
              <mc:Fallback>
                <p:oleObj name="Уравнение" r:id="rId11" imgW="253800" imgH="1648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094" y="3309233"/>
                        <a:ext cx="499511" cy="4387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086411"/>
              </p:ext>
            </p:extLst>
          </p:nvPr>
        </p:nvGraphicFramePr>
        <p:xfrm>
          <a:off x="815662" y="5700507"/>
          <a:ext cx="489132" cy="623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Уравнение" r:id="rId13" imgW="215640" imgH="228600" progId="Equation.3">
                  <p:embed/>
                </p:oleObj>
              </mc:Choice>
              <mc:Fallback>
                <p:oleObj name="Уравнение" r:id="rId13" imgW="21564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662" y="5700507"/>
                        <a:ext cx="489132" cy="6232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4" name="Picture 10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60244"/>
            <a:ext cx="3325433" cy="398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6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827583" y="821150"/>
          <a:ext cx="6696745" cy="913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Уравнение" r:id="rId3" imgW="3162240" imgH="431640" progId="Equation.3">
                  <p:embed/>
                </p:oleObj>
              </mc:Choice>
              <mc:Fallback>
                <p:oleObj name="Уравнение" r:id="rId3" imgW="31622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3" y="821150"/>
                        <a:ext cx="6696745" cy="9131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19672" y="1916832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en-US" sz="2000" dirty="0"/>
              <a:t>–</a:t>
            </a:r>
            <a:r>
              <a:rPr lang="ru-RU" sz="2000" dirty="0" smtClean="0"/>
              <a:t> изменение длины ленты</a:t>
            </a:r>
            <a:r>
              <a:rPr lang="en-US" sz="2000" dirty="0" smtClean="0"/>
              <a:t>,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47664" y="2420888"/>
            <a:ext cx="4410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– </a:t>
            </a:r>
            <a:r>
              <a:rPr lang="ru-RU" sz="2000" dirty="0" smtClean="0"/>
              <a:t>расстояние между штоками</a:t>
            </a:r>
            <a:r>
              <a:rPr lang="en-US" sz="2000" dirty="0" smtClean="0"/>
              <a:t>,</a:t>
            </a:r>
            <a:endParaRPr lang="ru-RU" sz="2000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786137"/>
              </p:ext>
            </p:extLst>
          </p:nvPr>
        </p:nvGraphicFramePr>
        <p:xfrm>
          <a:off x="1259632" y="3212976"/>
          <a:ext cx="396428" cy="507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Уравнение" r:id="rId5" imgW="177480" imgH="228600" progId="Equation.3">
                  <p:embed/>
                </p:oleObj>
              </mc:Choice>
              <mc:Fallback>
                <p:oleObj name="Уравнение" r:id="rId5" imgW="17748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212976"/>
                        <a:ext cx="396428" cy="5079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669583"/>
              </p:ext>
            </p:extLst>
          </p:nvPr>
        </p:nvGraphicFramePr>
        <p:xfrm>
          <a:off x="1187624" y="2420888"/>
          <a:ext cx="398813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Уравнение" r:id="rId7" imgW="152280" imgH="164880" progId="Equation.3">
                  <p:embed/>
                </p:oleObj>
              </mc:Choice>
              <mc:Fallback>
                <p:oleObj name="Уравнение" r:id="rId7" imgW="152280" imgH="1648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420888"/>
                        <a:ext cx="398813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9552" y="1988840"/>
            <a:ext cx="1056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где</a:t>
            </a:r>
            <a:endParaRPr lang="ru-RU" sz="2000" dirty="0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597391"/>
              </p:ext>
            </p:extLst>
          </p:nvPr>
        </p:nvGraphicFramePr>
        <p:xfrm>
          <a:off x="1115616" y="1916832"/>
          <a:ext cx="548369" cy="396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Уравнение" r:id="rId9" imgW="228600" imgH="164880" progId="Equation.3">
                  <p:embed/>
                </p:oleObj>
              </mc:Choice>
              <mc:Fallback>
                <p:oleObj name="Уравнение" r:id="rId9" imgW="228600" imgH="1648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916832"/>
                        <a:ext cx="548369" cy="3960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9672" y="3212976"/>
            <a:ext cx="7344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– </a:t>
            </a:r>
            <a:r>
              <a:rPr lang="ru-RU" sz="2000" dirty="0"/>
              <a:t>длина в предыдущий момент </a:t>
            </a:r>
            <a:r>
              <a:rPr lang="ru-RU" sz="2000" dirty="0" smtClean="0"/>
              <a:t>времени</a:t>
            </a:r>
            <a:r>
              <a:rPr lang="en-US" sz="2000" dirty="0" smtClean="0"/>
              <a:t>,</a:t>
            </a:r>
            <a:endParaRPr lang="ru-RU" sz="2000" dirty="0"/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47664" y="2492896"/>
            <a:ext cx="73803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dirty="0"/>
              <a:t> – </a:t>
            </a:r>
            <a:r>
              <a:rPr lang="ru-RU" sz="2000" dirty="0"/>
              <a:t>скорость перестроения от одного радиуса к </a:t>
            </a:r>
            <a:r>
              <a:rPr lang="ru-RU" sz="2000" dirty="0" smtClean="0"/>
              <a:t>другому</a:t>
            </a:r>
            <a:r>
              <a:rPr lang="en-US" sz="2000" dirty="0" smtClean="0"/>
              <a:t>,</a:t>
            </a:r>
            <a:endParaRPr lang="ru-RU" sz="2000" dirty="0"/>
          </a:p>
          <a:p>
            <a:r>
              <a:rPr lang="en-US" sz="1400" dirty="0"/>
              <a:t> </a:t>
            </a:r>
            <a:endParaRPr lang="ru-RU" sz="1400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398485"/>
              </p:ext>
            </p:extLst>
          </p:nvPr>
        </p:nvGraphicFramePr>
        <p:xfrm>
          <a:off x="1259632" y="2852936"/>
          <a:ext cx="37032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Формула" r:id="rId11" imgW="152280" imgH="177480" progId="Equation.3">
                  <p:embed/>
                </p:oleObj>
              </mc:Choice>
              <mc:Fallback>
                <p:oleObj name="Формула" r:id="rId11" imgW="152280" imgH="177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852936"/>
                        <a:ext cx="370328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619672" y="3717032"/>
            <a:ext cx="63367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– </a:t>
            </a:r>
            <a:r>
              <a:rPr lang="ru-RU" sz="2000" dirty="0" smtClean="0"/>
              <a:t>величина</a:t>
            </a:r>
            <a:r>
              <a:rPr lang="en-US" sz="2000" dirty="0" smtClean="0"/>
              <a:t> </a:t>
            </a:r>
            <a:r>
              <a:rPr lang="ru-RU" sz="2000" dirty="0" smtClean="0"/>
              <a:t>соседних </a:t>
            </a:r>
            <a:r>
              <a:rPr lang="ru-RU" sz="2000" dirty="0"/>
              <a:t>промежуточных значений </a:t>
            </a:r>
            <a:endParaRPr lang="ru-RU" sz="2000" dirty="0" smtClean="0"/>
          </a:p>
          <a:p>
            <a:r>
              <a:rPr lang="ru-RU" sz="2000" dirty="0" smtClean="0"/>
              <a:t>    радиуса трубы</a:t>
            </a:r>
            <a:r>
              <a:rPr lang="en-US" sz="2000" dirty="0"/>
              <a:t>.</a:t>
            </a:r>
            <a:endParaRPr lang="ru-RU" sz="2000" dirty="0"/>
          </a:p>
          <a:p>
            <a:endParaRPr lang="ru-RU" dirty="0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500221"/>
              </p:ext>
            </p:extLst>
          </p:nvPr>
        </p:nvGraphicFramePr>
        <p:xfrm>
          <a:off x="827584" y="3861048"/>
          <a:ext cx="98875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Уравнение" r:id="rId13" imgW="520560" imgH="228600" progId="Equation.3">
                  <p:embed/>
                </p:oleObj>
              </mc:Choice>
              <mc:Fallback>
                <p:oleObj name="Уравнение" r:id="rId13" imgW="52056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861048"/>
                        <a:ext cx="988758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8" name="Picture 14" descr="C:\Users\Настёна\Desktop\рем пер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7583" y="4466148"/>
            <a:ext cx="7416825" cy="2287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4574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Иллюстрация работы механизма 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0301" y="2171870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Труба сложного поперечного сечения</a:t>
            </a:r>
            <a:r>
              <a:rPr lang="ru-RU" sz="1400" i="1" dirty="0"/>
              <a:t>.</a:t>
            </a:r>
            <a:endParaRPr lang="ru-RU" sz="1400" i="1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6189"/>
            <a:ext cx="5535806" cy="1040297"/>
          </a:xfrm>
          <a:prstGeom prst="rect">
            <a:avLst/>
          </a:prstGeom>
        </p:spPr>
      </p:pic>
      <p:pic>
        <p:nvPicPr>
          <p:cNvPr id="10" name="Рисунок 9" descr="te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636912"/>
            <a:ext cx="5334000" cy="4000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1800" y="6211669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Анимация действий механизма</a:t>
            </a:r>
            <a:r>
              <a:rPr lang="ru-RU" i="1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9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83671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51520" y="589911"/>
            <a:ext cx="500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Расчет длины трубы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859444"/>
            <a:ext cx="1296144" cy="915754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1" name="Picture 3" descr="C:\Users\Настёна\Desktop\US-8L6ctey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436805"/>
            <a:ext cx="4716016" cy="2552781"/>
          </a:xfrm>
          <a:prstGeom prst="rect">
            <a:avLst/>
          </a:prstGeom>
          <a:noFill/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725144"/>
            <a:ext cx="1224136" cy="678932"/>
          </a:xfrm>
          <a:prstGeom prst="rect">
            <a:avLst/>
          </a:prstGeom>
          <a:noFill/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3356992"/>
            <a:ext cx="2813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где </a:t>
            </a:r>
            <a:r>
              <a:rPr lang="en-US" sz="2000" dirty="0" smtClean="0"/>
              <a:t>L –</a:t>
            </a:r>
            <a:r>
              <a:rPr lang="ru-RU" sz="2000" dirty="0" smtClean="0"/>
              <a:t> длинна трубы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3861048"/>
            <a:ext cx="2779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l –</a:t>
            </a:r>
            <a:r>
              <a:rPr lang="ru-RU" sz="2000" dirty="0" smtClean="0"/>
              <a:t> длинна рулона???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4365104"/>
            <a:ext cx="1614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 – </a:t>
            </a:r>
            <a:r>
              <a:rPr lang="ru-RU" sz="2000" dirty="0" err="1" smtClean="0"/>
              <a:t>пам-пам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71600" y="4869160"/>
            <a:ext cx="4868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k – </a:t>
            </a:r>
            <a:r>
              <a:rPr lang="ru-RU" sz="2000" dirty="0" err="1" smtClean="0"/>
              <a:t>пам-пам</a:t>
            </a:r>
            <a:r>
              <a:rPr lang="ru-RU" sz="2000" dirty="0" smtClean="0"/>
              <a:t>, вычисляется по формуле: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71600" y="5445224"/>
            <a:ext cx="2260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 </a:t>
            </a:r>
            <a:r>
              <a:rPr lang="en-US" dirty="0" smtClean="0"/>
              <a:t>– </a:t>
            </a:r>
            <a:r>
              <a:rPr lang="ru-RU" dirty="0" smtClean="0"/>
              <a:t>диаметр трубы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43608" y="5949280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f –</a:t>
            </a:r>
            <a:r>
              <a:rPr lang="ru-RU" sz="2000" dirty="0" smtClean="0"/>
              <a:t> </a:t>
            </a:r>
            <a:r>
              <a:rPr lang="ru-RU" sz="2000" dirty="0" err="1" smtClean="0"/>
              <a:t>пам-пам</a:t>
            </a:r>
            <a:r>
              <a:rPr lang="ru-RU" sz="2000" dirty="0" smtClean="0"/>
              <a:t>  </a:t>
            </a:r>
            <a:r>
              <a:rPr lang="en-US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692696"/>
            <a:ext cx="20882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+mj-lt"/>
                <a:ea typeface="Times New Roman" pitchFamily="18" charset="0"/>
                <a:cs typeface="Segoe UI" pitchFamily="34" charset="0"/>
              </a:rPr>
              <a:t>Выводы</a:t>
            </a:r>
            <a:r>
              <a:rPr kumimoji="0" lang="ru-RU" sz="4000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+mj-lt"/>
                <a:ea typeface="Times New Roman" pitchFamily="18" charset="0"/>
                <a:cs typeface="Segoe UI" pitchFamily="34" charset="0"/>
              </a:rPr>
              <a:t> 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772816"/>
            <a:ext cx="8208912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spcBef>
                <a:spcPts val="3000"/>
              </a:spcBef>
              <a:buFont typeface="Arial" pitchFamily="34" charset="0"/>
              <a:buChar char="•"/>
            </a:pPr>
            <a:r>
              <a:rPr lang="ru-RU" sz="2800" dirty="0" smtClean="0"/>
              <a:t>Разработка инновационной технологии производства </a:t>
            </a:r>
            <a:r>
              <a:rPr lang="ru-RU" sz="2800" dirty="0" smtClean="0"/>
              <a:t>труб</a:t>
            </a:r>
          </a:p>
          <a:p>
            <a:pPr indent="-342900">
              <a:spcBef>
                <a:spcPts val="3000"/>
              </a:spcBef>
              <a:buFont typeface="Arial" pitchFamily="34" charset="0"/>
              <a:buChar char="•"/>
            </a:pPr>
            <a:r>
              <a:rPr lang="ru-RU" sz="2800" dirty="0" smtClean="0"/>
              <a:t>Расширение </a:t>
            </a:r>
            <a:r>
              <a:rPr lang="ru-RU" sz="2800" dirty="0" smtClean="0"/>
              <a:t>номенклатуры готовой          </a:t>
            </a:r>
            <a:r>
              <a:rPr lang="ru-RU" sz="2800" dirty="0" smtClean="0"/>
              <a:t>продукции</a:t>
            </a:r>
          </a:p>
          <a:p>
            <a:pPr indent="-342900">
              <a:spcBef>
                <a:spcPts val="3000"/>
              </a:spcBef>
              <a:buFont typeface="Arial" pitchFamily="34" charset="0"/>
              <a:buChar char="•"/>
            </a:pPr>
            <a:r>
              <a:rPr lang="ru-RU" sz="2800" dirty="0" smtClean="0"/>
              <a:t>Получение </a:t>
            </a:r>
            <a:r>
              <a:rPr lang="ru-RU" sz="2800" dirty="0" smtClean="0"/>
              <a:t>труб с заданными свойствами</a:t>
            </a:r>
          </a:p>
          <a:p>
            <a:pPr>
              <a:spcBef>
                <a:spcPts val="30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066800"/>
          </a:xfrm>
        </p:spPr>
        <p:txBody>
          <a:bodyPr/>
          <a:lstStyle/>
          <a:p>
            <a:r>
              <a:rPr lang="ru-RU" dirty="0" smtClean="0"/>
              <a:t>Задачи </a:t>
            </a:r>
            <a:r>
              <a:rPr lang="ru-RU" dirty="0" smtClean="0"/>
              <a:t>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25112"/>
          </a:xfrm>
        </p:spPr>
        <p:txBody>
          <a:bodyPr/>
          <a:lstStyle/>
          <a:p>
            <a:r>
              <a:rPr lang="ru-RU" dirty="0" smtClean="0"/>
              <a:t>Технология должна быть максимально простой</a:t>
            </a:r>
          </a:p>
          <a:p>
            <a:r>
              <a:rPr lang="ru-RU" dirty="0" smtClean="0"/>
              <a:t>Технология должна быть максимально гибкой</a:t>
            </a:r>
            <a:endParaRPr lang="ru-RU" dirty="0"/>
          </a:p>
        </p:txBody>
      </p:sp>
      <p:pic>
        <p:nvPicPr>
          <p:cNvPr id="4" name="Picture 2" descr="http://www.alkom.perm.ru/images/pict/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56992"/>
            <a:ext cx="4295403" cy="3020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9396536" cy="1066800"/>
          </a:xfrm>
        </p:spPr>
        <p:txBody>
          <a:bodyPr>
            <a:noAutofit/>
          </a:bodyPr>
          <a:lstStyle/>
          <a:p>
            <a:r>
              <a:rPr lang="ru-RU" dirty="0" smtClean="0"/>
              <a:t>Конкурентные </a:t>
            </a:r>
            <a:r>
              <a:rPr lang="ru-RU" dirty="0" smtClean="0"/>
              <a:t>преимущества</a:t>
            </a:r>
            <a:br>
              <a:rPr lang="ru-RU" dirty="0" smtClean="0"/>
            </a:br>
            <a:r>
              <a:rPr lang="ru-RU" dirty="0" smtClean="0"/>
              <a:t>продукта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325112"/>
          </a:xfrm>
        </p:spPr>
        <p:txBody>
          <a:bodyPr/>
          <a:lstStyle/>
          <a:p>
            <a:r>
              <a:rPr lang="ru-RU" dirty="0" smtClean="0"/>
              <a:t>Простота реализации и расширение ассортимента</a:t>
            </a:r>
          </a:p>
          <a:p>
            <a:r>
              <a:rPr lang="ru-RU" dirty="0" smtClean="0"/>
              <a:t>Повышение качества и уменьшение дефектов изготовляемого изделия</a:t>
            </a:r>
          </a:p>
          <a:p>
            <a:r>
              <a:rPr lang="ru-RU" dirty="0" smtClean="0"/>
              <a:t>Снижение время- и трудозатрат, что приводит к увеличению рентабельности технологии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Применение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военной и космической технике</a:t>
            </a:r>
          </a:p>
          <a:p>
            <a:r>
              <a:rPr lang="ru-RU" dirty="0" smtClean="0"/>
              <a:t>В авиации и наземном транспорте </a:t>
            </a:r>
          </a:p>
          <a:p>
            <a:r>
              <a:rPr lang="ru-RU" dirty="0" smtClean="0"/>
              <a:t>В нефтяной и газовой индустрии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Схема изготовления трубы</a:t>
            </a:r>
            <a:endParaRPr lang="ru-RU" dirty="0"/>
          </a:p>
        </p:txBody>
      </p:sp>
      <p:pic>
        <p:nvPicPr>
          <p:cNvPr id="1026" name="Picture 2" descr="процесс 3m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71464"/>
            <a:ext cx="5976664" cy="506220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1216"/>
            <a:ext cx="8229600" cy="4325112"/>
          </a:xfrm>
        </p:spPr>
        <p:txBody>
          <a:bodyPr/>
          <a:lstStyle/>
          <a:p>
            <a:r>
              <a:rPr lang="ru-RU" dirty="0" smtClean="0"/>
              <a:t>1 – лента</a:t>
            </a:r>
          </a:p>
          <a:p>
            <a:r>
              <a:rPr lang="ru-RU" dirty="0" smtClean="0"/>
              <a:t>2 – </a:t>
            </a:r>
            <a:r>
              <a:rPr lang="ru-RU" dirty="0" err="1" smtClean="0"/>
              <a:t>лентораскладчик</a:t>
            </a:r>
            <a:endParaRPr lang="ru-RU" dirty="0" smtClean="0"/>
          </a:p>
          <a:p>
            <a:r>
              <a:rPr lang="ru-RU" dirty="0" smtClean="0"/>
              <a:t>3 - оправка</a:t>
            </a:r>
          </a:p>
          <a:p>
            <a:r>
              <a:rPr lang="ru-RU" dirty="0" smtClean="0"/>
              <a:t>4 – труба</a:t>
            </a:r>
          </a:p>
          <a:p>
            <a:r>
              <a:rPr lang="ru-RU" dirty="0" smtClean="0"/>
              <a:t>5 – зона сушки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066800"/>
          </a:xfrm>
        </p:spPr>
        <p:txBody>
          <a:bodyPr>
            <a:noAutofit/>
          </a:bodyPr>
          <a:lstStyle/>
          <a:p>
            <a:r>
              <a:rPr lang="ru-RU" dirty="0" smtClean="0"/>
              <a:t>Достоинства метода намотки композиционных материалов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43251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dirty="0" smtClean="0"/>
              <a:t>достижения необходимой прочности на растяжение волокон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высокая степень автоматизации технологического процесса формирования оболочки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возможность укреплять термопластичные трубы и металлические сосуды высокого давления наружными бандажами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283152" cy="98985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Уровень разработки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013176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Рабочий макет для демонстрации технологии</a:t>
            </a:r>
          </a:p>
          <a:p>
            <a:pPr>
              <a:buNone/>
            </a:pPr>
            <a:r>
              <a:rPr lang="ru-RU" dirty="0" smtClean="0"/>
              <a:t>разработки труб методом намотки. </a:t>
            </a:r>
          </a:p>
          <a:p>
            <a:pPr>
              <a:buNone/>
            </a:pPr>
            <a:r>
              <a:rPr lang="ru-RU" dirty="0" smtClean="0"/>
              <a:t>Патент (</a:t>
            </a:r>
            <a:r>
              <a:rPr lang="en-US" dirty="0" smtClean="0"/>
              <a:t>RU 2430289</a:t>
            </a:r>
            <a:r>
              <a:rPr lang="ru-RU" dirty="0" smtClean="0"/>
              <a:t>) Патент (</a:t>
            </a:r>
            <a:r>
              <a:rPr lang="en-US" dirty="0" smtClean="0"/>
              <a:t>RU </a:t>
            </a:r>
            <a:r>
              <a:rPr lang="ru-RU" dirty="0" smtClean="0"/>
              <a:t>2425753)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1" r="4418" b="16454"/>
          <a:stretch/>
        </p:blipFill>
        <p:spPr bwMode="auto">
          <a:xfrm>
            <a:off x="467544" y="1268760"/>
            <a:ext cx="7128792" cy="374441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4993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852" y="1268760"/>
            <a:ext cx="4456222" cy="27583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32040" y="1340768"/>
            <a:ext cx="40324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 – станина</a:t>
            </a:r>
            <a:endParaRPr lang="en-US" sz="2000" dirty="0" smtClean="0"/>
          </a:p>
          <a:p>
            <a:r>
              <a:rPr lang="ru-RU" sz="2000" dirty="0" smtClean="0"/>
              <a:t>2</a:t>
            </a:r>
            <a:r>
              <a:rPr lang="en-US" sz="2000" dirty="0" smtClean="0"/>
              <a:t> </a:t>
            </a:r>
            <a:r>
              <a:rPr lang="ru-RU" sz="2000" dirty="0"/>
              <a:t>– </a:t>
            </a:r>
            <a:r>
              <a:rPr lang="ru-RU" sz="2000" dirty="0" smtClean="0"/>
              <a:t>двигатель</a:t>
            </a:r>
          </a:p>
          <a:p>
            <a:r>
              <a:rPr lang="ru-RU" sz="2000" dirty="0"/>
              <a:t>3 – </a:t>
            </a:r>
            <a:r>
              <a:rPr lang="ru-RU" sz="2000" dirty="0" err="1" smtClean="0"/>
              <a:t>лентораскладчик</a:t>
            </a:r>
            <a:endParaRPr lang="ru-RU" sz="2000" dirty="0" smtClean="0"/>
          </a:p>
          <a:p>
            <a:r>
              <a:rPr lang="ru-RU" sz="2000" dirty="0" smtClean="0"/>
              <a:t>4 – </a:t>
            </a:r>
            <a:r>
              <a:rPr lang="ru-RU" sz="2000" dirty="0" err="1" smtClean="0"/>
              <a:t>бабинодержатели</a:t>
            </a:r>
            <a:endParaRPr lang="ru-RU" sz="2000" dirty="0" smtClean="0"/>
          </a:p>
          <a:p>
            <a:r>
              <a:rPr lang="ru-RU" sz="2000" dirty="0" smtClean="0"/>
              <a:t>5 </a:t>
            </a:r>
            <a:r>
              <a:rPr lang="ru-RU" sz="2000" dirty="0"/>
              <a:t>–</a:t>
            </a:r>
            <a:r>
              <a:rPr lang="ru-RU" sz="2000" dirty="0" smtClean="0"/>
              <a:t> паковки</a:t>
            </a:r>
          </a:p>
          <a:p>
            <a:r>
              <a:rPr lang="ru-RU" sz="2000" dirty="0" smtClean="0"/>
              <a:t>6 </a:t>
            </a:r>
            <a:r>
              <a:rPr lang="ru-RU" sz="2000" dirty="0"/>
              <a:t>–</a:t>
            </a:r>
            <a:r>
              <a:rPr lang="ru-RU" sz="2000" dirty="0" smtClean="0"/>
              <a:t> шкив</a:t>
            </a:r>
          </a:p>
          <a:p>
            <a:r>
              <a:rPr lang="ru-RU" sz="2000" dirty="0" smtClean="0"/>
              <a:t>7 </a:t>
            </a:r>
            <a:r>
              <a:rPr lang="ru-RU" sz="2000" dirty="0"/>
              <a:t>– </a:t>
            </a:r>
            <a:r>
              <a:rPr lang="ru-RU" sz="2000" dirty="0" smtClean="0"/>
              <a:t>сложная ременная передача</a:t>
            </a:r>
          </a:p>
          <a:p>
            <a:r>
              <a:rPr lang="ru-RU" sz="2000" dirty="0"/>
              <a:t>8 – </a:t>
            </a:r>
            <a:r>
              <a:rPr lang="ru-RU" sz="2000" dirty="0" smtClean="0"/>
              <a:t>оправка</a:t>
            </a:r>
          </a:p>
          <a:p>
            <a:r>
              <a:rPr lang="ru-RU" sz="2000" dirty="0" smtClean="0"/>
              <a:t>9 – рама</a:t>
            </a:r>
          </a:p>
          <a:p>
            <a:r>
              <a:rPr lang="ru-RU" sz="2000" dirty="0"/>
              <a:t>10 – </a:t>
            </a:r>
            <a:r>
              <a:rPr lang="ru-RU" sz="2000" dirty="0" smtClean="0"/>
              <a:t>натяжной ролик</a:t>
            </a:r>
          </a:p>
          <a:p>
            <a:r>
              <a:rPr lang="ru-RU" sz="2000" dirty="0" smtClean="0"/>
              <a:t>12 – ремень</a:t>
            </a:r>
          </a:p>
          <a:p>
            <a:r>
              <a:rPr lang="ru-RU" sz="2000" dirty="0"/>
              <a:t>13 – 20 – </a:t>
            </a:r>
            <a:r>
              <a:rPr lang="ru-RU" sz="2000" dirty="0" smtClean="0"/>
              <a:t>ролики</a:t>
            </a:r>
          </a:p>
          <a:p>
            <a:r>
              <a:rPr lang="ru-RU" sz="2000" dirty="0" smtClean="0"/>
              <a:t>21 – нагревательный элемент</a:t>
            </a:r>
          </a:p>
          <a:p>
            <a:r>
              <a:rPr lang="ru-RU" sz="2000" dirty="0" smtClean="0"/>
              <a:t>22 – патрубки</a:t>
            </a:r>
          </a:p>
          <a:p>
            <a:r>
              <a:rPr lang="ru-RU" sz="2000" dirty="0" smtClean="0"/>
              <a:t>23 – система вентиляции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450054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23528" y="54868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Trebuchet MS" pitchFamily="34" charset="0"/>
              </a:rPr>
              <a:t>Схема установки</a:t>
            </a:r>
            <a:endParaRPr lang="ru-RU" sz="4000" dirty="0">
              <a:solidFill>
                <a:schemeClr val="tx2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68760"/>
            <a:ext cx="6444208" cy="4602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Наматывание ленты на поверхность цилиндрического тела</a:t>
            </a:r>
            <a:endParaRPr lang="ru-RU" sz="3200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228826"/>
            <a:ext cx="1704975" cy="447675"/>
          </a:xfrm>
          <a:prstGeom prst="rect">
            <a:avLst/>
          </a:prstGeom>
          <a:noFill/>
        </p:spPr>
      </p:pic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071" y="3013013"/>
            <a:ext cx="2762250" cy="447675"/>
          </a:xfrm>
          <a:prstGeom prst="rect">
            <a:avLst/>
          </a:prstGeom>
          <a:noFill/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071" y="3838364"/>
            <a:ext cx="1771650" cy="447675"/>
          </a:xfrm>
          <a:prstGeom prst="rect">
            <a:avLst/>
          </a:prstGeom>
          <a:noFill/>
        </p:spPr>
      </p:pic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071" y="4616274"/>
            <a:ext cx="1028700" cy="447675"/>
          </a:xfrm>
          <a:prstGeom prst="rect">
            <a:avLst/>
          </a:prstGeom>
          <a:noFill/>
        </p:spPr>
      </p:pic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071" y="5286111"/>
            <a:ext cx="4924425" cy="866775"/>
          </a:xfrm>
          <a:prstGeom prst="rect">
            <a:avLst/>
          </a:prstGeom>
          <a:noFill/>
        </p:spPr>
      </p:pic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2527</TotalTime>
  <Words>338</Words>
  <Application>Microsoft Office PowerPoint</Application>
  <PresentationFormat>Экран (4:3)</PresentationFormat>
  <Paragraphs>81</Paragraphs>
  <Slides>14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Georgia</vt:lpstr>
      <vt:lpstr>Segoe UI</vt:lpstr>
      <vt:lpstr>Times New Roman</vt:lpstr>
      <vt:lpstr>Trebuchet MS</vt:lpstr>
      <vt:lpstr>Wingdings 2</vt:lpstr>
      <vt:lpstr>Городская</vt:lpstr>
      <vt:lpstr>Уравнение</vt:lpstr>
      <vt:lpstr>Формула</vt:lpstr>
      <vt:lpstr>Устройство для изготовления гибкой многослойной трубы </vt:lpstr>
      <vt:lpstr>Задачи исследования</vt:lpstr>
      <vt:lpstr>Конкурентные преимущества продукта</vt:lpstr>
      <vt:lpstr>Применение </vt:lpstr>
      <vt:lpstr>Схема изготовления трубы</vt:lpstr>
      <vt:lpstr>Достоинства метода намотки композиционных материалов</vt:lpstr>
      <vt:lpstr>Уровень разработки </vt:lpstr>
      <vt:lpstr>Презентация PowerPoint</vt:lpstr>
      <vt:lpstr>Наматывание ленты на поверхность цилиндрического тела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для изготовления гибкой многослойной трубы</dc:title>
  <dc:creator>Настёна</dc:creator>
  <cp:lastModifiedBy>Илья</cp:lastModifiedBy>
  <cp:revision>75</cp:revision>
  <dcterms:created xsi:type="dcterms:W3CDTF">2013-11-04T08:31:15Z</dcterms:created>
  <dcterms:modified xsi:type="dcterms:W3CDTF">2013-12-03T22:20:42Z</dcterms:modified>
</cp:coreProperties>
</file>