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14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239483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4723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984702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925253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9659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5574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664477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2167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 name="Google Shape;96;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789861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750722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 name="Google Shape;120;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848026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636931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883794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5975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1672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9362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txBox="1">
            <a:spLocks noGrp="1"/>
          </p:cNvSpPr>
          <p:nvPr>
            <p:ph type="ctrTitle"/>
          </p:nvPr>
        </p:nvSpPr>
        <p:spPr>
          <a:xfrm>
            <a:off x="685800" y="548680"/>
            <a:ext cx="7772400" cy="14700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40"/>
              <a:buFont typeface="Times New Roman"/>
              <a:buNone/>
            </a:pPr>
            <a:r>
              <a:rPr lang="en-US" sz="3240" b="1">
                <a:latin typeface="Times New Roman"/>
                <a:ea typeface="Times New Roman"/>
                <a:cs typeface="Times New Roman"/>
                <a:sym typeface="Times New Roman"/>
              </a:rPr>
              <a:t>Numerical Simulation of Seismic Waves and Mitigating the Effects by Seismic Barriers</a:t>
            </a:r>
            <a:r>
              <a:rPr lang="en-US" sz="3959" b="1">
                <a:latin typeface="Times New Roman"/>
                <a:ea typeface="Times New Roman"/>
                <a:cs typeface="Times New Roman"/>
                <a:sym typeface="Times New Roman"/>
              </a:rPr>
              <a:t/>
            </a:r>
            <a:br>
              <a:rPr lang="en-US" sz="3959" b="1">
                <a:latin typeface="Times New Roman"/>
                <a:ea typeface="Times New Roman"/>
                <a:cs typeface="Times New Roman"/>
                <a:sym typeface="Times New Roman"/>
              </a:rPr>
            </a:br>
            <a:endParaRPr sz="3959" b="1">
              <a:latin typeface="Times New Roman"/>
              <a:ea typeface="Times New Roman"/>
              <a:cs typeface="Times New Roman"/>
              <a:sym typeface="Times New Roman"/>
            </a:endParaRPr>
          </a:p>
        </p:txBody>
      </p:sp>
      <p:sp>
        <p:nvSpPr>
          <p:cNvPr id="89" name="Google Shape;89;p13"/>
          <p:cNvSpPr txBox="1">
            <a:spLocks noGrp="1"/>
          </p:cNvSpPr>
          <p:nvPr>
            <p:ph type="subTitle" idx="1"/>
          </p:nvPr>
        </p:nvSpPr>
        <p:spPr>
          <a:xfrm>
            <a:off x="251520" y="5157192"/>
            <a:ext cx="7940349" cy="148478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sz="1800" b="1">
                <a:solidFill>
                  <a:schemeClr val="dk1"/>
                </a:solidFill>
                <a:latin typeface="Times New Roman"/>
                <a:ea typeface="Times New Roman"/>
                <a:cs typeface="Times New Roman"/>
                <a:sym typeface="Times New Roman"/>
              </a:rPr>
              <a:t>Scientific advisor: </a:t>
            </a:r>
            <a:r>
              <a:rPr lang="en-US" sz="1800">
                <a:solidFill>
                  <a:schemeClr val="dk1"/>
                </a:solidFill>
                <a:latin typeface="Times New Roman"/>
                <a:ea typeface="Times New Roman"/>
                <a:cs typeface="Times New Roman"/>
                <a:sym typeface="Times New Roman"/>
              </a:rPr>
              <a:t>E. A. Podolskaya, Associate Professor at SPbPU, PhD.</a:t>
            </a:r>
            <a:endParaRPr sz="1800">
              <a:solidFill>
                <a:schemeClr val="dk1"/>
              </a:solidFill>
              <a:latin typeface="Times New Roman"/>
              <a:ea typeface="Times New Roman"/>
              <a:cs typeface="Times New Roman"/>
              <a:sym typeface="Times New Roman"/>
            </a:endParaRPr>
          </a:p>
          <a:p>
            <a:pPr marL="0" lvl="0" indent="0" algn="l" rtl="0">
              <a:spcBef>
                <a:spcPts val="360"/>
              </a:spcBef>
              <a:spcAft>
                <a:spcPts val="0"/>
              </a:spcAft>
              <a:buClr>
                <a:srgbClr val="888888"/>
              </a:buClr>
              <a:buSzPts val="1800"/>
              <a:buNone/>
            </a:pPr>
            <a:endParaRPr sz="1800" b="1">
              <a:solidFill>
                <a:schemeClr val="dk1"/>
              </a:solidFill>
              <a:latin typeface="Times New Roman"/>
              <a:ea typeface="Times New Roman"/>
              <a:cs typeface="Times New Roman"/>
              <a:sym typeface="Times New Roman"/>
            </a:endParaRPr>
          </a:p>
          <a:p>
            <a:pPr marL="0" lvl="0" indent="0" algn="l" rtl="0">
              <a:spcBef>
                <a:spcPts val="360"/>
              </a:spcBef>
              <a:spcAft>
                <a:spcPts val="0"/>
              </a:spcAft>
              <a:buClr>
                <a:schemeClr val="dk1"/>
              </a:buClr>
              <a:buSzPts val="1800"/>
              <a:buNone/>
            </a:pPr>
            <a:r>
              <a:rPr lang="en-US" sz="1800" b="1">
                <a:solidFill>
                  <a:schemeClr val="dk1"/>
                </a:solidFill>
                <a:latin typeface="Times New Roman"/>
                <a:ea typeface="Times New Roman"/>
                <a:cs typeface="Times New Roman"/>
                <a:sym typeface="Times New Roman"/>
              </a:rPr>
              <a:t>Work advisor: </a:t>
            </a:r>
            <a:r>
              <a:rPr lang="en-US" sz="1800">
                <a:solidFill>
                  <a:schemeClr val="dk1"/>
                </a:solidFill>
                <a:latin typeface="Times New Roman"/>
                <a:ea typeface="Times New Roman"/>
                <a:cs typeface="Times New Roman"/>
                <a:sym typeface="Times New Roman"/>
              </a:rPr>
              <a:t>V. A. Bratov, Scientific researcher at SPbPU, PhD.</a:t>
            </a:r>
            <a:endParaRPr/>
          </a:p>
        </p:txBody>
      </p:sp>
      <p:sp>
        <p:nvSpPr>
          <p:cNvPr id="90" name="Google Shape;90;p13"/>
          <p:cNvSpPr txBox="1"/>
          <p:nvPr/>
        </p:nvSpPr>
        <p:spPr>
          <a:xfrm>
            <a:off x="863588" y="2060848"/>
            <a:ext cx="7416824" cy="14773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strike="noStrike" cap="none">
                <a:solidFill>
                  <a:schemeClr val="dk1"/>
                </a:solidFill>
                <a:latin typeface="Times New Roman"/>
                <a:ea typeface="Times New Roman"/>
                <a:cs typeface="Times New Roman"/>
                <a:sym typeface="Times New Roman"/>
              </a:rPr>
              <a:t>Umut Polat </a:t>
            </a:r>
            <a:endParaRPr/>
          </a:p>
          <a:p>
            <a:pPr marL="0" marR="0" lvl="0" indent="0" algn="ctr" rtl="0">
              <a:spcBef>
                <a:spcPts val="0"/>
              </a:spcBef>
              <a:spcAft>
                <a:spcPts val="0"/>
              </a:spcAft>
              <a:buNone/>
            </a:pPr>
            <a:endParaRPr sz="1800" b="1" i="0" u="none" strike="noStrike" cap="none">
              <a:solidFill>
                <a:schemeClr val="dk1"/>
              </a:solidFill>
              <a:latin typeface="Times New Roman"/>
              <a:ea typeface="Times New Roman"/>
              <a:cs typeface="Times New Roman"/>
              <a:sym typeface="Times New Roman"/>
            </a:endParaRPr>
          </a:p>
          <a:p>
            <a:pPr marL="0" marR="0" lvl="0" indent="0" algn="ctr" rtl="0">
              <a:spcBef>
                <a:spcPts val="0"/>
              </a:spcBef>
              <a:spcAft>
                <a:spcPts val="0"/>
              </a:spcAft>
              <a:buNone/>
            </a:pPr>
            <a:r>
              <a:rPr lang="en-US" sz="1800" b="0" i="0" u="none" strike="noStrike" cap="none">
                <a:solidFill>
                  <a:srgbClr val="00B050"/>
                </a:solidFill>
                <a:latin typeface="Times New Roman"/>
                <a:ea typeface="Times New Roman"/>
                <a:cs typeface="Times New Roman"/>
                <a:sym typeface="Times New Roman"/>
              </a:rPr>
              <a:t>MSc. Mechanics and Mathematical Modeling </a:t>
            </a:r>
            <a:endParaRPr/>
          </a:p>
          <a:p>
            <a:pPr marL="0" marR="0" lvl="0" indent="0" algn="ctr" rtl="0">
              <a:spcBef>
                <a:spcPts val="0"/>
              </a:spcBef>
              <a:spcAft>
                <a:spcPts val="0"/>
              </a:spcAft>
              <a:buNone/>
            </a:pPr>
            <a:r>
              <a:rPr lang="en-US" sz="1800" b="0" i="0" u="none" strike="noStrike" cap="none">
                <a:solidFill>
                  <a:srgbClr val="00B050"/>
                </a:solidFill>
                <a:latin typeface="Times New Roman"/>
                <a:ea typeface="Times New Roman"/>
                <a:cs typeface="Times New Roman"/>
                <a:sym typeface="Times New Roman"/>
              </a:rPr>
              <a:t>Higher School of Theoretical Mechanics </a:t>
            </a:r>
            <a:endParaRPr/>
          </a:p>
          <a:p>
            <a:pPr marL="0" marR="0" lvl="0" indent="0" algn="ctr" rtl="0">
              <a:spcBef>
                <a:spcPts val="0"/>
              </a:spcBef>
              <a:spcAft>
                <a:spcPts val="0"/>
              </a:spcAft>
              <a:buNone/>
            </a:pPr>
            <a:r>
              <a:rPr lang="en-US" sz="1800" b="0" i="0" u="none" strike="noStrike" cap="none">
                <a:solidFill>
                  <a:srgbClr val="00B050"/>
                </a:solidFill>
                <a:latin typeface="Times New Roman"/>
                <a:ea typeface="Times New Roman"/>
                <a:cs typeface="Times New Roman"/>
                <a:sym typeface="Times New Roman"/>
              </a:rPr>
              <a:t>Peter the Great St. Petersburg Polytechnic University</a:t>
            </a:r>
            <a:endParaRPr/>
          </a:p>
        </p:txBody>
      </p:sp>
      <p:pic>
        <p:nvPicPr>
          <p:cNvPr id="91" name="Google Shape;91;p13"/>
          <p:cNvPicPr preferRelativeResize="0"/>
          <p:nvPr/>
        </p:nvPicPr>
        <p:blipFill rotWithShape="1">
          <a:blip r:embed="rId3">
            <a:alphaModFix/>
          </a:blip>
          <a:srcRect/>
          <a:stretch/>
        </p:blipFill>
        <p:spPr>
          <a:xfrm>
            <a:off x="3850199" y="3501008"/>
            <a:ext cx="1443602" cy="1443602"/>
          </a:xfrm>
          <a:prstGeom prst="rect">
            <a:avLst/>
          </a:prstGeom>
          <a:noFill/>
          <a:ln>
            <a:noFill/>
          </a:ln>
        </p:spPr>
      </p:pic>
      <p:sp>
        <p:nvSpPr>
          <p:cNvPr id="92" name="Google Shape;9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2"/>
          <p:cNvSpPr/>
          <p:nvPr/>
        </p:nvSpPr>
        <p:spPr>
          <a:xfrm>
            <a:off x="240320" y="408588"/>
            <a:ext cx="6691319"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6.3. Results for Seismic Barrier with Eps (Expanded Polystyrene) Geofoam</a:t>
            </a:r>
            <a:endParaRPr/>
          </a:p>
        </p:txBody>
      </p:sp>
      <p:sp>
        <p:nvSpPr>
          <p:cNvPr id="203" name="Google Shape;203;p22"/>
          <p:cNvSpPr/>
          <p:nvPr/>
        </p:nvSpPr>
        <p:spPr>
          <a:xfrm>
            <a:off x="142876" y="2695218"/>
            <a:ext cx="3906626"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Times New Roman"/>
                <a:ea typeface="Times New Roman"/>
                <a:cs typeface="Times New Roman"/>
                <a:sym typeface="Times New Roman"/>
              </a:rPr>
              <a:t>Figure 15. Maximum acceleration rates after placing barrier with Eps Geofoam </a:t>
            </a:r>
            <a:endParaRPr/>
          </a:p>
        </p:txBody>
      </p:sp>
      <p:sp>
        <p:nvSpPr>
          <p:cNvPr id="204" name="Google Shape;204;p22"/>
          <p:cNvSpPr/>
          <p:nvPr/>
        </p:nvSpPr>
        <p:spPr>
          <a:xfrm>
            <a:off x="4860031" y="2704217"/>
            <a:ext cx="4319761"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Times New Roman"/>
                <a:ea typeface="Times New Roman"/>
                <a:cs typeface="Times New Roman"/>
                <a:sym typeface="Times New Roman"/>
              </a:rPr>
              <a:t>Figure 16. Reduction factors in the acceleration after placing seismic barrier with Eps Geofoam </a:t>
            </a:r>
            <a:endParaRPr/>
          </a:p>
        </p:txBody>
      </p:sp>
      <p:sp>
        <p:nvSpPr>
          <p:cNvPr id="205" name="Google Shape;205;p22"/>
          <p:cNvSpPr/>
          <p:nvPr/>
        </p:nvSpPr>
        <p:spPr>
          <a:xfrm>
            <a:off x="2319327" y="5286790"/>
            <a:ext cx="4536504"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Times New Roman"/>
                <a:ea typeface="Times New Roman"/>
                <a:cs typeface="Times New Roman"/>
                <a:sym typeface="Times New Roman"/>
              </a:rPr>
              <a:t>Figure 17. Protection percentages for a seismic barrier with Eps Geofoam with respect to the wavelength-depth ratio for fixed barrier depth (4.5 m)</a:t>
            </a:r>
            <a:endParaRPr/>
          </a:p>
        </p:txBody>
      </p:sp>
      <p:sp>
        <p:nvSpPr>
          <p:cNvPr id="206" name="Google Shape;206;p22"/>
          <p:cNvSpPr/>
          <p:nvPr/>
        </p:nvSpPr>
        <p:spPr>
          <a:xfrm>
            <a:off x="179512" y="5584805"/>
            <a:ext cx="8707652"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For wavelengths bigger than the seismic barrier depth (4.5 meters), the protection percentage diminished below 80 %. Thus, it can be deducted that even for smaller depths of barriers with Eps can provide adequate protection nearly 70 %.</a:t>
            </a:r>
            <a:endParaRPr/>
          </a:p>
        </p:txBody>
      </p:sp>
      <p:sp>
        <p:nvSpPr>
          <p:cNvPr id="207" name="Google Shape;20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208" name="Google Shape;208;p22"/>
          <p:cNvPicPr preferRelativeResize="0"/>
          <p:nvPr/>
        </p:nvPicPr>
        <p:blipFill rotWithShape="1">
          <a:blip r:embed="rId3">
            <a:alphaModFix/>
          </a:blip>
          <a:srcRect/>
          <a:stretch/>
        </p:blipFill>
        <p:spPr>
          <a:xfrm>
            <a:off x="4915922" y="841178"/>
            <a:ext cx="3832541" cy="1886132"/>
          </a:xfrm>
          <a:prstGeom prst="rect">
            <a:avLst/>
          </a:prstGeom>
          <a:noFill/>
          <a:ln>
            <a:noFill/>
          </a:ln>
        </p:spPr>
      </p:pic>
      <p:pic>
        <p:nvPicPr>
          <p:cNvPr id="209" name="Google Shape;209;p22"/>
          <p:cNvPicPr preferRelativeResize="0"/>
          <p:nvPr/>
        </p:nvPicPr>
        <p:blipFill rotWithShape="1">
          <a:blip r:embed="rId4">
            <a:alphaModFix/>
          </a:blip>
          <a:srcRect/>
          <a:stretch/>
        </p:blipFill>
        <p:spPr>
          <a:xfrm>
            <a:off x="179512" y="841177"/>
            <a:ext cx="3925413" cy="1877133"/>
          </a:xfrm>
          <a:prstGeom prst="rect">
            <a:avLst/>
          </a:prstGeom>
          <a:noFill/>
          <a:ln>
            <a:noFill/>
          </a:ln>
        </p:spPr>
      </p:pic>
      <p:pic>
        <p:nvPicPr>
          <p:cNvPr id="210" name="Google Shape;210;p22"/>
          <p:cNvPicPr preferRelativeResize="0"/>
          <p:nvPr/>
        </p:nvPicPr>
        <p:blipFill rotWithShape="1">
          <a:blip r:embed="rId5">
            <a:alphaModFix/>
          </a:blip>
          <a:srcRect/>
          <a:stretch/>
        </p:blipFill>
        <p:spPr>
          <a:xfrm>
            <a:off x="2483768" y="3161417"/>
            <a:ext cx="3906627" cy="216093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3"/>
          <p:cNvSpPr/>
          <p:nvPr/>
        </p:nvSpPr>
        <p:spPr>
          <a:xfrm>
            <a:off x="179513" y="247281"/>
            <a:ext cx="5162567"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6.4. Results for Seismic Barrier with Composite Material</a:t>
            </a:r>
            <a:endParaRPr/>
          </a:p>
          <a:p>
            <a:pPr marL="0" marR="0" lvl="0" indent="0" algn="l" rtl="0">
              <a:spcBef>
                <a:spcPts val="0"/>
              </a:spcBef>
              <a:spcAft>
                <a:spcPts val="0"/>
              </a:spcAft>
              <a:buNone/>
            </a:pPr>
            <a:endParaRPr sz="1600" b="1">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endParaRPr sz="1600" b="1">
              <a:solidFill>
                <a:schemeClr val="dk1"/>
              </a:solidFill>
              <a:latin typeface="Times New Roman"/>
              <a:ea typeface="Times New Roman"/>
              <a:cs typeface="Times New Roman"/>
              <a:sym typeface="Times New Roman"/>
            </a:endParaRPr>
          </a:p>
        </p:txBody>
      </p:sp>
      <p:sp>
        <p:nvSpPr>
          <p:cNvPr id="217" name="Google Shape;217;p23"/>
          <p:cNvSpPr/>
          <p:nvPr/>
        </p:nvSpPr>
        <p:spPr>
          <a:xfrm>
            <a:off x="161257" y="2721848"/>
            <a:ext cx="2984368"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Times New Roman"/>
                <a:ea typeface="Times New Roman"/>
                <a:cs typeface="Times New Roman"/>
                <a:sym typeface="Times New Roman"/>
              </a:rPr>
              <a:t>Figure 18. Maximum acceleration rates after placing barrier with Composite material</a:t>
            </a:r>
            <a:endParaRPr/>
          </a:p>
        </p:txBody>
      </p:sp>
      <p:sp>
        <p:nvSpPr>
          <p:cNvPr id="218" name="Google Shape;218;p23"/>
          <p:cNvSpPr/>
          <p:nvPr/>
        </p:nvSpPr>
        <p:spPr>
          <a:xfrm>
            <a:off x="4828487" y="2721848"/>
            <a:ext cx="4154256"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Times New Roman"/>
                <a:ea typeface="Times New Roman"/>
                <a:cs typeface="Times New Roman"/>
                <a:sym typeface="Times New Roman"/>
              </a:rPr>
              <a:t>Figure 19. Reduction factors in the acceleration after placing seismic barrier with Composite material (Eps and Concrete 20/25) </a:t>
            </a:r>
            <a:endParaRPr/>
          </a:p>
        </p:txBody>
      </p:sp>
      <p:sp>
        <p:nvSpPr>
          <p:cNvPr id="219" name="Google Shape;219;p23"/>
          <p:cNvSpPr/>
          <p:nvPr/>
        </p:nvSpPr>
        <p:spPr>
          <a:xfrm>
            <a:off x="2481582" y="5522997"/>
            <a:ext cx="4693810"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Times New Roman"/>
                <a:ea typeface="Times New Roman"/>
                <a:cs typeface="Times New Roman"/>
                <a:sym typeface="Times New Roman"/>
              </a:rPr>
              <a:t>Figure 20. Protection percentages for a seismic barrier with Composite material with respect to the wavelength-depth ratio for fixed barrier depth (4.5 m)</a:t>
            </a:r>
            <a:endParaRPr/>
          </a:p>
        </p:txBody>
      </p:sp>
      <p:sp>
        <p:nvSpPr>
          <p:cNvPr id="220" name="Google Shape;220;p23"/>
          <p:cNvSpPr/>
          <p:nvPr/>
        </p:nvSpPr>
        <p:spPr>
          <a:xfrm>
            <a:off x="161257" y="5762282"/>
            <a:ext cx="8707652"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It can be clearly visible that for wavelengths bigger than the barrier depth (4.5 meters), the protection percentage linearly fell to 30 %. Therefore, the depth of the seismic barrier should be chosen bigger than the wavelength of the surface waves.</a:t>
            </a:r>
            <a:endParaRPr/>
          </a:p>
        </p:txBody>
      </p:sp>
      <p:sp>
        <p:nvSpPr>
          <p:cNvPr id="221" name="Google Shape;221;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pic>
        <p:nvPicPr>
          <p:cNvPr id="222" name="Google Shape;222;p23"/>
          <p:cNvPicPr preferRelativeResize="0"/>
          <p:nvPr/>
        </p:nvPicPr>
        <p:blipFill rotWithShape="1">
          <a:blip r:embed="rId3">
            <a:alphaModFix/>
          </a:blip>
          <a:srcRect/>
          <a:stretch/>
        </p:blipFill>
        <p:spPr>
          <a:xfrm>
            <a:off x="218174" y="692696"/>
            <a:ext cx="4281818" cy="2042399"/>
          </a:xfrm>
          <a:prstGeom prst="rect">
            <a:avLst/>
          </a:prstGeom>
          <a:noFill/>
          <a:ln>
            <a:noFill/>
          </a:ln>
        </p:spPr>
      </p:pic>
      <p:pic>
        <p:nvPicPr>
          <p:cNvPr id="223" name="Google Shape;223;p23"/>
          <p:cNvPicPr preferRelativeResize="0"/>
          <p:nvPr/>
        </p:nvPicPr>
        <p:blipFill rotWithShape="1">
          <a:blip r:embed="rId4">
            <a:alphaModFix/>
          </a:blip>
          <a:srcRect/>
          <a:stretch/>
        </p:blipFill>
        <p:spPr>
          <a:xfrm>
            <a:off x="4764706" y="692696"/>
            <a:ext cx="4281818" cy="2042397"/>
          </a:xfrm>
          <a:prstGeom prst="rect">
            <a:avLst/>
          </a:prstGeom>
          <a:noFill/>
          <a:ln>
            <a:noFill/>
          </a:ln>
        </p:spPr>
      </p:pic>
      <p:pic>
        <p:nvPicPr>
          <p:cNvPr id="224" name="Google Shape;224;p23"/>
          <p:cNvPicPr preferRelativeResize="0"/>
          <p:nvPr/>
        </p:nvPicPr>
        <p:blipFill rotWithShape="1">
          <a:blip r:embed="rId5">
            <a:alphaModFix/>
          </a:blip>
          <a:srcRect/>
          <a:stretch/>
        </p:blipFill>
        <p:spPr>
          <a:xfrm>
            <a:off x="2549428" y="3353888"/>
            <a:ext cx="4045144" cy="22072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4"/>
          <p:cNvSpPr txBox="1">
            <a:spLocks noGrp="1"/>
          </p:cNvSpPr>
          <p:nvPr>
            <p:ph type="title"/>
          </p:nvPr>
        </p:nvSpPr>
        <p:spPr>
          <a:xfrm>
            <a:off x="457200" y="188640"/>
            <a:ext cx="8229600" cy="64807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700"/>
              <a:buFont typeface="Times New Roman"/>
              <a:buNone/>
            </a:pPr>
            <a:r>
              <a:rPr lang="en-US" sz="2700" b="1">
                <a:latin typeface="Times New Roman"/>
                <a:ea typeface="Times New Roman"/>
                <a:cs typeface="Times New Roman"/>
                <a:sym typeface="Times New Roman"/>
              </a:rPr>
              <a:t>6.5. Comparison of Simulation Results with Experimental Findings</a:t>
            </a:r>
            <a:endParaRPr/>
          </a:p>
        </p:txBody>
      </p:sp>
      <p:sp>
        <p:nvSpPr>
          <p:cNvPr id="230" name="Google Shape;230;p24"/>
          <p:cNvSpPr txBox="1">
            <a:spLocks noGrp="1"/>
          </p:cNvSpPr>
          <p:nvPr>
            <p:ph type="body" idx="1"/>
          </p:nvPr>
        </p:nvSpPr>
        <p:spPr>
          <a:xfrm>
            <a:off x="457200" y="1124744"/>
            <a:ext cx="8229600" cy="5400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400"/>
              <a:buChar char="•"/>
            </a:pPr>
            <a:r>
              <a:rPr lang="en-US" sz="1400">
                <a:latin typeface="Times New Roman"/>
                <a:ea typeface="Times New Roman"/>
                <a:cs typeface="Times New Roman"/>
                <a:sym typeface="Times New Roman"/>
              </a:rPr>
              <a:t>To validate the model of the numerical simulation, experimental findings of the study which was conducted by A. Alzawi et al. [</a:t>
            </a:r>
            <a:r>
              <a:rPr lang="en-US" sz="1400">
                <a:solidFill>
                  <a:srgbClr val="3F3F3F"/>
                </a:solidFill>
                <a:latin typeface="Times New Roman"/>
                <a:ea typeface="Times New Roman"/>
                <a:cs typeface="Times New Roman"/>
                <a:sym typeface="Times New Roman"/>
              </a:rPr>
              <a:t>Alzawi, A., &amp; El Naggar, M. H. (2011). Full scale experimental study on vibration scattering using open and in-filled (GeoFoam) wave barriers. Soil Dynamics and Earthquake Engineering, 31(3), 306-317</a:t>
            </a:r>
            <a:r>
              <a:rPr lang="en-US" sz="1400">
                <a:latin typeface="Times New Roman"/>
                <a:ea typeface="Times New Roman"/>
                <a:cs typeface="Times New Roman"/>
                <a:sym typeface="Times New Roman"/>
              </a:rPr>
              <a:t>] were taken for comparison.</a:t>
            </a:r>
            <a:endParaRPr/>
          </a:p>
          <a:p>
            <a:pPr marL="0" lvl="0" indent="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342900" algn="l" rtl="0">
              <a:spcBef>
                <a:spcPts val="280"/>
              </a:spcBef>
              <a:spcAft>
                <a:spcPts val="0"/>
              </a:spcAft>
              <a:buClr>
                <a:schemeClr val="dk1"/>
              </a:buClr>
              <a:buSzPts val="1400"/>
              <a:buChar char="•"/>
            </a:pPr>
            <a:r>
              <a:rPr lang="en-US" sz="1400">
                <a:latin typeface="Times New Roman"/>
                <a:ea typeface="Times New Roman"/>
                <a:cs typeface="Times New Roman"/>
                <a:sym typeface="Times New Roman"/>
              </a:rPr>
              <a:t>In the experimental study, an open trench (a) and with 3 meters-depth, 0.25 m-width Eps GeoFoam barrier (b) was utilized. As a load, a harmonic sinusoidal force of 23.5 kN was applied to the ground with the frequencies of 40 Hz, 50 Hz and 58.84 Hz.</a:t>
            </a:r>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1143000" lvl="2" indent="-190500" algn="l" rtl="0">
              <a:spcBef>
                <a:spcPts val="120"/>
              </a:spcBef>
              <a:spcAft>
                <a:spcPts val="0"/>
              </a:spcAft>
              <a:buClr>
                <a:schemeClr val="dk1"/>
              </a:buClr>
              <a:buSzPts val="600"/>
              <a:buNone/>
            </a:pPr>
            <a:endParaRPr sz="600">
              <a:latin typeface="Times New Roman"/>
              <a:ea typeface="Times New Roman"/>
              <a:cs typeface="Times New Roman"/>
              <a:sym typeface="Times New Roman"/>
            </a:endParaRPr>
          </a:p>
          <a:p>
            <a:pPr marL="1600200" lvl="3" indent="-215900" algn="l" rtl="0">
              <a:spcBef>
                <a:spcPts val="40"/>
              </a:spcBef>
              <a:spcAft>
                <a:spcPts val="0"/>
              </a:spcAft>
              <a:buClr>
                <a:schemeClr val="dk1"/>
              </a:buClr>
              <a:buSzPts val="200"/>
              <a:buNone/>
            </a:pPr>
            <a:endParaRPr sz="200">
              <a:latin typeface="Times New Roman"/>
              <a:ea typeface="Times New Roman"/>
              <a:cs typeface="Times New Roman"/>
              <a:sym typeface="Times New Roman"/>
            </a:endParaRPr>
          </a:p>
          <a:p>
            <a:pPr marL="2057400" lvl="4" indent="-215900" algn="l" rtl="0">
              <a:spcBef>
                <a:spcPts val="40"/>
              </a:spcBef>
              <a:spcAft>
                <a:spcPts val="0"/>
              </a:spcAft>
              <a:buClr>
                <a:schemeClr val="dk1"/>
              </a:buClr>
              <a:buSzPts val="200"/>
              <a:buNone/>
            </a:pPr>
            <a:endParaRPr sz="200">
              <a:latin typeface="Times New Roman"/>
              <a:ea typeface="Times New Roman"/>
              <a:cs typeface="Times New Roman"/>
              <a:sym typeface="Times New Roman"/>
            </a:endParaRPr>
          </a:p>
          <a:p>
            <a:pPr marL="2514600" lvl="5" indent="-215900" algn="l" rtl="0">
              <a:spcBef>
                <a:spcPts val="40"/>
              </a:spcBef>
              <a:spcAft>
                <a:spcPts val="0"/>
              </a:spcAft>
              <a:buClr>
                <a:schemeClr val="dk1"/>
              </a:buClr>
              <a:buSzPts val="200"/>
              <a:buNone/>
            </a:pPr>
            <a:endParaRPr sz="200">
              <a:latin typeface="Times New Roman"/>
              <a:ea typeface="Times New Roman"/>
              <a:cs typeface="Times New Roman"/>
              <a:sym typeface="Times New Roman"/>
            </a:endParaRPr>
          </a:p>
          <a:p>
            <a:pPr marL="2971800" lvl="6" indent="-215900" algn="l" rtl="0">
              <a:spcBef>
                <a:spcPts val="40"/>
              </a:spcBef>
              <a:spcAft>
                <a:spcPts val="0"/>
              </a:spcAft>
              <a:buClr>
                <a:schemeClr val="dk1"/>
              </a:buClr>
              <a:buSzPts val="200"/>
              <a:buNone/>
            </a:pPr>
            <a:endParaRPr sz="200">
              <a:latin typeface="Times New Roman"/>
              <a:ea typeface="Times New Roman"/>
              <a:cs typeface="Times New Roman"/>
              <a:sym typeface="Times New Roman"/>
            </a:endParaRPr>
          </a:p>
          <a:p>
            <a:pPr marL="2971800" lvl="6" indent="-215900" algn="l" rtl="0">
              <a:spcBef>
                <a:spcPts val="40"/>
              </a:spcBef>
              <a:spcAft>
                <a:spcPts val="0"/>
              </a:spcAft>
              <a:buClr>
                <a:schemeClr val="dk1"/>
              </a:buClr>
              <a:buSzPts val="200"/>
              <a:buNone/>
            </a:pPr>
            <a:endParaRPr sz="200">
              <a:latin typeface="Times New Roman"/>
              <a:ea typeface="Times New Roman"/>
              <a:cs typeface="Times New Roman"/>
              <a:sym typeface="Times New Roman"/>
            </a:endParaRPr>
          </a:p>
          <a:p>
            <a:pPr marL="2971800" lvl="6" indent="-215900" algn="l" rtl="0">
              <a:spcBef>
                <a:spcPts val="40"/>
              </a:spcBef>
              <a:spcAft>
                <a:spcPts val="0"/>
              </a:spcAft>
              <a:buClr>
                <a:schemeClr val="dk1"/>
              </a:buClr>
              <a:buSzPts val="200"/>
              <a:buNone/>
            </a:pPr>
            <a:endParaRPr sz="200">
              <a:latin typeface="Times New Roman"/>
              <a:ea typeface="Times New Roman"/>
              <a:cs typeface="Times New Roman"/>
              <a:sym typeface="Times New Roman"/>
            </a:endParaRPr>
          </a:p>
          <a:p>
            <a:pPr marL="2971800" lvl="6" indent="-215900" algn="l" rtl="0">
              <a:spcBef>
                <a:spcPts val="40"/>
              </a:spcBef>
              <a:spcAft>
                <a:spcPts val="0"/>
              </a:spcAft>
              <a:buClr>
                <a:schemeClr val="dk1"/>
              </a:buClr>
              <a:buSzPts val="200"/>
              <a:buNone/>
            </a:pPr>
            <a:endParaRPr sz="200">
              <a:latin typeface="Times New Roman"/>
              <a:ea typeface="Times New Roman"/>
              <a:cs typeface="Times New Roman"/>
              <a:sym typeface="Times New Roman"/>
            </a:endParaRPr>
          </a:p>
          <a:p>
            <a:pPr marL="2514600" lvl="5" indent="-215900" algn="l" rtl="0">
              <a:spcBef>
                <a:spcPts val="40"/>
              </a:spcBef>
              <a:spcAft>
                <a:spcPts val="0"/>
              </a:spcAft>
              <a:buClr>
                <a:schemeClr val="dk1"/>
              </a:buClr>
              <a:buSzPts val="200"/>
              <a:buNone/>
            </a:pPr>
            <a:endParaRPr sz="200">
              <a:latin typeface="Times New Roman"/>
              <a:ea typeface="Times New Roman"/>
              <a:cs typeface="Times New Roman"/>
              <a:sym typeface="Times New Roman"/>
            </a:endParaRPr>
          </a:p>
        </p:txBody>
      </p:sp>
      <p:pic>
        <p:nvPicPr>
          <p:cNvPr id="231" name="Google Shape;231;p24"/>
          <p:cNvPicPr preferRelativeResize="0"/>
          <p:nvPr/>
        </p:nvPicPr>
        <p:blipFill rotWithShape="1">
          <a:blip r:embed="rId3">
            <a:alphaModFix/>
          </a:blip>
          <a:srcRect/>
          <a:stretch/>
        </p:blipFill>
        <p:spPr>
          <a:xfrm>
            <a:off x="2627784" y="3231213"/>
            <a:ext cx="3600400" cy="2059694"/>
          </a:xfrm>
          <a:prstGeom prst="rect">
            <a:avLst/>
          </a:prstGeom>
          <a:noFill/>
          <a:ln>
            <a:noFill/>
          </a:ln>
        </p:spPr>
      </p:pic>
      <p:sp>
        <p:nvSpPr>
          <p:cNvPr id="232" name="Google Shape;232;p24"/>
          <p:cNvSpPr txBox="1"/>
          <p:nvPr/>
        </p:nvSpPr>
        <p:spPr>
          <a:xfrm>
            <a:off x="2005976" y="5311443"/>
            <a:ext cx="5210840"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Times New Roman"/>
                <a:ea typeface="Times New Roman"/>
                <a:cs typeface="Times New Roman"/>
                <a:sym typeface="Times New Roman"/>
              </a:rPr>
              <a:t>Figure 21. Trench barriers: (a) open trench (b) Eps Geofoam trench [</a:t>
            </a:r>
            <a:r>
              <a:rPr lang="en-US" sz="1000">
                <a:solidFill>
                  <a:srgbClr val="3F3F3F"/>
                </a:solidFill>
                <a:latin typeface="Times New Roman"/>
                <a:ea typeface="Times New Roman"/>
                <a:cs typeface="Times New Roman"/>
                <a:sym typeface="Times New Roman"/>
              </a:rPr>
              <a:t>Alzawi, A., &amp; El Naggar, M. H. (2011). Full scale experimental study on vibration scattering using open and in-filled (GeoFoam) wave barriers. Soil Dynamics and Earthquake Engineering, 31(3), 306-317</a:t>
            </a:r>
            <a:r>
              <a:rPr lang="en-US" sz="1100">
                <a:solidFill>
                  <a:schemeClr val="dk1"/>
                </a:solidFill>
                <a:latin typeface="Times New Roman"/>
                <a:ea typeface="Times New Roman"/>
                <a:cs typeface="Times New Roman"/>
                <a:sym typeface="Times New Roman"/>
              </a:rPr>
              <a:t>]</a:t>
            </a:r>
            <a:endParaRPr/>
          </a:p>
        </p:txBody>
      </p:sp>
      <p:sp>
        <p:nvSpPr>
          <p:cNvPr id="233" name="Google Shape;233;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5"/>
          <p:cNvSpPr txBox="1"/>
          <p:nvPr/>
        </p:nvSpPr>
        <p:spPr>
          <a:xfrm>
            <a:off x="175080" y="5353703"/>
            <a:ext cx="8968920" cy="1384995"/>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Comparing the graphs of field experiment and the simulation results, it can be deducted that results of the numerical simulation and experimental results followed a similar pattern. Due to the reflections from the boundaries and the inhomogeneities in the soil, variations in the vertical soil particle velocities were observed in experimental results.</a:t>
            </a:r>
            <a:endParaRPr/>
          </a:p>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Thanks to the similarities between the numerical simulation results and the experimental results, the numerical simulation model can be assumed as validated.</a:t>
            </a:r>
            <a:endParaRPr/>
          </a:p>
        </p:txBody>
      </p:sp>
      <p:sp>
        <p:nvSpPr>
          <p:cNvPr id="239" name="Google Shape;239;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240" name="Google Shape;240;p25"/>
          <p:cNvPicPr preferRelativeResize="0"/>
          <p:nvPr/>
        </p:nvPicPr>
        <p:blipFill rotWithShape="1">
          <a:blip r:embed="rId3">
            <a:alphaModFix/>
          </a:blip>
          <a:srcRect/>
          <a:stretch/>
        </p:blipFill>
        <p:spPr>
          <a:xfrm>
            <a:off x="175080" y="100252"/>
            <a:ext cx="4396920" cy="2448270"/>
          </a:xfrm>
          <a:prstGeom prst="rect">
            <a:avLst/>
          </a:prstGeom>
          <a:noFill/>
          <a:ln>
            <a:noFill/>
          </a:ln>
        </p:spPr>
      </p:pic>
      <p:pic>
        <p:nvPicPr>
          <p:cNvPr id="241" name="Google Shape;241;p25"/>
          <p:cNvPicPr preferRelativeResize="0"/>
          <p:nvPr/>
        </p:nvPicPr>
        <p:blipFill rotWithShape="1">
          <a:blip r:embed="rId4">
            <a:alphaModFix/>
          </a:blip>
          <a:srcRect/>
          <a:stretch/>
        </p:blipFill>
        <p:spPr>
          <a:xfrm>
            <a:off x="4716016" y="119302"/>
            <a:ext cx="4316139" cy="2448270"/>
          </a:xfrm>
          <a:prstGeom prst="rect">
            <a:avLst/>
          </a:prstGeom>
          <a:noFill/>
          <a:ln>
            <a:noFill/>
          </a:ln>
        </p:spPr>
      </p:pic>
      <p:pic>
        <p:nvPicPr>
          <p:cNvPr id="242" name="Google Shape;242;p25"/>
          <p:cNvPicPr preferRelativeResize="0"/>
          <p:nvPr/>
        </p:nvPicPr>
        <p:blipFill rotWithShape="1">
          <a:blip r:embed="rId5">
            <a:alphaModFix/>
          </a:blip>
          <a:srcRect/>
          <a:stretch/>
        </p:blipFill>
        <p:spPr>
          <a:xfrm>
            <a:off x="2394689" y="2528316"/>
            <a:ext cx="4481188" cy="2308062"/>
          </a:xfrm>
          <a:prstGeom prst="rect">
            <a:avLst/>
          </a:prstGeom>
          <a:noFill/>
          <a:ln>
            <a:noFill/>
          </a:ln>
        </p:spPr>
      </p:pic>
      <p:sp>
        <p:nvSpPr>
          <p:cNvPr id="243" name="Google Shape;243;p25"/>
          <p:cNvSpPr txBox="1"/>
          <p:nvPr/>
        </p:nvSpPr>
        <p:spPr>
          <a:xfrm>
            <a:off x="255858" y="2517599"/>
            <a:ext cx="3744417"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Times New Roman"/>
                <a:ea typeface="Times New Roman"/>
                <a:cs typeface="Times New Roman"/>
                <a:sym typeface="Times New Roman"/>
              </a:rPr>
              <a:t>Figure 22. Comparison of Experimental data and numerical simulation results for 40 Hz load</a:t>
            </a:r>
            <a:endParaRPr sz="1100">
              <a:solidFill>
                <a:schemeClr val="dk1"/>
              </a:solidFill>
              <a:latin typeface="Times New Roman"/>
              <a:ea typeface="Times New Roman"/>
              <a:cs typeface="Times New Roman"/>
              <a:sym typeface="Times New Roman"/>
            </a:endParaRPr>
          </a:p>
        </p:txBody>
      </p:sp>
      <p:sp>
        <p:nvSpPr>
          <p:cNvPr id="244" name="Google Shape;244;p25"/>
          <p:cNvSpPr txBox="1"/>
          <p:nvPr/>
        </p:nvSpPr>
        <p:spPr>
          <a:xfrm>
            <a:off x="4900072" y="2506759"/>
            <a:ext cx="3621518"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Times New Roman"/>
                <a:ea typeface="Times New Roman"/>
                <a:cs typeface="Times New Roman"/>
                <a:sym typeface="Times New Roman"/>
              </a:rPr>
              <a:t>Figure 23. Comparison of Experimental data and numerical simulation results for 50 Hz load</a:t>
            </a:r>
            <a:endParaRPr sz="1100">
              <a:solidFill>
                <a:schemeClr val="dk1"/>
              </a:solidFill>
              <a:latin typeface="Times New Roman"/>
              <a:ea typeface="Times New Roman"/>
              <a:cs typeface="Times New Roman"/>
              <a:sym typeface="Times New Roman"/>
            </a:endParaRPr>
          </a:p>
        </p:txBody>
      </p:sp>
      <p:sp>
        <p:nvSpPr>
          <p:cNvPr id="245" name="Google Shape;245;p25"/>
          <p:cNvSpPr txBox="1"/>
          <p:nvPr/>
        </p:nvSpPr>
        <p:spPr>
          <a:xfrm>
            <a:off x="2627784" y="4998142"/>
            <a:ext cx="3600400"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Times New Roman"/>
                <a:ea typeface="Times New Roman"/>
                <a:cs typeface="Times New Roman"/>
                <a:sym typeface="Times New Roman"/>
              </a:rPr>
              <a:t>Figure 24. Comparison of Experimental data and numerical simulation results for 50 Hz load</a:t>
            </a:r>
            <a:endParaRPr sz="1100">
              <a:solidFill>
                <a:schemeClr val="dk1"/>
              </a:solidFill>
              <a:latin typeface="Times New Roman"/>
              <a:ea typeface="Times New Roman"/>
              <a:cs typeface="Times New Roman"/>
              <a:sym typeface="Times New Roman"/>
            </a:endParaRPr>
          </a:p>
        </p:txBody>
      </p:sp>
      <p:pic>
        <p:nvPicPr>
          <p:cNvPr id="246" name="Google Shape;246;p25"/>
          <p:cNvPicPr preferRelativeResize="0"/>
          <p:nvPr/>
        </p:nvPicPr>
        <p:blipFill rotWithShape="1">
          <a:blip r:embed="rId6">
            <a:alphaModFix/>
          </a:blip>
          <a:srcRect/>
          <a:stretch/>
        </p:blipFill>
        <p:spPr>
          <a:xfrm>
            <a:off x="4521826" y="376354"/>
            <a:ext cx="275427" cy="1684586"/>
          </a:xfrm>
          <a:prstGeom prst="rect">
            <a:avLst/>
          </a:prstGeom>
          <a:noFill/>
          <a:ln>
            <a:noFill/>
          </a:ln>
        </p:spPr>
      </p:pic>
      <p:pic>
        <p:nvPicPr>
          <p:cNvPr id="247" name="Google Shape;247;p25"/>
          <p:cNvPicPr preferRelativeResize="0"/>
          <p:nvPr/>
        </p:nvPicPr>
        <p:blipFill rotWithShape="1">
          <a:blip r:embed="rId6">
            <a:alphaModFix/>
          </a:blip>
          <a:srcRect/>
          <a:stretch/>
        </p:blipFill>
        <p:spPr>
          <a:xfrm>
            <a:off x="-19569" y="376354"/>
            <a:ext cx="275427" cy="1684586"/>
          </a:xfrm>
          <a:prstGeom prst="rect">
            <a:avLst/>
          </a:prstGeom>
          <a:noFill/>
          <a:ln>
            <a:noFill/>
          </a:ln>
        </p:spPr>
      </p:pic>
      <p:pic>
        <p:nvPicPr>
          <p:cNvPr id="248" name="Google Shape;248;p25"/>
          <p:cNvPicPr preferRelativeResize="0"/>
          <p:nvPr/>
        </p:nvPicPr>
        <p:blipFill rotWithShape="1">
          <a:blip r:embed="rId6">
            <a:alphaModFix/>
          </a:blip>
          <a:srcRect/>
          <a:stretch/>
        </p:blipFill>
        <p:spPr>
          <a:xfrm>
            <a:off x="2256975" y="3077311"/>
            <a:ext cx="275427" cy="1684586"/>
          </a:xfrm>
          <a:prstGeom prst="rect">
            <a:avLst/>
          </a:prstGeom>
          <a:noFill/>
          <a:ln>
            <a:noFill/>
          </a:ln>
        </p:spPr>
      </p:pic>
      <p:pic>
        <p:nvPicPr>
          <p:cNvPr id="249" name="Google Shape;249;p25"/>
          <p:cNvPicPr preferRelativeResize="0"/>
          <p:nvPr/>
        </p:nvPicPr>
        <p:blipFill rotWithShape="1">
          <a:blip r:embed="rId7">
            <a:alphaModFix/>
          </a:blip>
          <a:srcRect/>
          <a:stretch/>
        </p:blipFill>
        <p:spPr>
          <a:xfrm>
            <a:off x="722645" y="2410531"/>
            <a:ext cx="1905139" cy="161566"/>
          </a:xfrm>
          <a:prstGeom prst="rect">
            <a:avLst/>
          </a:prstGeom>
          <a:noFill/>
          <a:ln>
            <a:noFill/>
          </a:ln>
        </p:spPr>
      </p:pic>
      <p:pic>
        <p:nvPicPr>
          <p:cNvPr id="250" name="Google Shape;250;p25"/>
          <p:cNvPicPr preferRelativeResize="0"/>
          <p:nvPr/>
        </p:nvPicPr>
        <p:blipFill rotWithShape="1">
          <a:blip r:embed="rId7">
            <a:alphaModFix/>
          </a:blip>
          <a:srcRect/>
          <a:stretch/>
        </p:blipFill>
        <p:spPr>
          <a:xfrm>
            <a:off x="5291474" y="2420618"/>
            <a:ext cx="1905139" cy="161566"/>
          </a:xfrm>
          <a:prstGeom prst="rect">
            <a:avLst/>
          </a:prstGeom>
          <a:noFill/>
          <a:ln>
            <a:noFill/>
          </a:ln>
        </p:spPr>
      </p:pic>
      <p:pic>
        <p:nvPicPr>
          <p:cNvPr id="251" name="Google Shape;251;p25"/>
          <p:cNvPicPr preferRelativeResize="0"/>
          <p:nvPr/>
        </p:nvPicPr>
        <p:blipFill rotWithShape="1">
          <a:blip r:embed="rId7">
            <a:alphaModFix/>
          </a:blip>
          <a:srcRect/>
          <a:stretch/>
        </p:blipFill>
        <p:spPr>
          <a:xfrm>
            <a:off x="3047705" y="4855428"/>
            <a:ext cx="1905139" cy="1615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imes New Roman"/>
              <a:buNone/>
            </a:pPr>
            <a:r>
              <a:rPr lang="en-US" sz="3000" b="1">
                <a:latin typeface="Times New Roman"/>
                <a:ea typeface="Times New Roman"/>
                <a:cs typeface="Times New Roman"/>
                <a:sym typeface="Times New Roman"/>
              </a:rPr>
              <a:t>Conclusion</a:t>
            </a:r>
            <a:endParaRPr/>
          </a:p>
        </p:txBody>
      </p:sp>
      <p:sp>
        <p:nvSpPr>
          <p:cNvPr id="258" name="Google Shape;258;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400"/>
              <a:buChar char="•"/>
            </a:pPr>
            <a:r>
              <a:rPr lang="en-US" sz="1400">
                <a:latin typeface="Times New Roman"/>
                <a:ea typeface="Times New Roman"/>
                <a:cs typeface="Times New Roman"/>
                <a:sym typeface="Times New Roman"/>
              </a:rPr>
              <a:t>Increasing the barrier depth proved to be helpful for the sake of vibration isolation for all the seismic barriers types.</a:t>
            </a:r>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342900" algn="l" rtl="0">
              <a:spcBef>
                <a:spcPts val="280"/>
              </a:spcBef>
              <a:spcAft>
                <a:spcPts val="0"/>
              </a:spcAft>
              <a:buClr>
                <a:schemeClr val="dk1"/>
              </a:buClr>
              <a:buSzPts val="1400"/>
              <a:buChar char="•"/>
            </a:pPr>
            <a:r>
              <a:rPr lang="en-US" sz="1400">
                <a:latin typeface="Times New Roman"/>
                <a:ea typeface="Times New Roman"/>
                <a:cs typeface="Times New Roman"/>
                <a:sym typeface="Times New Roman"/>
              </a:rPr>
              <a:t>Empty trench provided substantial protection effectiveness, but Rayleigh waves simply overflew the seismic barrier and continued its propagation after encountering with the barrier. </a:t>
            </a:r>
            <a:endParaRPr/>
          </a:p>
          <a:p>
            <a:pPr marL="0" lvl="0" indent="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342900" algn="l" rtl="0">
              <a:spcBef>
                <a:spcPts val="280"/>
              </a:spcBef>
              <a:spcAft>
                <a:spcPts val="0"/>
              </a:spcAft>
              <a:buClr>
                <a:schemeClr val="dk1"/>
              </a:buClr>
              <a:buSzPts val="1400"/>
              <a:buChar char="•"/>
            </a:pPr>
            <a:r>
              <a:rPr lang="en-US" sz="1400">
                <a:latin typeface="Times New Roman"/>
                <a:ea typeface="Times New Roman"/>
                <a:cs typeface="Times New Roman"/>
                <a:sym typeface="Times New Roman"/>
              </a:rPr>
              <a:t>Composite material, which is composed of Geofoam and Concrete 20/25, is found out to be the most effective material of barrier since it provided the longest protection zone (28 meters).</a:t>
            </a:r>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342900" algn="l" rtl="0">
              <a:spcBef>
                <a:spcPts val="280"/>
              </a:spcBef>
              <a:spcAft>
                <a:spcPts val="0"/>
              </a:spcAft>
              <a:buClr>
                <a:schemeClr val="dk1"/>
              </a:buClr>
              <a:buSzPts val="1400"/>
              <a:buChar char="•"/>
            </a:pPr>
            <a:r>
              <a:rPr lang="en-US" sz="1400">
                <a:latin typeface="Times New Roman"/>
                <a:ea typeface="Times New Roman"/>
                <a:cs typeface="Times New Roman"/>
                <a:sym typeface="Times New Roman"/>
              </a:rPr>
              <a:t>Dimensions of the seismic barriers should be chosen bigger than the Rayleigh wave to obtain a effective protection from surface waves.</a:t>
            </a:r>
            <a:endParaRPr/>
          </a:p>
        </p:txBody>
      </p:sp>
      <p:sp>
        <p:nvSpPr>
          <p:cNvPr id="259" name="Google Shape;259;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000"/>
              <a:buNone/>
            </a:pPr>
            <a:r>
              <a:rPr lang="en-US" sz="3000" b="1">
                <a:latin typeface="Times New Roman"/>
                <a:ea typeface="Times New Roman"/>
                <a:cs typeface="Times New Roman"/>
                <a:sym typeface="Times New Roman"/>
              </a:rPr>
              <a:t>Thank you for your attention.</a:t>
            </a:r>
            <a:endParaRPr/>
          </a:p>
        </p:txBody>
      </p:sp>
      <p:sp>
        <p:nvSpPr>
          <p:cNvPr id="265" name="Google Shape;265;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493435" y="116632"/>
            <a:ext cx="8229600" cy="8640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imes New Roman"/>
              <a:buNone/>
            </a:pPr>
            <a:r>
              <a:rPr lang="en-US" sz="3000" b="1">
                <a:latin typeface="Times New Roman"/>
                <a:ea typeface="Times New Roman"/>
                <a:cs typeface="Times New Roman"/>
                <a:sym typeface="Times New Roman"/>
              </a:rPr>
              <a:t>2. Problem Statement</a:t>
            </a:r>
            <a:endParaRPr sz="3000">
              <a:latin typeface="Times New Roman"/>
              <a:ea typeface="Times New Roman"/>
              <a:cs typeface="Times New Roman"/>
              <a:sym typeface="Times New Roman"/>
            </a:endParaRPr>
          </a:p>
        </p:txBody>
      </p:sp>
      <p:sp>
        <p:nvSpPr>
          <p:cNvPr id="99" name="Google Shape;99;p14"/>
          <p:cNvSpPr txBox="1">
            <a:spLocks noGrp="1"/>
          </p:cNvSpPr>
          <p:nvPr>
            <p:ph type="body" idx="1"/>
          </p:nvPr>
        </p:nvSpPr>
        <p:spPr>
          <a:xfrm>
            <a:off x="253848" y="1124744"/>
            <a:ext cx="8638632" cy="5616624"/>
          </a:xfrm>
          <a:prstGeom prst="rect">
            <a:avLst/>
          </a:prstGeom>
          <a:noFill/>
          <a:ln>
            <a:noFill/>
          </a:ln>
        </p:spPr>
        <p:txBody>
          <a:bodyPr spcFirstLastPara="1" wrap="square" lIns="91425" tIns="45700" rIns="91425" bIns="45700" anchor="t" anchorCtr="0">
            <a:noAutofit/>
          </a:bodyPr>
          <a:lstStyle/>
          <a:p>
            <a:pPr marL="342900" lvl="0" indent="-254000" algn="l" rtl="0">
              <a:spcBef>
                <a:spcPts val="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0" lvl="0" indent="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25400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p:txBody>
      </p:sp>
      <p:sp>
        <p:nvSpPr>
          <p:cNvPr id="100" name="Google Shape;100;p14"/>
          <p:cNvSpPr/>
          <p:nvPr/>
        </p:nvSpPr>
        <p:spPr>
          <a:xfrm>
            <a:off x="1836865" y="5061178"/>
            <a:ext cx="5904656"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0" i="0" u="none" strike="noStrike" cap="none">
                <a:solidFill>
                  <a:schemeClr val="dk1"/>
                </a:solidFill>
                <a:latin typeface="Times New Roman"/>
                <a:ea typeface="Times New Roman"/>
                <a:cs typeface="Times New Roman"/>
                <a:sym typeface="Times New Roman"/>
              </a:rPr>
              <a:t>Figure 2. Vertical seismic barrier implementation by circulating the construction 360 degrees [Kuznetsov, S. V. (2011). Seismic waves and seismic barriers. Acoustical Physics, 57(3), 420-426.]</a:t>
            </a:r>
            <a:endParaRPr/>
          </a:p>
        </p:txBody>
      </p:sp>
      <p:pic>
        <p:nvPicPr>
          <p:cNvPr id="101" name="Google Shape;101;p14"/>
          <p:cNvPicPr preferRelativeResize="0"/>
          <p:nvPr/>
        </p:nvPicPr>
        <p:blipFill rotWithShape="1">
          <a:blip r:embed="rId3">
            <a:alphaModFix/>
          </a:blip>
          <a:srcRect/>
          <a:stretch/>
        </p:blipFill>
        <p:spPr>
          <a:xfrm>
            <a:off x="3059832" y="2852936"/>
            <a:ext cx="2686050" cy="2228850"/>
          </a:xfrm>
          <a:prstGeom prst="rect">
            <a:avLst/>
          </a:prstGeom>
          <a:noFill/>
          <a:ln>
            <a:noFill/>
          </a:ln>
        </p:spPr>
      </p:pic>
      <p:sp>
        <p:nvSpPr>
          <p:cNvPr id="102" name="Google Shape;102;p14"/>
          <p:cNvSpPr/>
          <p:nvPr/>
        </p:nvSpPr>
        <p:spPr>
          <a:xfrm>
            <a:off x="262992" y="1196752"/>
            <a:ext cx="8640960" cy="52322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 This study focuses on seismic protection of structures from the hazardous effects of surface waves by implementing vertical seismic barrier.</a:t>
            </a:r>
            <a:endParaRPr/>
          </a:p>
        </p:txBody>
      </p:sp>
      <p:sp>
        <p:nvSpPr>
          <p:cNvPr id="103" name="Google Shape;103;p14"/>
          <p:cNvSpPr/>
          <p:nvPr/>
        </p:nvSpPr>
        <p:spPr>
          <a:xfrm>
            <a:off x="244108" y="1916832"/>
            <a:ext cx="8603192" cy="523220"/>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 The goal of this research is to determine optimal seismic barrier properties and dimensions that provide the most effective protective zone behind the seismic barrier.</a:t>
            </a:r>
            <a:endParaRPr/>
          </a:p>
        </p:txBody>
      </p:sp>
      <p:sp>
        <p:nvSpPr>
          <p:cNvPr id="104" name="Google Shape;10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500"/>
                                        <p:tgtEl>
                                          <p:spTgt spid="103"/>
                                        </p:tgtEl>
                                      </p:cBhvr>
                                    </p:animEffect>
                                  </p:childTnLst>
                                </p:cTn>
                              </p:par>
                              <p:par>
                                <p:cTn id="8" presetID="10" presetClass="entr" presetSubtype="0" fill="hold"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1000"/>
                                        <p:tgtEl>
                                          <p:spTgt spid="101"/>
                                        </p:tgtEl>
                                      </p:cBhvr>
                                    </p:animEffect>
                                  </p:childTnLst>
                                </p:cTn>
                              </p:par>
                              <p:par>
                                <p:cTn id="11" presetID="10"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fade">
                                      <p:cBhvr>
                                        <p:cTn id="13"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457200" y="188640"/>
            <a:ext cx="8229600" cy="63408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imes New Roman"/>
              <a:buNone/>
            </a:pPr>
            <a:r>
              <a:rPr lang="en-US" sz="3000" b="1">
                <a:latin typeface="Times New Roman"/>
                <a:ea typeface="Times New Roman"/>
                <a:cs typeface="Times New Roman"/>
                <a:sym typeface="Times New Roman"/>
              </a:rPr>
              <a:t>3. Types of Seismic Waves</a:t>
            </a:r>
            <a:endParaRPr/>
          </a:p>
        </p:txBody>
      </p:sp>
      <p:sp>
        <p:nvSpPr>
          <p:cNvPr id="111" name="Google Shape;111;p15"/>
          <p:cNvSpPr/>
          <p:nvPr/>
        </p:nvSpPr>
        <p:spPr>
          <a:xfrm>
            <a:off x="269546" y="1196752"/>
            <a:ext cx="8622934" cy="738664"/>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During an earthquake, four main seismic wave types can be observed with the help of a seismograph: body waves such as longitudinal (P-wave) and transversal (S-wave) waves and surface waves, which are observed after the body waves in the seismograph; Rayleigh and Love waves. </a:t>
            </a:r>
            <a:endParaRPr/>
          </a:p>
        </p:txBody>
      </p:sp>
      <p:sp>
        <p:nvSpPr>
          <p:cNvPr id="112" name="Google Shape;112;p15"/>
          <p:cNvSpPr txBox="1"/>
          <p:nvPr/>
        </p:nvSpPr>
        <p:spPr>
          <a:xfrm>
            <a:off x="2177952" y="3894156"/>
            <a:ext cx="489654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Figure 3. Seismograph recording illustration according to their arrival times</a:t>
            </a:r>
            <a:br>
              <a:rPr lang="en-US" sz="1200">
                <a:solidFill>
                  <a:schemeClr val="dk1"/>
                </a:solidFill>
                <a:latin typeface="Times New Roman"/>
                <a:ea typeface="Times New Roman"/>
                <a:cs typeface="Times New Roman"/>
                <a:sym typeface="Times New Roman"/>
              </a:rPr>
            </a:br>
            <a:r>
              <a:rPr lang="en-US" sz="1200">
                <a:solidFill>
                  <a:schemeClr val="dk1"/>
                </a:solidFill>
                <a:latin typeface="Times New Roman"/>
                <a:ea typeface="Times New Roman"/>
                <a:cs typeface="Times New Roman"/>
                <a:sym typeface="Times New Roman"/>
              </a:rPr>
              <a:t>[https://darkwing.uoregon.edu/~drt/Classes/201_99/Rice/Seismology.html]</a:t>
            </a:r>
            <a:endParaRPr/>
          </a:p>
        </p:txBody>
      </p:sp>
      <p:pic>
        <p:nvPicPr>
          <p:cNvPr id="113" name="Google Shape;113;p15"/>
          <p:cNvPicPr preferRelativeResize="0"/>
          <p:nvPr/>
        </p:nvPicPr>
        <p:blipFill rotWithShape="1">
          <a:blip r:embed="rId3">
            <a:alphaModFix/>
          </a:blip>
          <a:srcRect/>
          <a:stretch/>
        </p:blipFill>
        <p:spPr>
          <a:xfrm>
            <a:off x="2201960" y="2132856"/>
            <a:ext cx="4758105" cy="1779596"/>
          </a:xfrm>
          <a:prstGeom prst="rect">
            <a:avLst/>
          </a:prstGeom>
          <a:noFill/>
          <a:ln>
            <a:noFill/>
          </a:ln>
        </p:spPr>
      </p:pic>
      <p:sp>
        <p:nvSpPr>
          <p:cNvPr id="114" name="Google Shape;114;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15" name="Google Shape;115;p15"/>
          <p:cNvSpPr/>
          <p:nvPr/>
        </p:nvSpPr>
        <p:spPr>
          <a:xfrm>
            <a:off x="269546" y="4941168"/>
            <a:ext cx="8478918" cy="7386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Times New Roman"/>
                <a:ea typeface="Times New Roman"/>
                <a:cs typeface="Times New Roman"/>
                <a:sym typeface="Times New Roman"/>
              </a:rPr>
              <a:t>Love waves propagate on the interface between the elastic half-plane and contacting layer as long as the following condition is satisfied: The bulk wave speed of the elastic layer are greater than of the speed of bulk waves in half-space. ( 	                     ) where C</a:t>
            </a:r>
            <a:r>
              <a:rPr lang="en-US" sz="1400" baseline="-25000">
                <a:solidFill>
                  <a:schemeClr val="dk1"/>
                </a:solidFill>
                <a:latin typeface="Times New Roman"/>
                <a:ea typeface="Times New Roman"/>
                <a:cs typeface="Times New Roman"/>
                <a:sym typeface="Times New Roman"/>
              </a:rPr>
              <a:t>*  </a:t>
            </a:r>
            <a:r>
              <a:rPr lang="en-US" sz="1400">
                <a:solidFill>
                  <a:schemeClr val="dk1"/>
                </a:solidFill>
                <a:latin typeface="Times New Roman"/>
                <a:ea typeface="Times New Roman"/>
                <a:cs typeface="Times New Roman"/>
                <a:sym typeface="Times New Roman"/>
              </a:rPr>
              <a:t>represents speed of transversal bulk waves.</a:t>
            </a:r>
            <a:endParaRPr sz="1400" baseline="-25000">
              <a:solidFill>
                <a:schemeClr val="dk1"/>
              </a:solidFill>
              <a:latin typeface="Times New Roman"/>
              <a:ea typeface="Times New Roman"/>
              <a:cs typeface="Times New Roman"/>
              <a:sym typeface="Times New Roman"/>
            </a:endParaRPr>
          </a:p>
        </p:txBody>
      </p:sp>
      <p:pic>
        <p:nvPicPr>
          <p:cNvPr id="116" name="Google Shape;116;p15"/>
          <p:cNvPicPr preferRelativeResize="0"/>
          <p:nvPr/>
        </p:nvPicPr>
        <p:blipFill rotWithShape="1">
          <a:blip r:embed="rId4">
            <a:alphaModFix/>
          </a:blip>
          <a:srcRect/>
          <a:stretch/>
        </p:blipFill>
        <p:spPr>
          <a:xfrm>
            <a:off x="1347266" y="5468573"/>
            <a:ext cx="1224136" cy="21124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6"/>
          <p:cNvSpPr txBox="1">
            <a:spLocks noGrp="1"/>
          </p:cNvSpPr>
          <p:nvPr>
            <p:ph type="body" idx="1"/>
          </p:nvPr>
        </p:nvSpPr>
        <p:spPr>
          <a:xfrm>
            <a:off x="179512" y="908720"/>
            <a:ext cx="8507288" cy="5616624"/>
          </a:xfrm>
          <a:prstGeom prst="rect">
            <a:avLst/>
          </a:prstGeom>
          <a:blipFill rotWithShape="1">
            <a:blip r:embed="rId3">
              <a:alphaModFix/>
            </a:blip>
            <a:stretch>
              <a:fillRect l="-71"/>
            </a:stretch>
          </a:blipFill>
          <a:ln>
            <a:noFill/>
          </a:ln>
        </p:spPr>
        <p:txBody>
          <a:bodyPr spcFirstLastPara="1" wrap="square" lIns="91425" tIns="45700" rIns="91425" bIns="45700" anchor="t" anchorCtr="0">
            <a:noAutofit/>
          </a:bodyPr>
          <a:lstStyle/>
          <a:p>
            <a:pPr marL="342900" lvl="0" indent="-342900" algn="l" rtl="0">
              <a:spcBef>
                <a:spcPts val="0"/>
              </a:spcBef>
              <a:spcAft>
                <a:spcPts val="0"/>
              </a:spcAft>
              <a:buSzPts val="3200"/>
              <a:buChar char="•"/>
            </a:pPr>
            <a:r>
              <a:rPr lang="en-US"/>
              <a:t> </a:t>
            </a:r>
            <a:endParaRPr/>
          </a:p>
        </p:txBody>
      </p:sp>
      <p:sp>
        <p:nvSpPr>
          <p:cNvPr id="123" name="Google Shape;123;p16"/>
          <p:cNvSpPr txBox="1"/>
          <p:nvPr/>
        </p:nvSpPr>
        <p:spPr>
          <a:xfrm>
            <a:off x="2917226" y="188640"/>
            <a:ext cx="3032305"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dk1"/>
                </a:solidFill>
                <a:latin typeface="Times New Roman"/>
                <a:ea typeface="Times New Roman"/>
                <a:cs typeface="Times New Roman"/>
                <a:sym typeface="Times New Roman"/>
              </a:rPr>
              <a:t>4. Rayleigh Wave</a:t>
            </a:r>
            <a:endParaRPr/>
          </a:p>
        </p:txBody>
      </p:sp>
      <p:pic>
        <p:nvPicPr>
          <p:cNvPr id="124" name="Google Shape;124;p16"/>
          <p:cNvPicPr preferRelativeResize="0"/>
          <p:nvPr/>
        </p:nvPicPr>
        <p:blipFill rotWithShape="1">
          <a:blip r:embed="rId4">
            <a:alphaModFix/>
          </a:blip>
          <a:srcRect/>
          <a:stretch/>
        </p:blipFill>
        <p:spPr>
          <a:xfrm>
            <a:off x="2700956" y="1052736"/>
            <a:ext cx="3464400" cy="1362786"/>
          </a:xfrm>
          <a:prstGeom prst="rect">
            <a:avLst/>
          </a:prstGeom>
          <a:noFill/>
          <a:ln>
            <a:noFill/>
          </a:ln>
        </p:spPr>
      </p:pic>
      <p:sp>
        <p:nvSpPr>
          <p:cNvPr id="125" name="Google Shape;125;p16"/>
          <p:cNvSpPr txBox="1"/>
          <p:nvPr/>
        </p:nvSpPr>
        <p:spPr>
          <a:xfrm>
            <a:off x="2369057" y="2420552"/>
            <a:ext cx="4405886"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Figure 6. Animation of  Rayleigh wave</a:t>
            </a:r>
            <a:endParaRPr/>
          </a:p>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[https://web.ics.purdue.edu/~braile/edumod/waves/WaveDemo.htm]</a:t>
            </a:r>
            <a:endParaRPr/>
          </a:p>
        </p:txBody>
      </p:sp>
      <p:pic>
        <p:nvPicPr>
          <p:cNvPr id="126" name="Google Shape;126;p16"/>
          <p:cNvPicPr preferRelativeResize="0"/>
          <p:nvPr/>
        </p:nvPicPr>
        <p:blipFill rotWithShape="1">
          <a:blip r:embed="rId5">
            <a:alphaModFix/>
          </a:blip>
          <a:srcRect/>
          <a:stretch/>
        </p:blipFill>
        <p:spPr>
          <a:xfrm>
            <a:off x="539552" y="5445224"/>
            <a:ext cx="1491552" cy="552707"/>
          </a:xfrm>
          <a:prstGeom prst="rect">
            <a:avLst/>
          </a:prstGeom>
          <a:noFill/>
          <a:ln>
            <a:noFill/>
          </a:ln>
        </p:spPr>
      </p:pic>
      <p:sp>
        <p:nvSpPr>
          <p:cNvPr id="127" name="Google Shape;12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467544" y="116632"/>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imes New Roman"/>
              <a:buNone/>
            </a:pPr>
            <a:r>
              <a:rPr lang="en-US" sz="3000" b="1">
                <a:latin typeface="Times New Roman"/>
                <a:ea typeface="Times New Roman"/>
                <a:cs typeface="Times New Roman"/>
                <a:sym typeface="Times New Roman"/>
              </a:rPr>
              <a:t>5. Mathematical Expression of the Rayleigh Wave Propagation</a:t>
            </a:r>
            <a:endParaRPr/>
          </a:p>
        </p:txBody>
      </p:sp>
      <p:sp>
        <p:nvSpPr>
          <p:cNvPr id="134" name="Google Shape;134;p17"/>
          <p:cNvSpPr txBox="1">
            <a:spLocks noGrp="1"/>
          </p:cNvSpPr>
          <p:nvPr>
            <p:ph type="body" idx="1"/>
          </p:nvPr>
        </p:nvSpPr>
        <p:spPr>
          <a:xfrm>
            <a:off x="107504" y="1124744"/>
            <a:ext cx="8712968" cy="581200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342900" algn="l" rtl="0">
              <a:lnSpc>
                <a:spcPct val="90000"/>
              </a:lnSpc>
              <a:spcBef>
                <a:spcPts val="280"/>
              </a:spcBef>
              <a:spcAft>
                <a:spcPts val="0"/>
              </a:spcAft>
              <a:buClr>
                <a:schemeClr val="dk1"/>
              </a:buClr>
              <a:buSzPts val="1400"/>
              <a:buChar char="•"/>
            </a:pPr>
            <a:r>
              <a:rPr lang="en-US" sz="1400">
                <a:latin typeface="Times New Roman"/>
                <a:ea typeface="Times New Roman"/>
                <a:cs typeface="Times New Roman"/>
                <a:sym typeface="Times New Roman"/>
              </a:rPr>
              <a:t>Assuming the wave propagation medium is isotropic homogenous media, equation of motion can be described by Navier-Clapeyron theorem [François, D., Pineau, A., &amp; Zaoui, A. (1998). Mechanical behaviour of materials]:</a:t>
            </a:r>
            <a:endParaRPr/>
          </a:p>
          <a:p>
            <a:pPr marL="0" lvl="0" indent="0" algn="l" rtl="0">
              <a:lnSpc>
                <a:spcPct val="90000"/>
              </a:lnSpc>
              <a:spcBef>
                <a:spcPts val="280"/>
              </a:spcBef>
              <a:spcAft>
                <a:spcPts val="0"/>
              </a:spcAft>
              <a:buClr>
                <a:schemeClr val="dk1"/>
              </a:buClr>
              <a:buSzPts val="1400"/>
              <a:buNone/>
            </a:pPr>
            <a:r>
              <a:rPr lang="en-US" sz="1400">
                <a:latin typeface="Times New Roman"/>
                <a:ea typeface="Times New Roman"/>
                <a:cs typeface="Times New Roman"/>
                <a:sym typeface="Times New Roman"/>
              </a:rPr>
              <a:t>				   </a:t>
            </a:r>
            <a:endParaRPr/>
          </a:p>
          <a:p>
            <a:pPr marL="0" lvl="0" indent="0" algn="l" rtl="0">
              <a:lnSpc>
                <a:spcPct val="90000"/>
              </a:lnSpc>
              <a:spcBef>
                <a:spcPts val="280"/>
              </a:spcBef>
              <a:spcAft>
                <a:spcPts val="0"/>
              </a:spcAft>
              <a:buClr>
                <a:schemeClr val="dk1"/>
              </a:buClr>
              <a:buSzPts val="1400"/>
              <a:buNone/>
            </a:pPr>
            <a:r>
              <a:rPr lang="en-US" sz="1400">
                <a:latin typeface="Times New Roman"/>
                <a:ea typeface="Times New Roman"/>
                <a:cs typeface="Times New Roman"/>
                <a:sym typeface="Times New Roman"/>
              </a:rPr>
              <a:t>					(4)</a:t>
            </a:r>
            <a:endParaRPr/>
          </a:p>
          <a:p>
            <a:pPr marL="0" lvl="0" indent="0" algn="l" rtl="0">
              <a:lnSpc>
                <a:spcPct val="90000"/>
              </a:lnSpc>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342900" lvl="0" indent="-342900" algn="l" rtl="0">
              <a:lnSpc>
                <a:spcPct val="90000"/>
              </a:lnSpc>
              <a:spcBef>
                <a:spcPts val="280"/>
              </a:spcBef>
              <a:spcAft>
                <a:spcPts val="0"/>
              </a:spcAft>
              <a:buClr>
                <a:schemeClr val="dk1"/>
              </a:buClr>
              <a:buSzPts val="1400"/>
              <a:buChar char="•"/>
            </a:pPr>
            <a:r>
              <a:rPr lang="en-US" sz="1400">
                <a:latin typeface="Times New Roman"/>
                <a:ea typeface="Times New Roman"/>
                <a:cs typeface="Times New Roman"/>
                <a:sym typeface="Times New Roman"/>
              </a:rPr>
              <a:t>Since the medium is isotropic, Lame constants (λ and μ) can be utilized to calculate Longitudinal (5) and Transversal wave speed (6). ρ is denoted as the material density (kg/m</a:t>
            </a:r>
            <a:r>
              <a:rPr lang="en-US" sz="1400" baseline="30000">
                <a:latin typeface="Times New Roman"/>
                <a:ea typeface="Times New Roman"/>
                <a:cs typeface="Times New Roman"/>
                <a:sym typeface="Times New Roman"/>
              </a:rPr>
              <a:t>3</a:t>
            </a:r>
            <a:r>
              <a:rPr lang="en-US" sz="1400">
                <a:latin typeface="Times New Roman"/>
                <a:ea typeface="Times New Roman"/>
                <a:cs typeface="Times New Roman"/>
                <a:sym typeface="Times New Roman"/>
              </a:rPr>
              <a:t>).</a:t>
            </a:r>
            <a:endParaRPr/>
          </a:p>
          <a:p>
            <a:pPr marL="0" lvl="0" indent="0" algn="l" rtl="0">
              <a:lnSpc>
                <a:spcPct val="90000"/>
              </a:lnSpc>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0" lvl="0" indent="0" algn="l" rtl="0">
              <a:lnSpc>
                <a:spcPct val="90000"/>
              </a:lnSpc>
              <a:spcBef>
                <a:spcPts val="280"/>
              </a:spcBef>
              <a:spcAft>
                <a:spcPts val="0"/>
              </a:spcAft>
              <a:buClr>
                <a:schemeClr val="dk1"/>
              </a:buClr>
              <a:buSzPts val="1400"/>
              <a:buNone/>
            </a:pPr>
            <a:r>
              <a:rPr lang="en-US" sz="1400">
                <a:latin typeface="Times New Roman"/>
                <a:ea typeface="Times New Roman"/>
                <a:cs typeface="Times New Roman"/>
                <a:sym typeface="Times New Roman"/>
              </a:rPr>
              <a:t>					 (5)</a:t>
            </a:r>
            <a:endParaRPr/>
          </a:p>
          <a:p>
            <a:pPr marL="0" lvl="0" indent="0" algn="l" rtl="0">
              <a:lnSpc>
                <a:spcPct val="90000"/>
              </a:lnSpc>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0" lvl="0" indent="0" algn="l" rtl="0">
              <a:lnSpc>
                <a:spcPct val="90000"/>
              </a:lnSpc>
              <a:spcBef>
                <a:spcPts val="280"/>
              </a:spcBef>
              <a:spcAft>
                <a:spcPts val="0"/>
              </a:spcAft>
              <a:buClr>
                <a:schemeClr val="dk1"/>
              </a:buClr>
              <a:buSzPts val="1400"/>
              <a:buNone/>
            </a:pPr>
            <a:r>
              <a:rPr lang="en-US" sz="1400">
                <a:latin typeface="Times New Roman"/>
                <a:ea typeface="Times New Roman"/>
                <a:cs typeface="Times New Roman"/>
                <a:sym typeface="Times New Roman"/>
              </a:rPr>
              <a:t>					 (6)</a:t>
            </a:r>
            <a:endParaRPr/>
          </a:p>
          <a:p>
            <a:pPr marL="0" lvl="0" indent="0" algn="l" rtl="0">
              <a:lnSpc>
                <a:spcPct val="90000"/>
              </a:lnSpc>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0" lvl="0" indent="0" algn="l" rtl="0">
              <a:lnSpc>
                <a:spcPct val="90000"/>
              </a:lnSpc>
              <a:spcBef>
                <a:spcPts val="280"/>
              </a:spcBef>
              <a:spcAft>
                <a:spcPts val="0"/>
              </a:spcAft>
              <a:buClr>
                <a:schemeClr val="dk1"/>
              </a:buClr>
              <a:buSzPts val="1400"/>
              <a:buNone/>
            </a:pPr>
            <a:r>
              <a:rPr lang="en-US" sz="1400">
                <a:latin typeface="Times New Roman"/>
                <a:ea typeface="Times New Roman"/>
                <a:cs typeface="Times New Roman"/>
                <a:sym typeface="Times New Roman"/>
              </a:rPr>
              <a:t>Equation (4) can be rewritten considering P and S waves. Substituting equation (5) and (6) into equation (4), equation of motion in terms of P and S waves can be obtained.</a:t>
            </a:r>
            <a:endParaRPr/>
          </a:p>
          <a:p>
            <a:pPr marL="0" lvl="0" indent="0" algn="l" rtl="0">
              <a:lnSpc>
                <a:spcPct val="90000"/>
              </a:lnSpc>
              <a:spcBef>
                <a:spcPts val="280"/>
              </a:spcBef>
              <a:spcAft>
                <a:spcPts val="0"/>
              </a:spcAft>
              <a:buClr>
                <a:schemeClr val="dk1"/>
              </a:buClr>
              <a:buSzPts val="1400"/>
              <a:buNone/>
            </a:pPr>
            <a:r>
              <a:rPr lang="en-US" sz="1400">
                <a:latin typeface="Times New Roman"/>
                <a:ea typeface="Times New Roman"/>
                <a:cs typeface="Times New Roman"/>
                <a:sym typeface="Times New Roman"/>
              </a:rPr>
              <a:t>					</a:t>
            </a:r>
            <a:endParaRPr/>
          </a:p>
          <a:p>
            <a:pPr marL="0" lvl="0" indent="0" algn="l" rtl="0">
              <a:lnSpc>
                <a:spcPct val="90000"/>
              </a:lnSpc>
              <a:spcBef>
                <a:spcPts val="280"/>
              </a:spcBef>
              <a:spcAft>
                <a:spcPts val="0"/>
              </a:spcAft>
              <a:buClr>
                <a:schemeClr val="dk1"/>
              </a:buClr>
              <a:buSzPts val="1400"/>
              <a:buNone/>
            </a:pPr>
            <a:r>
              <a:rPr lang="en-US" sz="1400">
                <a:latin typeface="Times New Roman"/>
                <a:ea typeface="Times New Roman"/>
                <a:cs typeface="Times New Roman"/>
                <a:sym typeface="Times New Roman"/>
              </a:rPr>
              <a:t>					 (7)</a:t>
            </a:r>
            <a:endParaRPr/>
          </a:p>
          <a:p>
            <a:pPr marL="0" lvl="0" indent="0" algn="l" rtl="0">
              <a:lnSpc>
                <a:spcPct val="90000"/>
              </a:lnSpc>
              <a:spcBef>
                <a:spcPts val="280"/>
              </a:spcBef>
              <a:spcAft>
                <a:spcPts val="0"/>
              </a:spcAft>
              <a:buClr>
                <a:schemeClr val="dk1"/>
              </a:buClr>
              <a:buSzPts val="1400"/>
              <a:buNone/>
            </a:pPr>
            <a:r>
              <a:rPr lang="en-US" sz="1400">
                <a:latin typeface="Times New Roman"/>
                <a:ea typeface="Times New Roman"/>
                <a:cs typeface="Times New Roman"/>
                <a:sym typeface="Times New Roman"/>
              </a:rPr>
              <a:t>				 					</a:t>
            </a:r>
            <a:endParaRPr/>
          </a:p>
          <a:p>
            <a:pPr marL="0" lvl="0" indent="0" algn="l" rtl="0">
              <a:lnSpc>
                <a:spcPct val="100000"/>
              </a:lnSpc>
              <a:spcBef>
                <a:spcPts val="280"/>
              </a:spcBef>
              <a:spcAft>
                <a:spcPts val="0"/>
              </a:spcAft>
              <a:buClr>
                <a:schemeClr val="dk1"/>
              </a:buClr>
              <a:buSzPts val="1400"/>
              <a:buNone/>
            </a:pPr>
            <a:r>
              <a:rPr lang="en-US" sz="1400">
                <a:latin typeface="Times New Roman"/>
                <a:ea typeface="Times New Roman"/>
                <a:cs typeface="Times New Roman"/>
                <a:sym typeface="Times New Roman"/>
              </a:rPr>
              <a:t>For plane strain problem body forces can be ignored and the displacement vector u can be decomposed into vector and scalar potentials by Helmoltz decomposition theorem [Morino, L. (1986). Helmholtz decomposition revisited: vorticity generation and trailing edge condition. Computational Mechanics, 1(1), 65-90]</a:t>
            </a:r>
            <a:endParaRPr/>
          </a:p>
          <a:p>
            <a:pPr marL="0" lvl="0" indent="0" algn="l" rtl="0">
              <a:lnSpc>
                <a:spcPct val="100000"/>
              </a:lnSpc>
              <a:spcBef>
                <a:spcPts val="280"/>
              </a:spcBef>
              <a:spcAft>
                <a:spcPts val="0"/>
              </a:spcAft>
              <a:buClr>
                <a:schemeClr val="dk1"/>
              </a:buClr>
              <a:buSzPts val="1400"/>
              <a:buNone/>
            </a:pPr>
            <a:r>
              <a:rPr lang="en-US" sz="1400">
                <a:latin typeface="Times New Roman"/>
                <a:ea typeface="Times New Roman"/>
                <a:cs typeface="Times New Roman"/>
                <a:sym typeface="Times New Roman"/>
              </a:rPr>
              <a:t>					 (8)	</a:t>
            </a:r>
            <a:endParaRPr/>
          </a:p>
          <a:p>
            <a:pPr marL="0" lvl="0" indent="0" algn="l" rtl="0">
              <a:lnSpc>
                <a:spcPct val="100000"/>
              </a:lnSpc>
              <a:spcBef>
                <a:spcPts val="280"/>
              </a:spcBef>
              <a:spcAft>
                <a:spcPts val="0"/>
              </a:spcAft>
              <a:buClr>
                <a:schemeClr val="dk1"/>
              </a:buClr>
              <a:buSzPts val="1400"/>
              <a:buNone/>
            </a:pPr>
            <a:r>
              <a:rPr lang="en-US" sz="1400">
                <a:latin typeface="Times New Roman"/>
                <a:ea typeface="Times New Roman"/>
                <a:cs typeface="Times New Roman"/>
                <a:sym typeface="Times New Roman"/>
              </a:rPr>
              <a:t>In which Φ is scalar potential. And vector potential s satisfies 	          .</a:t>
            </a:r>
            <a:endParaRPr/>
          </a:p>
          <a:p>
            <a:pPr marL="0" lvl="0" indent="0" algn="l" rtl="0">
              <a:lnSpc>
                <a:spcPct val="90000"/>
              </a:lnSpc>
              <a:spcBef>
                <a:spcPts val="280"/>
              </a:spcBef>
              <a:spcAft>
                <a:spcPts val="0"/>
              </a:spcAft>
              <a:buClr>
                <a:schemeClr val="dk1"/>
              </a:buClr>
              <a:buSzPts val="1400"/>
              <a:buNone/>
            </a:pPr>
            <a:r>
              <a:rPr lang="en-US" sz="1400">
                <a:latin typeface="Times New Roman"/>
                <a:ea typeface="Times New Roman"/>
                <a:cs typeface="Times New Roman"/>
                <a:sym typeface="Times New Roman"/>
              </a:rPr>
              <a:t>		</a:t>
            </a:r>
            <a:endParaRPr/>
          </a:p>
          <a:p>
            <a:pPr marL="0" lvl="0" indent="0" algn="l" rtl="0">
              <a:lnSpc>
                <a:spcPct val="90000"/>
              </a:lnSpc>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0" lvl="0" indent="0" algn="l" rtl="0">
              <a:lnSpc>
                <a:spcPct val="90000"/>
              </a:lnSpc>
              <a:spcBef>
                <a:spcPts val="360"/>
              </a:spcBef>
              <a:spcAft>
                <a:spcPts val="0"/>
              </a:spcAft>
              <a:buClr>
                <a:schemeClr val="dk1"/>
              </a:buClr>
              <a:buSzPts val="1800"/>
              <a:buNone/>
            </a:pPr>
            <a:endParaRPr sz="1800">
              <a:latin typeface="Times New Roman"/>
              <a:ea typeface="Times New Roman"/>
              <a:cs typeface="Times New Roman"/>
              <a:sym typeface="Times New Roman"/>
            </a:endParaRPr>
          </a:p>
          <a:p>
            <a:pPr marL="0" lvl="0" indent="0" algn="l" rtl="0">
              <a:lnSpc>
                <a:spcPct val="90000"/>
              </a:lnSpc>
              <a:spcBef>
                <a:spcPts val="360"/>
              </a:spcBef>
              <a:spcAft>
                <a:spcPts val="0"/>
              </a:spcAft>
              <a:buClr>
                <a:schemeClr val="dk1"/>
              </a:buClr>
              <a:buSzPts val="1800"/>
              <a:buNone/>
            </a:pPr>
            <a:endParaRPr sz="1800">
              <a:latin typeface="Times New Roman"/>
              <a:ea typeface="Times New Roman"/>
              <a:cs typeface="Times New Roman"/>
              <a:sym typeface="Times New Roman"/>
            </a:endParaRPr>
          </a:p>
        </p:txBody>
      </p:sp>
      <p:pic>
        <p:nvPicPr>
          <p:cNvPr id="135" name="Google Shape;135;p17"/>
          <p:cNvPicPr preferRelativeResize="0"/>
          <p:nvPr/>
        </p:nvPicPr>
        <p:blipFill rotWithShape="1">
          <a:blip r:embed="rId3">
            <a:alphaModFix/>
          </a:blip>
          <a:srcRect/>
          <a:stretch/>
        </p:blipFill>
        <p:spPr>
          <a:xfrm>
            <a:off x="575016" y="1915661"/>
            <a:ext cx="3239579" cy="476612"/>
          </a:xfrm>
          <a:prstGeom prst="rect">
            <a:avLst/>
          </a:prstGeom>
          <a:noFill/>
          <a:ln>
            <a:noFill/>
          </a:ln>
        </p:spPr>
      </p:pic>
      <p:pic>
        <p:nvPicPr>
          <p:cNvPr id="136" name="Google Shape;136;p17"/>
          <p:cNvPicPr preferRelativeResize="0"/>
          <p:nvPr/>
        </p:nvPicPr>
        <p:blipFill rotWithShape="1">
          <a:blip r:embed="rId4">
            <a:alphaModFix/>
          </a:blip>
          <a:srcRect/>
          <a:stretch/>
        </p:blipFill>
        <p:spPr>
          <a:xfrm>
            <a:off x="608556" y="4676861"/>
            <a:ext cx="2614728" cy="418121"/>
          </a:xfrm>
          <a:prstGeom prst="rect">
            <a:avLst/>
          </a:prstGeom>
          <a:noFill/>
          <a:ln>
            <a:noFill/>
          </a:ln>
        </p:spPr>
      </p:pic>
      <p:pic>
        <p:nvPicPr>
          <p:cNvPr id="137" name="Google Shape;137;p17"/>
          <p:cNvPicPr preferRelativeResize="0"/>
          <p:nvPr/>
        </p:nvPicPr>
        <p:blipFill rotWithShape="1">
          <a:blip r:embed="rId5">
            <a:alphaModFix/>
          </a:blip>
          <a:srcRect/>
          <a:stretch/>
        </p:blipFill>
        <p:spPr>
          <a:xfrm>
            <a:off x="570070" y="3048302"/>
            <a:ext cx="883976" cy="479677"/>
          </a:xfrm>
          <a:prstGeom prst="rect">
            <a:avLst/>
          </a:prstGeom>
          <a:noFill/>
          <a:ln>
            <a:noFill/>
          </a:ln>
        </p:spPr>
      </p:pic>
      <p:pic>
        <p:nvPicPr>
          <p:cNvPr id="138" name="Google Shape;138;p17"/>
          <p:cNvPicPr preferRelativeResize="0"/>
          <p:nvPr/>
        </p:nvPicPr>
        <p:blipFill rotWithShape="1">
          <a:blip r:embed="rId6">
            <a:alphaModFix/>
          </a:blip>
          <a:srcRect/>
          <a:stretch/>
        </p:blipFill>
        <p:spPr>
          <a:xfrm>
            <a:off x="453698" y="3544220"/>
            <a:ext cx="802669" cy="539978"/>
          </a:xfrm>
          <a:prstGeom prst="rect">
            <a:avLst/>
          </a:prstGeom>
          <a:noFill/>
          <a:ln>
            <a:noFill/>
          </a:ln>
        </p:spPr>
      </p:pic>
      <p:pic>
        <p:nvPicPr>
          <p:cNvPr id="139" name="Google Shape;139;p17"/>
          <p:cNvPicPr preferRelativeResize="0"/>
          <p:nvPr/>
        </p:nvPicPr>
        <p:blipFill rotWithShape="1">
          <a:blip r:embed="rId7">
            <a:alphaModFix/>
          </a:blip>
          <a:srcRect/>
          <a:stretch/>
        </p:blipFill>
        <p:spPr>
          <a:xfrm>
            <a:off x="608545" y="5800746"/>
            <a:ext cx="1100000" cy="265517"/>
          </a:xfrm>
          <a:prstGeom prst="rect">
            <a:avLst/>
          </a:prstGeom>
          <a:noFill/>
          <a:ln>
            <a:noFill/>
          </a:ln>
        </p:spPr>
      </p:pic>
      <p:pic>
        <p:nvPicPr>
          <p:cNvPr id="140" name="Google Shape;140;p17"/>
          <p:cNvPicPr preferRelativeResize="0"/>
          <p:nvPr/>
        </p:nvPicPr>
        <p:blipFill rotWithShape="1">
          <a:blip r:embed="rId8">
            <a:alphaModFix/>
          </a:blip>
          <a:srcRect/>
          <a:stretch/>
        </p:blipFill>
        <p:spPr>
          <a:xfrm>
            <a:off x="4572008" y="6066272"/>
            <a:ext cx="576064" cy="256492"/>
          </a:xfrm>
          <a:prstGeom prst="rect">
            <a:avLst/>
          </a:prstGeom>
          <a:noFill/>
          <a:ln>
            <a:noFill/>
          </a:ln>
        </p:spPr>
      </p:pic>
      <p:sp>
        <p:nvSpPr>
          <p:cNvPr id="141" name="Google Shape;141;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8"/>
          <p:cNvSpPr txBox="1">
            <a:spLocks noGrp="1"/>
          </p:cNvSpPr>
          <p:nvPr>
            <p:ph type="body" idx="1"/>
          </p:nvPr>
        </p:nvSpPr>
        <p:spPr>
          <a:xfrm>
            <a:off x="181652" y="310358"/>
            <a:ext cx="8710827" cy="671904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1300"/>
              <a:buChar char="•"/>
            </a:pPr>
            <a:r>
              <a:rPr lang="en-US" sz="1300">
                <a:latin typeface="Times New Roman"/>
                <a:ea typeface="Times New Roman"/>
                <a:cs typeface="Times New Roman"/>
                <a:sym typeface="Times New Roman"/>
              </a:rPr>
              <a:t>The displacement field in x and y direction is shown in equations (9) and (10) respectively.</a:t>
            </a:r>
            <a:endParaRPr/>
          </a:p>
          <a:p>
            <a:pPr marL="3657600" lvl="8" indent="0" algn="l" rtl="0">
              <a:spcBef>
                <a:spcPts val="260"/>
              </a:spcBef>
              <a:spcAft>
                <a:spcPts val="0"/>
              </a:spcAft>
              <a:buClr>
                <a:schemeClr val="dk1"/>
              </a:buClr>
              <a:buSzPts val="1300"/>
              <a:buNone/>
            </a:pPr>
            <a:endParaRPr sz="1300">
              <a:latin typeface="Times New Roman"/>
              <a:ea typeface="Times New Roman"/>
              <a:cs typeface="Times New Roman"/>
              <a:sym typeface="Times New Roman"/>
            </a:endParaRPr>
          </a:p>
          <a:p>
            <a:pPr marL="0" lvl="0" indent="0" algn="l" rtl="0">
              <a:spcBef>
                <a:spcPts val="260"/>
              </a:spcBef>
              <a:spcAft>
                <a:spcPts val="0"/>
              </a:spcAft>
              <a:buClr>
                <a:schemeClr val="dk1"/>
              </a:buClr>
              <a:buSzPts val="1300"/>
              <a:buNone/>
            </a:pPr>
            <a:r>
              <a:rPr lang="en-US" sz="1300">
                <a:latin typeface="Times New Roman"/>
                <a:ea typeface="Times New Roman"/>
                <a:cs typeface="Times New Roman"/>
                <a:sym typeface="Times New Roman"/>
              </a:rPr>
              <a:t>                                                          (9)</a:t>
            </a:r>
            <a:endParaRPr/>
          </a:p>
          <a:p>
            <a:pPr marL="342900" lvl="0" indent="-260350" algn="l" rtl="0">
              <a:spcBef>
                <a:spcPts val="260"/>
              </a:spcBef>
              <a:spcAft>
                <a:spcPts val="0"/>
              </a:spcAft>
              <a:buClr>
                <a:schemeClr val="dk1"/>
              </a:buClr>
              <a:buSzPts val="1300"/>
              <a:buNone/>
            </a:pPr>
            <a:endParaRPr sz="1300">
              <a:latin typeface="Times New Roman"/>
              <a:ea typeface="Times New Roman"/>
              <a:cs typeface="Times New Roman"/>
              <a:sym typeface="Times New Roman"/>
            </a:endParaRPr>
          </a:p>
          <a:p>
            <a:pPr marL="0" lvl="0" indent="0" algn="l" rtl="0">
              <a:spcBef>
                <a:spcPts val="260"/>
              </a:spcBef>
              <a:spcAft>
                <a:spcPts val="0"/>
              </a:spcAft>
              <a:buClr>
                <a:schemeClr val="dk1"/>
              </a:buClr>
              <a:buSzPts val="1300"/>
              <a:buNone/>
            </a:pPr>
            <a:r>
              <a:rPr lang="en-US" sz="1300">
                <a:latin typeface="Times New Roman"/>
                <a:ea typeface="Times New Roman"/>
                <a:cs typeface="Times New Roman"/>
                <a:sym typeface="Times New Roman"/>
              </a:rPr>
              <a:t>                                                         (10)</a:t>
            </a:r>
            <a:endParaRPr/>
          </a:p>
          <a:p>
            <a:pPr marL="0" lvl="0" indent="0" algn="l" rtl="0">
              <a:spcBef>
                <a:spcPts val="260"/>
              </a:spcBef>
              <a:spcAft>
                <a:spcPts val="0"/>
              </a:spcAft>
              <a:buClr>
                <a:schemeClr val="dk1"/>
              </a:buClr>
              <a:buSzPts val="1300"/>
              <a:buNone/>
            </a:pPr>
            <a:endParaRPr sz="1300">
              <a:latin typeface="Times New Roman"/>
              <a:ea typeface="Times New Roman"/>
              <a:cs typeface="Times New Roman"/>
              <a:sym typeface="Times New Roman"/>
            </a:endParaRPr>
          </a:p>
          <a:p>
            <a:pPr marL="0" lvl="0" indent="0" algn="l" rtl="0">
              <a:spcBef>
                <a:spcPts val="260"/>
              </a:spcBef>
              <a:spcAft>
                <a:spcPts val="0"/>
              </a:spcAft>
              <a:buClr>
                <a:schemeClr val="dk1"/>
              </a:buClr>
              <a:buSzPts val="1300"/>
              <a:buNone/>
            </a:pPr>
            <a:r>
              <a:rPr lang="en-US" sz="1300">
                <a:latin typeface="Times New Roman"/>
                <a:ea typeface="Times New Roman"/>
                <a:cs typeface="Times New Roman"/>
                <a:sym typeface="Times New Roman"/>
              </a:rPr>
              <a:t>where 𝜙 and s are scalar and vector wave potentials for longitudinal and transversal waves.</a:t>
            </a:r>
            <a:endParaRPr/>
          </a:p>
          <a:p>
            <a:pPr marL="0" lvl="0" indent="0" algn="l" rtl="0">
              <a:spcBef>
                <a:spcPts val="260"/>
              </a:spcBef>
              <a:spcAft>
                <a:spcPts val="0"/>
              </a:spcAft>
              <a:buClr>
                <a:schemeClr val="dk1"/>
              </a:buClr>
              <a:buSzPts val="1300"/>
              <a:buNone/>
            </a:pPr>
            <a:endParaRPr sz="1300" baseline="30000">
              <a:latin typeface="Times New Roman"/>
              <a:ea typeface="Times New Roman"/>
              <a:cs typeface="Times New Roman"/>
              <a:sym typeface="Times New Roman"/>
            </a:endParaRPr>
          </a:p>
          <a:p>
            <a:pPr marL="0" lvl="0" indent="0" algn="l" rtl="0">
              <a:spcBef>
                <a:spcPts val="260"/>
              </a:spcBef>
              <a:spcAft>
                <a:spcPts val="0"/>
              </a:spcAft>
              <a:buClr>
                <a:schemeClr val="dk1"/>
              </a:buClr>
              <a:buSzPts val="1300"/>
              <a:buNone/>
            </a:pPr>
            <a:r>
              <a:rPr lang="en-US" sz="1300" b="1" u="sng">
                <a:latin typeface="Times New Roman"/>
                <a:ea typeface="Times New Roman"/>
                <a:cs typeface="Times New Roman"/>
                <a:sym typeface="Times New Roman"/>
              </a:rPr>
              <a:t>Boundary condition</a:t>
            </a:r>
            <a:r>
              <a:rPr lang="en-US" sz="1300">
                <a:latin typeface="Times New Roman"/>
                <a:ea typeface="Times New Roman"/>
                <a:cs typeface="Times New Roman"/>
                <a:sym typeface="Times New Roman"/>
              </a:rPr>
              <a:t>:</a:t>
            </a:r>
            <a:endParaRPr/>
          </a:p>
          <a:p>
            <a:pPr marL="342900" lvl="0" indent="-342900" algn="l" rtl="0">
              <a:spcBef>
                <a:spcPts val="260"/>
              </a:spcBef>
              <a:spcAft>
                <a:spcPts val="0"/>
              </a:spcAft>
              <a:buClr>
                <a:schemeClr val="dk1"/>
              </a:buClr>
              <a:buSzPts val="1300"/>
              <a:buChar char="•"/>
            </a:pPr>
            <a:r>
              <a:rPr lang="en-US" sz="1300">
                <a:latin typeface="Times New Roman"/>
                <a:ea typeface="Times New Roman"/>
                <a:cs typeface="Times New Roman"/>
                <a:sym typeface="Times New Roman"/>
              </a:rPr>
              <a:t>On the boundary surface of a half plane Ώ , (considering the isotropic media) it is assumed that there are no tractions. Therefore, equation (11) can be used as a boundary condition.</a:t>
            </a:r>
            <a:endParaRPr/>
          </a:p>
          <a:p>
            <a:pPr marL="0" lvl="0" indent="0" algn="l" rtl="0">
              <a:spcBef>
                <a:spcPts val="260"/>
              </a:spcBef>
              <a:spcAft>
                <a:spcPts val="0"/>
              </a:spcAft>
              <a:buClr>
                <a:schemeClr val="dk1"/>
              </a:buClr>
              <a:buSzPts val="1300"/>
              <a:buNone/>
            </a:pPr>
            <a:r>
              <a:rPr lang="en-US" sz="1300">
                <a:latin typeface="Times New Roman"/>
                <a:ea typeface="Times New Roman"/>
                <a:cs typeface="Times New Roman"/>
                <a:sym typeface="Times New Roman"/>
              </a:rPr>
              <a:t>					</a:t>
            </a:r>
            <a:endParaRPr/>
          </a:p>
          <a:p>
            <a:pPr marL="0" lvl="0" indent="0" algn="l" rtl="0">
              <a:spcBef>
                <a:spcPts val="260"/>
              </a:spcBef>
              <a:spcAft>
                <a:spcPts val="0"/>
              </a:spcAft>
              <a:buClr>
                <a:schemeClr val="dk1"/>
              </a:buClr>
              <a:buSzPts val="1300"/>
              <a:buNone/>
            </a:pPr>
            <a:r>
              <a:rPr lang="en-US" sz="1300">
                <a:latin typeface="Times New Roman"/>
                <a:ea typeface="Times New Roman"/>
                <a:cs typeface="Times New Roman"/>
                <a:sym typeface="Times New Roman"/>
              </a:rPr>
              <a:t>					                                                                     (11)</a:t>
            </a:r>
            <a:endParaRPr/>
          </a:p>
          <a:p>
            <a:pPr marL="0" lvl="0" indent="0" algn="l" rtl="0">
              <a:spcBef>
                <a:spcPts val="260"/>
              </a:spcBef>
              <a:spcAft>
                <a:spcPts val="0"/>
              </a:spcAft>
              <a:buClr>
                <a:schemeClr val="dk1"/>
              </a:buClr>
              <a:buSzPts val="1300"/>
              <a:buNone/>
            </a:pPr>
            <a:endParaRPr sz="1300">
              <a:latin typeface="Times New Roman"/>
              <a:ea typeface="Times New Roman"/>
              <a:cs typeface="Times New Roman"/>
              <a:sym typeface="Times New Roman"/>
            </a:endParaRPr>
          </a:p>
          <a:p>
            <a:pPr marL="342900" lvl="0" indent="-342900" algn="l" rtl="0">
              <a:spcBef>
                <a:spcPts val="260"/>
              </a:spcBef>
              <a:spcAft>
                <a:spcPts val="0"/>
              </a:spcAft>
              <a:buClr>
                <a:schemeClr val="dk1"/>
              </a:buClr>
              <a:buSzPts val="1300"/>
              <a:buChar char="•"/>
            </a:pPr>
            <a:r>
              <a:rPr lang="en-US" sz="1300">
                <a:latin typeface="Times New Roman"/>
                <a:ea typeface="Times New Roman"/>
                <a:cs typeface="Times New Roman"/>
                <a:sym typeface="Times New Roman"/>
              </a:rPr>
              <a:t>Assuming no tractions on the surface:                where       is the unit normal to the surface, </a:t>
            </a:r>
            <a:r>
              <a:rPr lang="en-US" sz="1300" b="1">
                <a:latin typeface="Times New Roman"/>
                <a:ea typeface="Times New Roman"/>
                <a:cs typeface="Times New Roman"/>
                <a:sym typeface="Times New Roman"/>
              </a:rPr>
              <a:t>I</a:t>
            </a:r>
            <a:r>
              <a:rPr lang="en-US" sz="1300">
                <a:latin typeface="Times New Roman"/>
                <a:ea typeface="Times New Roman"/>
                <a:cs typeface="Times New Roman"/>
                <a:sym typeface="Times New Roman"/>
              </a:rPr>
              <a:t> is the unit diagonal matrix and u is the displacement vector.</a:t>
            </a:r>
            <a:endParaRPr/>
          </a:p>
          <a:p>
            <a:pPr marL="0" lvl="0" indent="0" algn="l" rtl="0">
              <a:spcBef>
                <a:spcPts val="260"/>
              </a:spcBef>
              <a:spcAft>
                <a:spcPts val="0"/>
              </a:spcAft>
              <a:buClr>
                <a:schemeClr val="dk1"/>
              </a:buClr>
              <a:buSzPts val="1300"/>
              <a:buNone/>
            </a:pPr>
            <a:endParaRPr sz="1300" b="1" u="sng">
              <a:latin typeface="Times New Roman"/>
              <a:ea typeface="Times New Roman"/>
              <a:cs typeface="Times New Roman"/>
              <a:sym typeface="Times New Roman"/>
            </a:endParaRPr>
          </a:p>
          <a:p>
            <a:pPr marL="0" lvl="0" indent="0" algn="l" rtl="0">
              <a:spcBef>
                <a:spcPts val="260"/>
              </a:spcBef>
              <a:spcAft>
                <a:spcPts val="0"/>
              </a:spcAft>
              <a:buClr>
                <a:schemeClr val="dk1"/>
              </a:buClr>
              <a:buSzPts val="1300"/>
              <a:buNone/>
            </a:pPr>
            <a:r>
              <a:rPr lang="en-US" sz="1300" b="1" u="sng">
                <a:latin typeface="Times New Roman"/>
                <a:ea typeface="Times New Roman"/>
                <a:cs typeface="Times New Roman"/>
                <a:sym typeface="Times New Roman"/>
              </a:rPr>
              <a:t>Initial Condition</a:t>
            </a:r>
            <a:endParaRPr/>
          </a:p>
          <a:p>
            <a:pPr marL="0" lvl="0" indent="0" algn="l" rtl="0">
              <a:spcBef>
                <a:spcPts val="260"/>
              </a:spcBef>
              <a:spcAft>
                <a:spcPts val="0"/>
              </a:spcAft>
              <a:buClr>
                <a:schemeClr val="dk1"/>
              </a:buClr>
              <a:buSzPts val="1300"/>
              <a:buNone/>
            </a:pPr>
            <a:r>
              <a:rPr lang="en-US" sz="1300">
                <a:latin typeface="Times New Roman"/>
                <a:ea typeface="Times New Roman"/>
                <a:cs typeface="Times New Roman"/>
                <a:sym typeface="Times New Roman"/>
              </a:rPr>
              <a:t>Since there are no initial stresses in the half plane, initial conditions were taken as stated below:</a:t>
            </a:r>
            <a:endParaRPr/>
          </a:p>
          <a:p>
            <a:pPr marL="0" lvl="0" indent="0" algn="l" rtl="0">
              <a:spcBef>
                <a:spcPts val="260"/>
              </a:spcBef>
              <a:spcAft>
                <a:spcPts val="0"/>
              </a:spcAft>
              <a:buClr>
                <a:schemeClr val="dk1"/>
              </a:buClr>
              <a:buSzPts val="1300"/>
              <a:buNone/>
            </a:pPr>
            <a:r>
              <a:rPr lang="en-US" sz="1300">
                <a:latin typeface="Times New Roman"/>
                <a:ea typeface="Times New Roman"/>
                <a:cs typeface="Times New Roman"/>
                <a:sym typeface="Times New Roman"/>
              </a:rPr>
              <a:t>		             (12)						</a:t>
            </a:r>
            <a:endParaRPr/>
          </a:p>
          <a:p>
            <a:pPr marL="0" lvl="0" indent="0" algn="l" rtl="0">
              <a:spcBef>
                <a:spcPts val="260"/>
              </a:spcBef>
              <a:spcAft>
                <a:spcPts val="0"/>
              </a:spcAft>
              <a:buClr>
                <a:schemeClr val="dk1"/>
              </a:buClr>
              <a:buSzPts val="1300"/>
              <a:buNone/>
            </a:pPr>
            <a:r>
              <a:rPr lang="en-US" sz="1300">
                <a:latin typeface="Times New Roman"/>
                <a:ea typeface="Times New Roman"/>
                <a:cs typeface="Times New Roman"/>
                <a:sym typeface="Times New Roman"/>
              </a:rPr>
              <a:t>		           </a:t>
            </a:r>
            <a:endParaRPr/>
          </a:p>
          <a:p>
            <a:pPr marL="0" lvl="0" indent="0" algn="l" rtl="0">
              <a:spcBef>
                <a:spcPts val="260"/>
              </a:spcBef>
              <a:spcAft>
                <a:spcPts val="0"/>
              </a:spcAft>
              <a:buClr>
                <a:schemeClr val="dk1"/>
              </a:buClr>
              <a:buSzPts val="1300"/>
              <a:buNone/>
            </a:pPr>
            <a:r>
              <a:rPr lang="en-US" sz="1300">
                <a:latin typeface="Times New Roman"/>
                <a:ea typeface="Times New Roman"/>
                <a:cs typeface="Times New Roman"/>
                <a:sym typeface="Times New Roman"/>
              </a:rPr>
              <a:t>		             (13)</a:t>
            </a:r>
            <a:endParaRPr/>
          </a:p>
          <a:p>
            <a:pPr marL="0" lvl="0" indent="0" algn="l" rtl="0">
              <a:spcBef>
                <a:spcPts val="260"/>
              </a:spcBef>
              <a:spcAft>
                <a:spcPts val="0"/>
              </a:spcAft>
              <a:buClr>
                <a:schemeClr val="dk1"/>
              </a:buClr>
              <a:buSzPts val="1300"/>
              <a:buNone/>
            </a:pPr>
            <a:endParaRPr sz="1300">
              <a:latin typeface="Times New Roman"/>
              <a:ea typeface="Times New Roman"/>
              <a:cs typeface="Times New Roman"/>
              <a:sym typeface="Times New Roman"/>
            </a:endParaRPr>
          </a:p>
          <a:p>
            <a:pPr marL="0" lvl="0" indent="0" algn="l" rtl="0">
              <a:spcBef>
                <a:spcPts val="260"/>
              </a:spcBef>
              <a:spcAft>
                <a:spcPts val="0"/>
              </a:spcAft>
              <a:buClr>
                <a:schemeClr val="dk1"/>
              </a:buClr>
              <a:buSzPts val="1300"/>
              <a:buNone/>
            </a:pPr>
            <a:r>
              <a:rPr lang="en-US" sz="1300">
                <a:latin typeface="Times New Roman"/>
                <a:ea typeface="Times New Roman"/>
                <a:cs typeface="Times New Roman"/>
                <a:sym typeface="Times New Roman"/>
              </a:rPr>
              <a:t>At the interface between soil and seismic barrier ideal mechanical contact was used.	            </a:t>
            </a:r>
            <a:endParaRPr/>
          </a:p>
          <a:p>
            <a:pPr marL="0" lvl="0" indent="0" algn="l" rtl="0">
              <a:spcBef>
                <a:spcPts val="260"/>
              </a:spcBef>
              <a:spcAft>
                <a:spcPts val="0"/>
              </a:spcAft>
              <a:buClr>
                <a:schemeClr val="dk1"/>
              </a:buClr>
              <a:buSzPts val="1300"/>
              <a:buNone/>
            </a:pPr>
            <a:r>
              <a:rPr lang="en-US" sz="1300">
                <a:latin typeface="Times New Roman"/>
                <a:ea typeface="Times New Roman"/>
                <a:cs typeface="Times New Roman"/>
                <a:sym typeface="Times New Roman"/>
              </a:rPr>
              <a:t>		                                   (14)</a:t>
            </a:r>
            <a:endParaRPr/>
          </a:p>
          <a:p>
            <a:pPr marL="0" lvl="0" indent="0" algn="l" rtl="0">
              <a:spcBef>
                <a:spcPts val="260"/>
              </a:spcBef>
              <a:spcAft>
                <a:spcPts val="0"/>
              </a:spcAft>
              <a:buClr>
                <a:schemeClr val="dk1"/>
              </a:buClr>
              <a:buSzPts val="1300"/>
              <a:buNone/>
            </a:pPr>
            <a:r>
              <a:rPr lang="en-US" sz="1300">
                <a:latin typeface="Times New Roman"/>
                <a:ea typeface="Times New Roman"/>
                <a:cs typeface="Times New Roman"/>
                <a:sym typeface="Times New Roman"/>
              </a:rPr>
              <a:t>                             		             (15)</a:t>
            </a:r>
            <a:endParaRPr/>
          </a:p>
          <a:p>
            <a:pPr marL="0" lvl="0" indent="0" algn="l" rtl="0">
              <a:spcBef>
                <a:spcPts val="260"/>
              </a:spcBef>
              <a:spcAft>
                <a:spcPts val="0"/>
              </a:spcAft>
              <a:buClr>
                <a:schemeClr val="dk1"/>
              </a:buClr>
              <a:buSzPts val="1300"/>
              <a:buNone/>
            </a:pPr>
            <a:r>
              <a:rPr lang="en-US" sz="1300">
                <a:latin typeface="Times New Roman"/>
                <a:ea typeface="Times New Roman"/>
                <a:cs typeface="Times New Roman"/>
                <a:sym typeface="Times New Roman"/>
              </a:rPr>
              <a:t>                                                     </a:t>
            </a:r>
            <a:endParaRPr sz="1300">
              <a:latin typeface="Times New Roman"/>
              <a:ea typeface="Times New Roman"/>
              <a:cs typeface="Times New Roman"/>
              <a:sym typeface="Times New Roman"/>
            </a:endParaRPr>
          </a:p>
        </p:txBody>
      </p:sp>
      <p:pic>
        <p:nvPicPr>
          <p:cNvPr id="148" name="Google Shape;148;p18"/>
          <p:cNvPicPr preferRelativeResize="0"/>
          <p:nvPr/>
        </p:nvPicPr>
        <p:blipFill rotWithShape="1">
          <a:blip r:embed="rId3">
            <a:alphaModFix/>
          </a:blip>
          <a:srcRect/>
          <a:stretch/>
        </p:blipFill>
        <p:spPr>
          <a:xfrm>
            <a:off x="3131840" y="3560619"/>
            <a:ext cx="626336" cy="218519"/>
          </a:xfrm>
          <a:prstGeom prst="rect">
            <a:avLst/>
          </a:prstGeom>
          <a:noFill/>
          <a:ln>
            <a:noFill/>
          </a:ln>
        </p:spPr>
      </p:pic>
      <p:pic>
        <p:nvPicPr>
          <p:cNvPr id="149" name="Google Shape;149;p18"/>
          <p:cNvPicPr preferRelativeResize="0"/>
          <p:nvPr/>
        </p:nvPicPr>
        <p:blipFill rotWithShape="1">
          <a:blip r:embed="rId4">
            <a:alphaModFix/>
          </a:blip>
          <a:srcRect/>
          <a:stretch/>
        </p:blipFill>
        <p:spPr>
          <a:xfrm>
            <a:off x="4211656" y="3535194"/>
            <a:ext cx="238647" cy="226103"/>
          </a:xfrm>
          <a:prstGeom prst="rect">
            <a:avLst/>
          </a:prstGeom>
          <a:noFill/>
          <a:ln>
            <a:noFill/>
          </a:ln>
        </p:spPr>
      </p:pic>
      <p:pic>
        <p:nvPicPr>
          <p:cNvPr id="150" name="Google Shape;150;p18"/>
          <p:cNvPicPr preferRelativeResize="0"/>
          <p:nvPr/>
        </p:nvPicPr>
        <p:blipFill rotWithShape="1">
          <a:blip r:embed="rId5">
            <a:alphaModFix/>
          </a:blip>
          <a:srcRect/>
          <a:stretch/>
        </p:blipFill>
        <p:spPr>
          <a:xfrm>
            <a:off x="698716" y="4758859"/>
            <a:ext cx="995657" cy="596271"/>
          </a:xfrm>
          <a:prstGeom prst="rect">
            <a:avLst/>
          </a:prstGeom>
          <a:noFill/>
          <a:ln>
            <a:noFill/>
          </a:ln>
        </p:spPr>
      </p:pic>
      <p:pic>
        <p:nvPicPr>
          <p:cNvPr id="151" name="Google Shape;151;p18"/>
          <p:cNvPicPr preferRelativeResize="0"/>
          <p:nvPr/>
        </p:nvPicPr>
        <p:blipFill rotWithShape="1">
          <a:blip r:embed="rId6">
            <a:alphaModFix/>
          </a:blip>
          <a:srcRect/>
          <a:stretch/>
        </p:blipFill>
        <p:spPr>
          <a:xfrm>
            <a:off x="687474" y="5752112"/>
            <a:ext cx="1368152" cy="511861"/>
          </a:xfrm>
          <a:prstGeom prst="rect">
            <a:avLst/>
          </a:prstGeom>
          <a:noFill/>
          <a:ln>
            <a:noFill/>
          </a:ln>
        </p:spPr>
      </p:pic>
      <p:pic>
        <p:nvPicPr>
          <p:cNvPr id="152" name="Google Shape;152;p18"/>
          <p:cNvPicPr preferRelativeResize="0"/>
          <p:nvPr/>
        </p:nvPicPr>
        <p:blipFill rotWithShape="1">
          <a:blip r:embed="rId7">
            <a:alphaModFix/>
          </a:blip>
          <a:srcRect/>
          <a:stretch/>
        </p:blipFill>
        <p:spPr>
          <a:xfrm>
            <a:off x="687478" y="695732"/>
            <a:ext cx="1006895" cy="429844"/>
          </a:xfrm>
          <a:prstGeom prst="rect">
            <a:avLst/>
          </a:prstGeom>
          <a:noFill/>
          <a:ln>
            <a:noFill/>
          </a:ln>
        </p:spPr>
      </p:pic>
      <p:pic>
        <p:nvPicPr>
          <p:cNvPr id="153" name="Google Shape;153;p18"/>
          <p:cNvPicPr preferRelativeResize="0"/>
          <p:nvPr/>
        </p:nvPicPr>
        <p:blipFill rotWithShape="1">
          <a:blip r:embed="rId8">
            <a:alphaModFix/>
          </a:blip>
          <a:srcRect/>
          <a:stretch/>
        </p:blipFill>
        <p:spPr>
          <a:xfrm>
            <a:off x="698716" y="1258653"/>
            <a:ext cx="1016124" cy="471772"/>
          </a:xfrm>
          <a:prstGeom prst="rect">
            <a:avLst/>
          </a:prstGeom>
          <a:noFill/>
          <a:ln>
            <a:noFill/>
          </a:ln>
        </p:spPr>
      </p:pic>
      <p:pic>
        <p:nvPicPr>
          <p:cNvPr id="154" name="Google Shape;154;p18"/>
          <p:cNvPicPr preferRelativeResize="0"/>
          <p:nvPr/>
        </p:nvPicPr>
        <p:blipFill rotWithShape="1">
          <a:blip r:embed="rId9">
            <a:alphaModFix/>
          </a:blip>
          <a:srcRect/>
          <a:stretch/>
        </p:blipFill>
        <p:spPr>
          <a:xfrm>
            <a:off x="661249" y="2933131"/>
            <a:ext cx="3910751" cy="345900"/>
          </a:xfrm>
          <a:prstGeom prst="rect">
            <a:avLst/>
          </a:prstGeom>
          <a:noFill/>
          <a:ln>
            <a:noFill/>
          </a:ln>
        </p:spPr>
      </p:pic>
      <p:sp>
        <p:nvSpPr>
          <p:cNvPr id="155" name="Google Shape;155;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287524" y="44624"/>
            <a:ext cx="8568952" cy="864096"/>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imes New Roman"/>
              <a:buNone/>
            </a:pPr>
            <a:r>
              <a:rPr lang="en-US" sz="3000" b="1">
                <a:latin typeface="Times New Roman"/>
                <a:ea typeface="Times New Roman"/>
                <a:cs typeface="Times New Roman"/>
                <a:sym typeface="Times New Roman"/>
              </a:rPr>
              <a:t>5. Numerical Simulation</a:t>
            </a:r>
            <a:endParaRPr sz="3000"/>
          </a:p>
        </p:txBody>
      </p:sp>
      <p:sp>
        <p:nvSpPr>
          <p:cNvPr id="161" name="Google Shape;161;p19"/>
          <p:cNvSpPr txBox="1">
            <a:spLocks noGrp="1"/>
          </p:cNvSpPr>
          <p:nvPr>
            <p:ph type="body" idx="1"/>
          </p:nvPr>
        </p:nvSpPr>
        <p:spPr>
          <a:xfrm>
            <a:off x="-252536" y="836712"/>
            <a:ext cx="9217024" cy="6021288"/>
          </a:xfrm>
          <a:prstGeom prst="rect">
            <a:avLst/>
          </a:prstGeom>
          <a:noFill/>
          <a:ln>
            <a:noFill/>
          </a:ln>
        </p:spPr>
        <p:txBody>
          <a:bodyPr spcFirstLastPara="1" wrap="square" lIns="91425" tIns="45700" rIns="91425" bIns="45700" anchor="t" anchorCtr="0">
            <a:noAutofit/>
          </a:bodyPr>
          <a:lstStyle/>
          <a:p>
            <a:pPr marL="742950" lvl="1" indent="-285750" algn="l" rtl="0">
              <a:spcBef>
                <a:spcPts val="0"/>
              </a:spcBef>
              <a:spcAft>
                <a:spcPts val="0"/>
              </a:spcAft>
              <a:buClr>
                <a:schemeClr val="dk1"/>
              </a:buClr>
              <a:buSzPts val="1400"/>
              <a:buFont typeface="Arial"/>
              <a:buChar char="•"/>
            </a:pPr>
            <a:r>
              <a:rPr lang="en-US" sz="1400">
                <a:latin typeface="Times New Roman"/>
                <a:ea typeface="Times New Roman"/>
                <a:cs typeface="Times New Roman"/>
                <a:sym typeface="Times New Roman"/>
              </a:rPr>
              <a:t>An elastic half-space (110 x 75m) model with plane strain elements was designed using ABAQUS. </a:t>
            </a:r>
            <a:endParaRPr/>
          </a:p>
          <a:p>
            <a:pPr marL="742950" lvl="1" indent="-196850" algn="l" rtl="0">
              <a:spcBef>
                <a:spcPts val="280"/>
              </a:spcBef>
              <a:spcAft>
                <a:spcPts val="0"/>
              </a:spcAft>
              <a:buClr>
                <a:schemeClr val="dk1"/>
              </a:buClr>
              <a:buSzPts val="1400"/>
              <a:buFont typeface="Arial"/>
              <a:buNone/>
            </a:pPr>
            <a:endParaRPr sz="1400">
              <a:latin typeface="Times New Roman"/>
              <a:ea typeface="Times New Roman"/>
              <a:cs typeface="Times New Roman"/>
              <a:sym typeface="Times New Roman"/>
            </a:endParaRPr>
          </a:p>
          <a:p>
            <a:pPr marL="742950" lvl="1" indent="-285750" algn="l" rtl="0">
              <a:spcBef>
                <a:spcPts val="280"/>
              </a:spcBef>
              <a:spcAft>
                <a:spcPts val="0"/>
              </a:spcAft>
              <a:buClr>
                <a:schemeClr val="dk1"/>
              </a:buClr>
              <a:buSzPts val="1400"/>
              <a:buFont typeface="Arial"/>
              <a:buChar char="•"/>
            </a:pPr>
            <a:r>
              <a:rPr lang="en-US" sz="1400">
                <a:latin typeface="Times New Roman"/>
                <a:ea typeface="Times New Roman"/>
                <a:cs typeface="Times New Roman"/>
                <a:sym typeface="Times New Roman"/>
              </a:rPr>
              <a:t>At the bottom and the right side of the plane, infinite elements (the element type “CINPE4”) were utilized to avert reflections from the boundaries which can affect the solution. Explicit Dynamic analysis method was utilized to simulate the wave propagation.</a:t>
            </a:r>
            <a:endParaRPr/>
          </a:p>
          <a:p>
            <a:pPr marL="457200" lvl="1" indent="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742950" lvl="1" indent="-196850" algn="l" rtl="0">
              <a:spcBef>
                <a:spcPts val="280"/>
              </a:spcBef>
              <a:spcAft>
                <a:spcPts val="0"/>
              </a:spcAft>
              <a:buClr>
                <a:schemeClr val="dk1"/>
              </a:buClr>
              <a:buSzPts val="1400"/>
              <a:buFont typeface="Arial"/>
              <a:buNone/>
            </a:pPr>
            <a:endParaRPr sz="1400">
              <a:latin typeface="Times New Roman"/>
              <a:ea typeface="Times New Roman"/>
              <a:cs typeface="Times New Roman"/>
              <a:sym typeface="Times New Roman"/>
            </a:endParaRPr>
          </a:p>
          <a:p>
            <a:pPr marL="742950" lvl="1" indent="-196850" algn="l" rtl="0">
              <a:spcBef>
                <a:spcPts val="280"/>
              </a:spcBef>
              <a:spcAft>
                <a:spcPts val="0"/>
              </a:spcAft>
              <a:buClr>
                <a:schemeClr val="dk1"/>
              </a:buClr>
              <a:buSzPts val="1400"/>
              <a:buFont typeface="Arial"/>
              <a:buNone/>
            </a:pPr>
            <a:endParaRPr sz="1400">
              <a:latin typeface="Times New Roman"/>
              <a:ea typeface="Times New Roman"/>
              <a:cs typeface="Times New Roman"/>
              <a:sym typeface="Times New Roman"/>
            </a:endParaRPr>
          </a:p>
          <a:p>
            <a:pPr marL="742950" lvl="1" indent="-196850" algn="l" rtl="0">
              <a:spcBef>
                <a:spcPts val="280"/>
              </a:spcBef>
              <a:spcAft>
                <a:spcPts val="0"/>
              </a:spcAft>
              <a:buClr>
                <a:schemeClr val="dk1"/>
              </a:buClr>
              <a:buSzPts val="1400"/>
              <a:buFont typeface="Arial"/>
              <a:buNone/>
            </a:pPr>
            <a:endParaRPr sz="1400">
              <a:latin typeface="Times New Roman"/>
              <a:ea typeface="Times New Roman"/>
              <a:cs typeface="Times New Roman"/>
              <a:sym typeface="Times New Roman"/>
            </a:endParaRPr>
          </a:p>
          <a:p>
            <a:pPr marL="742950" lvl="1" indent="-196850" algn="l" rtl="0">
              <a:spcBef>
                <a:spcPts val="280"/>
              </a:spcBef>
              <a:spcAft>
                <a:spcPts val="0"/>
              </a:spcAft>
              <a:buClr>
                <a:schemeClr val="dk1"/>
              </a:buClr>
              <a:buSzPts val="1400"/>
              <a:buFont typeface="Arial"/>
              <a:buNone/>
            </a:pPr>
            <a:endParaRPr sz="1400">
              <a:latin typeface="Times New Roman"/>
              <a:ea typeface="Times New Roman"/>
              <a:cs typeface="Times New Roman"/>
              <a:sym typeface="Times New Roman"/>
            </a:endParaRPr>
          </a:p>
          <a:p>
            <a:pPr marL="742950" lvl="1" indent="-196850" algn="l" rtl="0">
              <a:spcBef>
                <a:spcPts val="280"/>
              </a:spcBef>
              <a:spcAft>
                <a:spcPts val="0"/>
              </a:spcAft>
              <a:buClr>
                <a:schemeClr val="dk1"/>
              </a:buClr>
              <a:buSzPts val="1400"/>
              <a:buFont typeface="Arial"/>
              <a:buNone/>
            </a:pPr>
            <a:endParaRPr sz="1400">
              <a:latin typeface="Times New Roman"/>
              <a:ea typeface="Times New Roman"/>
              <a:cs typeface="Times New Roman"/>
              <a:sym typeface="Times New Roman"/>
            </a:endParaRPr>
          </a:p>
          <a:p>
            <a:pPr marL="742950" lvl="1" indent="-196850" algn="l" rtl="0">
              <a:spcBef>
                <a:spcPts val="280"/>
              </a:spcBef>
              <a:spcAft>
                <a:spcPts val="0"/>
              </a:spcAft>
              <a:buClr>
                <a:schemeClr val="dk1"/>
              </a:buClr>
              <a:buSzPts val="1400"/>
              <a:buFont typeface="Arial"/>
              <a:buNone/>
            </a:pPr>
            <a:endParaRPr sz="1400">
              <a:latin typeface="Times New Roman"/>
              <a:ea typeface="Times New Roman"/>
              <a:cs typeface="Times New Roman"/>
              <a:sym typeface="Times New Roman"/>
            </a:endParaRPr>
          </a:p>
          <a:p>
            <a:pPr marL="742950" lvl="1" indent="-196850" algn="l" rtl="0">
              <a:spcBef>
                <a:spcPts val="280"/>
              </a:spcBef>
              <a:spcAft>
                <a:spcPts val="0"/>
              </a:spcAft>
              <a:buClr>
                <a:schemeClr val="dk1"/>
              </a:buClr>
              <a:buSzPts val="1400"/>
              <a:buFont typeface="Arial"/>
              <a:buNone/>
            </a:pPr>
            <a:endParaRPr sz="1400">
              <a:latin typeface="Times New Roman"/>
              <a:ea typeface="Times New Roman"/>
              <a:cs typeface="Times New Roman"/>
              <a:sym typeface="Times New Roman"/>
            </a:endParaRPr>
          </a:p>
          <a:p>
            <a:pPr marL="457200" lvl="1" indent="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457200" lvl="1" indent="0" algn="l" rtl="0">
              <a:spcBef>
                <a:spcPts val="280"/>
              </a:spcBef>
              <a:spcAft>
                <a:spcPts val="0"/>
              </a:spcAft>
              <a:buClr>
                <a:schemeClr val="dk1"/>
              </a:buClr>
              <a:buSzPts val="1400"/>
              <a:buNone/>
            </a:pPr>
            <a:endParaRPr sz="1400">
              <a:latin typeface="Times New Roman"/>
              <a:ea typeface="Times New Roman"/>
              <a:cs typeface="Times New Roman"/>
              <a:sym typeface="Times New Roman"/>
            </a:endParaRPr>
          </a:p>
          <a:p>
            <a:pPr marL="742950" lvl="1" indent="-285750" algn="l" rtl="0">
              <a:spcBef>
                <a:spcPts val="280"/>
              </a:spcBef>
              <a:spcAft>
                <a:spcPts val="0"/>
              </a:spcAft>
              <a:buClr>
                <a:schemeClr val="dk1"/>
              </a:buClr>
              <a:buSzPts val="1400"/>
              <a:buFont typeface="Arial"/>
              <a:buChar char="•"/>
            </a:pPr>
            <a:r>
              <a:rPr lang="en-US" sz="1400">
                <a:latin typeface="Times New Roman"/>
                <a:ea typeface="Times New Roman"/>
                <a:cs typeface="Times New Roman"/>
                <a:sym typeface="Times New Roman"/>
              </a:rPr>
              <a:t>The sinusoidal excitation (displacement) was given from the top left corner where the symmetry condition applied according to function,                     where A is maximum amplitude, f is frequency and t is cumulative time.</a:t>
            </a:r>
            <a:endParaRPr sz="2000"/>
          </a:p>
          <a:p>
            <a:pPr marL="457200" lvl="1" indent="0" algn="l" rtl="0">
              <a:spcBef>
                <a:spcPts val="400"/>
              </a:spcBef>
              <a:spcAft>
                <a:spcPts val="0"/>
              </a:spcAft>
              <a:buClr>
                <a:schemeClr val="dk1"/>
              </a:buClr>
              <a:buSzPts val="2000"/>
              <a:buNone/>
            </a:pPr>
            <a:endParaRPr sz="2000">
              <a:latin typeface="Times New Roman"/>
              <a:ea typeface="Times New Roman"/>
              <a:cs typeface="Times New Roman"/>
              <a:sym typeface="Times New Roman"/>
            </a:endParaRPr>
          </a:p>
          <a:p>
            <a:pPr marL="742950" lvl="1" indent="-285750" algn="l" rtl="0">
              <a:spcBef>
                <a:spcPts val="280"/>
              </a:spcBef>
              <a:spcAft>
                <a:spcPts val="0"/>
              </a:spcAft>
              <a:buClr>
                <a:schemeClr val="dk1"/>
              </a:buClr>
              <a:buSzPts val="1400"/>
              <a:buFont typeface="Arial"/>
              <a:buChar char="•"/>
            </a:pPr>
            <a:r>
              <a:rPr lang="en-US" sz="1400">
                <a:latin typeface="Times New Roman"/>
                <a:ea typeface="Times New Roman"/>
                <a:cs typeface="Times New Roman"/>
                <a:sym typeface="Times New Roman"/>
              </a:rPr>
              <a:t>Reduction factor (K) and protection percentage (P) was calculated according to the equations below to see the effectiveness of the barriers.</a:t>
            </a:r>
            <a:endParaRPr/>
          </a:p>
          <a:p>
            <a:pPr marL="2514600" lvl="5" indent="-152400" algn="l" rtl="0">
              <a:spcBef>
                <a:spcPts val="240"/>
              </a:spcBef>
              <a:spcAft>
                <a:spcPts val="0"/>
              </a:spcAft>
              <a:buClr>
                <a:schemeClr val="dk1"/>
              </a:buClr>
              <a:buSzPts val="1200"/>
              <a:buNone/>
            </a:pPr>
            <a:endParaRPr sz="1200">
              <a:latin typeface="Times New Roman"/>
              <a:ea typeface="Times New Roman"/>
              <a:cs typeface="Times New Roman"/>
              <a:sym typeface="Times New Roman"/>
            </a:endParaRPr>
          </a:p>
          <a:p>
            <a:pPr marL="2743200" lvl="6" indent="0" algn="l" rtl="0">
              <a:spcBef>
                <a:spcPts val="240"/>
              </a:spcBef>
              <a:spcAft>
                <a:spcPts val="0"/>
              </a:spcAft>
              <a:buClr>
                <a:schemeClr val="dk1"/>
              </a:buClr>
              <a:buSzPts val="1200"/>
              <a:buNone/>
            </a:pPr>
            <a:r>
              <a:rPr lang="en-US" sz="1200">
                <a:latin typeface="Times New Roman"/>
                <a:ea typeface="Times New Roman"/>
                <a:cs typeface="Times New Roman"/>
                <a:sym typeface="Times New Roman"/>
              </a:rPr>
              <a:t>(16)</a:t>
            </a:r>
            <a:endParaRPr/>
          </a:p>
          <a:p>
            <a:pPr marL="2743200" lvl="6" indent="0" algn="l" rtl="0">
              <a:spcBef>
                <a:spcPts val="240"/>
              </a:spcBef>
              <a:spcAft>
                <a:spcPts val="0"/>
              </a:spcAft>
              <a:buClr>
                <a:schemeClr val="dk1"/>
              </a:buClr>
              <a:buSzPts val="1200"/>
              <a:buNone/>
            </a:pPr>
            <a:endParaRPr sz="1200">
              <a:latin typeface="Times New Roman"/>
              <a:ea typeface="Times New Roman"/>
              <a:cs typeface="Times New Roman"/>
              <a:sym typeface="Times New Roman"/>
            </a:endParaRPr>
          </a:p>
          <a:p>
            <a:pPr marL="2743200" lvl="6" indent="0" algn="l" rtl="0">
              <a:spcBef>
                <a:spcPts val="240"/>
              </a:spcBef>
              <a:spcAft>
                <a:spcPts val="0"/>
              </a:spcAft>
              <a:buClr>
                <a:schemeClr val="dk1"/>
              </a:buClr>
              <a:buSzPts val="1200"/>
              <a:buNone/>
            </a:pPr>
            <a:r>
              <a:rPr lang="en-US" sz="1200">
                <a:latin typeface="Times New Roman"/>
                <a:ea typeface="Times New Roman"/>
                <a:cs typeface="Times New Roman"/>
                <a:sym typeface="Times New Roman"/>
              </a:rPr>
              <a:t>(17)</a:t>
            </a:r>
            <a:endParaRPr/>
          </a:p>
        </p:txBody>
      </p:sp>
      <p:pic>
        <p:nvPicPr>
          <p:cNvPr id="162" name="Google Shape;162;p19"/>
          <p:cNvPicPr preferRelativeResize="0"/>
          <p:nvPr/>
        </p:nvPicPr>
        <p:blipFill rotWithShape="1">
          <a:blip r:embed="rId3">
            <a:alphaModFix/>
          </a:blip>
          <a:srcRect/>
          <a:stretch/>
        </p:blipFill>
        <p:spPr>
          <a:xfrm>
            <a:off x="373899" y="2072622"/>
            <a:ext cx="3726152" cy="2010228"/>
          </a:xfrm>
          <a:prstGeom prst="rect">
            <a:avLst/>
          </a:prstGeom>
          <a:noFill/>
          <a:ln>
            <a:noFill/>
          </a:ln>
        </p:spPr>
      </p:pic>
      <p:sp>
        <p:nvSpPr>
          <p:cNvPr id="163" name="Google Shape;163;p19"/>
          <p:cNvSpPr txBox="1"/>
          <p:nvPr/>
        </p:nvSpPr>
        <p:spPr>
          <a:xfrm>
            <a:off x="373899" y="3944351"/>
            <a:ext cx="4238212"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Figure 7. Numerical model and boundary conditions in ABAQUS</a:t>
            </a:r>
            <a:endParaRPr/>
          </a:p>
        </p:txBody>
      </p:sp>
      <p:pic>
        <p:nvPicPr>
          <p:cNvPr id="164" name="Google Shape;164;p19"/>
          <p:cNvPicPr preferRelativeResize="0"/>
          <p:nvPr/>
        </p:nvPicPr>
        <p:blipFill rotWithShape="1">
          <a:blip r:embed="rId4">
            <a:alphaModFix/>
          </a:blip>
          <a:srcRect/>
          <a:stretch/>
        </p:blipFill>
        <p:spPr>
          <a:xfrm>
            <a:off x="2195736" y="4758290"/>
            <a:ext cx="864096" cy="203603"/>
          </a:xfrm>
          <a:prstGeom prst="rect">
            <a:avLst/>
          </a:prstGeom>
          <a:noFill/>
          <a:ln>
            <a:noFill/>
          </a:ln>
        </p:spPr>
      </p:pic>
      <p:pic>
        <p:nvPicPr>
          <p:cNvPr id="165" name="Google Shape;165;p19"/>
          <p:cNvPicPr preferRelativeResize="0"/>
          <p:nvPr/>
        </p:nvPicPr>
        <p:blipFill rotWithShape="1">
          <a:blip r:embed="rId5">
            <a:alphaModFix/>
          </a:blip>
          <a:srcRect/>
          <a:stretch/>
        </p:blipFill>
        <p:spPr>
          <a:xfrm>
            <a:off x="5106856" y="2395517"/>
            <a:ext cx="3491838" cy="1570546"/>
          </a:xfrm>
          <a:prstGeom prst="rect">
            <a:avLst/>
          </a:prstGeom>
          <a:noFill/>
          <a:ln>
            <a:noFill/>
          </a:ln>
        </p:spPr>
      </p:pic>
      <p:sp>
        <p:nvSpPr>
          <p:cNvPr id="166" name="Google Shape;166;p19"/>
          <p:cNvSpPr txBox="1"/>
          <p:nvPr/>
        </p:nvSpPr>
        <p:spPr>
          <a:xfrm flipH="1">
            <a:off x="5072592" y="3966063"/>
            <a:ext cx="2990072"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Times New Roman"/>
                <a:ea typeface="Times New Roman"/>
                <a:cs typeface="Times New Roman"/>
                <a:sym typeface="Times New Roman"/>
              </a:rPr>
              <a:t>Figure 8. Dimensions of seismic barriers</a:t>
            </a:r>
            <a:endParaRPr/>
          </a:p>
        </p:txBody>
      </p:sp>
      <p:sp>
        <p:nvSpPr>
          <p:cNvPr id="167" name="Google Shape;16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168" name="Google Shape;168;p19"/>
          <p:cNvPicPr preferRelativeResize="0"/>
          <p:nvPr/>
        </p:nvPicPr>
        <p:blipFill rotWithShape="1">
          <a:blip r:embed="rId6">
            <a:alphaModFix/>
          </a:blip>
          <a:srcRect/>
          <a:stretch/>
        </p:blipFill>
        <p:spPr>
          <a:xfrm>
            <a:off x="457200" y="5947147"/>
            <a:ext cx="1946478" cy="480612"/>
          </a:xfrm>
          <a:prstGeom prst="rect">
            <a:avLst/>
          </a:prstGeom>
          <a:noFill/>
          <a:ln>
            <a:noFill/>
          </a:ln>
        </p:spPr>
      </p:pic>
      <p:pic>
        <p:nvPicPr>
          <p:cNvPr id="169" name="Google Shape;169;p19"/>
          <p:cNvPicPr preferRelativeResize="0"/>
          <p:nvPr/>
        </p:nvPicPr>
        <p:blipFill rotWithShape="1">
          <a:blip r:embed="rId7">
            <a:alphaModFix/>
          </a:blip>
          <a:srcRect/>
          <a:stretch/>
        </p:blipFill>
        <p:spPr>
          <a:xfrm>
            <a:off x="442764" y="6331740"/>
            <a:ext cx="1503040" cy="4601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0"/>
          <p:cNvSpPr txBox="1">
            <a:spLocks noGrp="1"/>
          </p:cNvSpPr>
          <p:nvPr>
            <p:ph type="title"/>
          </p:nvPr>
        </p:nvSpPr>
        <p:spPr>
          <a:xfrm>
            <a:off x="457200" y="18630"/>
            <a:ext cx="8229600" cy="56838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000"/>
              <a:buFont typeface="Times New Roman"/>
              <a:buNone/>
            </a:pPr>
            <a:r>
              <a:rPr lang="en-US" sz="3000" b="1">
                <a:latin typeface="Times New Roman"/>
                <a:ea typeface="Times New Roman"/>
                <a:cs typeface="Times New Roman"/>
                <a:sym typeface="Times New Roman"/>
              </a:rPr>
              <a:t>6. Numerical Simulation Results</a:t>
            </a:r>
            <a:endParaRPr/>
          </a:p>
        </p:txBody>
      </p:sp>
      <p:sp>
        <p:nvSpPr>
          <p:cNvPr id="175" name="Google Shape;175;p20"/>
          <p:cNvSpPr/>
          <p:nvPr/>
        </p:nvSpPr>
        <p:spPr>
          <a:xfrm>
            <a:off x="206984" y="530080"/>
            <a:ext cx="3702488"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6.1. Simulation Results for Open Trench</a:t>
            </a:r>
            <a:endParaRPr/>
          </a:p>
        </p:txBody>
      </p:sp>
      <p:sp>
        <p:nvSpPr>
          <p:cNvPr id="176" name="Google Shape;176;p20"/>
          <p:cNvSpPr/>
          <p:nvPr/>
        </p:nvSpPr>
        <p:spPr>
          <a:xfrm>
            <a:off x="161280" y="2914932"/>
            <a:ext cx="4226483"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Times New Roman"/>
                <a:ea typeface="Times New Roman"/>
                <a:cs typeface="Times New Roman"/>
                <a:sym typeface="Times New Roman"/>
              </a:rPr>
              <a:t>Figure 9. Maximum acceleration rates after implementing empty trench</a:t>
            </a:r>
            <a:endParaRPr/>
          </a:p>
        </p:txBody>
      </p:sp>
      <p:sp>
        <p:nvSpPr>
          <p:cNvPr id="177" name="Google Shape;177;p20"/>
          <p:cNvSpPr/>
          <p:nvPr/>
        </p:nvSpPr>
        <p:spPr>
          <a:xfrm>
            <a:off x="4429293" y="2905133"/>
            <a:ext cx="3889756"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Times New Roman"/>
                <a:ea typeface="Times New Roman"/>
                <a:cs typeface="Times New Roman"/>
                <a:sym typeface="Times New Roman"/>
              </a:rPr>
              <a:t>Figure 10. Reduction factors after implementing an empty trench</a:t>
            </a:r>
            <a:endParaRPr/>
          </a:p>
        </p:txBody>
      </p:sp>
      <p:sp>
        <p:nvSpPr>
          <p:cNvPr id="178" name="Google Shape;178;p20"/>
          <p:cNvSpPr/>
          <p:nvPr/>
        </p:nvSpPr>
        <p:spPr>
          <a:xfrm>
            <a:off x="2555776" y="5312678"/>
            <a:ext cx="4572000"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Times New Roman"/>
                <a:ea typeface="Times New Roman"/>
                <a:cs typeface="Times New Roman"/>
                <a:sym typeface="Times New Roman"/>
              </a:rPr>
              <a:t>Figure 11. Protection percentages for open trenches with respect to the wavelength-depth ratio for fixed barrier depth (4.5 m)</a:t>
            </a:r>
            <a:endParaRPr/>
          </a:p>
        </p:txBody>
      </p:sp>
      <p:sp>
        <p:nvSpPr>
          <p:cNvPr id="179" name="Google Shape;179;p20"/>
          <p:cNvSpPr/>
          <p:nvPr/>
        </p:nvSpPr>
        <p:spPr>
          <a:xfrm>
            <a:off x="158527" y="5578492"/>
            <a:ext cx="8707652"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As it can be monitored from the figure 10, after 10 meters reduction factor was reduced and Rayleigh waves overflew the empty trench. Thus, the statement of S. Kuznetsov [Kuznetsov, S. V. (2011). Seismic waves and seismic barriers. Acoustical Physics, 57(3), 420-426.] “</a:t>
            </a:r>
            <a:r>
              <a:rPr lang="en-US" sz="1400" i="1">
                <a:solidFill>
                  <a:schemeClr val="dk1"/>
                </a:solidFill>
                <a:latin typeface="Times New Roman"/>
                <a:ea typeface="Times New Roman"/>
                <a:cs typeface="Times New Roman"/>
                <a:sym typeface="Times New Roman"/>
              </a:rPr>
              <a:t>However, propagating Rayleigh or Love waves will simply overflow an empty trench</a:t>
            </a:r>
            <a:r>
              <a:rPr lang="en-US" sz="1400">
                <a:solidFill>
                  <a:schemeClr val="dk1"/>
                </a:solidFill>
                <a:latin typeface="Times New Roman"/>
                <a:ea typeface="Times New Roman"/>
                <a:cs typeface="Times New Roman"/>
                <a:sym typeface="Times New Roman"/>
              </a:rPr>
              <a:t>.” is confirmed.</a:t>
            </a:r>
            <a:endParaRPr/>
          </a:p>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p:txBody>
      </p:sp>
      <p:sp>
        <p:nvSpPr>
          <p:cNvPr id="180" name="Google Shape;180;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pic>
        <p:nvPicPr>
          <p:cNvPr id="181" name="Google Shape;181;p20"/>
          <p:cNvPicPr preferRelativeResize="0"/>
          <p:nvPr/>
        </p:nvPicPr>
        <p:blipFill rotWithShape="1">
          <a:blip r:embed="rId3">
            <a:alphaModFix/>
          </a:blip>
          <a:srcRect/>
          <a:stretch/>
        </p:blipFill>
        <p:spPr>
          <a:xfrm>
            <a:off x="206984" y="940447"/>
            <a:ext cx="4178027" cy="1980130"/>
          </a:xfrm>
          <a:prstGeom prst="rect">
            <a:avLst/>
          </a:prstGeom>
          <a:noFill/>
          <a:ln>
            <a:noFill/>
          </a:ln>
        </p:spPr>
      </p:pic>
      <p:pic>
        <p:nvPicPr>
          <p:cNvPr id="182" name="Google Shape;182;p20"/>
          <p:cNvPicPr preferRelativeResize="0"/>
          <p:nvPr/>
        </p:nvPicPr>
        <p:blipFill rotWithShape="1">
          <a:blip r:embed="rId4">
            <a:alphaModFix/>
          </a:blip>
          <a:srcRect/>
          <a:stretch/>
        </p:blipFill>
        <p:spPr>
          <a:xfrm>
            <a:off x="4512353" y="934802"/>
            <a:ext cx="4497909" cy="1980130"/>
          </a:xfrm>
          <a:prstGeom prst="rect">
            <a:avLst/>
          </a:prstGeom>
          <a:noFill/>
          <a:ln>
            <a:noFill/>
          </a:ln>
        </p:spPr>
      </p:pic>
      <p:pic>
        <p:nvPicPr>
          <p:cNvPr id="183" name="Google Shape;183;p20"/>
          <p:cNvPicPr preferRelativeResize="0"/>
          <p:nvPr/>
        </p:nvPicPr>
        <p:blipFill rotWithShape="1">
          <a:blip r:embed="rId5">
            <a:alphaModFix/>
          </a:blip>
          <a:srcRect/>
          <a:stretch/>
        </p:blipFill>
        <p:spPr>
          <a:xfrm>
            <a:off x="2592103" y="3219773"/>
            <a:ext cx="3674379" cy="212998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p:nvPr/>
        </p:nvSpPr>
        <p:spPr>
          <a:xfrm>
            <a:off x="179512" y="484497"/>
            <a:ext cx="4722831"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chemeClr val="dk1"/>
                </a:solidFill>
                <a:latin typeface="Times New Roman"/>
                <a:ea typeface="Times New Roman"/>
                <a:cs typeface="Times New Roman"/>
                <a:sym typeface="Times New Roman"/>
              </a:rPr>
              <a:t>6.2. Results for Seismic Barrier with Concrete 20/25</a:t>
            </a:r>
            <a:endParaRPr/>
          </a:p>
        </p:txBody>
      </p:sp>
      <p:sp>
        <p:nvSpPr>
          <p:cNvPr id="189" name="Google Shape;189;p21"/>
          <p:cNvSpPr/>
          <p:nvPr/>
        </p:nvSpPr>
        <p:spPr>
          <a:xfrm>
            <a:off x="247608" y="3159044"/>
            <a:ext cx="3091526" cy="4480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Times New Roman"/>
                <a:ea typeface="Times New Roman"/>
                <a:cs typeface="Times New Roman"/>
                <a:sym typeface="Times New Roman"/>
              </a:rPr>
              <a:t>Figure 12. Maximum acceleration rates after placing barrier with Concrete 20/25</a:t>
            </a:r>
            <a:endParaRPr/>
          </a:p>
        </p:txBody>
      </p:sp>
      <p:sp>
        <p:nvSpPr>
          <p:cNvPr id="190" name="Google Shape;190;p21"/>
          <p:cNvSpPr/>
          <p:nvPr/>
        </p:nvSpPr>
        <p:spPr>
          <a:xfrm>
            <a:off x="4644741" y="3154334"/>
            <a:ext cx="4267925"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Times New Roman"/>
                <a:ea typeface="Times New Roman"/>
                <a:cs typeface="Times New Roman"/>
                <a:sym typeface="Times New Roman"/>
              </a:rPr>
              <a:t>Figure 13. Reduction factors in the acceleration after placing seismic barrier with Concrete 20/25</a:t>
            </a:r>
            <a:endParaRPr/>
          </a:p>
        </p:txBody>
      </p:sp>
      <p:sp>
        <p:nvSpPr>
          <p:cNvPr id="191" name="Google Shape;191;p21"/>
          <p:cNvSpPr/>
          <p:nvPr/>
        </p:nvSpPr>
        <p:spPr>
          <a:xfrm>
            <a:off x="2650011" y="5572184"/>
            <a:ext cx="4405170"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dk1"/>
                </a:solidFill>
                <a:latin typeface="Times New Roman"/>
                <a:ea typeface="Times New Roman"/>
                <a:cs typeface="Times New Roman"/>
                <a:sym typeface="Times New Roman"/>
              </a:rPr>
              <a:t>Figure 14. Protection percentages for a seismic barrier with Concrete 20/25 with respect to the wavelength-depth ratio for fixed barrier depth (4.5 m)</a:t>
            </a:r>
            <a:endParaRPr/>
          </a:p>
        </p:txBody>
      </p:sp>
      <p:sp>
        <p:nvSpPr>
          <p:cNvPr id="192" name="Google Shape;192;p21"/>
          <p:cNvSpPr/>
          <p:nvPr/>
        </p:nvSpPr>
        <p:spPr>
          <a:xfrm>
            <a:off x="179512" y="5848633"/>
            <a:ext cx="8707652" cy="73866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400">
              <a:solidFill>
                <a:schemeClr val="dk1"/>
              </a:solidFill>
              <a:latin typeface="Times New Roman"/>
              <a:ea typeface="Times New Roman"/>
              <a:cs typeface="Times New Roman"/>
              <a:sym typeface="Times New Roman"/>
            </a:endParaRPr>
          </a:p>
          <a:p>
            <a:pPr marL="285750" marR="0" lvl="0" indent="-285750" algn="l" rtl="0">
              <a:spcBef>
                <a:spcPts val="0"/>
              </a:spcBef>
              <a:spcAft>
                <a:spcPts val="0"/>
              </a:spcAft>
              <a:buClr>
                <a:schemeClr val="dk1"/>
              </a:buClr>
              <a:buSzPts val="1400"/>
              <a:buFont typeface="Arial"/>
              <a:buChar char="•"/>
            </a:pPr>
            <a:r>
              <a:rPr lang="en-US" sz="1400">
                <a:solidFill>
                  <a:schemeClr val="dk1"/>
                </a:solidFill>
                <a:latin typeface="Times New Roman"/>
                <a:ea typeface="Times New Roman"/>
                <a:cs typeface="Times New Roman"/>
                <a:sym typeface="Times New Roman"/>
              </a:rPr>
              <a:t>As can be observed from figure 13, after 22 meters away from the barrier, the acceleration increased steadily. Therefore, the effective protection zone was remarked as 22 meters.</a:t>
            </a:r>
            <a:endParaRPr/>
          </a:p>
        </p:txBody>
      </p:sp>
      <p:sp>
        <p:nvSpPr>
          <p:cNvPr id="193" name="Google Shape;193;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194" name="Google Shape;194;p21"/>
          <p:cNvPicPr preferRelativeResize="0"/>
          <p:nvPr/>
        </p:nvPicPr>
        <p:blipFill rotWithShape="1">
          <a:blip r:embed="rId3">
            <a:alphaModFix/>
          </a:blip>
          <a:srcRect/>
          <a:stretch/>
        </p:blipFill>
        <p:spPr>
          <a:xfrm>
            <a:off x="304263" y="863875"/>
            <a:ext cx="4283823" cy="2312323"/>
          </a:xfrm>
          <a:prstGeom prst="rect">
            <a:avLst/>
          </a:prstGeom>
          <a:noFill/>
          <a:ln>
            <a:noFill/>
          </a:ln>
        </p:spPr>
      </p:pic>
      <p:pic>
        <p:nvPicPr>
          <p:cNvPr id="195" name="Google Shape;195;p21"/>
          <p:cNvPicPr preferRelativeResize="0"/>
          <p:nvPr/>
        </p:nvPicPr>
        <p:blipFill rotWithShape="1">
          <a:blip r:embed="rId4">
            <a:alphaModFix/>
          </a:blip>
          <a:srcRect/>
          <a:stretch/>
        </p:blipFill>
        <p:spPr>
          <a:xfrm>
            <a:off x="4709675" y="863874"/>
            <a:ext cx="4267925" cy="2312323"/>
          </a:xfrm>
          <a:prstGeom prst="rect">
            <a:avLst/>
          </a:prstGeom>
          <a:noFill/>
          <a:ln>
            <a:noFill/>
          </a:ln>
        </p:spPr>
      </p:pic>
      <p:pic>
        <p:nvPicPr>
          <p:cNvPr id="196" name="Google Shape;196;p21"/>
          <p:cNvPicPr preferRelativeResize="0"/>
          <p:nvPr/>
        </p:nvPicPr>
        <p:blipFill rotWithShape="1">
          <a:blip r:embed="rId5">
            <a:alphaModFix/>
          </a:blip>
          <a:srcRect/>
          <a:stretch/>
        </p:blipFill>
        <p:spPr>
          <a:xfrm>
            <a:off x="2724209" y="3608293"/>
            <a:ext cx="3828992" cy="1963892"/>
          </a:xfrm>
          <a:prstGeom prst="rect">
            <a:avLst/>
          </a:prstGeom>
          <a:noFill/>
          <a:ln>
            <a:noFill/>
          </a:ln>
        </p:spPr>
      </p:pic>
    </p:spTree>
  </p:cSld>
  <p:clrMapOvr>
    <a:masterClrMapping/>
  </p:clrMapOvr>
</p:sld>
</file>

<file path=ppt/theme/theme1.xml><?xml version="1.0" encoding="utf-8"?>
<a:theme xmlns:a="http://schemas.openxmlformats.org/drawingml/2006/main"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1473</Words>
  <Application>Microsoft Office PowerPoint</Application>
  <PresentationFormat>Экран (4:3)</PresentationFormat>
  <Paragraphs>189</Paragraphs>
  <Slides>15</Slides>
  <Notes>15</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Times New Roman</vt:lpstr>
      <vt:lpstr>Ofis Teması</vt:lpstr>
      <vt:lpstr>Numerical Simulation of Seismic Waves and Mitigating the Effects by Seismic Barriers </vt:lpstr>
      <vt:lpstr>2. Problem Statement</vt:lpstr>
      <vt:lpstr>3. Types of Seismic Waves</vt:lpstr>
      <vt:lpstr>Презентация PowerPoint</vt:lpstr>
      <vt:lpstr>5. Mathematical Expression of the Rayleigh Wave Propagation</vt:lpstr>
      <vt:lpstr>Презентация PowerPoint</vt:lpstr>
      <vt:lpstr>5. Numerical Simulation</vt:lpstr>
      <vt:lpstr>6. Numerical Simulation Results</vt:lpstr>
      <vt:lpstr>Презентация PowerPoint</vt:lpstr>
      <vt:lpstr>Презентация PowerPoint</vt:lpstr>
      <vt:lpstr>Презентация PowerPoint</vt:lpstr>
      <vt:lpstr>6.5. Comparison of Simulation Results with Experimental Findings</vt:lpstr>
      <vt:lpstr>Презентация PowerPoint</vt:lpstr>
      <vt:lpstr>Conclusion</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Numerical Simulation of Seismic Waves and Mitigating the Effects by Seismic Barriers </dc:title>
  <cp:lastModifiedBy>Ксения</cp:lastModifiedBy>
  <cp:revision>1</cp:revision>
  <dcterms:modified xsi:type="dcterms:W3CDTF">2020-07-03T06:42:50Z</dcterms:modified>
</cp:coreProperties>
</file>