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9"/>
  </p:notesMasterIdLst>
  <p:sldIdLst>
    <p:sldId id="256" r:id="rId2"/>
    <p:sldId id="274" r:id="rId3"/>
    <p:sldId id="259" r:id="rId4"/>
    <p:sldId id="282" r:id="rId5"/>
    <p:sldId id="275" r:id="rId6"/>
    <p:sldId id="262" r:id="rId7"/>
    <p:sldId id="283" r:id="rId8"/>
    <p:sldId id="276" r:id="rId9"/>
    <p:sldId id="284" r:id="rId10"/>
    <p:sldId id="285" r:id="rId11"/>
    <p:sldId id="270" r:id="rId12"/>
    <p:sldId id="269" r:id="rId13"/>
    <p:sldId id="277" r:id="rId14"/>
    <p:sldId id="281" r:id="rId15"/>
    <p:sldId id="279" r:id="rId16"/>
    <p:sldId id="286" r:id="rId17"/>
    <p:sldId id="273"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BF4933-75BD-4F21-8102-DF7B14FE1292}" type="datetimeFigureOut">
              <a:rPr lang="ru-RU" smtClean="0"/>
              <a:t>26.06.2023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C52CB-FD0A-46F3-9BE5-54488217213F}" type="slidenum">
              <a:rPr lang="ru-RU" smtClean="0"/>
              <a:t>‹#›</a:t>
            </a:fld>
            <a:endParaRPr lang="ru-RU"/>
          </a:p>
        </p:txBody>
      </p:sp>
    </p:spTree>
    <p:extLst>
      <p:ext uri="{BB962C8B-B14F-4D97-AF65-F5344CB8AC3E}">
        <p14:creationId xmlns:p14="http://schemas.microsoft.com/office/powerpoint/2010/main" val="191665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0716D9-B2F9-A1FD-3508-43BB2CAD5704}"/>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3DA31F4-4F4B-D792-D669-EA893221D8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9B8A3FF-9B4E-754E-A0C4-7B7C93861555}"/>
              </a:ext>
            </a:extLst>
          </p:cNvPr>
          <p:cNvSpPr>
            <a:spLocks noGrp="1"/>
          </p:cNvSpPr>
          <p:nvPr>
            <p:ph type="dt" sz="half" idx="10"/>
          </p:nvPr>
        </p:nvSpPr>
        <p:spPr/>
        <p:txBody>
          <a:bodyPr/>
          <a:lstStyle/>
          <a:p>
            <a:fld id="{D6FC0C3D-2623-4F6F-83DE-A34FEC19E123}" type="datetime1">
              <a:rPr lang="ru-RU" smtClean="0"/>
              <a:t>26.06.2023</a:t>
            </a:fld>
            <a:endParaRPr lang="ru-RU"/>
          </a:p>
        </p:txBody>
      </p:sp>
      <p:sp>
        <p:nvSpPr>
          <p:cNvPr id="5" name="Нижний колонтитул 4">
            <a:extLst>
              <a:ext uri="{FF2B5EF4-FFF2-40B4-BE49-F238E27FC236}">
                <a16:creationId xmlns:a16="http://schemas.microsoft.com/office/drawing/2014/main" id="{C0EDC149-D279-F6E8-02D4-63F8FA063AE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538D814-C190-FD33-9BCD-B15F281FF541}"/>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62975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BFF179E-B783-808E-5ECA-E73B704BD6D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B5B6B35E-85DF-5DF7-4A37-EEEEE043C4C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1283CD1-934D-A037-CF6C-228A62E84A24}"/>
              </a:ext>
            </a:extLst>
          </p:cNvPr>
          <p:cNvSpPr>
            <a:spLocks noGrp="1"/>
          </p:cNvSpPr>
          <p:nvPr>
            <p:ph type="dt" sz="half" idx="10"/>
          </p:nvPr>
        </p:nvSpPr>
        <p:spPr/>
        <p:txBody>
          <a:bodyPr/>
          <a:lstStyle/>
          <a:p>
            <a:fld id="{77365C94-4BDF-4140-A36E-A9744B2F069B}" type="datetime1">
              <a:rPr lang="ru-RU" smtClean="0"/>
              <a:t>26.06.2023</a:t>
            </a:fld>
            <a:endParaRPr lang="ru-RU"/>
          </a:p>
        </p:txBody>
      </p:sp>
      <p:sp>
        <p:nvSpPr>
          <p:cNvPr id="5" name="Нижний колонтитул 4">
            <a:extLst>
              <a:ext uri="{FF2B5EF4-FFF2-40B4-BE49-F238E27FC236}">
                <a16:creationId xmlns:a16="http://schemas.microsoft.com/office/drawing/2014/main" id="{E0787752-A186-BD50-1AF4-69110BF9A48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CDEBC0-FFB4-5047-2783-1E89781447E3}"/>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149656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50BC1ADC-0B1F-3B28-648E-A0CE935EE091}"/>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2FE0799-0F40-40AA-A945-451E6AEB0F4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C9F6615-DBD2-0107-3532-F6BB13AE133E}"/>
              </a:ext>
            </a:extLst>
          </p:cNvPr>
          <p:cNvSpPr>
            <a:spLocks noGrp="1"/>
          </p:cNvSpPr>
          <p:nvPr>
            <p:ph type="dt" sz="half" idx="10"/>
          </p:nvPr>
        </p:nvSpPr>
        <p:spPr/>
        <p:txBody>
          <a:bodyPr/>
          <a:lstStyle/>
          <a:p>
            <a:fld id="{2A6C7F83-3FE3-480C-A124-287DF956CB92}" type="datetime1">
              <a:rPr lang="ru-RU" smtClean="0"/>
              <a:t>26.06.2023</a:t>
            </a:fld>
            <a:endParaRPr lang="ru-RU"/>
          </a:p>
        </p:txBody>
      </p:sp>
      <p:sp>
        <p:nvSpPr>
          <p:cNvPr id="5" name="Нижний колонтитул 4">
            <a:extLst>
              <a:ext uri="{FF2B5EF4-FFF2-40B4-BE49-F238E27FC236}">
                <a16:creationId xmlns:a16="http://schemas.microsoft.com/office/drawing/2014/main" id="{D59243F4-CF26-CB3E-5FFF-AF76D932194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29A45D4-EACB-9514-F650-2603C861D53F}"/>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155633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D60122-F4AB-920C-34FC-394E3CFD35E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7F7404B-084D-990F-82D5-7F1906F2331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388B81A-9A80-088F-66FA-89F2BB5681DE}"/>
              </a:ext>
            </a:extLst>
          </p:cNvPr>
          <p:cNvSpPr>
            <a:spLocks noGrp="1"/>
          </p:cNvSpPr>
          <p:nvPr>
            <p:ph type="dt" sz="half" idx="10"/>
          </p:nvPr>
        </p:nvSpPr>
        <p:spPr/>
        <p:txBody>
          <a:bodyPr/>
          <a:lstStyle/>
          <a:p>
            <a:fld id="{F2C45BCF-A3DF-4A45-8E92-4E03A29BB3EA}" type="datetime1">
              <a:rPr lang="ru-RU" smtClean="0"/>
              <a:t>26.06.2023</a:t>
            </a:fld>
            <a:endParaRPr lang="ru-RU"/>
          </a:p>
        </p:txBody>
      </p:sp>
      <p:sp>
        <p:nvSpPr>
          <p:cNvPr id="5" name="Нижний колонтитул 4">
            <a:extLst>
              <a:ext uri="{FF2B5EF4-FFF2-40B4-BE49-F238E27FC236}">
                <a16:creationId xmlns:a16="http://schemas.microsoft.com/office/drawing/2014/main" id="{BE6E49AE-954A-46E0-D7BE-30BF474761D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06E2E7B-A877-FA21-866F-69F5EABF9BF9}"/>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2192215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BA3BDB-F550-A860-5842-70A487D1C0C3}"/>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3CDE9EF-EAC5-BD04-0066-45DA650F8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E901D6-97AE-31BB-6C32-80EB95E5888C}"/>
              </a:ext>
            </a:extLst>
          </p:cNvPr>
          <p:cNvSpPr>
            <a:spLocks noGrp="1"/>
          </p:cNvSpPr>
          <p:nvPr>
            <p:ph type="dt" sz="half" idx="10"/>
          </p:nvPr>
        </p:nvSpPr>
        <p:spPr/>
        <p:txBody>
          <a:bodyPr/>
          <a:lstStyle/>
          <a:p>
            <a:fld id="{74F0EADF-80B5-4477-BE96-E3A4DF1BB7B4}" type="datetime1">
              <a:rPr lang="ru-RU" smtClean="0"/>
              <a:t>26.06.2023</a:t>
            </a:fld>
            <a:endParaRPr lang="ru-RU"/>
          </a:p>
        </p:txBody>
      </p:sp>
      <p:sp>
        <p:nvSpPr>
          <p:cNvPr id="5" name="Нижний колонтитул 4">
            <a:extLst>
              <a:ext uri="{FF2B5EF4-FFF2-40B4-BE49-F238E27FC236}">
                <a16:creationId xmlns:a16="http://schemas.microsoft.com/office/drawing/2014/main" id="{D3EFE1F1-D66F-3534-7194-7FD9A98B39F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4F6C62-36EE-2CB8-1026-433BA29F9035}"/>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308622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BBC35B-10A5-8A99-D04D-88C0E067D98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B47E37D-522B-1944-99F8-E432100D4D0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6530DBF-B54F-0750-E187-50D270F1A35F}"/>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D0D0F6CC-B676-9D1D-6383-80C1D2469168}"/>
              </a:ext>
            </a:extLst>
          </p:cNvPr>
          <p:cNvSpPr>
            <a:spLocks noGrp="1"/>
          </p:cNvSpPr>
          <p:nvPr>
            <p:ph type="dt" sz="half" idx="10"/>
          </p:nvPr>
        </p:nvSpPr>
        <p:spPr/>
        <p:txBody>
          <a:bodyPr/>
          <a:lstStyle/>
          <a:p>
            <a:fld id="{6367F6B0-E574-4CD1-BC5A-A727FC7C6B76}" type="datetime1">
              <a:rPr lang="ru-RU" smtClean="0"/>
              <a:t>26.06.2023</a:t>
            </a:fld>
            <a:endParaRPr lang="ru-RU"/>
          </a:p>
        </p:txBody>
      </p:sp>
      <p:sp>
        <p:nvSpPr>
          <p:cNvPr id="6" name="Нижний колонтитул 5">
            <a:extLst>
              <a:ext uri="{FF2B5EF4-FFF2-40B4-BE49-F238E27FC236}">
                <a16:creationId xmlns:a16="http://schemas.microsoft.com/office/drawing/2014/main" id="{10188515-2081-6AD2-A3DE-0F7545C8BCB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A9D2D6D-F571-87FC-7201-7C665016212E}"/>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129891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14CC47-764E-6785-85CB-1714CFB52EC3}"/>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6B93C9E-9B74-1A36-82F1-524624F57D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BC35EDCF-9851-BC46-667F-8C0D552220C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C44F0CFA-2D82-E4E9-9DE1-89D3B4EDE6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8293C77-8FCD-783A-AB4C-E1D0BFD8CBF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E385D41-57B1-E70C-C4B8-D0AA4C304E7A}"/>
              </a:ext>
            </a:extLst>
          </p:cNvPr>
          <p:cNvSpPr>
            <a:spLocks noGrp="1"/>
          </p:cNvSpPr>
          <p:nvPr>
            <p:ph type="dt" sz="half" idx="10"/>
          </p:nvPr>
        </p:nvSpPr>
        <p:spPr/>
        <p:txBody>
          <a:bodyPr/>
          <a:lstStyle/>
          <a:p>
            <a:fld id="{4DC817FB-D3D2-4B30-88F4-9498E5758575}" type="datetime1">
              <a:rPr lang="ru-RU" smtClean="0"/>
              <a:t>26.06.2023</a:t>
            </a:fld>
            <a:endParaRPr lang="ru-RU"/>
          </a:p>
        </p:txBody>
      </p:sp>
      <p:sp>
        <p:nvSpPr>
          <p:cNvPr id="8" name="Нижний колонтитул 7">
            <a:extLst>
              <a:ext uri="{FF2B5EF4-FFF2-40B4-BE49-F238E27FC236}">
                <a16:creationId xmlns:a16="http://schemas.microsoft.com/office/drawing/2014/main" id="{048FFD00-68D3-BB70-D406-535453DC8CF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467C755A-21B2-3629-BA01-60F929C7FB2E}"/>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306273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28E94-7EDF-DD83-D395-971EF1554639}"/>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8F83F82-6D68-F4B3-2B6A-9D4872D45AB3}"/>
              </a:ext>
            </a:extLst>
          </p:cNvPr>
          <p:cNvSpPr>
            <a:spLocks noGrp="1"/>
          </p:cNvSpPr>
          <p:nvPr>
            <p:ph type="dt" sz="half" idx="10"/>
          </p:nvPr>
        </p:nvSpPr>
        <p:spPr/>
        <p:txBody>
          <a:bodyPr/>
          <a:lstStyle/>
          <a:p>
            <a:fld id="{7D6FE9B8-78EB-4FFB-A524-65BC36EEE0E2}" type="datetime1">
              <a:rPr lang="ru-RU" smtClean="0"/>
              <a:t>26.06.2023</a:t>
            </a:fld>
            <a:endParaRPr lang="ru-RU"/>
          </a:p>
        </p:txBody>
      </p:sp>
      <p:sp>
        <p:nvSpPr>
          <p:cNvPr id="4" name="Нижний колонтитул 3">
            <a:extLst>
              <a:ext uri="{FF2B5EF4-FFF2-40B4-BE49-F238E27FC236}">
                <a16:creationId xmlns:a16="http://schemas.microsoft.com/office/drawing/2014/main" id="{4079B686-1F2D-10A9-E5BB-B7B463D215E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3280C43F-7C32-8BAF-133A-FBE5B09B5EA5}"/>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357523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FDE4840-3135-883E-1488-7A5834D79829}"/>
              </a:ext>
            </a:extLst>
          </p:cNvPr>
          <p:cNvSpPr>
            <a:spLocks noGrp="1"/>
          </p:cNvSpPr>
          <p:nvPr>
            <p:ph type="dt" sz="half" idx="10"/>
          </p:nvPr>
        </p:nvSpPr>
        <p:spPr/>
        <p:txBody>
          <a:bodyPr/>
          <a:lstStyle/>
          <a:p>
            <a:fld id="{501FBDD3-CE9C-4D8A-8B43-D4E9E3AF6677}" type="datetime1">
              <a:rPr lang="ru-RU" smtClean="0"/>
              <a:t>26.06.2023</a:t>
            </a:fld>
            <a:endParaRPr lang="ru-RU"/>
          </a:p>
        </p:txBody>
      </p:sp>
      <p:sp>
        <p:nvSpPr>
          <p:cNvPr id="3" name="Нижний колонтитул 2">
            <a:extLst>
              <a:ext uri="{FF2B5EF4-FFF2-40B4-BE49-F238E27FC236}">
                <a16:creationId xmlns:a16="http://schemas.microsoft.com/office/drawing/2014/main" id="{8B5A890C-3713-71DE-365F-118653FCFA1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90B5A71E-65BC-7A2F-F758-B99128E79354}"/>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3804641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077B32-79B1-D39A-34A1-BC06E0FFF4D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3ABF450B-CD1B-7D9D-2BD9-85EA194728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8C82CD4-10F6-CACE-9D52-42277A2205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37479B63-A205-03BB-BCD6-A0C137E49A62}"/>
              </a:ext>
            </a:extLst>
          </p:cNvPr>
          <p:cNvSpPr>
            <a:spLocks noGrp="1"/>
          </p:cNvSpPr>
          <p:nvPr>
            <p:ph type="dt" sz="half" idx="10"/>
          </p:nvPr>
        </p:nvSpPr>
        <p:spPr/>
        <p:txBody>
          <a:bodyPr/>
          <a:lstStyle/>
          <a:p>
            <a:fld id="{B69BFC13-DB93-46A2-BDDB-9A8E6F988284}" type="datetime1">
              <a:rPr lang="ru-RU" smtClean="0"/>
              <a:t>26.06.2023</a:t>
            </a:fld>
            <a:endParaRPr lang="ru-RU"/>
          </a:p>
        </p:txBody>
      </p:sp>
      <p:sp>
        <p:nvSpPr>
          <p:cNvPr id="6" name="Нижний колонтитул 5">
            <a:extLst>
              <a:ext uri="{FF2B5EF4-FFF2-40B4-BE49-F238E27FC236}">
                <a16:creationId xmlns:a16="http://schemas.microsoft.com/office/drawing/2014/main" id="{0C0DAEAC-919B-7749-8571-186F85CA81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F523136-39EA-6292-6C3E-D51BA20A84CA}"/>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3518413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7B703-A205-EF2E-7DE6-70A0EBB5AFB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CB7C1FBB-F3C8-9848-9A24-6B04359B5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CA54D5D9-2C11-CA9D-984F-9A0ED926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7660FF6-9786-F816-2B71-48D3EDE92CED}"/>
              </a:ext>
            </a:extLst>
          </p:cNvPr>
          <p:cNvSpPr>
            <a:spLocks noGrp="1"/>
          </p:cNvSpPr>
          <p:nvPr>
            <p:ph type="dt" sz="half" idx="10"/>
          </p:nvPr>
        </p:nvSpPr>
        <p:spPr/>
        <p:txBody>
          <a:bodyPr/>
          <a:lstStyle/>
          <a:p>
            <a:fld id="{C67953D6-C66E-46F5-88E7-6DC73CF631D2}" type="datetime1">
              <a:rPr lang="ru-RU" smtClean="0"/>
              <a:t>26.06.2023</a:t>
            </a:fld>
            <a:endParaRPr lang="ru-RU"/>
          </a:p>
        </p:txBody>
      </p:sp>
      <p:sp>
        <p:nvSpPr>
          <p:cNvPr id="6" name="Нижний колонтитул 5">
            <a:extLst>
              <a:ext uri="{FF2B5EF4-FFF2-40B4-BE49-F238E27FC236}">
                <a16:creationId xmlns:a16="http://schemas.microsoft.com/office/drawing/2014/main" id="{F09577CA-0D22-7064-7C8A-0BAD4DC30BA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1EC1A34-EE3A-5D51-FBB3-FDC040B73DCF}"/>
              </a:ext>
            </a:extLst>
          </p:cNvPr>
          <p:cNvSpPr>
            <a:spLocks noGrp="1"/>
          </p:cNvSpPr>
          <p:nvPr>
            <p:ph type="sldNum" sz="quarter" idx="12"/>
          </p:nvPr>
        </p:nvSpPr>
        <p:spPr/>
        <p:txBody>
          <a:bodyPr/>
          <a:lstStyle/>
          <a:p>
            <a:fld id="{FBFB8630-1926-4D88-93F4-DB9B44063E35}" type="slidenum">
              <a:rPr lang="ru-RU" smtClean="0"/>
              <a:t>‹#›</a:t>
            </a:fld>
            <a:endParaRPr lang="ru-RU"/>
          </a:p>
        </p:txBody>
      </p:sp>
    </p:spTree>
    <p:extLst>
      <p:ext uri="{BB962C8B-B14F-4D97-AF65-F5344CB8AC3E}">
        <p14:creationId xmlns:p14="http://schemas.microsoft.com/office/powerpoint/2010/main" val="266270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F11BD9-0B19-2D4B-45FA-D1CD57C6BC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0BFA78B-FC3F-FEF3-1A32-81A8357661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9FFC4C-B902-4B72-0828-2A112B0AA7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DCCC04-0DDA-45B1-9290-8B9C14AF7362}" type="datetime1">
              <a:rPr lang="ru-RU" smtClean="0"/>
              <a:t>26.06.2023</a:t>
            </a:fld>
            <a:endParaRPr lang="ru-RU"/>
          </a:p>
        </p:txBody>
      </p:sp>
      <p:sp>
        <p:nvSpPr>
          <p:cNvPr id="5" name="Нижний колонтитул 4">
            <a:extLst>
              <a:ext uri="{FF2B5EF4-FFF2-40B4-BE49-F238E27FC236}">
                <a16:creationId xmlns:a16="http://schemas.microsoft.com/office/drawing/2014/main" id="{D11ADC22-4954-0F70-217C-6DE704A23D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9318BA5-D3F0-2DE2-D263-2A040848B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FB8630-1926-4D88-93F4-DB9B44063E35}" type="slidenum">
              <a:rPr lang="ru-RU" smtClean="0"/>
              <a:t>‹#›</a:t>
            </a:fld>
            <a:endParaRPr lang="ru-RU"/>
          </a:p>
        </p:txBody>
      </p:sp>
    </p:spTree>
    <p:extLst>
      <p:ext uri="{BB962C8B-B14F-4D97-AF65-F5344CB8AC3E}">
        <p14:creationId xmlns:p14="http://schemas.microsoft.com/office/powerpoint/2010/main" val="32711311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DFB4F1-39D1-4A66-99C9-3C99137EF524}"/>
              </a:ext>
            </a:extLst>
          </p:cNvPr>
          <p:cNvSpPr>
            <a:spLocks noGrp="1"/>
          </p:cNvSpPr>
          <p:nvPr>
            <p:ph type="ctrTitle"/>
          </p:nvPr>
        </p:nvSpPr>
        <p:spPr/>
        <p:txBody>
          <a:bodyPr>
            <a:noAutofit/>
          </a:bodyPr>
          <a:lstStyle/>
          <a:p>
            <a:r>
              <a:rPr lang="ru-RU" sz="5400" dirty="0"/>
              <a:t>Исследование методов определения НДС опоры мостового сооружения </a:t>
            </a:r>
          </a:p>
        </p:txBody>
      </p:sp>
      <p:sp>
        <p:nvSpPr>
          <p:cNvPr id="3" name="Подзаголовок 2">
            <a:extLst>
              <a:ext uri="{FF2B5EF4-FFF2-40B4-BE49-F238E27FC236}">
                <a16:creationId xmlns:a16="http://schemas.microsoft.com/office/drawing/2014/main" id="{E99A48DF-3B2D-498C-A344-39463571C51F}"/>
              </a:ext>
            </a:extLst>
          </p:cNvPr>
          <p:cNvSpPr>
            <a:spLocks noGrp="1"/>
          </p:cNvSpPr>
          <p:nvPr>
            <p:ph type="subTitle" idx="1"/>
          </p:nvPr>
        </p:nvSpPr>
        <p:spPr>
          <a:xfrm>
            <a:off x="2605596" y="3735203"/>
            <a:ext cx="6980808" cy="1655762"/>
          </a:xfrm>
        </p:spPr>
        <p:txBody>
          <a:bodyPr/>
          <a:lstStyle/>
          <a:p>
            <a:pPr algn="l"/>
            <a:r>
              <a:rPr lang="ru-RU" dirty="0"/>
              <a:t>Научный руководитель: Порубов А.В.</a:t>
            </a:r>
          </a:p>
          <a:p>
            <a:pPr algn="l"/>
            <a:r>
              <a:rPr lang="ru-RU" dirty="0"/>
              <a:t>Консультант: Мочкина А.Е.</a:t>
            </a:r>
          </a:p>
        </p:txBody>
      </p:sp>
      <p:sp>
        <p:nvSpPr>
          <p:cNvPr id="4" name="Номер слайда 3">
            <a:extLst>
              <a:ext uri="{FF2B5EF4-FFF2-40B4-BE49-F238E27FC236}">
                <a16:creationId xmlns:a16="http://schemas.microsoft.com/office/drawing/2014/main" id="{534357E9-ABC6-632E-179D-52D701DB83B7}"/>
              </a:ext>
            </a:extLst>
          </p:cNvPr>
          <p:cNvSpPr>
            <a:spLocks noGrp="1"/>
          </p:cNvSpPr>
          <p:nvPr>
            <p:ph type="sldNum" sz="quarter" idx="12"/>
          </p:nvPr>
        </p:nvSpPr>
        <p:spPr/>
        <p:txBody>
          <a:bodyPr/>
          <a:lstStyle/>
          <a:p>
            <a:fld id="{FBFB8630-1926-4D88-93F4-DB9B44063E35}" type="slidenum">
              <a:rPr lang="ru-RU" smtClean="0">
                <a:solidFill>
                  <a:schemeClr val="bg1"/>
                </a:solidFill>
              </a:rPr>
              <a:t>1</a:t>
            </a:fld>
            <a:endParaRPr lang="ru-RU" dirty="0">
              <a:solidFill>
                <a:schemeClr val="bg1"/>
              </a:solidFill>
            </a:endParaRPr>
          </a:p>
        </p:txBody>
      </p:sp>
    </p:spTree>
    <p:extLst>
      <p:ext uri="{BB962C8B-B14F-4D97-AF65-F5344CB8AC3E}">
        <p14:creationId xmlns:p14="http://schemas.microsoft.com/office/powerpoint/2010/main" val="93525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204308B8-7B07-FE7B-C868-C670176B173F}"/>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Определения равнодействующей бокового давления от собственного веса грунта на опоры мостов по СП 35.13330 </a:t>
            </a:r>
          </a:p>
        </p:txBody>
      </p:sp>
      <p:pic>
        <p:nvPicPr>
          <p:cNvPr id="5" name="Рисунок 4" descr="Изображение выглядит как зарисовка, линия, диаграмма, Параллельный&#10;&#10;Автоматически созданное описание">
            <a:extLst>
              <a:ext uri="{FF2B5EF4-FFF2-40B4-BE49-F238E27FC236}">
                <a16:creationId xmlns:a16="http://schemas.microsoft.com/office/drawing/2014/main" id="{32808A1E-5DAB-CCFE-F8D6-102859CF45AB}"/>
              </a:ext>
            </a:extLst>
          </p:cNvPr>
          <p:cNvPicPr>
            <a:picLocks noChangeAspect="1"/>
          </p:cNvPicPr>
          <p:nvPr/>
        </p:nvPicPr>
        <p:blipFill rotWithShape="1">
          <a:blip r:embed="rId2">
            <a:extLst>
              <a:ext uri="{28A0092B-C50C-407E-A947-70E740481C1C}">
                <a14:useLocalDpi xmlns:a14="http://schemas.microsoft.com/office/drawing/2010/main" val="0"/>
              </a:ext>
            </a:extLst>
          </a:blip>
          <a:srcRect t="9295"/>
          <a:stretch/>
        </p:blipFill>
        <p:spPr bwMode="auto">
          <a:xfrm>
            <a:off x="8839835" y="2669869"/>
            <a:ext cx="3210544" cy="1653556"/>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mc:Choice xmlns:a14="http://schemas.microsoft.com/office/drawing/2010/main" Requires="a14">
          <p:sp>
            <p:nvSpPr>
              <p:cNvPr id="8" name="Rectangle 1">
                <a:extLst>
                  <a:ext uri="{FF2B5EF4-FFF2-40B4-BE49-F238E27FC236}">
                    <a16:creationId xmlns:a16="http://schemas.microsoft.com/office/drawing/2014/main" id="{CC8A6469-CE62-107C-FF6F-7C5C48658F92}"/>
                  </a:ext>
                </a:extLst>
              </p:cNvPr>
              <p:cNvSpPr>
                <a:spLocks noChangeArrowheads="1"/>
              </p:cNvSpPr>
              <p:nvPr/>
            </p:nvSpPr>
            <p:spPr bwMode="auto">
              <a:xfrm>
                <a:off x="409828" y="1667115"/>
                <a:ext cx="8430007" cy="442335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25392" rIns="91440" bIns="101568"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just" defTabSz="914400" rtl="0" eaLnBrk="0" fontAlgn="base" latinLnBrk="0" hangingPunct="0">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Учет бокового давления, которое оказывает насыпь на тело крайней опоры, следует выполнять в соответствии с указаниями приложения Е СП 35.13330.2011 [16].</a:t>
                </a:r>
                <a:endParaRPr kumimoji="0" lang="ru-RU" altLang="ru-RU" sz="1600" b="0" i="0" u="none" strike="noStrike" cap="none" normalizeH="0" baseline="0" dirty="0">
                  <a:ln>
                    <a:noFill/>
                  </a:ln>
                  <a:solidFill>
                    <a:schemeClr val="tx1"/>
                  </a:solidFill>
                  <a:effectLst/>
                  <a:latin typeface="+mn-lt"/>
                </a:endParaRPr>
              </a:p>
              <a:p>
                <a:pPr algn="just"/>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Равнодействующую горизонтального (бокового) давления на крайнюю опору от собственного веса насыпного грунта следует определять по формуле:</a:t>
                </a:r>
              </a:p>
              <a:p>
                <a:pPr algn="just"/>
                <a:endPar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algn="just"/>
                <a:endPar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algn="just"/>
                <a:endPar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endParaRPr>
              </a:p>
              <a:p>
                <a:pPr algn="just"/>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где  </a:t>
                </a:r>
                <a14:m>
                  <m:oMath xmlns:m="http://schemas.openxmlformats.org/officeDocument/2006/math">
                    <m:sSub>
                      <m:sSubPr>
                        <m:ctrlP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ctrlPr>
                      </m:sSubPr>
                      <m:e>
                        <m: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h</m:t>
                        </m:r>
                      </m:e>
                      <m:sub>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𝑥</m:t>
                        </m:r>
                      </m:sub>
                    </m:sSub>
                  </m:oMath>
                </a14:m>
                <a:r>
                  <a:rPr kumimoji="0" lang="en-US" altLang="ru-RU" sz="16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высота насыпи, </a:t>
                </a:r>
                <a14:m>
                  <m:oMath xmlns:m="http://schemas.openxmlformats.org/officeDocument/2006/math">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𝑏</m:t>
                    </m:r>
                  </m:oMath>
                </a14:m>
                <a:r>
                  <a:rPr kumimoji="0" lang="ru-RU" altLang="ru-RU" sz="16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приведенная ширина опоры, </a:t>
                </a:r>
                <a14:m>
                  <m:oMath xmlns:m="http://schemas.openxmlformats.org/officeDocument/2006/math">
                    <m:sSub>
                      <m:sSubPr>
                        <m:ctrlP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ctrlPr>
                      </m:sSubPr>
                      <m:e>
                        <m: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𝑝</m:t>
                        </m:r>
                      </m:e>
                      <m:sub>
                        <m: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𝑛</m:t>
                        </m:r>
                      </m:sub>
                    </m:sSub>
                  </m:oMath>
                </a14:m>
                <a:r>
                  <a:rPr kumimoji="0" lang="ru-RU" altLang="ru-RU" sz="1600" b="0" i="1"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a:t>
                </a:r>
                <a:r>
                  <a:rPr kumimoji="0" lang="ru-RU"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боковое давление грунта, действующее на уровне нижней поверхности рассматриваемого слоя. В свою очередь оно определяется по формуле:</a:t>
                </a:r>
              </a:p>
              <a:p>
                <a:pPr algn="just"/>
                <a:endParaRPr kumimoji="0" lang="ru-RU"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endParaRPr>
              </a:p>
              <a:p>
                <a:pPr algn="just"/>
                <a:endParaRPr lang="ru-RU" sz="1600" kern="100" dirty="0">
                  <a:latin typeface="+mn-lt"/>
                  <a:cs typeface="Times New Roman" panose="02020603050405020304" pitchFamily="18" charset="0"/>
                </a:endParaRPr>
              </a:p>
              <a:p>
                <a:pPr algn="just"/>
                <a:endParaRPr lang="ru-RU" sz="1600" kern="100" dirty="0">
                  <a:effectLst/>
                  <a:latin typeface="+mn-lt"/>
                </a:endParaRPr>
              </a:p>
              <a:p>
                <a:pPr marL="0" marR="0" lvl="0" indent="450850" algn="just" defTabSz="914400" rtl="0" eaLnBrk="0" fontAlgn="base" latinLnBrk="0" hangingPunct="0">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где </a:t>
                </a:r>
                <a14:m>
                  <m:oMath xmlns:m="http://schemas.openxmlformats.org/officeDocument/2006/math">
                    <m:sSub>
                      <m:sSubPr>
                        <m:ctrlP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ctrlPr>
                      </m:sSubPr>
                      <m:e>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𝛾</m:t>
                        </m:r>
                      </m:e>
                      <m:sub>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𝑛</m:t>
                        </m:r>
                      </m:sub>
                    </m:sSub>
                  </m:oMath>
                </a14:m>
                <a:r>
                  <a:rPr kumimoji="0" lang="en-US" altLang="ru-RU" sz="16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удельный вес грунта,</a:t>
                </a:r>
                <a:r>
                  <a:rPr kumimoji="0" lang="ru-RU" altLang="ru-RU" sz="16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t>
                </a:r>
                <a14:m>
                  <m:oMath xmlns:m="http://schemas.openxmlformats.org/officeDocument/2006/math">
                    <m:sSub>
                      <m:sSubPr>
                        <m:ctrlPr>
                          <a:rPr kumimoji="0" lang="ru-RU"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ctrlPr>
                      </m:sSubPr>
                      <m:e>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𝜑</m:t>
                        </m:r>
                      </m:e>
                      <m:sub>
                        <m:r>
                          <a:rPr kumimoji="0" lang="en-US" altLang="ru-RU" sz="1600" b="0" i="1"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m:t>𝑛</m:t>
                        </m:r>
                      </m:sub>
                    </m:sSub>
                  </m:oMath>
                </a14:m>
                <a:r>
                  <a:rPr kumimoji="0" lang="ru-RU" altLang="ru-RU" sz="1600" b="0" i="1"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a:t>
                </a: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угол внутреннего трения</a:t>
                </a:r>
                <a:endParaRPr kumimoji="0" lang="ru-RU" altLang="ru-RU" sz="1600" b="0" i="0" u="none" strike="noStrike" cap="none" normalizeH="0" baseline="0" dirty="0">
                  <a:ln>
                    <a:noFill/>
                  </a:ln>
                  <a:solidFill>
                    <a:schemeClr val="tx1"/>
                  </a:solidFill>
                  <a:effectLst/>
                  <a:latin typeface="+mn-lt"/>
                </a:endParaRPr>
              </a:p>
              <a:p>
                <a:pPr marL="0" marR="0" lvl="0" indent="450850" algn="just" defTabSz="914400" rtl="0" eaLnBrk="0" fontAlgn="base" latinLnBrk="0" hangingPunct="0">
                  <a:spcBef>
                    <a:spcPct val="0"/>
                  </a:spcBef>
                  <a:spcAft>
                    <a:spcPct val="0"/>
                  </a:spcAft>
                  <a:buClrTx/>
                  <a:buSzTx/>
                  <a:buFontTx/>
                  <a:buNone/>
                  <a:tabLst/>
                </a:pPr>
                <a:r>
                  <a:rPr kumimoji="0" lang="ru-RU" altLang="ru-RU" sz="16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При моделировании крайней опоры допускается заменять эпюру бокового давления </a:t>
                </a:r>
                <a14:m>
                  <m:oMath xmlns:m="http://schemas.openxmlformats.org/officeDocument/2006/math">
                    <m:sSub>
                      <m:sSubPr>
                        <m:ctrlPr>
                          <a:rPr kumimoji="0" lang="ru-RU" altLang="ru-RU" sz="16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kumimoji="0" lang="en-US" altLang="ru-RU" sz="16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e>
                      <m:sub>
                        <m:r>
                          <a:rPr kumimoji="0" lang="en-US" altLang="ru-RU" sz="1600" b="0" i="1" u="none" strike="noStrike" cap="none" normalizeH="0" baseline="0" dirty="0" smtClean="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kumimoji="0" lang="en-US"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ru-RU"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равнодействующей бокового давления </a:t>
                </a:r>
                <a14:m>
                  <m:oMath xmlns:m="http://schemas.openxmlformats.org/officeDocument/2006/math">
                    <m:r>
                      <a:rPr kumimoji="0" lang="ru-RU" altLang="ru-RU" sz="1600" b="0" i="1" u="none" strike="noStrike" cap="none" normalizeH="0" baseline="0" dirty="0" smtClean="0">
                        <a:ln>
                          <a:noFill/>
                        </a:ln>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𝐹</m:t>
                    </m:r>
                  </m:oMath>
                </a14:m>
                <a:r>
                  <a:rPr kumimoji="0" lang="ru-RU"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на расстоянии </a:t>
                </a:r>
                <a14:m>
                  <m:oMath xmlns:m="http://schemas.openxmlformats.org/officeDocument/2006/math">
                    <m:f>
                      <m:fPr>
                        <m:ctrlPr>
                          <a:rPr kumimoji="0" lang="ru-RU"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ctrlPr>
                      </m:fPr>
                      <m:num>
                        <m:r>
                          <a:rPr kumimoji="0" lang="ru-RU"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t>1</m:t>
                        </m:r>
                      </m:num>
                      <m:den>
                        <m:r>
                          <a:rPr kumimoji="0" lang="ru-RU"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t>3</m:t>
                        </m:r>
                      </m:den>
                    </m:f>
                    <m:sSub>
                      <m:sSubPr>
                        <m:ctrlPr>
                          <a:rPr kumimoji="0" lang="ru-RU"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ctrlPr>
                      </m:sSubPr>
                      <m:e>
                        <m:r>
                          <a:rPr kumimoji="0" lang="ru-RU"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t>h</m:t>
                        </m:r>
                      </m:e>
                      <m:sub>
                        <m:r>
                          <a:rPr kumimoji="0" lang="en-US" altLang="ru-RU" sz="1600" b="0" i="1"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m:t>𝑥</m:t>
                        </m:r>
                      </m:sub>
                    </m:sSub>
                  </m:oMath>
                </a14:m>
                <a:r>
                  <a:rPr kumimoji="0" lang="ru-RU" altLang="ru-RU" sz="1600" b="0" i="0" u="none" strike="noStrike" cap="none" normalizeH="0" baseline="0" dirty="0">
                    <a:ln>
                      <a:noFill/>
                    </a:ln>
                    <a:solidFill>
                      <a:schemeClr val="tx1"/>
                    </a:solidFill>
                    <a:effectLst/>
                    <a:latin typeface="+mn-lt"/>
                    <a:ea typeface="Times New Roman" panose="02020603050405020304" pitchFamily="18" charset="0"/>
                    <a:cs typeface="Times New Roman" panose="02020603050405020304" pitchFamily="18" charset="0"/>
                  </a:rPr>
                  <a:t> от уровня нижней поверхности насыпи.</a:t>
                </a:r>
                <a:endParaRPr kumimoji="0" lang="ru-RU" altLang="ru-RU" sz="1600" b="0" i="0" u="none" strike="noStrike" cap="none" normalizeH="0" baseline="0" dirty="0">
                  <a:ln>
                    <a:noFill/>
                  </a:ln>
                  <a:solidFill>
                    <a:schemeClr val="tx1"/>
                  </a:solidFill>
                  <a:effectLst/>
                  <a:latin typeface="+mn-lt"/>
                </a:endParaRPr>
              </a:p>
            </p:txBody>
          </p:sp>
        </mc:Choice>
        <mc:Fallback>
          <p:sp>
            <p:nvSpPr>
              <p:cNvPr id="8" name="Rectangle 1">
                <a:extLst>
                  <a:ext uri="{FF2B5EF4-FFF2-40B4-BE49-F238E27FC236}">
                    <a16:creationId xmlns:a16="http://schemas.microsoft.com/office/drawing/2014/main" id="{CC8A6469-CE62-107C-FF6F-7C5C48658F92}"/>
                  </a:ext>
                </a:extLst>
              </p:cNvPr>
              <p:cNvSpPr>
                <a:spLocks noRot="1" noChangeAspect="1" noMove="1" noResize="1" noEditPoints="1" noAdjustHandles="1" noChangeArrowheads="1" noChangeShapeType="1" noTextEdit="1"/>
              </p:cNvSpPr>
              <p:nvPr/>
            </p:nvSpPr>
            <p:spPr bwMode="auto">
              <a:xfrm>
                <a:off x="409828" y="1667115"/>
                <a:ext cx="8430007" cy="4423350"/>
              </a:xfrm>
              <a:prstGeom prst="rect">
                <a:avLst/>
              </a:prstGeom>
              <a:blipFill>
                <a:blip r:embed="rId3"/>
                <a:stretch>
                  <a:fillRect l="-362" t="-275" r="-434" b="-1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10" name="TextBox 9">
            <a:extLst>
              <a:ext uri="{FF2B5EF4-FFF2-40B4-BE49-F238E27FC236}">
                <a16:creationId xmlns:a16="http://schemas.microsoft.com/office/drawing/2014/main" id="{B3000A65-5647-57D1-DD2E-0F5068E58297}"/>
              </a:ext>
            </a:extLst>
          </p:cNvPr>
          <p:cNvSpPr txBox="1"/>
          <p:nvPr/>
        </p:nvSpPr>
        <p:spPr>
          <a:xfrm>
            <a:off x="9016911" y="4440228"/>
            <a:ext cx="2856391" cy="968278"/>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7. Горизонтальное (боковое) давление грунта насыпи</a:t>
            </a:r>
            <a:endParaRPr lang="ru-RU" sz="1600"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11" name="Таблица 11">
                <a:extLst>
                  <a:ext uri="{FF2B5EF4-FFF2-40B4-BE49-F238E27FC236}">
                    <a16:creationId xmlns:a16="http://schemas.microsoft.com/office/drawing/2014/main" id="{C8AD9C4A-A2D2-D96F-6BBE-38BE9EE5534A}"/>
                  </a:ext>
                </a:extLst>
              </p:cNvPr>
              <p:cNvGraphicFramePr>
                <a:graphicFrameLocks noGrp="1"/>
              </p:cNvGraphicFramePr>
              <p:nvPr>
                <p:extLst>
                  <p:ext uri="{D42A27DB-BD31-4B8C-83A1-F6EECF244321}">
                    <p14:modId xmlns:p14="http://schemas.microsoft.com/office/powerpoint/2010/main" val="3367591892"/>
                  </p:ext>
                </p:extLst>
              </p:nvPr>
            </p:nvGraphicFramePr>
            <p:xfrm>
              <a:off x="2192785" y="2761348"/>
              <a:ext cx="9043204" cy="796989"/>
            </p:xfrm>
            <a:graphic>
              <a:graphicData uri="http://schemas.openxmlformats.org/drawingml/2006/table">
                <a:tbl>
                  <a:tblPr firstRow="1" bandRow="1">
                    <a:tableStyleId>{2D5ABB26-0587-4C30-8999-92F81FD0307C}</a:tableStyleId>
                  </a:tblPr>
                  <a:tblGrid>
                    <a:gridCol w="4521602">
                      <a:extLst>
                        <a:ext uri="{9D8B030D-6E8A-4147-A177-3AD203B41FA5}">
                          <a16:colId xmlns:a16="http://schemas.microsoft.com/office/drawing/2014/main" val="2716310589"/>
                        </a:ext>
                      </a:extLst>
                    </a:gridCol>
                    <a:gridCol w="4521602">
                      <a:extLst>
                        <a:ext uri="{9D8B030D-6E8A-4147-A177-3AD203B41FA5}">
                          <a16:colId xmlns:a16="http://schemas.microsoft.com/office/drawing/2014/main" val="1612593326"/>
                        </a:ext>
                      </a:extLst>
                    </a:gridCol>
                  </a:tblGrid>
                  <a:tr h="171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ru-RU" sz="1600" i="1" kern="100" smtClean="0">
                                        <a:effectLst/>
                                        <a:latin typeface="Cambria Math" panose="02040503050406030204" pitchFamily="18" charset="0"/>
                                      </a:rPr>
                                    </m:ctrlPr>
                                  </m:sSubPr>
                                  <m:e>
                                    <m:r>
                                      <a:rPr lang="en-US" sz="1600" kern="100">
                                        <a:effectLst/>
                                        <a:latin typeface="Cambria Math" panose="02040503050406030204" pitchFamily="18" charset="0"/>
                                      </a:rPr>
                                      <m:t>𝑝</m:t>
                                    </m:r>
                                  </m:e>
                                  <m:sub>
                                    <m:r>
                                      <a:rPr lang="en-US" sz="1600" kern="100">
                                        <a:effectLst/>
                                        <a:latin typeface="Cambria Math" panose="02040503050406030204" pitchFamily="18" charset="0"/>
                                      </a:rPr>
                                      <m:t>𝑛</m:t>
                                    </m:r>
                                  </m:sub>
                                </m:sSub>
                                <m:r>
                                  <a:rPr lang="en-US" sz="1600" kern="100">
                                    <a:effectLst/>
                                    <a:latin typeface="Cambria Math" panose="02040503050406030204" pitchFamily="18" charset="0"/>
                                  </a:rPr>
                                  <m:t>=</m:t>
                                </m:r>
                                <m:sSub>
                                  <m:sSubPr>
                                    <m:ctrlPr>
                                      <a:rPr lang="ru-RU" sz="1600" i="1" kern="100">
                                        <a:effectLst/>
                                        <a:latin typeface="Cambria Math" panose="02040503050406030204" pitchFamily="18" charset="0"/>
                                      </a:rPr>
                                    </m:ctrlPr>
                                  </m:sSubPr>
                                  <m:e>
                                    <m:r>
                                      <a:rPr lang="en-US" sz="1600" kern="100">
                                        <a:effectLst/>
                                        <a:latin typeface="Cambria Math" panose="02040503050406030204" pitchFamily="18" charset="0"/>
                                      </a:rPr>
                                      <m:t>𝛾</m:t>
                                    </m:r>
                                  </m:e>
                                  <m:sub>
                                    <m:r>
                                      <a:rPr lang="en-US" sz="1600" kern="100">
                                        <a:effectLst/>
                                        <a:latin typeface="Cambria Math" panose="02040503050406030204" pitchFamily="18" charset="0"/>
                                      </a:rPr>
                                      <m:t>𝑛</m:t>
                                    </m:r>
                                  </m:sub>
                                </m:sSub>
                                <m:sSub>
                                  <m:sSubPr>
                                    <m:ctrlPr>
                                      <a:rPr lang="ru-RU" sz="1600" i="1" kern="100">
                                        <a:effectLst/>
                                        <a:latin typeface="Cambria Math" panose="02040503050406030204" pitchFamily="18" charset="0"/>
                                      </a:rPr>
                                    </m:ctrlPr>
                                  </m:sSubPr>
                                  <m:e>
                                    <m:r>
                                      <a:rPr lang="en-US" sz="1600" kern="100">
                                        <a:effectLst/>
                                        <a:latin typeface="Cambria Math" panose="02040503050406030204" pitchFamily="18" charset="0"/>
                                      </a:rPr>
                                      <m:t>h</m:t>
                                    </m:r>
                                  </m:e>
                                  <m:sub>
                                    <m:r>
                                      <a:rPr lang="en-US" sz="1600" kern="100">
                                        <a:effectLst/>
                                        <a:latin typeface="Cambria Math" panose="02040503050406030204" pitchFamily="18" charset="0"/>
                                      </a:rPr>
                                      <m:t>𝑥</m:t>
                                    </m:r>
                                  </m:sub>
                                </m:sSub>
                                <m:func>
                                  <m:funcPr>
                                    <m:ctrlPr>
                                      <a:rPr lang="ru-RU" sz="1600" i="1" kern="100">
                                        <a:effectLst/>
                                        <a:latin typeface="Cambria Math" panose="02040503050406030204" pitchFamily="18" charset="0"/>
                                      </a:rPr>
                                    </m:ctrlPr>
                                  </m:funcPr>
                                  <m:fName>
                                    <m:sSup>
                                      <m:sSupPr>
                                        <m:ctrlPr>
                                          <a:rPr lang="ru-RU" sz="1600" i="1" kern="100">
                                            <a:effectLst/>
                                            <a:latin typeface="Cambria Math" panose="02040503050406030204" pitchFamily="18" charset="0"/>
                                          </a:rPr>
                                        </m:ctrlPr>
                                      </m:sSupPr>
                                      <m:e>
                                        <m:r>
                                          <m:rPr>
                                            <m:sty m:val="p"/>
                                          </m:rPr>
                                          <a:rPr lang="en-US" sz="1600" kern="100">
                                            <a:effectLst/>
                                            <a:latin typeface="Cambria Math" panose="02040503050406030204" pitchFamily="18" charset="0"/>
                                          </a:rPr>
                                          <m:t>tg</m:t>
                                        </m:r>
                                      </m:e>
                                      <m:sup>
                                        <m:r>
                                          <a:rPr lang="en-US" sz="1600" kern="100">
                                            <a:effectLst/>
                                            <a:latin typeface="Cambria Math" panose="02040503050406030204" pitchFamily="18" charset="0"/>
                                          </a:rPr>
                                          <m:t>2</m:t>
                                        </m:r>
                                      </m:sup>
                                    </m:sSup>
                                  </m:fName>
                                  <m:e>
                                    <m:d>
                                      <m:dPr>
                                        <m:ctrlPr>
                                          <a:rPr lang="ru-RU" sz="1600" i="1" kern="100">
                                            <a:effectLst/>
                                            <a:latin typeface="Cambria Math" panose="02040503050406030204" pitchFamily="18" charset="0"/>
                                          </a:rPr>
                                        </m:ctrlPr>
                                      </m:dPr>
                                      <m:e>
                                        <m:r>
                                          <a:rPr lang="en-US" sz="1600" kern="100">
                                            <a:effectLst/>
                                            <a:latin typeface="Cambria Math" panose="02040503050406030204" pitchFamily="18" charset="0"/>
                                          </a:rPr>
                                          <m:t>45° −</m:t>
                                        </m:r>
                                        <m:f>
                                          <m:fPr>
                                            <m:ctrlPr>
                                              <a:rPr lang="ru-RU" sz="1600" i="1" kern="100">
                                                <a:effectLst/>
                                                <a:latin typeface="Cambria Math" panose="02040503050406030204" pitchFamily="18" charset="0"/>
                                              </a:rPr>
                                            </m:ctrlPr>
                                          </m:fPr>
                                          <m:num>
                                            <m:sSub>
                                              <m:sSubPr>
                                                <m:ctrlPr>
                                                  <a:rPr lang="ru-RU" sz="1600" i="1" kern="100">
                                                    <a:effectLst/>
                                                    <a:latin typeface="Cambria Math" panose="02040503050406030204" pitchFamily="18" charset="0"/>
                                                  </a:rPr>
                                                </m:ctrlPr>
                                              </m:sSubPr>
                                              <m:e>
                                                <m:r>
                                                  <a:rPr lang="en-US" sz="1600" kern="100">
                                                    <a:effectLst/>
                                                    <a:latin typeface="Cambria Math" panose="02040503050406030204" pitchFamily="18" charset="0"/>
                                                  </a:rPr>
                                                  <m:t>𝜑</m:t>
                                                </m:r>
                                              </m:e>
                                              <m:sub>
                                                <m:r>
                                                  <a:rPr lang="en-US" sz="1600" kern="100">
                                                    <a:effectLst/>
                                                    <a:latin typeface="Cambria Math" panose="02040503050406030204" pitchFamily="18" charset="0"/>
                                                  </a:rPr>
                                                  <m:t>𝑛</m:t>
                                                </m:r>
                                              </m:sub>
                                            </m:sSub>
                                          </m:num>
                                          <m:den>
                                            <m:r>
                                              <a:rPr lang="en-US" sz="1600" kern="100">
                                                <a:effectLst/>
                                                <a:latin typeface="Cambria Math" panose="02040503050406030204" pitchFamily="18" charset="0"/>
                                              </a:rPr>
                                              <m:t>2</m:t>
                                            </m:r>
                                          </m:den>
                                        </m:f>
                                      </m:e>
                                    </m:d>
                                  </m:e>
                                </m:func>
                                <m:r>
                                  <a:rPr lang="en-US" sz="1600" kern="100">
                                    <a:effectLst/>
                                    <a:latin typeface="Cambria Math" panose="02040503050406030204" pitchFamily="18" charset="0"/>
                                  </a:rPr>
                                  <m:t>, </m:t>
                                </m:r>
                              </m:oMath>
                            </m:oMathPara>
                          </a14:m>
                          <a:endParaRPr kumimoji="0" lang="ru-RU" altLang="ru-RU" sz="1600" b="0" i="0" u="none" strike="noStrike" cap="none" normalizeH="0" baseline="0" dirty="0">
                            <a:ln>
                              <a:noFill/>
                            </a:ln>
                            <a:solidFill>
                              <a:schemeClr val="tx1"/>
                            </a:solidFill>
                            <a:effectLst/>
                            <a:latin typeface="+mn-lt"/>
                          </a:endParaRPr>
                        </a:p>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145179"/>
                      </a:ext>
                    </a:extLst>
                  </a:tr>
                </a:tbl>
              </a:graphicData>
            </a:graphic>
          </p:graphicFrame>
        </mc:Choice>
        <mc:Fallback>
          <p:graphicFrame>
            <p:nvGraphicFramePr>
              <p:cNvPr id="11" name="Таблица 11">
                <a:extLst>
                  <a:ext uri="{FF2B5EF4-FFF2-40B4-BE49-F238E27FC236}">
                    <a16:creationId xmlns:a16="http://schemas.microsoft.com/office/drawing/2014/main" id="{C8AD9C4A-A2D2-D96F-6BBE-38BE9EE5534A}"/>
                  </a:ext>
                </a:extLst>
              </p:cNvPr>
              <p:cNvGraphicFramePr>
                <a:graphicFrameLocks noGrp="1"/>
              </p:cNvGraphicFramePr>
              <p:nvPr>
                <p:extLst>
                  <p:ext uri="{D42A27DB-BD31-4B8C-83A1-F6EECF244321}">
                    <p14:modId xmlns:p14="http://schemas.microsoft.com/office/powerpoint/2010/main" val="3367591892"/>
                  </p:ext>
                </p:extLst>
              </p:nvPr>
            </p:nvGraphicFramePr>
            <p:xfrm>
              <a:off x="2192785" y="2761348"/>
              <a:ext cx="9043204" cy="796989"/>
            </p:xfrm>
            <a:graphic>
              <a:graphicData uri="http://schemas.openxmlformats.org/drawingml/2006/table">
                <a:tbl>
                  <a:tblPr firstRow="1" bandRow="1">
                    <a:tableStyleId>{2D5ABB26-0587-4C30-8999-92F81FD0307C}</a:tableStyleId>
                  </a:tblPr>
                  <a:tblGrid>
                    <a:gridCol w="4521602">
                      <a:extLst>
                        <a:ext uri="{9D8B030D-6E8A-4147-A177-3AD203B41FA5}">
                          <a16:colId xmlns:a16="http://schemas.microsoft.com/office/drawing/2014/main" val="2716310589"/>
                        </a:ext>
                      </a:extLst>
                    </a:gridCol>
                    <a:gridCol w="4521602">
                      <a:extLst>
                        <a:ext uri="{9D8B030D-6E8A-4147-A177-3AD203B41FA5}">
                          <a16:colId xmlns:a16="http://schemas.microsoft.com/office/drawing/2014/main" val="1612593326"/>
                        </a:ext>
                      </a:extLst>
                    </a:gridCol>
                  </a:tblGrid>
                  <a:tr h="796989">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4"/>
                          <a:stretch>
                            <a:fillRect t="-1515" r="-99865"/>
                          </a:stretch>
                        </a:blipFill>
                      </a:tcPr>
                    </a:tc>
                    <a:tc>
                      <a:txBody>
                        <a:bodyPr/>
                        <a:lstStyle/>
                        <a:p>
                          <a:r>
                            <a:rPr lang="ru-RU" sz="1600" dirty="0"/>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19145179"/>
                      </a:ext>
                    </a:extLst>
                  </a:tr>
                </a:tbl>
              </a:graphicData>
            </a:graphic>
          </p:graphicFrame>
        </mc:Fallback>
      </mc:AlternateContent>
      <mc:AlternateContent xmlns:mc="http://schemas.openxmlformats.org/markup-compatibility/2006">
        <mc:Choice xmlns:a14="http://schemas.microsoft.com/office/drawing/2010/main" Requires="a14">
          <p:graphicFrame>
            <p:nvGraphicFramePr>
              <p:cNvPr id="12" name="Таблица 12">
                <a:extLst>
                  <a:ext uri="{FF2B5EF4-FFF2-40B4-BE49-F238E27FC236}">
                    <a16:creationId xmlns:a16="http://schemas.microsoft.com/office/drawing/2014/main" id="{AC19A9BA-DF0C-77A7-DD24-C2C1075C9B0B}"/>
                  </a:ext>
                </a:extLst>
              </p:cNvPr>
              <p:cNvGraphicFramePr>
                <a:graphicFrameLocks noGrp="1"/>
              </p:cNvGraphicFramePr>
              <p:nvPr>
                <p:extLst>
                  <p:ext uri="{D42A27DB-BD31-4B8C-83A1-F6EECF244321}">
                    <p14:modId xmlns:p14="http://schemas.microsoft.com/office/powerpoint/2010/main" val="277704914"/>
                  </p:ext>
                </p:extLst>
              </p:nvPr>
            </p:nvGraphicFramePr>
            <p:xfrm>
              <a:off x="2192785" y="4138224"/>
              <a:ext cx="8128000" cy="822325"/>
            </p:xfrm>
            <a:graphic>
              <a:graphicData uri="http://schemas.openxmlformats.org/drawingml/2006/table">
                <a:tbl>
                  <a:tblPr firstRow="1" bandRow="1">
                    <a:tableStyleId>{2D5ABB26-0587-4C30-8999-92F81FD0307C}</a:tableStyleId>
                  </a:tblPr>
                  <a:tblGrid>
                    <a:gridCol w="4571999">
                      <a:extLst>
                        <a:ext uri="{9D8B030D-6E8A-4147-A177-3AD203B41FA5}">
                          <a16:colId xmlns:a16="http://schemas.microsoft.com/office/drawing/2014/main" val="1675683645"/>
                        </a:ext>
                      </a:extLst>
                    </a:gridCol>
                    <a:gridCol w="3556001">
                      <a:extLst>
                        <a:ext uri="{9D8B030D-6E8A-4147-A177-3AD203B41FA5}">
                          <a16:colId xmlns:a16="http://schemas.microsoft.com/office/drawing/2014/main" val="1715945728"/>
                        </a:ext>
                      </a:extLst>
                    </a:gridCol>
                  </a:tblGrid>
                  <a:tr h="665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600" kern="100" smtClean="0">
                                    <a:effectLst/>
                                    <a:latin typeface="Cambria Math" panose="02040503050406030204" pitchFamily="18" charset="0"/>
                                  </a:rPr>
                                  <m:t>𝐹</m:t>
                                </m:r>
                                <m:r>
                                  <a:rPr lang="en-US" sz="1600" kern="100" smtClean="0">
                                    <a:effectLst/>
                                    <a:latin typeface="Cambria Math" panose="02040503050406030204" pitchFamily="18" charset="0"/>
                                  </a:rPr>
                                  <m:t>=</m:t>
                                </m:r>
                                <m:f>
                                  <m:fPr>
                                    <m:ctrlPr>
                                      <a:rPr lang="ru-RU" sz="1600" i="1" kern="100">
                                        <a:effectLst/>
                                        <a:latin typeface="Cambria Math" panose="02040503050406030204" pitchFamily="18" charset="0"/>
                                      </a:rPr>
                                    </m:ctrlPr>
                                  </m:fPr>
                                  <m:num>
                                    <m:r>
                                      <a:rPr lang="en-US" sz="1600" kern="100">
                                        <a:effectLst/>
                                        <a:latin typeface="Cambria Math" panose="02040503050406030204" pitchFamily="18" charset="0"/>
                                      </a:rPr>
                                      <m:t>1</m:t>
                                    </m:r>
                                  </m:num>
                                  <m:den>
                                    <m:r>
                                      <a:rPr lang="en-US" sz="1600" kern="100">
                                        <a:effectLst/>
                                        <a:latin typeface="Cambria Math" panose="02040503050406030204" pitchFamily="18" charset="0"/>
                                      </a:rPr>
                                      <m:t>2</m:t>
                                    </m:r>
                                  </m:den>
                                </m:f>
                                <m:sSub>
                                  <m:sSubPr>
                                    <m:ctrlPr>
                                      <a:rPr lang="ru-RU" sz="1600" i="1" kern="100">
                                        <a:effectLst/>
                                        <a:latin typeface="Cambria Math" panose="02040503050406030204" pitchFamily="18" charset="0"/>
                                      </a:rPr>
                                    </m:ctrlPr>
                                  </m:sSubPr>
                                  <m:e>
                                    <m:r>
                                      <a:rPr lang="en-US" sz="1600" kern="100">
                                        <a:effectLst/>
                                        <a:latin typeface="Cambria Math" panose="02040503050406030204" pitchFamily="18" charset="0"/>
                                      </a:rPr>
                                      <m:t>𝑝</m:t>
                                    </m:r>
                                  </m:e>
                                  <m:sub>
                                    <m:r>
                                      <a:rPr lang="en-US" sz="1600" kern="100">
                                        <a:effectLst/>
                                        <a:latin typeface="Cambria Math" panose="02040503050406030204" pitchFamily="18" charset="0"/>
                                      </a:rPr>
                                      <m:t>h</m:t>
                                    </m:r>
                                  </m:sub>
                                </m:sSub>
                                <m:sSub>
                                  <m:sSubPr>
                                    <m:ctrlPr>
                                      <a:rPr lang="ru-RU" sz="1600" i="1" kern="100">
                                        <a:effectLst/>
                                        <a:latin typeface="Cambria Math" panose="02040503050406030204" pitchFamily="18" charset="0"/>
                                      </a:rPr>
                                    </m:ctrlPr>
                                  </m:sSubPr>
                                  <m:e>
                                    <m:r>
                                      <a:rPr lang="en-US" sz="1600" kern="100">
                                        <a:effectLst/>
                                        <a:latin typeface="Cambria Math" panose="02040503050406030204" pitchFamily="18" charset="0"/>
                                      </a:rPr>
                                      <m:t>h</m:t>
                                    </m:r>
                                  </m:e>
                                  <m:sub>
                                    <m:r>
                                      <a:rPr lang="en-US" sz="1600" kern="100">
                                        <a:effectLst/>
                                        <a:latin typeface="Cambria Math" panose="02040503050406030204" pitchFamily="18" charset="0"/>
                                      </a:rPr>
                                      <m:t>𝑥</m:t>
                                    </m:r>
                                  </m:sub>
                                </m:sSub>
                                <m:r>
                                  <a:rPr lang="en-US" sz="1600" kern="100">
                                    <a:effectLst/>
                                    <a:latin typeface="Cambria Math" panose="02040503050406030204" pitchFamily="18" charset="0"/>
                                  </a:rPr>
                                  <m:t>𝑏</m:t>
                                </m:r>
                                <m:r>
                                  <a:rPr lang="en-US" sz="1600" kern="100">
                                    <a:effectLst/>
                                    <a:latin typeface="Cambria Math" panose="02040503050406030204" pitchFamily="18" charset="0"/>
                                  </a:rPr>
                                  <m:t>,</m:t>
                                </m:r>
                              </m:oMath>
                            </m:oMathPara>
                          </a14:m>
                          <a:endParaRPr kumimoji="0" lang="ru-RU" altLang="ru-RU" sz="1600" b="0" i="0" u="none" strike="noStrike" cap="none" normalizeH="0" baseline="0" dirty="0">
                            <a:ln>
                              <a:noFill/>
                            </a:ln>
                            <a:solidFill>
                              <a:schemeClr val="tx1"/>
                            </a:solidFill>
                            <a:effectLst/>
                            <a:latin typeface="+mn-lt"/>
                          </a:endParaRPr>
                        </a:p>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196074"/>
                      </a:ext>
                    </a:extLst>
                  </a:tr>
                </a:tbl>
              </a:graphicData>
            </a:graphic>
          </p:graphicFrame>
        </mc:Choice>
        <mc:Fallback>
          <p:graphicFrame>
            <p:nvGraphicFramePr>
              <p:cNvPr id="12" name="Таблица 12">
                <a:extLst>
                  <a:ext uri="{FF2B5EF4-FFF2-40B4-BE49-F238E27FC236}">
                    <a16:creationId xmlns:a16="http://schemas.microsoft.com/office/drawing/2014/main" id="{AC19A9BA-DF0C-77A7-DD24-C2C1075C9B0B}"/>
                  </a:ext>
                </a:extLst>
              </p:cNvPr>
              <p:cNvGraphicFramePr>
                <a:graphicFrameLocks noGrp="1"/>
              </p:cNvGraphicFramePr>
              <p:nvPr>
                <p:extLst>
                  <p:ext uri="{D42A27DB-BD31-4B8C-83A1-F6EECF244321}">
                    <p14:modId xmlns:p14="http://schemas.microsoft.com/office/powerpoint/2010/main" val="277704914"/>
                  </p:ext>
                </p:extLst>
              </p:nvPr>
            </p:nvGraphicFramePr>
            <p:xfrm>
              <a:off x="2192785" y="4138224"/>
              <a:ext cx="8128000" cy="822325"/>
            </p:xfrm>
            <a:graphic>
              <a:graphicData uri="http://schemas.openxmlformats.org/drawingml/2006/table">
                <a:tbl>
                  <a:tblPr firstRow="1" bandRow="1">
                    <a:tableStyleId>{2D5ABB26-0587-4C30-8999-92F81FD0307C}</a:tableStyleId>
                  </a:tblPr>
                  <a:tblGrid>
                    <a:gridCol w="4571999">
                      <a:extLst>
                        <a:ext uri="{9D8B030D-6E8A-4147-A177-3AD203B41FA5}">
                          <a16:colId xmlns:a16="http://schemas.microsoft.com/office/drawing/2014/main" val="1675683645"/>
                        </a:ext>
                      </a:extLst>
                    </a:gridCol>
                    <a:gridCol w="3556001">
                      <a:extLst>
                        <a:ext uri="{9D8B030D-6E8A-4147-A177-3AD203B41FA5}">
                          <a16:colId xmlns:a16="http://schemas.microsoft.com/office/drawing/2014/main" val="1715945728"/>
                        </a:ext>
                      </a:extLst>
                    </a:gridCol>
                  </a:tblGrid>
                  <a:tr h="82232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1471" r="-77763"/>
                          </a:stretch>
                        </a:blipFill>
                      </a:tcPr>
                    </a:tc>
                    <a:tc>
                      <a:txBody>
                        <a:bodyPr/>
                        <a:lstStyle/>
                        <a:p>
                          <a:r>
                            <a:rPr lang="ru-RU" sz="1600" dirty="0"/>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4196074"/>
                      </a:ext>
                    </a:extLst>
                  </a:tr>
                </a:tbl>
              </a:graphicData>
            </a:graphic>
          </p:graphicFrame>
        </mc:Fallback>
      </mc:AlternateContent>
      <p:sp>
        <p:nvSpPr>
          <p:cNvPr id="13" name="Номер слайда 12">
            <a:extLst>
              <a:ext uri="{FF2B5EF4-FFF2-40B4-BE49-F238E27FC236}">
                <a16:creationId xmlns:a16="http://schemas.microsoft.com/office/drawing/2014/main" id="{BFE9EAB1-A679-38A3-A91E-F6512C71809F}"/>
              </a:ext>
            </a:extLst>
          </p:cNvPr>
          <p:cNvSpPr>
            <a:spLocks noGrp="1"/>
          </p:cNvSpPr>
          <p:nvPr>
            <p:ph type="sldNum" sz="quarter" idx="12"/>
          </p:nvPr>
        </p:nvSpPr>
        <p:spPr/>
        <p:txBody>
          <a:bodyPr/>
          <a:lstStyle/>
          <a:p>
            <a:fld id="{FBFB8630-1926-4D88-93F4-DB9B44063E35}" type="slidenum">
              <a:rPr lang="ru-RU" sz="1600" smtClean="0">
                <a:solidFill>
                  <a:schemeClr val="tx1"/>
                </a:solidFill>
              </a:rPr>
              <a:t>10</a:t>
            </a:fld>
            <a:endParaRPr lang="ru-RU" dirty="0">
              <a:solidFill>
                <a:schemeClr val="tx1"/>
              </a:solidFill>
            </a:endParaRPr>
          </a:p>
        </p:txBody>
      </p:sp>
    </p:spTree>
    <p:extLst>
      <p:ext uri="{BB962C8B-B14F-4D97-AF65-F5344CB8AC3E}">
        <p14:creationId xmlns:p14="http://schemas.microsoft.com/office/powerpoint/2010/main" val="1491188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5F8E13F-96EA-4BC2-9155-8817725C116A}"/>
              </a:ext>
            </a:extLst>
          </p:cNvPr>
          <p:cNvSpPr txBox="1">
            <a:spLocks/>
          </p:cNvSpPr>
          <p:nvPr/>
        </p:nvSpPr>
        <p:spPr>
          <a:xfrm>
            <a:off x="936674" y="19195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Расчетная модель </a:t>
            </a:r>
            <a:r>
              <a:rPr lang="en-US" dirty="0" err="1"/>
              <a:t>midas</a:t>
            </a:r>
            <a:r>
              <a:rPr lang="en-US" dirty="0"/>
              <a:t> civil</a:t>
            </a:r>
            <a:endParaRPr lang="ru-RU" dirty="0"/>
          </a:p>
        </p:txBody>
      </p:sp>
      <p:sp>
        <p:nvSpPr>
          <p:cNvPr id="5" name="Прямоугольник 4">
            <a:extLst>
              <a:ext uri="{FF2B5EF4-FFF2-40B4-BE49-F238E27FC236}">
                <a16:creationId xmlns:a16="http://schemas.microsoft.com/office/drawing/2014/main" id="{49F032DE-D939-5B17-8991-7C63B35C6FA8}"/>
              </a:ext>
            </a:extLst>
          </p:cNvPr>
          <p:cNvSpPr/>
          <p:nvPr/>
        </p:nvSpPr>
        <p:spPr>
          <a:xfrm>
            <a:off x="3151950" y="6515214"/>
            <a:ext cx="5172721" cy="342786"/>
          </a:xfrm>
          <a:prstGeom prst="rect">
            <a:avLst/>
          </a:prstGeom>
        </p:spPr>
        <p:txBody>
          <a:bodyPr wrap="square">
            <a:spAutoFit/>
          </a:bodyPr>
          <a:lstStyle/>
          <a:p>
            <a:pPr indent="450215">
              <a:lnSpc>
                <a:spcPct val="107000"/>
              </a:lnSpc>
              <a:spcAft>
                <a:spcPts val="800"/>
              </a:spcAft>
            </a:pPr>
            <a:r>
              <a:rPr lang="ru-RU" sz="1600" b="1" dirty="0">
                <a:solidFill>
                  <a:schemeClr val="bg1"/>
                </a:solidFill>
                <a:ea typeface="Calibri" panose="020F0502020204030204" pitchFamily="34" charset="0"/>
                <a:cs typeface="Times New Roman" panose="02020603050405020304" pitchFamily="18" charset="0"/>
              </a:rPr>
              <a:t>Рисунок 7. Расчетная модель в ПК </a:t>
            </a:r>
            <a:r>
              <a:rPr lang="en-US" sz="1600" b="1" dirty="0">
                <a:solidFill>
                  <a:schemeClr val="bg1"/>
                </a:solidFill>
                <a:ea typeface="Calibri" panose="020F0502020204030204" pitchFamily="34" charset="0"/>
                <a:cs typeface="Times New Roman" panose="02020603050405020304" pitchFamily="18" charset="0"/>
              </a:rPr>
              <a:t>Midas Civil</a:t>
            </a:r>
            <a:r>
              <a:rPr lang="ru-RU" sz="1600" b="1" dirty="0">
                <a:solidFill>
                  <a:schemeClr val="bg1"/>
                </a:solidFill>
                <a:ea typeface="Calibri" panose="020F0502020204030204" pitchFamily="34" charset="0"/>
                <a:cs typeface="Times New Roman" panose="02020603050405020304" pitchFamily="18" charset="0"/>
              </a:rPr>
              <a:t>.</a:t>
            </a:r>
            <a:endParaRPr lang="ru-RU" sz="1400" b="1" dirty="0">
              <a:solidFill>
                <a:schemeClr val="bg1"/>
              </a:solidFill>
              <a:effectLst/>
              <a:ea typeface="Calibri" panose="020F0502020204030204" pitchFamily="34" charset="0"/>
              <a:cs typeface="Times New Roman" panose="02020603050405020304" pitchFamily="18" charset="0"/>
            </a:endParaRPr>
          </a:p>
        </p:txBody>
      </p:sp>
      <p:pic>
        <p:nvPicPr>
          <p:cNvPr id="9" name="Рисунок 8" descr="Изображение выглядит как снимок экрана, текст, дизайн, иллюстрация&#10;&#10;Автоматически созданное описание">
            <a:extLst>
              <a:ext uri="{FF2B5EF4-FFF2-40B4-BE49-F238E27FC236}">
                <a16:creationId xmlns:a16="http://schemas.microsoft.com/office/drawing/2014/main" id="{FED0D775-A89C-0361-5331-BE1D08F8D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1454" y="847725"/>
            <a:ext cx="8729091" cy="5162550"/>
          </a:xfrm>
          <a:prstGeom prst="rect">
            <a:avLst/>
          </a:prstGeom>
        </p:spPr>
      </p:pic>
      <p:sp>
        <p:nvSpPr>
          <p:cNvPr id="11" name="TextBox 10">
            <a:extLst>
              <a:ext uri="{FF2B5EF4-FFF2-40B4-BE49-F238E27FC236}">
                <a16:creationId xmlns:a16="http://schemas.microsoft.com/office/drawing/2014/main" id="{5E0FDE4A-42E3-CA91-B438-9B5EE4CB06FC}"/>
              </a:ext>
            </a:extLst>
          </p:cNvPr>
          <p:cNvSpPr txBox="1"/>
          <p:nvPr/>
        </p:nvSpPr>
        <p:spPr>
          <a:xfrm>
            <a:off x="1165194" y="6010275"/>
            <a:ext cx="9374755" cy="671915"/>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8. Общий вид конечно-элементной модели крайней опоры на ПК 920 в </a:t>
            </a:r>
            <a:r>
              <a:rPr lang="ru-RU" dirty="0" err="1">
                <a:ea typeface="Calibri" panose="020F0502020204030204" pitchFamily="34" charset="0"/>
                <a:cs typeface="Times New Roman" panose="02020603050405020304" pitchFamily="18" charset="0"/>
              </a:rPr>
              <a:t>Midas</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Civil</a:t>
            </a:r>
            <a:r>
              <a:rPr lang="ru-RU" dirty="0">
                <a:ea typeface="Calibri" panose="020F0502020204030204" pitchFamily="34" charset="0"/>
                <a:cs typeface="Times New Roman" panose="02020603050405020304" pitchFamily="18" charset="0"/>
              </a:rPr>
              <a:t> для случая моделирования </a:t>
            </a:r>
            <a:r>
              <a:rPr lang="ru-RU" dirty="0" err="1">
                <a:ea typeface="Calibri" panose="020F0502020204030204" pitchFamily="34" charset="0"/>
                <a:cs typeface="Times New Roman" panose="02020603050405020304" pitchFamily="18" charset="0"/>
              </a:rPr>
              <a:t>отпорности</a:t>
            </a:r>
            <a:r>
              <a:rPr lang="ru-RU" dirty="0">
                <a:ea typeface="Calibri" panose="020F0502020204030204" pitchFamily="34" charset="0"/>
                <a:cs typeface="Times New Roman" panose="02020603050405020304" pitchFamily="18" charset="0"/>
              </a:rPr>
              <a:t> грунта с помощью коэффициентов постели</a:t>
            </a:r>
            <a:endParaRPr lang="ru-RU" sz="1600" b="1" dirty="0">
              <a:solidFill>
                <a:schemeClr val="bg1"/>
              </a:solidFill>
              <a:effectLst/>
              <a:ea typeface="Calibri" panose="020F0502020204030204" pitchFamily="34" charset="0"/>
              <a:cs typeface="Times New Roman" panose="02020603050405020304" pitchFamily="18" charset="0"/>
            </a:endParaRPr>
          </a:p>
        </p:txBody>
      </p:sp>
      <p:sp>
        <p:nvSpPr>
          <p:cNvPr id="12" name="Номер слайда 11">
            <a:extLst>
              <a:ext uri="{FF2B5EF4-FFF2-40B4-BE49-F238E27FC236}">
                <a16:creationId xmlns:a16="http://schemas.microsoft.com/office/drawing/2014/main" id="{0CFBF062-2289-28ED-77FE-56E425EF1EF9}"/>
              </a:ext>
            </a:extLst>
          </p:cNvPr>
          <p:cNvSpPr>
            <a:spLocks noGrp="1"/>
          </p:cNvSpPr>
          <p:nvPr>
            <p:ph type="sldNum" sz="quarter" idx="12"/>
          </p:nvPr>
        </p:nvSpPr>
        <p:spPr/>
        <p:txBody>
          <a:bodyPr/>
          <a:lstStyle/>
          <a:p>
            <a:fld id="{FBFB8630-1926-4D88-93F4-DB9B44063E35}" type="slidenum">
              <a:rPr lang="ru-RU" sz="1600" smtClean="0">
                <a:solidFill>
                  <a:schemeClr val="tx1"/>
                </a:solidFill>
              </a:rPr>
              <a:t>11</a:t>
            </a:fld>
            <a:endParaRPr lang="ru-RU" sz="1600" dirty="0">
              <a:solidFill>
                <a:schemeClr val="tx1"/>
              </a:solidFill>
            </a:endParaRPr>
          </a:p>
        </p:txBody>
      </p:sp>
    </p:spTree>
    <p:extLst>
      <p:ext uri="{BB962C8B-B14F-4D97-AF65-F5344CB8AC3E}">
        <p14:creationId xmlns:p14="http://schemas.microsoft.com/office/powerpoint/2010/main" val="1862686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20DE82-13F0-4BD3-A626-5C21C7633706}"/>
              </a:ext>
            </a:extLst>
          </p:cNvPr>
          <p:cNvSpPr txBox="1">
            <a:spLocks/>
          </p:cNvSpPr>
          <p:nvPr/>
        </p:nvSpPr>
        <p:spPr>
          <a:xfrm>
            <a:off x="612559" y="124275"/>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Расчетная модель </a:t>
            </a:r>
            <a:r>
              <a:rPr lang="en-US" dirty="0" err="1"/>
              <a:t>midas</a:t>
            </a:r>
            <a:r>
              <a:rPr lang="en-US" dirty="0"/>
              <a:t> civil</a:t>
            </a:r>
            <a:endParaRPr lang="ru-RU" dirty="0"/>
          </a:p>
        </p:txBody>
      </p:sp>
      <p:sp>
        <p:nvSpPr>
          <p:cNvPr id="3" name="Прямоугольник 2">
            <a:extLst>
              <a:ext uri="{FF2B5EF4-FFF2-40B4-BE49-F238E27FC236}">
                <a16:creationId xmlns:a16="http://schemas.microsoft.com/office/drawing/2014/main" id="{E13A526D-2E54-F592-C756-951EAC4A792C}"/>
              </a:ext>
            </a:extLst>
          </p:cNvPr>
          <p:cNvSpPr/>
          <p:nvPr/>
        </p:nvSpPr>
        <p:spPr>
          <a:xfrm>
            <a:off x="2957742" y="6417466"/>
            <a:ext cx="6276514" cy="342786"/>
          </a:xfrm>
          <a:prstGeom prst="rect">
            <a:avLst/>
          </a:prstGeom>
        </p:spPr>
        <p:txBody>
          <a:bodyPr wrap="square">
            <a:spAutoFit/>
          </a:bodyPr>
          <a:lstStyle/>
          <a:p>
            <a:pPr indent="450215">
              <a:lnSpc>
                <a:spcPct val="107000"/>
              </a:lnSpc>
              <a:spcAft>
                <a:spcPts val="800"/>
              </a:spcAft>
            </a:pPr>
            <a:r>
              <a:rPr lang="ru-RU" sz="1600" b="1" dirty="0">
                <a:solidFill>
                  <a:schemeClr val="bg1"/>
                </a:solidFill>
                <a:ea typeface="Calibri" panose="020F0502020204030204" pitchFamily="34" charset="0"/>
                <a:cs typeface="Times New Roman" panose="02020603050405020304" pitchFamily="18" charset="0"/>
              </a:rPr>
              <a:t>Рисунок 8. Расчетная модель в ПК </a:t>
            </a:r>
            <a:r>
              <a:rPr lang="en-US" sz="1600" b="1" dirty="0">
                <a:solidFill>
                  <a:schemeClr val="bg1"/>
                </a:solidFill>
                <a:ea typeface="Calibri" panose="020F0502020204030204" pitchFamily="34" charset="0"/>
                <a:cs typeface="Times New Roman" panose="02020603050405020304" pitchFamily="18" charset="0"/>
              </a:rPr>
              <a:t>Midas Civil</a:t>
            </a:r>
            <a:r>
              <a:rPr lang="ru-RU" sz="1600" b="1" dirty="0">
                <a:solidFill>
                  <a:schemeClr val="bg1"/>
                </a:solidFill>
                <a:ea typeface="Calibri" panose="020F0502020204030204" pitchFamily="34" charset="0"/>
                <a:cs typeface="Times New Roman" panose="02020603050405020304" pitchFamily="18" charset="0"/>
              </a:rPr>
              <a:t>.</a:t>
            </a:r>
            <a:endParaRPr lang="ru-RU" sz="1400" b="1" dirty="0">
              <a:solidFill>
                <a:schemeClr val="bg1"/>
              </a:solidFill>
              <a:effectLst/>
              <a:ea typeface="Calibri" panose="020F0502020204030204" pitchFamily="34" charset="0"/>
              <a:cs typeface="Times New Roman" panose="02020603050405020304" pitchFamily="18" charset="0"/>
            </a:endParaRPr>
          </a:p>
        </p:txBody>
      </p:sp>
      <p:pic>
        <p:nvPicPr>
          <p:cNvPr id="6" name="Рисунок 5" descr="Изображение выглядит как зарисовка, диаграмма, рисунок, снимок экрана&#10;&#10;Автоматически созданное описание">
            <a:extLst>
              <a:ext uri="{FF2B5EF4-FFF2-40B4-BE49-F238E27FC236}">
                <a16:creationId xmlns:a16="http://schemas.microsoft.com/office/drawing/2014/main" id="{ADDC7F7A-426C-A7F3-88F2-A29255AD3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929" y="788713"/>
            <a:ext cx="6616139" cy="5143500"/>
          </a:xfrm>
          <a:prstGeom prst="rect">
            <a:avLst/>
          </a:prstGeom>
        </p:spPr>
      </p:pic>
      <p:sp>
        <p:nvSpPr>
          <p:cNvPr id="7" name="TextBox 6">
            <a:extLst>
              <a:ext uri="{FF2B5EF4-FFF2-40B4-BE49-F238E27FC236}">
                <a16:creationId xmlns:a16="http://schemas.microsoft.com/office/drawing/2014/main" id="{1C150CA6-3E3C-4117-DC6E-23691C745622}"/>
              </a:ext>
            </a:extLst>
          </p:cNvPr>
          <p:cNvSpPr txBox="1"/>
          <p:nvPr/>
        </p:nvSpPr>
        <p:spPr>
          <a:xfrm>
            <a:off x="1165194" y="6010275"/>
            <a:ext cx="9374755" cy="671915"/>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9. Общий вид конечно-элементной модели крайней опоры на ПК 920 в </a:t>
            </a:r>
            <a:r>
              <a:rPr lang="ru-RU" dirty="0" err="1">
                <a:ea typeface="Calibri" panose="020F0502020204030204" pitchFamily="34" charset="0"/>
                <a:cs typeface="Times New Roman" panose="02020603050405020304" pitchFamily="18" charset="0"/>
              </a:rPr>
              <a:t>Midas</a:t>
            </a:r>
            <a:r>
              <a:rPr lang="ru-RU" dirty="0">
                <a:ea typeface="Calibri" panose="020F0502020204030204" pitchFamily="34" charset="0"/>
                <a:cs typeface="Times New Roman" panose="02020603050405020304" pitchFamily="18" charset="0"/>
              </a:rPr>
              <a:t> </a:t>
            </a:r>
            <a:r>
              <a:rPr lang="ru-RU" dirty="0" err="1">
                <a:ea typeface="Calibri" panose="020F0502020204030204" pitchFamily="34" charset="0"/>
                <a:cs typeface="Times New Roman" panose="02020603050405020304" pitchFamily="18" charset="0"/>
              </a:rPr>
              <a:t>Civil</a:t>
            </a:r>
            <a:r>
              <a:rPr lang="ru-RU" dirty="0">
                <a:ea typeface="Calibri" panose="020F0502020204030204" pitchFamily="34" charset="0"/>
                <a:cs typeface="Times New Roman" panose="02020603050405020304" pitchFamily="18" charset="0"/>
              </a:rPr>
              <a:t> для случая условной заделки </a:t>
            </a:r>
            <a:endParaRPr lang="ru-RU" sz="1600" b="1" dirty="0">
              <a:solidFill>
                <a:schemeClr val="bg1"/>
              </a:solidFill>
              <a:effectLst/>
              <a:ea typeface="Calibri" panose="020F0502020204030204" pitchFamily="34" charset="0"/>
              <a:cs typeface="Times New Roman" panose="02020603050405020304" pitchFamily="18" charset="0"/>
            </a:endParaRPr>
          </a:p>
        </p:txBody>
      </p:sp>
      <p:sp>
        <p:nvSpPr>
          <p:cNvPr id="8" name="Номер слайда 7">
            <a:extLst>
              <a:ext uri="{FF2B5EF4-FFF2-40B4-BE49-F238E27FC236}">
                <a16:creationId xmlns:a16="http://schemas.microsoft.com/office/drawing/2014/main" id="{859F822E-5D8B-3A4B-4D08-9AF5E648151A}"/>
              </a:ext>
            </a:extLst>
          </p:cNvPr>
          <p:cNvSpPr>
            <a:spLocks noGrp="1"/>
          </p:cNvSpPr>
          <p:nvPr>
            <p:ph type="sldNum" sz="quarter" idx="12"/>
          </p:nvPr>
        </p:nvSpPr>
        <p:spPr/>
        <p:txBody>
          <a:bodyPr/>
          <a:lstStyle/>
          <a:p>
            <a:fld id="{FBFB8630-1926-4D88-93F4-DB9B44063E35}" type="slidenum">
              <a:rPr lang="ru-RU" sz="1600" smtClean="0">
                <a:solidFill>
                  <a:schemeClr val="tx1"/>
                </a:solidFill>
              </a:rPr>
              <a:t>12</a:t>
            </a:fld>
            <a:endParaRPr lang="ru-RU" dirty="0">
              <a:solidFill>
                <a:schemeClr val="tx1"/>
              </a:solidFill>
            </a:endParaRPr>
          </a:p>
        </p:txBody>
      </p:sp>
    </p:spTree>
    <p:extLst>
      <p:ext uri="{BB962C8B-B14F-4D97-AF65-F5344CB8AC3E}">
        <p14:creationId xmlns:p14="http://schemas.microsoft.com/office/powerpoint/2010/main" val="63129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0ABF69D0-89DE-4688-920F-EA08B420D823}"/>
              </a:ext>
            </a:extLst>
          </p:cNvPr>
          <p:cNvSpPr txBox="1">
            <a:spLocks/>
          </p:cNvSpPr>
          <p:nvPr/>
        </p:nvSpPr>
        <p:spPr>
          <a:xfrm>
            <a:off x="577048" y="325124"/>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Сравнение результатов</a:t>
            </a:r>
          </a:p>
        </p:txBody>
      </p:sp>
      <p:sp>
        <p:nvSpPr>
          <p:cNvPr id="2" name="Прямоугольник 1">
            <a:extLst>
              <a:ext uri="{FF2B5EF4-FFF2-40B4-BE49-F238E27FC236}">
                <a16:creationId xmlns:a16="http://schemas.microsoft.com/office/drawing/2014/main" id="{EF376CA9-6401-9EB4-D7B6-175FC30ADB09}"/>
              </a:ext>
            </a:extLst>
          </p:cNvPr>
          <p:cNvSpPr/>
          <p:nvPr/>
        </p:nvSpPr>
        <p:spPr>
          <a:xfrm>
            <a:off x="275209" y="6361483"/>
            <a:ext cx="10977394" cy="342979"/>
          </a:xfrm>
          <a:prstGeom prst="rect">
            <a:avLst/>
          </a:prstGeom>
        </p:spPr>
        <p:txBody>
          <a:bodyPr wrap="square">
            <a:spAutoFit/>
          </a:bodyPr>
          <a:lstStyle/>
          <a:p>
            <a:pPr indent="450215">
              <a:lnSpc>
                <a:spcPct val="107000"/>
              </a:lnSpc>
              <a:spcAft>
                <a:spcPts val="800"/>
              </a:spcAft>
            </a:pPr>
            <a:r>
              <a:rPr lang="ru-RU" sz="1600" b="1" dirty="0">
                <a:solidFill>
                  <a:schemeClr val="bg1"/>
                </a:solidFill>
                <a:ea typeface="Calibri" panose="020F0502020204030204" pitchFamily="34" charset="0"/>
                <a:cs typeface="Times New Roman" panose="02020603050405020304" pitchFamily="18" charset="0"/>
              </a:rPr>
              <a:t>Рисунок 9. Полученные результаты, слева методом коэффициентов постели, справа – методом условной заделки.</a:t>
            </a:r>
            <a:endParaRPr lang="ru-RU" sz="1400" b="1" dirty="0">
              <a:solidFill>
                <a:schemeClr val="bg1"/>
              </a:solidFill>
              <a:effectLst/>
              <a:ea typeface="Calibri" panose="020F0502020204030204" pitchFamily="34" charset="0"/>
              <a:cs typeface="Times New Roman" panose="02020603050405020304" pitchFamily="18" charset="0"/>
            </a:endParaRPr>
          </a:p>
        </p:txBody>
      </p:sp>
      <p:pic>
        <p:nvPicPr>
          <p:cNvPr id="7" name="Рисунок 6" descr="Изображение выглядит как текст, снимок экрана, Красочность, диаграмма&#10;&#10;Автоматически созданное описание">
            <a:extLst>
              <a:ext uri="{FF2B5EF4-FFF2-40B4-BE49-F238E27FC236}">
                <a16:creationId xmlns:a16="http://schemas.microsoft.com/office/drawing/2014/main" id="{61F7A6AA-CA2C-6364-FDFD-30BF71D87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990" y="1052512"/>
            <a:ext cx="7355831" cy="4752975"/>
          </a:xfrm>
          <a:prstGeom prst="rect">
            <a:avLst/>
          </a:prstGeom>
        </p:spPr>
      </p:pic>
      <p:sp>
        <p:nvSpPr>
          <p:cNvPr id="9" name="TextBox 8">
            <a:extLst>
              <a:ext uri="{FF2B5EF4-FFF2-40B4-BE49-F238E27FC236}">
                <a16:creationId xmlns:a16="http://schemas.microsoft.com/office/drawing/2014/main" id="{0969AF50-FA64-37D1-AD32-ABFB31FBABD6}"/>
              </a:ext>
            </a:extLst>
          </p:cNvPr>
          <p:cNvSpPr txBox="1"/>
          <p:nvPr/>
        </p:nvSpPr>
        <p:spPr>
          <a:xfrm>
            <a:off x="763479" y="6025525"/>
            <a:ext cx="10218198" cy="671915"/>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10. Сравнение результатов, полученных а) слева для метода коэффициентов постели б) справа для случая условной заделки </a:t>
            </a:r>
            <a:endParaRPr lang="ru-RU" sz="1600" b="1" dirty="0">
              <a:solidFill>
                <a:schemeClr val="bg1"/>
              </a:solidFill>
              <a:effectLst/>
              <a:ea typeface="Calibri" panose="020F0502020204030204" pitchFamily="34" charset="0"/>
              <a:cs typeface="Times New Roman" panose="02020603050405020304" pitchFamily="18" charset="0"/>
            </a:endParaRPr>
          </a:p>
        </p:txBody>
      </p:sp>
      <p:sp>
        <p:nvSpPr>
          <p:cNvPr id="10" name="Номер слайда 9">
            <a:extLst>
              <a:ext uri="{FF2B5EF4-FFF2-40B4-BE49-F238E27FC236}">
                <a16:creationId xmlns:a16="http://schemas.microsoft.com/office/drawing/2014/main" id="{0A0E1E10-7AEA-F799-E707-67A801538F34}"/>
              </a:ext>
            </a:extLst>
          </p:cNvPr>
          <p:cNvSpPr>
            <a:spLocks noGrp="1"/>
          </p:cNvSpPr>
          <p:nvPr>
            <p:ph type="sldNum" sz="quarter" idx="12"/>
          </p:nvPr>
        </p:nvSpPr>
        <p:spPr/>
        <p:txBody>
          <a:bodyPr/>
          <a:lstStyle/>
          <a:p>
            <a:fld id="{FBFB8630-1926-4D88-93F4-DB9B44063E35}" type="slidenum">
              <a:rPr lang="ru-RU" sz="1600" smtClean="0">
                <a:solidFill>
                  <a:schemeClr val="tx1"/>
                </a:solidFill>
              </a:rPr>
              <a:t>13</a:t>
            </a:fld>
            <a:endParaRPr lang="ru-RU" dirty="0">
              <a:solidFill>
                <a:schemeClr val="tx1"/>
              </a:solidFill>
            </a:endParaRPr>
          </a:p>
        </p:txBody>
      </p:sp>
    </p:spTree>
    <p:extLst>
      <p:ext uri="{BB962C8B-B14F-4D97-AF65-F5344CB8AC3E}">
        <p14:creationId xmlns:p14="http://schemas.microsoft.com/office/powerpoint/2010/main" val="4085771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B773CBF-C1AF-999B-57E6-D20814297845}"/>
              </a:ext>
            </a:extLst>
          </p:cNvPr>
          <p:cNvPicPr>
            <a:picLocks noChangeAspect="1"/>
          </p:cNvPicPr>
          <p:nvPr/>
        </p:nvPicPr>
        <p:blipFill rotWithShape="1">
          <a:blip r:embed="rId2"/>
          <a:srcRect l="7218" t="17161"/>
          <a:stretch/>
        </p:blipFill>
        <p:spPr>
          <a:xfrm>
            <a:off x="8529764" y="1089919"/>
            <a:ext cx="3260522" cy="3554616"/>
          </a:xfrm>
          <a:prstGeom prst="rect">
            <a:avLst/>
          </a:prstGeom>
          <a:ln>
            <a:noFill/>
          </a:ln>
        </p:spPr>
      </p:pic>
      <mc:AlternateContent xmlns:mc="http://schemas.openxmlformats.org/markup-compatibility/2006">
        <mc:Choice xmlns:a14="http://schemas.microsoft.com/office/drawing/2010/main" Requires="a14">
          <p:sp>
            <p:nvSpPr>
              <p:cNvPr id="9" name="Прямоугольник 8">
                <a:extLst>
                  <a:ext uri="{FF2B5EF4-FFF2-40B4-BE49-F238E27FC236}">
                    <a16:creationId xmlns:a16="http://schemas.microsoft.com/office/drawing/2014/main" id="{32FF57C2-32DB-738D-423D-D75302C4A76E}"/>
                  </a:ext>
                </a:extLst>
              </p:cNvPr>
              <p:cNvSpPr/>
              <p:nvPr/>
            </p:nvSpPr>
            <p:spPr>
              <a:xfrm>
                <a:off x="7483876" y="4493368"/>
                <a:ext cx="4708124" cy="2195216"/>
              </a:xfrm>
              <a:prstGeom prst="rect">
                <a:avLst/>
              </a:prstGeom>
            </p:spPr>
            <p:txBody>
              <a:bodyPr wrap="square">
                <a:spAutoFit/>
              </a:bodyPr>
              <a:lstStyle/>
              <a:p>
                <a:pPr indent="450215" algn="ctr">
                  <a:lnSpc>
                    <a:spcPct val="115000"/>
                  </a:lnSpc>
                  <a:spcAft>
                    <a:spcPts val="0"/>
                  </a:spcAft>
                </a:pPr>
                <a:r>
                  <a:rPr lang="en-US" sz="2000" dirty="0">
                    <a:ea typeface="Calibri" panose="020F0502020204030204" pitchFamily="34" charset="0"/>
                    <a:cs typeface="Times New Roman" panose="02020603050405020304" pitchFamily="18" charset="0"/>
                  </a:rPr>
                  <a:t> </a:t>
                </a:r>
                <a:r>
                  <a:rPr lang="ru-RU" sz="1600" dirty="0">
                    <a:ea typeface="Calibri" panose="020F0502020204030204" pitchFamily="34" charset="0"/>
                    <a:cs typeface="Times New Roman" panose="02020603050405020304" pitchFamily="18" charset="0"/>
                  </a:rPr>
                  <a:t>Рисунок 11. Боковое давление грунта на опору.</a:t>
                </a:r>
              </a:p>
              <a:p>
                <a:pPr indent="450215" algn="ctr">
                  <a:lnSpc>
                    <a:spcPct val="115000"/>
                  </a:lnSpc>
                  <a:spcAft>
                    <a:spcPts val="0"/>
                  </a:spcAft>
                </a:pPr>
                <a14:m>
                  <m:oMath xmlns:m="http://schemas.openxmlformats.org/officeDocument/2006/math">
                    <m:r>
                      <a:rPr lang="ru-RU" sz="1600" i="0" dirty="0" smtClean="0">
                        <a:ea typeface="Calibri" panose="020F0502020204030204" pitchFamily="34" charset="0"/>
                        <a:cs typeface="Times New Roman" panose="02020603050405020304" pitchFamily="18" charset="0"/>
                      </a:rPr>
                      <m:t>А, Б </m:t>
                    </m:r>
                  </m:oMath>
                </a14:m>
                <a:r>
                  <a:rPr lang="ru-RU" sz="1600" dirty="0">
                    <a:ea typeface="Calibri" panose="020F0502020204030204" pitchFamily="34" charset="0"/>
                    <a:cs typeface="Times New Roman" panose="02020603050405020304" pitchFamily="18" charset="0"/>
                  </a:rPr>
                  <a:t>– горизонтальные эпюры давления.</a:t>
                </a:r>
              </a:p>
              <a:p>
                <a:pPr indent="450215" algn="ctr">
                  <a:lnSpc>
                    <a:spcPct val="115000"/>
                  </a:lnSpc>
                  <a:spcAft>
                    <a:spcPts val="0"/>
                  </a:spcAft>
                </a:pPr>
                <a14:m>
                  <m:oMath xmlns:m="http://schemas.openxmlformats.org/officeDocument/2006/math">
                    <m:sSub>
                      <m:sSubPr>
                        <m:ctrlPr>
                          <a:rPr lang="en-US" sz="1600" i="1" dirty="0" smtClean="0">
                            <a:ea typeface="Calibri" panose="020F0502020204030204" pitchFamily="34" charset="0"/>
                            <a:cs typeface="Times New Roman" panose="02020603050405020304" pitchFamily="18" charset="0"/>
                          </a:rPr>
                        </m:ctrlPr>
                      </m:sSubPr>
                      <m:e>
                        <m:r>
                          <a:rPr lang="en-US" sz="1600" i="1" dirty="0" smtClean="0">
                            <a:ea typeface="Calibri" panose="020F0502020204030204" pitchFamily="34" charset="0"/>
                            <a:cs typeface="Times New Roman" panose="02020603050405020304" pitchFamily="18" charset="0"/>
                          </a:rPr>
                          <m:t>𝐻</m:t>
                        </m:r>
                      </m:e>
                      <m:sub>
                        <m:r>
                          <a:rPr lang="en-US" sz="1600" i="1" dirty="0">
                            <a:ea typeface="Calibri" panose="020F0502020204030204" pitchFamily="34" charset="0"/>
                            <a:cs typeface="Times New Roman" panose="02020603050405020304" pitchFamily="18" charset="0"/>
                          </a:rPr>
                          <m:t>2</m:t>
                        </m:r>
                      </m:sub>
                    </m:sSub>
                    <m:r>
                      <a:rPr lang="ru-RU" sz="1600" b="0" i="1" dirty="0" smtClean="0">
                        <a:ea typeface="Calibri" panose="020F0502020204030204" pitchFamily="34" charset="0"/>
                        <a:cs typeface="Times New Roman" panose="02020603050405020304" pitchFamily="18" charset="0"/>
                      </a:rPr>
                      <m:t>−</m:t>
                    </m:r>
                  </m:oMath>
                </a14:m>
                <a:r>
                  <a:rPr lang="ru-RU" sz="1600" dirty="0">
                    <a:ea typeface="Calibri" panose="020F0502020204030204" pitchFamily="34" charset="0"/>
                    <a:cs typeface="Times New Roman" panose="02020603050405020304" pitchFamily="18" charset="0"/>
                  </a:rPr>
                  <a:t>расстояние от естественной поверхности грунта до образующей конуса по вертикали, проходящей по передней грани плиты ростверка</a:t>
                </a:r>
                <a:r>
                  <a:rPr lang="en-US" sz="1600" dirty="0">
                    <a:ea typeface="Calibri" panose="020F0502020204030204" pitchFamily="34" charset="0"/>
                    <a:cs typeface="Times New Roman" panose="02020603050405020304" pitchFamily="18" charset="0"/>
                  </a:rPr>
                  <a:t> </a:t>
                </a:r>
                <a:endParaRPr lang="ru-RU" sz="1600" dirty="0">
                  <a:ea typeface="Calibri" panose="020F0502020204030204" pitchFamily="34" charset="0"/>
                  <a:cs typeface="Times New Roman" panose="02020603050405020304" pitchFamily="18" charset="0"/>
                </a:endParaRPr>
              </a:p>
              <a:p>
                <a:pPr indent="450215" algn="ctr">
                  <a:lnSpc>
                    <a:spcPct val="115000"/>
                  </a:lnSpc>
                  <a:spcAft>
                    <a:spcPts val="0"/>
                  </a:spcAft>
                </a:pPr>
                <a:endParaRPr lang="ru-RU" sz="2000" dirty="0">
                  <a:ea typeface="Calibri" panose="020F0502020204030204" pitchFamily="34" charset="0"/>
                  <a:cs typeface="Times New Roman" panose="02020603050405020304" pitchFamily="18" charset="0"/>
                </a:endParaRPr>
              </a:p>
            </p:txBody>
          </p:sp>
        </mc:Choice>
        <mc:Fallback>
          <p:sp>
            <p:nvSpPr>
              <p:cNvPr id="9" name="Прямоугольник 8">
                <a:extLst>
                  <a:ext uri="{FF2B5EF4-FFF2-40B4-BE49-F238E27FC236}">
                    <a16:creationId xmlns:a16="http://schemas.microsoft.com/office/drawing/2014/main" id="{32FF57C2-32DB-738D-423D-D75302C4A76E}"/>
                  </a:ext>
                </a:extLst>
              </p:cNvPr>
              <p:cNvSpPr>
                <a:spLocks noRot="1" noChangeAspect="1" noMove="1" noResize="1" noEditPoints="1" noAdjustHandles="1" noChangeArrowheads="1" noChangeShapeType="1" noTextEdit="1"/>
              </p:cNvSpPr>
              <p:nvPr/>
            </p:nvSpPr>
            <p:spPr>
              <a:xfrm>
                <a:off x="7483876" y="4493368"/>
                <a:ext cx="4708124" cy="2195216"/>
              </a:xfrm>
              <a:prstGeom prst="rect">
                <a:avLst/>
              </a:prstGeom>
              <a:blipFill>
                <a:blip r:embed="rId3"/>
                <a:stretch>
                  <a:fillRect r="-777"/>
                </a:stretch>
              </a:blipFill>
            </p:spPr>
            <p:txBody>
              <a:bodyPr/>
              <a:lstStyle/>
              <a:p>
                <a:r>
                  <a:rPr lang="ru-RU">
                    <a:noFill/>
                  </a:rPr>
                  <a:t> </a:t>
                </a:r>
              </a:p>
            </p:txBody>
          </p:sp>
        </mc:Fallback>
      </mc:AlternateContent>
      <p:sp>
        <p:nvSpPr>
          <p:cNvPr id="10" name="Заголовок 1">
            <a:extLst>
              <a:ext uri="{FF2B5EF4-FFF2-40B4-BE49-F238E27FC236}">
                <a16:creationId xmlns:a16="http://schemas.microsoft.com/office/drawing/2014/main" id="{DA292141-544D-D11D-EAEA-4F53FE1BF395}"/>
              </a:ext>
            </a:extLst>
          </p:cNvPr>
          <p:cNvSpPr txBox="1">
            <a:spLocks/>
          </p:cNvSpPr>
          <p:nvPr/>
        </p:nvSpPr>
        <p:spPr>
          <a:xfrm>
            <a:off x="577048" y="169656"/>
            <a:ext cx="1161495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Определения равнодействующей бокового давления от собственного веса грунта на опоры мостов по методу Луга</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EE99D5C2-4F83-E587-F0E1-8F6401D21542}"/>
                  </a:ext>
                </a:extLst>
              </p:cNvPr>
              <p:cNvSpPr txBox="1"/>
              <p:nvPr/>
            </p:nvSpPr>
            <p:spPr>
              <a:xfrm>
                <a:off x="866412" y="2303870"/>
                <a:ext cx="6094520" cy="2978444"/>
              </a:xfrm>
              <a:prstGeom prst="rect">
                <a:avLst/>
              </a:prstGeom>
              <a:noFill/>
            </p:spPr>
            <p:txBody>
              <a:bodyPr wrap="square">
                <a:spAutoFit/>
              </a:bodyPr>
              <a:lstStyle/>
              <a:p>
                <a:pPr indent="457200" algn="just"/>
                <a:r>
                  <a:rPr lang="ru-RU" dirty="0"/>
                  <a:t>В работах А.А. Луга выдвинуто предположение о необходимости в расчете крайних опор учитывать боковое давление насыпи на сваи не только выше, но и ниже естественного уровня грунта. </a:t>
                </a:r>
              </a:p>
              <a:p>
                <a:pPr indent="457200" algn="just"/>
                <a:r>
                  <a:rPr lang="ru-RU" dirty="0"/>
                  <a:t>Горизонтальный катет эпюры А определяется как произведение </a:t>
                </a:r>
                <a14:m>
                  <m:oMath xmlns:m="http://schemas.openxmlformats.org/officeDocument/2006/math">
                    <m:r>
                      <a:rPr lang="ru-RU" i="1" dirty="0" smtClean="0">
                        <a:latin typeface="Cambria Math" panose="02040503050406030204" pitchFamily="18" charset="0"/>
                      </a:rPr>
                      <m:t>𝑛</m:t>
                    </m:r>
                    <m:r>
                      <a:rPr lang="ru-RU" i="1" dirty="0" smtClean="0">
                        <a:latin typeface="Cambria Math" panose="02040503050406030204" pitchFamily="18" charset="0"/>
                      </a:rPr>
                      <m:t>𝛾</m:t>
                    </m:r>
                    <m:r>
                      <a:rPr lang="ru-RU" i="1" dirty="0" smtClean="0">
                        <a:latin typeface="Cambria Math" panose="02040503050406030204" pitchFamily="18" charset="0"/>
                      </a:rPr>
                      <m:t>𝐻</m:t>
                    </m:r>
                  </m:oMath>
                </a14:m>
                <a:r>
                  <a:rPr lang="ru-RU" dirty="0"/>
                  <a:t>, где </a:t>
                </a:r>
                <a14:m>
                  <m:oMath xmlns:m="http://schemas.openxmlformats.org/officeDocument/2006/math">
                    <m:r>
                      <a:rPr lang="ru-RU" i="1" dirty="0" smtClean="0">
                        <a:latin typeface="Cambria Math" panose="02040503050406030204" pitchFamily="18" charset="0"/>
                      </a:rPr>
                      <m:t>𝐻</m:t>
                    </m:r>
                  </m:oMath>
                </a14:m>
                <a:r>
                  <a:rPr lang="ru-RU" dirty="0"/>
                  <a:t> - высота насыпи, </a:t>
                </a:r>
                <a14:m>
                  <m:oMath xmlns:m="http://schemas.openxmlformats.org/officeDocument/2006/math">
                    <m:r>
                      <a:rPr lang="ru-RU" i="1" dirty="0" smtClean="0">
                        <a:latin typeface="Cambria Math" panose="02040503050406030204" pitchFamily="18" charset="0"/>
                      </a:rPr>
                      <m:t>𝛾</m:t>
                    </m:r>
                  </m:oMath>
                </a14:m>
                <a:r>
                  <a:rPr lang="ru-RU" dirty="0"/>
                  <a:t> - вес грунта насыпи, </a:t>
                </a:r>
                <a14:m>
                  <m:oMath xmlns:m="http://schemas.openxmlformats.org/officeDocument/2006/math">
                    <m:r>
                      <a:rPr lang="ru-RU" i="1" dirty="0" smtClean="0">
                        <a:latin typeface="Cambria Math" panose="02040503050406030204" pitchFamily="18" charset="0"/>
                      </a:rPr>
                      <m:t>𝑛</m:t>
                    </m:r>
                    <m:r>
                      <a:rPr lang="ru-RU" b="0" i="1" dirty="0" smtClean="0">
                        <a:latin typeface="Cambria Math" panose="02040503050406030204" pitchFamily="18" charset="0"/>
                      </a:rPr>
                      <m:t> </m:t>
                    </m:r>
                  </m:oMath>
                </a14:m>
                <a:r>
                  <a:rPr lang="ru-RU" dirty="0"/>
                  <a:t>- коэффициент, принимаемый в зависимости от вида грунта, прилегающего к свае.</a:t>
                </a:r>
              </a:p>
              <a:p>
                <a:pPr indent="457200" algn="just"/>
                <a:r>
                  <a:rPr lang="ru-RU" dirty="0"/>
                  <a:t> Для обсыпных устоев значение горизонтального катета эпюры Б принимается равным </a:t>
                </a:r>
                <a14:m>
                  <m:oMath xmlns:m="http://schemas.openxmlformats.org/officeDocument/2006/math">
                    <m:f>
                      <m:fPr>
                        <m:ctrlPr>
                          <a:rPr lang="ru-RU" i="1" dirty="0" smtClean="0">
                            <a:latin typeface="Cambria Math" panose="02040503050406030204" pitchFamily="18" charset="0"/>
                          </a:rPr>
                        </m:ctrlPr>
                      </m:fPr>
                      <m:num>
                        <m:r>
                          <a:rPr lang="ru-RU" i="1" dirty="0" smtClean="0">
                            <a:latin typeface="Cambria Math" panose="02040503050406030204" pitchFamily="18" charset="0"/>
                          </a:rPr>
                          <m:t>2</m:t>
                        </m:r>
                      </m:num>
                      <m:den>
                        <m:r>
                          <a:rPr lang="ru-RU" i="1" dirty="0" smtClean="0">
                            <a:latin typeface="Cambria Math" panose="02040503050406030204" pitchFamily="18" charset="0"/>
                          </a:rPr>
                          <m:t>3</m:t>
                        </m:r>
                      </m:den>
                    </m:f>
                    <m:r>
                      <a:rPr lang="ru-RU" i="1" dirty="0" err="1" smtClean="0">
                        <a:latin typeface="Cambria Math" panose="02040503050406030204" pitchFamily="18" charset="0"/>
                      </a:rPr>
                      <m:t>𝑛</m:t>
                    </m:r>
                    <m:r>
                      <a:rPr lang="ru-RU" i="1" dirty="0" err="1" smtClean="0">
                        <a:latin typeface="Cambria Math" panose="02040503050406030204" pitchFamily="18" charset="0"/>
                      </a:rPr>
                      <m:t>𝛾</m:t>
                    </m:r>
                    <m:r>
                      <a:rPr lang="ru-RU" i="1" dirty="0" err="1" smtClean="0">
                        <a:latin typeface="Cambria Math" panose="02040503050406030204" pitchFamily="18" charset="0"/>
                      </a:rPr>
                      <m:t>𝐻</m:t>
                    </m:r>
                  </m:oMath>
                </a14:m>
                <a:r>
                  <a:rPr lang="ru-RU" dirty="0"/>
                  <a:t>.</a:t>
                </a:r>
              </a:p>
            </p:txBody>
          </p:sp>
        </mc:Choice>
        <mc:Fallback>
          <p:sp>
            <p:nvSpPr>
              <p:cNvPr id="6" name="TextBox 5">
                <a:extLst>
                  <a:ext uri="{FF2B5EF4-FFF2-40B4-BE49-F238E27FC236}">
                    <a16:creationId xmlns:a16="http://schemas.microsoft.com/office/drawing/2014/main" id="{EE99D5C2-4F83-E587-F0E1-8F6401D21542}"/>
                  </a:ext>
                </a:extLst>
              </p:cNvPr>
              <p:cNvSpPr txBox="1">
                <a:spLocks noRot="1" noChangeAspect="1" noMove="1" noResize="1" noEditPoints="1" noAdjustHandles="1" noChangeArrowheads="1" noChangeShapeType="1" noTextEdit="1"/>
              </p:cNvSpPr>
              <p:nvPr/>
            </p:nvSpPr>
            <p:spPr>
              <a:xfrm>
                <a:off x="866412" y="2303870"/>
                <a:ext cx="6094520" cy="2978444"/>
              </a:xfrm>
              <a:prstGeom prst="rect">
                <a:avLst/>
              </a:prstGeom>
              <a:blipFill>
                <a:blip r:embed="rId4"/>
                <a:stretch>
                  <a:fillRect l="-800" t="-1227" r="-900" b="-409"/>
                </a:stretch>
              </a:blipFill>
            </p:spPr>
            <p:txBody>
              <a:bodyPr/>
              <a:lstStyle/>
              <a:p>
                <a:r>
                  <a:rPr lang="ru-RU">
                    <a:noFill/>
                  </a:rPr>
                  <a:t> </a:t>
                </a:r>
              </a:p>
            </p:txBody>
          </p:sp>
        </mc:Fallback>
      </mc:AlternateContent>
      <p:sp>
        <p:nvSpPr>
          <p:cNvPr id="7" name="Номер слайда 6">
            <a:extLst>
              <a:ext uri="{FF2B5EF4-FFF2-40B4-BE49-F238E27FC236}">
                <a16:creationId xmlns:a16="http://schemas.microsoft.com/office/drawing/2014/main" id="{E1D44029-68F0-3980-06EE-0C415018DACC}"/>
              </a:ext>
            </a:extLst>
          </p:cNvPr>
          <p:cNvSpPr>
            <a:spLocks noGrp="1"/>
          </p:cNvSpPr>
          <p:nvPr>
            <p:ph type="sldNum" sz="quarter" idx="12"/>
          </p:nvPr>
        </p:nvSpPr>
        <p:spPr/>
        <p:txBody>
          <a:bodyPr/>
          <a:lstStyle/>
          <a:p>
            <a:fld id="{FBFB8630-1926-4D88-93F4-DB9B44063E35}" type="slidenum">
              <a:rPr lang="ru-RU" sz="1600" smtClean="0">
                <a:solidFill>
                  <a:schemeClr val="tx1"/>
                </a:solidFill>
              </a:rPr>
              <a:t>14</a:t>
            </a:fld>
            <a:endParaRPr lang="ru-RU" dirty="0">
              <a:solidFill>
                <a:schemeClr val="tx1"/>
              </a:solidFill>
            </a:endParaRPr>
          </a:p>
        </p:txBody>
      </p:sp>
    </p:spTree>
    <p:extLst>
      <p:ext uri="{BB962C8B-B14F-4D97-AF65-F5344CB8AC3E}">
        <p14:creationId xmlns:p14="http://schemas.microsoft.com/office/powerpoint/2010/main" val="230178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a:extLst>
              <a:ext uri="{FF2B5EF4-FFF2-40B4-BE49-F238E27FC236}">
                <a16:creationId xmlns:a16="http://schemas.microsoft.com/office/drawing/2014/main" id="{036578AE-9DE9-4678-85CD-1177BA63A0F9}"/>
              </a:ext>
            </a:extLst>
          </p:cNvPr>
          <p:cNvSpPr txBox="1">
            <a:spLocks/>
          </p:cNvSpPr>
          <p:nvPr/>
        </p:nvSpPr>
        <p:spPr>
          <a:xfrm>
            <a:off x="577048" y="200894"/>
            <a:ext cx="1161495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Определения равнодействующей бокового давления от собственного веса грунта на опоры мостов по методу Луга</a:t>
            </a:r>
          </a:p>
        </p:txBody>
      </p:sp>
      <p:sp>
        <p:nvSpPr>
          <p:cNvPr id="2" name="Прямоугольник 1">
            <a:extLst>
              <a:ext uri="{FF2B5EF4-FFF2-40B4-BE49-F238E27FC236}">
                <a16:creationId xmlns:a16="http://schemas.microsoft.com/office/drawing/2014/main" id="{AE664D8C-AB3A-3015-4F6C-7183A4C831C2}"/>
              </a:ext>
            </a:extLst>
          </p:cNvPr>
          <p:cNvSpPr/>
          <p:nvPr/>
        </p:nvSpPr>
        <p:spPr>
          <a:xfrm>
            <a:off x="1305016" y="6109103"/>
            <a:ext cx="10573305" cy="375552"/>
          </a:xfrm>
          <a:prstGeom prst="rect">
            <a:avLst/>
          </a:prstGeom>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12. Эпюра моментов, полученная по методу Луга с модификацией</a:t>
            </a:r>
            <a:endParaRPr lang="ru-RU" sz="1600" b="1" dirty="0">
              <a:solidFill>
                <a:schemeClr val="bg1"/>
              </a:solidFill>
              <a:effectLst/>
              <a:ea typeface="Calibri" panose="020F0502020204030204" pitchFamily="34" charset="0"/>
              <a:cs typeface="Times New Roman" panose="02020603050405020304" pitchFamily="18" charset="0"/>
            </a:endParaRPr>
          </a:p>
        </p:txBody>
      </p:sp>
      <p:pic>
        <p:nvPicPr>
          <p:cNvPr id="4" name="Рисунок 3" descr="Изображение выглядит как текст, снимок экрана, Красочность, диаграмма&#10;&#10;Автоматически созданное описание">
            <a:extLst>
              <a:ext uri="{FF2B5EF4-FFF2-40B4-BE49-F238E27FC236}">
                <a16:creationId xmlns:a16="http://schemas.microsoft.com/office/drawing/2014/main" id="{F3FDA5BE-5DC4-60D2-1263-A087857DE7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40835" y="1625681"/>
            <a:ext cx="3022409" cy="4483422"/>
          </a:xfrm>
          <a:prstGeom prst="rect">
            <a:avLst/>
          </a:prstGeom>
          <a:noFill/>
          <a:ln>
            <a:noFill/>
          </a:ln>
        </p:spPr>
      </p:pic>
      <p:sp>
        <p:nvSpPr>
          <p:cNvPr id="8" name="Номер слайда 7">
            <a:extLst>
              <a:ext uri="{FF2B5EF4-FFF2-40B4-BE49-F238E27FC236}">
                <a16:creationId xmlns:a16="http://schemas.microsoft.com/office/drawing/2014/main" id="{5B5324ED-168E-E1B0-959B-1425B1163CD6}"/>
              </a:ext>
            </a:extLst>
          </p:cNvPr>
          <p:cNvSpPr>
            <a:spLocks noGrp="1"/>
          </p:cNvSpPr>
          <p:nvPr>
            <p:ph type="sldNum" sz="quarter" idx="12"/>
          </p:nvPr>
        </p:nvSpPr>
        <p:spPr/>
        <p:txBody>
          <a:bodyPr/>
          <a:lstStyle/>
          <a:p>
            <a:fld id="{FBFB8630-1926-4D88-93F4-DB9B44063E35}" type="slidenum">
              <a:rPr lang="ru-RU" sz="1600" smtClean="0">
                <a:solidFill>
                  <a:schemeClr val="tx1"/>
                </a:solidFill>
              </a:rPr>
              <a:t>15</a:t>
            </a:fld>
            <a:endParaRPr lang="ru-RU" dirty="0">
              <a:solidFill>
                <a:schemeClr val="tx1"/>
              </a:solidFill>
            </a:endParaRPr>
          </a:p>
        </p:txBody>
      </p:sp>
    </p:spTree>
    <p:extLst>
      <p:ext uri="{BB962C8B-B14F-4D97-AF65-F5344CB8AC3E}">
        <p14:creationId xmlns:p14="http://schemas.microsoft.com/office/powerpoint/2010/main" val="1980962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3B0A90-2078-C4BB-7864-BC7A8AB2DC05}"/>
              </a:ext>
            </a:extLst>
          </p:cNvPr>
          <p:cNvSpPr txBox="1">
            <a:spLocks/>
          </p:cNvSpPr>
          <p:nvPr/>
        </p:nvSpPr>
        <p:spPr>
          <a:xfrm>
            <a:off x="577048" y="200894"/>
            <a:ext cx="11614952"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Сравнение полученных результатов. выводы</a:t>
            </a:r>
          </a:p>
        </p:txBody>
      </p:sp>
      <p:pic>
        <p:nvPicPr>
          <p:cNvPr id="6" name="Рисунок 5" descr="Изображение выглядит как текст, снимок экрана&#10;&#10;Автоматически созданное описание">
            <a:extLst>
              <a:ext uri="{FF2B5EF4-FFF2-40B4-BE49-F238E27FC236}">
                <a16:creationId xmlns:a16="http://schemas.microsoft.com/office/drawing/2014/main" id="{A8BDAB1F-7772-AAA4-06FF-678408A897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128" y="1292456"/>
            <a:ext cx="11579743" cy="4273088"/>
          </a:xfrm>
          <a:prstGeom prst="rect">
            <a:avLst/>
          </a:prstGeom>
        </p:spPr>
      </p:pic>
      <p:sp>
        <p:nvSpPr>
          <p:cNvPr id="8" name="TextBox 7">
            <a:extLst>
              <a:ext uri="{FF2B5EF4-FFF2-40B4-BE49-F238E27FC236}">
                <a16:creationId xmlns:a16="http://schemas.microsoft.com/office/drawing/2014/main" id="{F6C93271-93ED-AEBA-7248-9CB60440D724}"/>
              </a:ext>
            </a:extLst>
          </p:cNvPr>
          <p:cNvSpPr txBox="1"/>
          <p:nvPr/>
        </p:nvSpPr>
        <p:spPr>
          <a:xfrm>
            <a:off x="142042" y="5565544"/>
            <a:ext cx="11132599" cy="968278"/>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14. Сравнение результатов, полученных а) в геотехнической программе </a:t>
            </a:r>
            <a:r>
              <a:rPr lang="en-US" dirty="0" err="1">
                <a:ea typeface="Calibri" panose="020F0502020204030204" pitchFamily="34" charset="0"/>
                <a:cs typeface="Times New Roman" panose="02020603050405020304" pitchFamily="18" charset="0"/>
              </a:rPr>
              <a:t>Plaxis</a:t>
            </a:r>
            <a:r>
              <a:rPr lang="en-US" dirty="0">
                <a:ea typeface="Calibri" panose="020F0502020204030204" pitchFamily="34" charset="0"/>
                <a:cs typeface="Times New Roman" panose="02020603050405020304" pitchFamily="18" charset="0"/>
              </a:rPr>
              <a:t> 2D</a:t>
            </a:r>
            <a:r>
              <a:rPr lang="ru-RU" dirty="0">
                <a:ea typeface="Calibri" panose="020F0502020204030204" pitchFamily="34" charset="0"/>
                <a:cs typeface="Times New Roman" panose="02020603050405020304" pitchFamily="18" charset="0"/>
              </a:rPr>
              <a:t> б),в) в </a:t>
            </a:r>
            <a:r>
              <a:rPr lang="en-US" dirty="0">
                <a:ea typeface="Calibri" panose="020F0502020204030204" pitchFamily="34" charset="0"/>
                <a:cs typeface="Times New Roman" panose="02020603050405020304" pitchFamily="18" charset="0"/>
              </a:rPr>
              <a:t>Midas Civil</a:t>
            </a:r>
            <a:r>
              <a:rPr lang="ru-RU" dirty="0">
                <a:ea typeface="Calibri" panose="020F0502020204030204" pitchFamily="34" charset="0"/>
                <a:cs typeface="Times New Roman" panose="02020603050405020304" pitchFamily="18" charset="0"/>
              </a:rPr>
              <a:t> с приложением </a:t>
            </a:r>
            <a:r>
              <a:rPr lang="ru-RU" dirty="0"/>
              <a:t>равнодействующей бокового давления от собственного веса грунта на опоры мостов, посчитанной по СП 35.13330 г) в </a:t>
            </a:r>
            <a:r>
              <a:rPr lang="en-US" dirty="0"/>
              <a:t>Midas Civil</a:t>
            </a:r>
            <a:r>
              <a:rPr lang="ru-RU" dirty="0"/>
              <a:t> с использованием подхода Луга</a:t>
            </a:r>
            <a:endParaRPr lang="ru-RU" b="1" dirty="0">
              <a:solidFill>
                <a:schemeClr val="bg1"/>
              </a:solidFill>
              <a:effectLst/>
              <a:ea typeface="Calibri" panose="020F0502020204030204" pitchFamily="34" charset="0"/>
              <a:cs typeface="Times New Roman" panose="02020603050405020304" pitchFamily="18" charset="0"/>
            </a:endParaRPr>
          </a:p>
        </p:txBody>
      </p:sp>
      <p:sp>
        <p:nvSpPr>
          <p:cNvPr id="9" name="Номер слайда 8">
            <a:extLst>
              <a:ext uri="{FF2B5EF4-FFF2-40B4-BE49-F238E27FC236}">
                <a16:creationId xmlns:a16="http://schemas.microsoft.com/office/drawing/2014/main" id="{98AD7826-D615-FEE0-09C5-486534F725D6}"/>
              </a:ext>
            </a:extLst>
          </p:cNvPr>
          <p:cNvSpPr>
            <a:spLocks noGrp="1"/>
          </p:cNvSpPr>
          <p:nvPr>
            <p:ph type="sldNum" sz="quarter" idx="12"/>
          </p:nvPr>
        </p:nvSpPr>
        <p:spPr/>
        <p:txBody>
          <a:bodyPr/>
          <a:lstStyle/>
          <a:p>
            <a:fld id="{FBFB8630-1926-4D88-93F4-DB9B44063E35}" type="slidenum">
              <a:rPr lang="ru-RU" sz="1600" smtClean="0">
                <a:solidFill>
                  <a:schemeClr val="tx1"/>
                </a:solidFill>
              </a:rPr>
              <a:t>16</a:t>
            </a:fld>
            <a:endParaRPr lang="ru-RU" dirty="0">
              <a:solidFill>
                <a:schemeClr val="tx1"/>
              </a:solidFill>
            </a:endParaRPr>
          </a:p>
        </p:txBody>
      </p:sp>
    </p:spTree>
    <p:extLst>
      <p:ext uri="{BB962C8B-B14F-4D97-AF65-F5344CB8AC3E}">
        <p14:creationId xmlns:p14="http://schemas.microsoft.com/office/powerpoint/2010/main" val="68142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B0E0F9-1E02-459F-99D3-0BF658170FAF}"/>
              </a:ext>
            </a:extLst>
          </p:cNvPr>
          <p:cNvSpPr txBox="1">
            <a:spLocks/>
          </p:cNvSpPr>
          <p:nvPr/>
        </p:nvSpPr>
        <p:spPr>
          <a:xfrm>
            <a:off x="3623568" y="2417495"/>
            <a:ext cx="4944863"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Спасибо за внимание!</a:t>
            </a:r>
          </a:p>
        </p:txBody>
      </p:sp>
      <p:sp>
        <p:nvSpPr>
          <p:cNvPr id="3" name="Номер слайда 2">
            <a:extLst>
              <a:ext uri="{FF2B5EF4-FFF2-40B4-BE49-F238E27FC236}">
                <a16:creationId xmlns:a16="http://schemas.microsoft.com/office/drawing/2014/main" id="{E4D374A8-1288-33E0-2EA7-30D152AE44EB}"/>
              </a:ext>
            </a:extLst>
          </p:cNvPr>
          <p:cNvSpPr>
            <a:spLocks noGrp="1"/>
          </p:cNvSpPr>
          <p:nvPr>
            <p:ph type="sldNum" sz="quarter" idx="12"/>
          </p:nvPr>
        </p:nvSpPr>
        <p:spPr/>
        <p:txBody>
          <a:bodyPr/>
          <a:lstStyle/>
          <a:p>
            <a:fld id="{FBFB8630-1926-4D88-93F4-DB9B44063E35}" type="slidenum">
              <a:rPr lang="ru-RU" smtClean="0">
                <a:solidFill>
                  <a:schemeClr val="bg1"/>
                </a:solidFill>
              </a:rPr>
              <a:t>17</a:t>
            </a:fld>
            <a:endParaRPr lang="ru-RU" dirty="0">
              <a:solidFill>
                <a:schemeClr val="bg1"/>
              </a:solidFill>
            </a:endParaRPr>
          </a:p>
        </p:txBody>
      </p:sp>
    </p:spTree>
    <p:extLst>
      <p:ext uri="{BB962C8B-B14F-4D97-AF65-F5344CB8AC3E}">
        <p14:creationId xmlns:p14="http://schemas.microsoft.com/office/powerpoint/2010/main" val="136853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5DA3D0C7-85FE-819E-2807-0B19E892A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728" r="-1" b="-1"/>
          <a:stretch/>
        </p:blipFill>
        <p:spPr bwMode="auto">
          <a:xfrm>
            <a:off x="665826" y="763479"/>
            <a:ext cx="10227076" cy="5752876"/>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a:extLst>
              <a:ext uri="{FF2B5EF4-FFF2-40B4-BE49-F238E27FC236}">
                <a16:creationId xmlns:a16="http://schemas.microsoft.com/office/drawing/2014/main" id="{A854561A-CF20-5D9C-3F3E-5B2D1F805E2F}"/>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Постановка задачи, формулировка проблемы</a:t>
            </a:r>
          </a:p>
        </p:txBody>
      </p:sp>
      <p:sp>
        <p:nvSpPr>
          <p:cNvPr id="3" name="Номер слайда 2">
            <a:extLst>
              <a:ext uri="{FF2B5EF4-FFF2-40B4-BE49-F238E27FC236}">
                <a16:creationId xmlns:a16="http://schemas.microsoft.com/office/drawing/2014/main" id="{D6F39BA2-DE0B-D200-EF14-DFB8B8A547F3}"/>
              </a:ext>
            </a:extLst>
          </p:cNvPr>
          <p:cNvSpPr>
            <a:spLocks noGrp="1"/>
          </p:cNvSpPr>
          <p:nvPr>
            <p:ph type="sldNum" sz="quarter" idx="12"/>
          </p:nvPr>
        </p:nvSpPr>
        <p:spPr/>
        <p:txBody>
          <a:bodyPr/>
          <a:lstStyle/>
          <a:p>
            <a:fld id="{FBFB8630-1926-4D88-93F4-DB9B44063E35}" type="slidenum">
              <a:rPr lang="ru-RU" sz="1600" smtClean="0">
                <a:solidFill>
                  <a:schemeClr val="tx1"/>
                </a:solidFill>
              </a:rPr>
              <a:t>2</a:t>
            </a:fld>
            <a:endParaRPr lang="ru-RU" sz="1600" dirty="0">
              <a:solidFill>
                <a:schemeClr val="tx1"/>
              </a:solidFill>
            </a:endParaRPr>
          </a:p>
        </p:txBody>
      </p:sp>
    </p:spTree>
    <p:extLst>
      <p:ext uri="{BB962C8B-B14F-4D97-AF65-F5344CB8AC3E}">
        <p14:creationId xmlns:p14="http://schemas.microsoft.com/office/powerpoint/2010/main" val="116435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F6CF8A1-65A6-471F-AEED-480A4AB4D324}"/>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Описание исследуемой конструкции </a:t>
            </a:r>
          </a:p>
        </p:txBody>
      </p:sp>
      <p:sp>
        <p:nvSpPr>
          <p:cNvPr id="4" name="Прямоугольник 3">
            <a:extLst>
              <a:ext uri="{FF2B5EF4-FFF2-40B4-BE49-F238E27FC236}">
                <a16:creationId xmlns:a16="http://schemas.microsoft.com/office/drawing/2014/main" id="{B52225F6-13D9-4526-BC94-C164D992D574}"/>
              </a:ext>
            </a:extLst>
          </p:cNvPr>
          <p:cNvSpPr/>
          <p:nvPr/>
        </p:nvSpPr>
        <p:spPr>
          <a:xfrm>
            <a:off x="1648287" y="6468014"/>
            <a:ext cx="8895426" cy="342786"/>
          </a:xfrm>
          <a:prstGeom prst="rect">
            <a:avLst/>
          </a:prstGeom>
        </p:spPr>
        <p:txBody>
          <a:bodyPr wrap="square">
            <a:spAutoFit/>
          </a:bodyPr>
          <a:lstStyle/>
          <a:p>
            <a:pPr indent="450215">
              <a:lnSpc>
                <a:spcPct val="107000"/>
              </a:lnSpc>
              <a:spcAft>
                <a:spcPts val="800"/>
              </a:spcAft>
            </a:pPr>
            <a:r>
              <a:rPr lang="ru-RU" sz="1600" b="1" dirty="0">
                <a:solidFill>
                  <a:schemeClr val="bg1"/>
                </a:solidFill>
                <a:ea typeface="Calibri" panose="020F0502020204030204" pitchFamily="34" charset="0"/>
                <a:cs typeface="Times New Roman" panose="02020603050405020304" pitchFamily="18" charset="0"/>
              </a:rPr>
              <a:t>Рисунок 1. Изображение продольного (слева) и поперечного (справа) профиля опоры 1.</a:t>
            </a:r>
            <a:endParaRPr lang="ru-RU" sz="1400" b="1" dirty="0">
              <a:solidFill>
                <a:schemeClr val="bg1"/>
              </a:solidFill>
              <a:effectLst/>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C6E8234-9B96-ED41-CF08-B53B2BBCD970}"/>
              </a:ext>
            </a:extLst>
          </p:cNvPr>
          <p:cNvPicPr>
            <a:picLocks noChangeAspect="1"/>
          </p:cNvPicPr>
          <p:nvPr/>
        </p:nvPicPr>
        <p:blipFill rotWithShape="1">
          <a:blip r:embed="rId2">
            <a:extLst>
              <a:ext uri="{28A0092B-C50C-407E-A947-70E740481C1C}">
                <a14:useLocalDpi xmlns:a14="http://schemas.microsoft.com/office/drawing/2010/main" val="0"/>
              </a:ext>
            </a:extLst>
          </a:blip>
          <a:srcRect b="16130"/>
          <a:stretch/>
        </p:blipFill>
        <p:spPr bwMode="auto">
          <a:xfrm>
            <a:off x="2305636" y="1405241"/>
            <a:ext cx="7580727" cy="4047518"/>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6FD351AE-B18D-2551-65C0-5A7110AAFD88}"/>
              </a:ext>
            </a:extLst>
          </p:cNvPr>
          <p:cNvSpPr txBox="1"/>
          <p:nvPr/>
        </p:nvSpPr>
        <p:spPr>
          <a:xfrm>
            <a:off x="2507201" y="5452759"/>
            <a:ext cx="7580726" cy="464871"/>
          </a:xfrm>
          <a:prstGeom prst="rect">
            <a:avLst/>
          </a:prstGeom>
          <a:noFill/>
        </p:spPr>
        <p:txBody>
          <a:bodyPr wrap="square">
            <a:spAutoFit/>
          </a:bodyPr>
          <a:lstStyle/>
          <a:p>
            <a:pPr algn="ctr">
              <a:lnSpc>
                <a:spcPct val="150000"/>
              </a:lnSpc>
              <a:spcAft>
                <a:spcPts val="800"/>
              </a:spcAft>
            </a:pPr>
            <a:r>
              <a:rPr lang="ru-RU" sz="1800" kern="100" dirty="0">
                <a:effectLst/>
                <a:ea typeface="Calibri" panose="020F0502020204030204" pitchFamily="34" charset="0"/>
                <a:cs typeface="Times New Roman" panose="02020603050405020304" pitchFamily="18" charset="0"/>
              </a:rPr>
              <a:t>Рисунок 1. Общий вид крайней опоры мостового сооружения </a:t>
            </a:r>
            <a:endParaRPr lang="ru-RU" sz="1600" kern="100" dirty="0">
              <a:effectLst/>
              <a:ea typeface="Calibri" panose="020F0502020204030204" pitchFamily="34" charset="0"/>
              <a:cs typeface="Times New Roman" panose="02020603050405020304" pitchFamily="18" charset="0"/>
            </a:endParaRPr>
          </a:p>
        </p:txBody>
      </p:sp>
      <p:sp>
        <p:nvSpPr>
          <p:cNvPr id="10" name="Номер слайда 9">
            <a:extLst>
              <a:ext uri="{FF2B5EF4-FFF2-40B4-BE49-F238E27FC236}">
                <a16:creationId xmlns:a16="http://schemas.microsoft.com/office/drawing/2014/main" id="{35715CC2-E56C-531F-7810-8E122D1ED9DB}"/>
              </a:ext>
            </a:extLst>
          </p:cNvPr>
          <p:cNvSpPr>
            <a:spLocks noGrp="1"/>
          </p:cNvSpPr>
          <p:nvPr>
            <p:ph type="sldNum" sz="quarter" idx="12"/>
          </p:nvPr>
        </p:nvSpPr>
        <p:spPr/>
        <p:txBody>
          <a:bodyPr/>
          <a:lstStyle/>
          <a:p>
            <a:fld id="{FBFB8630-1926-4D88-93F4-DB9B44063E35}" type="slidenum">
              <a:rPr lang="ru-RU" sz="1600" smtClean="0">
                <a:solidFill>
                  <a:schemeClr val="tx1"/>
                </a:solidFill>
              </a:rPr>
              <a:t>3</a:t>
            </a:fld>
            <a:endParaRPr lang="ru-RU" sz="1600" dirty="0">
              <a:solidFill>
                <a:schemeClr val="tx1"/>
              </a:solidFill>
            </a:endParaRPr>
          </a:p>
        </p:txBody>
      </p:sp>
    </p:spTree>
    <p:extLst>
      <p:ext uri="{BB962C8B-B14F-4D97-AF65-F5344CB8AC3E}">
        <p14:creationId xmlns:p14="http://schemas.microsoft.com/office/powerpoint/2010/main" val="153452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F02762-C976-BE79-1A5C-B79310374F34}"/>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Решение задачи в </a:t>
            </a:r>
            <a:r>
              <a:rPr lang="en-US" dirty="0" err="1"/>
              <a:t>plaxis</a:t>
            </a:r>
            <a:r>
              <a:rPr lang="en-US" dirty="0"/>
              <a:t> 2d</a:t>
            </a:r>
            <a:endParaRPr lang="ru-RU" dirty="0"/>
          </a:p>
        </p:txBody>
      </p:sp>
      <p:sp>
        <p:nvSpPr>
          <p:cNvPr id="4" name="TextBox 3">
            <a:extLst>
              <a:ext uri="{FF2B5EF4-FFF2-40B4-BE49-F238E27FC236}">
                <a16:creationId xmlns:a16="http://schemas.microsoft.com/office/drawing/2014/main" id="{FACAF04A-9582-541E-39E1-9C55D8162394}"/>
              </a:ext>
            </a:extLst>
          </p:cNvPr>
          <p:cNvSpPr txBox="1"/>
          <p:nvPr/>
        </p:nvSpPr>
        <p:spPr>
          <a:xfrm>
            <a:off x="446102" y="4836708"/>
            <a:ext cx="11094869" cy="1631216"/>
          </a:xfrm>
          <a:prstGeom prst="rect">
            <a:avLst/>
          </a:prstGeom>
          <a:noFill/>
        </p:spPr>
        <p:txBody>
          <a:bodyPr wrap="square">
            <a:spAutoFit/>
          </a:bodyPr>
          <a:lstStyle/>
          <a:p>
            <a:pPr indent="457200" algn="just">
              <a:spcAft>
                <a:spcPts val="800"/>
              </a:spcAft>
            </a:pPr>
            <a:r>
              <a:rPr lang="ru-RU" sz="2000" dirty="0">
                <a:effectLst/>
                <a:ea typeface="Calibri" panose="020F0502020204030204" pitchFamily="34" charset="0"/>
              </a:rPr>
              <a:t>ПК </a:t>
            </a:r>
            <a:r>
              <a:rPr lang="ru-RU" sz="2000" dirty="0" err="1">
                <a:effectLst/>
                <a:ea typeface="Calibri" panose="020F0502020204030204" pitchFamily="34" charset="0"/>
              </a:rPr>
              <a:t>Plaxis</a:t>
            </a:r>
            <a:r>
              <a:rPr lang="ru-RU" sz="2000" dirty="0">
                <a:effectLst/>
                <a:ea typeface="Calibri" panose="020F0502020204030204" pitchFamily="34" charset="0"/>
              </a:rPr>
              <a:t> 2D и </a:t>
            </a:r>
            <a:r>
              <a:rPr lang="ru-RU" sz="2000" dirty="0" err="1">
                <a:effectLst/>
                <a:ea typeface="Calibri" panose="020F0502020204030204" pitchFamily="34" charset="0"/>
              </a:rPr>
              <a:t>Plaxis</a:t>
            </a:r>
            <a:r>
              <a:rPr lang="ru-RU" sz="2000" dirty="0">
                <a:effectLst/>
                <a:ea typeface="Calibri" panose="020F0502020204030204" pitchFamily="34" charset="0"/>
              </a:rPr>
              <a:t> 3D – программная система, основанная на методе конечных элементов, используется для решения задач инженерной геотехники. Разработчик – Bentley Systems, США. Численное моделирование на основе метода конечных элементов отличается от обычных инженерных расчетов тем, что использует понятие «модель грунта», т. е. несколько различных уравнений, описывающих то или иное поведение грунта</a:t>
            </a:r>
            <a:endParaRPr lang="ru-RU" sz="2000" dirty="0"/>
          </a:p>
        </p:txBody>
      </p:sp>
      <p:pic>
        <p:nvPicPr>
          <p:cNvPr id="1026" name="Picture 2">
            <a:extLst>
              <a:ext uri="{FF2B5EF4-FFF2-40B4-BE49-F238E27FC236}">
                <a16:creationId xmlns:a16="http://schemas.microsoft.com/office/drawing/2014/main" id="{35FF90E0-2253-EB4C-042B-2307D7686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881" y="2530814"/>
            <a:ext cx="5370237" cy="1796372"/>
          </a:xfrm>
          <a:prstGeom prst="rect">
            <a:avLst/>
          </a:prstGeom>
          <a:noFill/>
          <a:extLst>
            <a:ext uri="{909E8E84-426E-40DD-AFC4-6F175D3DCCD1}">
              <a14:hiddenFill xmlns:a14="http://schemas.microsoft.com/office/drawing/2010/main">
                <a:solidFill>
                  <a:srgbClr val="FFFFFF"/>
                </a:solidFill>
              </a14:hiddenFill>
            </a:ext>
          </a:extLst>
        </p:spPr>
      </p:pic>
      <p:sp>
        <p:nvSpPr>
          <p:cNvPr id="5" name="Номер слайда 4">
            <a:extLst>
              <a:ext uri="{FF2B5EF4-FFF2-40B4-BE49-F238E27FC236}">
                <a16:creationId xmlns:a16="http://schemas.microsoft.com/office/drawing/2014/main" id="{58685ABC-1D57-20BE-28F6-8CD686A910F5}"/>
              </a:ext>
            </a:extLst>
          </p:cNvPr>
          <p:cNvSpPr>
            <a:spLocks noGrp="1"/>
          </p:cNvSpPr>
          <p:nvPr>
            <p:ph type="sldNum" sz="quarter" idx="12"/>
          </p:nvPr>
        </p:nvSpPr>
        <p:spPr/>
        <p:txBody>
          <a:bodyPr/>
          <a:lstStyle/>
          <a:p>
            <a:fld id="{FBFB8630-1926-4D88-93F4-DB9B44063E35}" type="slidenum">
              <a:rPr lang="ru-RU" sz="1600" smtClean="0">
                <a:solidFill>
                  <a:schemeClr val="tx1"/>
                </a:solidFill>
              </a:rPr>
              <a:t>4</a:t>
            </a:fld>
            <a:endParaRPr lang="ru-RU" sz="1600" dirty="0">
              <a:solidFill>
                <a:schemeClr val="tx1"/>
              </a:solidFill>
            </a:endParaRPr>
          </a:p>
        </p:txBody>
      </p:sp>
    </p:spTree>
    <p:extLst>
      <p:ext uri="{BB962C8B-B14F-4D97-AF65-F5344CB8AC3E}">
        <p14:creationId xmlns:p14="http://schemas.microsoft.com/office/powerpoint/2010/main" val="2863144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8872A5-8664-9E34-BE2E-33D4CF190316}"/>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Модель Мора-кулона в </a:t>
            </a:r>
            <a:r>
              <a:rPr lang="en-US" dirty="0" err="1"/>
              <a:t>Plaxis</a:t>
            </a:r>
            <a:r>
              <a:rPr lang="en-US" dirty="0"/>
              <a:t> 2d</a:t>
            </a:r>
            <a:endParaRPr lang="ru-RU" dirty="0"/>
          </a:p>
        </p:txBody>
      </p:sp>
      <mc:AlternateContent xmlns:mc="http://schemas.openxmlformats.org/markup-compatibility/2006">
        <mc:Choice xmlns:a14="http://schemas.microsoft.com/office/drawing/2010/main" Requires="a14">
          <p:sp>
            <p:nvSpPr>
              <p:cNvPr id="3" name="Прямоугольник 2">
                <a:extLst>
                  <a:ext uri="{FF2B5EF4-FFF2-40B4-BE49-F238E27FC236}">
                    <a16:creationId xmlns:a16="http://schemas.microsoft.com/office/drawing/2014/main" id="{CD37CDA8-A000-47EE-0172-1485D3039F2D}"/>
                  </a:ext>
                </a:extLst>
              </p:cNvPr>
              <p:cNvSpPr/>
              <p:nvPr/>
            </p:nvSpPr>
            <p:spPr>
              <a:xfrm>
                <a:off x="507507" y="818053"/>
                <a:ext cx="11176985" cy="3729611"/>
              </a:xfrm>
              <a:prstGeom prst="rect">
                <a:avLst/>
              </a:prstGeom>
            </p:spPr>
            <p:txBody>
              <a:bodyPr wrap="square">
                <a:spAutoFit/>
              </a:bodyPr>
              <a:lstStyle/>
              <a:p>
                <a:pPr algn="just">
                  <a:spcAft>
                    <a:spcPts val="800"/>
                  </a:spcAft>
                </a:pPr>
                <a:r>
                  <a:rPr lang="ru-RU" dirty="0"/>
                  <a:t>Уравнения, описывающие поведение грунта:</a:t>
                </a:r>
                <a:endParaRPr lang="en-US" dirty="0"/>
              </a:p>
              <a:p>
                <a:pPr marL="285750" indent="-285750" algn="just">
                  <a:spcAft>
                    <a:spcPts val="800"/>
                  </a:spcAft>
                  <a:buFontTx/>
                  <a:buChar char="-"/>
                </a:pPr>
                <a:r>
                  <a:rPr lang="ru-RU" dirty="0"/>
                  <a:t>Закон Гука</a:t>
                </a:r>
                <a:endParaRPr lang="en-US" dirty="0"/>
              </a:p>
              <a:p>
                <a:pPr marL="285750" indent="-285750" algn="just">
                  <a:spcAft>
                    <a:spcPts val="800"/>
                  </a:spcAft>
                  <a:buFontTx/>
                  <a:buChar char="-"/>
                </a:pPr>
                <a:r>
                  <a:rPr lang="ru-RU" kern="100" dirty="0">
                    <a:ea typeface="Calibri" panose="020F0502020204030204" pitchFamily="34" charset="0"/>
                    <a:cs typeface="Times New Roman" panose="02020603050405020304" pitchFamily="18" charset="0"/>
                  </a:rPr>
                  <a:t>Критерий Мора-Кулона </a:t>
                </a:r>
                <a:r>
                  <a:rPr lang="ru-RU" dirty="0"/>
                  <a:t>(билинейная зависимость касательных напряжений материала от величины приложенных нормальных напряжений):</a:t>
                </a:r>
              </a:p>
              <a:p>
                <a:pPr algn="just">
                  <a:spcAft>
                    <a:spcPts val="800"/>
                  </a:spcAft>
                </a:pPr>
                <a:endParaRPr lang="ru-RU" dirty="0"/>
              </a:p>
              <a:p>
                <a:pPr indent="457200" algn="just">
                  <a:spcAft>
                    <a:spcPts val="800"/>
                  </a:spcAft>
                </a:pPr>
                <a:r>
                  <a:rPr lang="ru-RU" dirty="0"/>
                  <a:t>где </a:t>
                </a:r>
                <a14:m>
                  <m:oMath xmlns:m="http://schemas.openxmlformats.org/officeDocument/2006/math">
                    <m:r>
                      <a:rPr lang="ru-RU" i="1">
                        <a:latin typeface="Cambria Math" panose="02040503050406030204" pitchFamily="18" charset="0"/>
                      </a:rPr>
                      <m:t>𝜏</m:t>
                    </m:r>
                  </m:oMath>
                </a14:m>
                <a:r>
                  <a:rPr lang="ru-RU" dirty="0"/>
                  <a:t> – касательные напряжения, </a:t>
                </a:r>
                <a14:m>
                  <m:oMath xmlns:m="http://schemas.openxmlformats.org/officeDocument/2006/math">
                    <m:r>
                      <a:rPr lang="en-US" i="1">
                        <a:latin typeface="Cambria Math" panose="02040503050406030204" pitchFamily="18" charset="0"/>
                      </a:rPr>
                      <m:t>𝜎</m:t>
                    </m:r>
                  </m:oMath>
                </a14:m>
                <a:r>
                  <a:rPr lang="ru-RU" dirty="0"/>
                  <a:t> – нормальные напряжения, </a:t>
                </a:r>
                <a14:m>
                  <m:oMath xmlns:m="http://schemas.openxmlformats.org/officeDocument/2006/math">
                    <m:r>
                      <a:rPr lang="ru-RU" i="1">
                        <a:latin typeface="Cambria Math" panose="02040503050406030204" pitchFamily="18" charset="0"/>
                      </a:rPr>
                      <m:t>𝑐</m:t>
                    </m:r>
                  </m:oMath>
                </a14:m>
                <a:r>
                  <a:rPr lang="ru-RU" dirty="0"/>
                  <a:t> – удельное сцепление, </a:t>
                </a:r>
                <a14:m>
                  <m:oMath xmlns:m="http://schemas.openxmlformats.org/officeDocument/2006/math">
                    <m:r>
                      <a:rPr lang="ru-RU" i="1">
                        <a:latin typeface="Cambria Math" panose="02040503050406030204" pitchFamily="18" charset="0"/>
                      </a:rPr>
                      <m:t>𝜑</m:t>
                    </m:r>
                  </m:oMath>
                </a14:m>
                <a:r>
                  <a:rPr lang="ru-RU" dirty="0"/>
                  <a:t> – угол внутреннего трения</a:t>
                </a:r>
                <a:endParaRPr lang="en-US" dirty="0"/>
              </a:p>
              <a:p>
                <a:pPr marL="285750" indent="-285750" algn="just">
                  <a:spcAft>
                    <a:spcPts val="800"/>
                  </a:spcAft>
                  <a:buFontTx/>
                  <a:buChar char="-"/>
                </a:pPr>
                <a:endParaRPr lang="ru-RU" dirty="0"/>
              </a:p>
              <a:p>
                <a:endParaRPr lang="ru-RU" dirty="0"/>
              </a:p>
              <a:p>
                <a:endParaRPr lang="ru-RU" dirty="0"/>
              </a:p>
              <a:p>
                <a:pPr indent="450215">
                  <a:lnSpc>
                    <a:spcPct val="107000"/>
                  </a:lnSpc>
                  <a:spcAft>
                    <a:spcPts val="800"/>
                  </a:spcAft>
                </a:pPr>
                <a:endParaRPr lang="ru-RU" sz="1600" kern="100" dirty="0">
                  <a:effectLst/>
                  <a:ea typeface="Calibri" panose="020F0502020204030204" pitchFamily="34" charset="0"/>
                  <a:cs typeface="Times New Roman" panose="02020603050405020304" pitchFamily="18" charset="0"/>
                </a:endParaRPr>
              </a:p>
            </p:txBody>
          </p:sp>
        </mc:Choice>
        <mc:Fallback>
          <p:sp>
            <p:nvSpPr>
              <p:cNvPr id="3" name="Прямоугольник 2">
                <a:extLst>
                  <a:ext uri="{FF2B5EF4-FFF2-40B4-BE49-F238E27FC236}">
                    <a16:creationId xmlns:a16="http://schemas.microsoft.com/office/drawing/2014/main" id="{CD37CDA8-A000-47EE-0172-1485D3039F2D}"/>
                  </a:ext>
                </a:extLst>
              </p:cNvPr>
              <p:cNvSpPr>
                <a:spLocks noRot="1" noChangeAspect="1" noMove="1" noResize="1" noEditPoints="1" noAdjustHandles="1" noChangeArrowheads="1" noChangeShapeType="1" noTextEdit="1"/>
              </p:cNvSpPr>
              <p:nvPr/>
            </p:nvSpPr>
            <p:spPr>
              <a:xfrm>
                <a:off x="507507" y="818053"/>
                <a:ext cx="11176985" cy="3729611"/>
              </a:xfrm>
              <a:prstGeom prst="rect">
                <a:avLst/>
              </a:prstGeom>
              <a:blipFill>
                <a:blip r:embed="rId2"/>
                <a:stretch>
                  <a:fillRect l="-436" t="-817" r="-436"/>
                </a:stretch>
              </a:blipFill>
            </p:spPr>
            <p:txBody>
              <a:bodyPr/>
              <a:lstStyle/>
              <a:p>
                <a:r>
                  <a:rPr lang="ru-RU">
                    <a:noFill/>
                  </a:rPr>
                  <a:t> </a:t>
                </a:r>
              </a:p>
            </p:txBody>
          </p:sp>
        </mc:Fallback>
      </mc:AlternateContent>
      <p:pic>
        <p:nvPicPr>
          <p:cNvPr id="4" name="Рисунок 3" descr="Изображение выглядит как диаграмма&#10;&#10;Автоматически созданное описание">
            <a:extLst>
              <a:ext uri="{FF2B5EF4-FFF2-40B4-BE49-F238E27FC236}">
                <a16:creationId xmlns:a16="http://schemas.microsoft.com/office/drawing/2014/main" id="{9172747C-E218-4700-7DF9-9179F841B05C}"/>
              </a:ext>
            </a:extLst>
          </p:cNvPr>
          <p:cNvPicPr/>
          <p:nvPr/>
        </p:nvPicPr>
        <p:blipFill>
          <a:blip r:embed="rId3">
            <a:extLst>
              <a:ext uri="{BEBA8EAE-BF5A-486C-A8C5-ECC9F3942E4B}">
                <a14:imgProps xmlns:a14="http://schemas.microsoft.com/office/drawing/2010/main">
                  <a14:imgLayer r:embed="rId4">
                    <a14:imgEffect>
                      <a14:sharpenSoften amount="9000"/>
                    </a14:imgEffect>
                  </a14:imgLayer>
                </a14:imgProps>
              </a:ext>
              <a:ext uri="{28A0092B-C50C-407E-A947-70E740481C1C}">
                <a14:useLocalDpi xmlns:a14="http://schemas.microsoft.com/office/drawing/2010/main" val="0"/>
              </a:ext>
            </a:extLst>
          </a:blip>
          <a:stretch>
            <a:fillRect/>
          </a:stretch>
        </p:blipFill>
        <p:spPr>
          <a:xfrm>
            <a:off x="2700186" y="3114412"/>
            <a:ext cx="7377553" cy="2866503"/>
          </a:xfrm>
          <a:prstGeom prst="rect">
            <a:avLst/>
          </a:prstGeom>
        </p:spPr>
      </p:pic>
      <p:sp>
        <p:nvSpPr>
          <p:cNvPr id="6" name="TextBox 5">
            <a:extLst>
              <a:ext uri="{FF2B5EF4-FFF2-40B4-BE49-F238E27FC236}">
                <a16:creationId xmlns:a16="http://schemas.microsoft.com/office/drawing/2014/main" id="{54F9A16C-9735-02CD-3B68-F93C048EAE63}"/>
              </a:ext>
            </a:extLst>
          </p:cNvPr>
          <p:cNvSpPr txBox="1"/>
          <p:nvPr/>
        </p:nvSpPr>
        <p:spPr>
          <a:xfrm>
            <a:off x="456097" y="5980915"/>
            <a:ext cx="10635449" cy="584775"/>
          </a:xfrm>
          <a:prstGeom prst="rect">
            <a:avLst/>
          </a:prstGeom>
          <a:noFill/>
        </p:spPr>
        <p:txBody>
          <a:bodyPr wrap="square">
            <a:spAutoFit/>
          </a:bodyPr>
          <a:lstStyle/>
          <a:p>
            <a:pPr algn="ctr">
              <a:spcAft>
                <a:spcPts val="1000"/>
              </a:spcAft>
            </a:pPr>
            <a:r>
              <a:rPr lang="ru-RU" sz="1600" dirty="0">
                <a:ea typeface="Calibri" panose="020F0502020204030204" pitchFamily="34" charset="0"/>
                <a:cs typeface="Times New Roman" panose="02020603050405020304" pitchFamily="18" charset="0"/>
              </a:rPr>
              <a:t>Рисунок 2. График зависимости напряжений от деформаций: а) для линейно упругой модели (</a:t>
            </a:r>
            <a:r>
              <a:rPr lang="en-US" sz="1600" dirty="0">
                <a:ea typeface="Calibri" panose="020F0502020204030204" pitchFamily="34" charset="0"/>
                <a:cs typeface="Times New Roman" panose="02020603050405020304" pitchFamily="18" charset="0"/>
              </a:rPr>
              <a:t>Linear</a:t>
            </a:r>
            <a:r>
              <a:rPr lang="ru-RU" sz="1600" dirty="0">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Elastic</a:t>
            </a:r>
            <a:r>
              <a:rPr lang="ru-RU" sz="1600" dirty="0">
                <a:ea typeface="Calibri" panose="020F0502020204030204" pitchFamily="34" charset="0"/>
                <a:cs typeface="Times New Roman" panose="02020603050405020304" pitchFamily="18" charset="0"/>
              </a:rPr>
              <a:t>), б)для модели Мора-Кулона (</a:t>
            </a:r>
            <a:r>
              <a:rPr lang="en-US" sz="1600" dirty="0">
                <a:ea typeface="Calibri" panose="020F0502020204030204" pitchFamily="34" charset="0"/>
                <a:cs typeface="Times New Roman" panose="02020603050405020304" pitchFamily="18" charset="0"/>
              </a:rPr>
              <a:t>Mohr</a:t>
            </a:r>
            <a:r>
              <a:rPr lang="ru-RU" sz="1600" dirty="0">
                <a:ea typeface="Calibri" panose="020F0502020204030204" pitchFamily="34" charset="0"/>
                <a:cs typeface="Times New Roman" panose="02020603050405020304" pitchFamily="18" charset="0"/>
              </a:rPr>
              <a:t>-</a:t>
            </a:r>
            <a:r>
              <a:rPr lang="en-US" sz="1600" dirty="0">
                <a:ea typeface="Calibri" panose="020F0502020204030204" pitchFamily="34" charset="0"/>
                <a:cs typeface="Times New Roman" panose="02020603050405020304" pitchFamily="18" charset="0"/>
              </a:rPr>
              <a:t>Coulomb</a:t>
            </a:r>
            <a:r>
              <a:rPr lang="ru-RU" sz="1600" dirty="0">
                <a:ea typeface="Calibri" panose="020F0502020204030204" pitchFamily="34" charset="0"/>
                <a:cs typeface="Times New Roman" panose="02020603050405020304" pitchFamily="18" charset="0"/>
              </a:rPr>
              <a:t>)</a:t>
            </a:r>
            <a:endParaRPr lang="ru-RU" sz="2400" dirty="0">
              <a:effectLs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graphicFrame>
            <p:nvGraphicFramePr>
              <p:cNvPr id="7" name="Таблица 7">
                <a:extLst>
                  <a:ext uri="{FF2B5EF4-FFF2-40B4-BE49-F238E27FC236}">
                    <a16:creationId xmlns:a16="http://schemas.microsoft.com/office/drawing/2014/main" id="{000D735A-3C6B-9F4A-6AC8-DFA7E83D07D0}"/>
                  </a:ext>
                </a:extLst>
              </p:cNvPr>
              <p:cNvGraphicFramePr>
                <a:graphicFrameLocks noGrp="1"/>
              </p:cNvGraphicFramePr>
              <p:nvPr>
                <p:extLst>
                  <p:ext uri="{D42A27DB-BD31-4B8C-83A1-F6EECF244321}">
                    <p14:modId xmlns:p14="http://schemas.microsoft.com/office/powerpoint/2010/main" val="206134614"/>
                  </p:ext>
                </p:extLst>
              </p:nvPr>
            </p:nvGraphicFramePr>
            <p:xfrm>
              <a:off x="2324963" y="2183250"/>
              <a:ext cx="8128000" cy="999215"/>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589724494"/>
                        </a:ext>
                      </a:extLst>
                    </a:gridCol>
                    <a:gridCol w="4064000">
                      <a:extLst>
                        <a:ext uri="{9D8B030D-6E8A-4147-A177-3AD203B41FA5}">
                          <a16:colId xmlns:a16="http://schemas.microsoft.com/office/drawing/2014/main" val="2026423702"/>
                        </a:ext>
                      </a:extLst>
                    </a:gridCol>
                  </a:tblGrid>
                  <a:tr h="999215">
                    <a:tc>
                      <a:txBody>
                        <a:bodyPr/>
                        <a:lstStyle/>
                        <a:p>
                          <a:pPr indent="457200" algn="just">
                            <a:spcAft>
                              <a:spcPts val="800"/>
                            </a:spcAft>
                          </a:pPr>
                          <a14:m>
                            <m:oMathPara xmlns:m="http://schemas.openxmlformats.org/officeDocument/2006/math">
                              <m:oMathParaPr>
                                <m:jc m:val="centerGroup"/>
                              </m:oMathParaPr>
                              <m:oMath xmlns:m="http://schemas.openxmlformats.org/officeDocument/2006/math">
                                <m:r>
                                  <a:rPr lang="ru-RU" i="1">
                                    <a:latin typeface="Cambria Math" panose="02040503050406030204" pitchFamily="18" charset="0"/>
                                  </a:rPr>
                                  <m:t>𝜏</m:t>
                                </m:r>
                                <m:r>
                                  <a:rPr lang="ru-RU" i="1">
                                    <a:latin typeface="Cambria Math" panose="02040503050406030204" pitchFamily="18" charset="0"/>
                                  </a:rPr>
                                  <m:t>=</m:t>
                                </m:r>
                                <m:r>
                                  <a:rPr lang="en-US" i="1">
                                    <a:latin typeface="Cambria Math" panose="02040503050406030204" pitchFamily="18" charset="0"/>
                                  </a:rPr>
                                  <m:t>𝜎</m:t>
                                </m:r>
                                <m:r>
                                  <a:rPr lang="ru-RU" i="1">
                                    <a:latin typeface="Cambria Math" panose="02040503050406030204" pitchFamily="18" charset="0"/>
                                  </a:rPr>
                                  <m:t>∗</m:t>
                                </m:r>
                                <m:func>
                                  <m:funcPr>
                                    <m:ctrlPr>
                                      <a:rPr lang="ru-RU" i="1">
                                        <a:latin typeface="Cambria Math" panose="02040503050406030204" pitchFamily="18" charset="0"/>
                                      </a:rPr>
                                    </m:ctrlPr>
                                  </m:funcPr>
                                  <m:fName>
                                    <m:r>
                                      <m:rPr>
                                        <m:sty m:val="p"/>
                                      </m:rPr>
                                      <a:rPr lang="en-US">
                                        <a:latin typeface="Cambria Math" panose="02040503050406030204" pitchFamily="18" charset="0"/>
                                      </a:rPr>
                                      <m:t>tan</m:t>
                                    </m:r>
                                  </m:fName>
                                  <m:e>
                                    <m:d>
                                      <m:dPr>
                                        <m:ctrlPr>
                                          <a:rPr lang="ru-RU" i="1">
                                            <a:latin typeface="Cambria Math" panose="02040503050406030204" pitchFamily="18" charset="0"/>
                                          </a:rPr>
                                        </m:ctrlPr>
                                      </m:dPr>
                                      <m:e>
                                        <m:r>
                                          <a:rPr lang="en-US" i="1">
                                            <a:latin typeface="Cambria Math" panose="02040503050406030204" pitchFamily="18" charset="0"/>
                                          </a:rPr>
                                          <m:t>𝜑</m:t>
                                        </m:r>
                                      </m:e>
                                    </m:d>
                                  </m:e>
                                </m:func>
                                <m:r>
                                  <a:rPr lang="ru-RU" i="1">
                                    <a:latin typeface="Cambria Math" panose="02040503050406030204" pitchFamily="18" charset="0"/>
                                  </a:rPr>
                                  <m:t>+</m:t>
                                </m:r>
                                <m:r>
                                  <a:rPr lang="en-US" i="1">
                                    <a:latin typeface="Cambria Math" panose="02040503050406030204" pitchFamily="18" charset="0"/>
                                  </a:rPr>
                                  <m:t>𝑐</m:t>
                                </m:r>
                                <m:r>
                                  <a:rPr lang="ru-RU" i="1" dirty="0" smtClean="0">
                                    <a:latin typeface="Cambria Math" panose="02040503050406030204" pitchFamily="18" charset="0"/>
                                  </a:rPr>
                                  <m:t>, </m:t>
                                </m:r>
                              </m:oMath>
                            </m:oMathPara>
                          </a14:m>
                          <a:endParaRPr lang="ru-RU" dirty="0"/>
                        </a:p>
                        <a:p>
                          <a:endParaRPr lang="ru-RU"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171220"/>
                      </a:ext>
                    </a:extLst>
                  </a:tr>
                </a:tbl>
              </a:graphicData>
            </a:graphic>
          </p:graphicFrame>
        </mc:Choice>
        <mc:Fallback>
          <p:graphicFrame>
            <p:nvGraphicFramePr>
              <p:cNvPr id="7" name="Таблица 7">
                <a:extLst>
                  <a:ext uri="{FF2B5EF4-FFF2-40B4-BE49-F238E27FC236}">
                    <a16:creationId xmlns:a16="http://schemas.microsoft.com/office/drawing/2014/main" id="{000D735A-3C6B-9F4A-6AC8-DFA7E83D07D0}"/>
                  </a:ext>
                </a:extLst>
              </p:cNvPr>
              <p:cNvGraphicFramePr>
                <a:graphicFrameLocks noGrp="1"/>
              </p:cNvGraphicFramePr>
              <p:nvPr>
                <p:extLst>
                  <p:ext uri="{D42A27DB-BD31-4B8C-83A1-F6EECF244321}">
                    <p14:modId xmlns:p14="http://schemas.microsoft.com/office/powerpoint/2010/main" val="206134614"/>
                  </p:ext>
                </p:extLst>
              </p:nvPr>
            </p:nvGraphicFramePr>
            <p:xfrm>
              <a:off x="2324963" y="2183250"/>
              <a:ext cx="8128000" cy="999215"/>
            </p:xfrm>
            <a:graphic>
              <a:graphicData uri="http://schemas.openxmlformats.org/drawingml/2006/table">
                <a:tbl>
                  <a:tblPr firstRow="1" bandRow="1">
                    <a:tableStyleId>{2D5ABB26-0587-4C30-8999-92F81FD0307C}</a:tableStyleId>
                  </a:tblPr>
                  <a:tblGrid>
                    <a:gridCol w="4064000">
                      <a:extLst>
                        <a:ext uri="{9D8B030D-6E8A-4147-A177-3AD203B41FA5}">
                          <a16:colId xmlns:a16="http://schemas.microsoft.com/office/drawing/2014/main" val="3589724494"/>
                        </a:ext>
                      </a:extLst>
                    </a:gridCol>
                    <a:gridCol w="4064000">
                      <a:extLst>
                        <a:ext uri="{9D8B030D-6E8A-4147-A177-3AD203B41FA5}">
                          <a16:colId xmlns:a16="http://schemas.microsoft.com/office/drawing/2014/main" val="2026423702"/>
                        </a:ext>
                      </a:extLst>
                    </a:gridCol>
                  </a:tblGrid>
                  <a:tr h="999215">
                    <a:tc>
                      <a:txBody>
                        <a:bodyPr/>
                        <a:lstStyle/>
                        <a:p>
                          <a:endParaRPr lang="ru-RU"/>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t="-3030" r="-100000"/>
                          </a:stretch>
                        </a:blipFill>
                      </a:tcPr>
                    </a:tc>
                    <a:tc>
                      <a:txBody>
                        <a:bodyPr/>
                        <a:lstStyle/>
                        <a:p>
                          <a:r>
                            <a:rPr lang="ru-RU" dirty="0"/>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6171220"/>
                      </a:ext>
                    </a:extLst>
                  </a:tr>
                </a:tbl>
              </a:graphicData>
            </a:graphic>
          </p:graphicFrame>
        </mc:Fallback>
      </mc:AlternateContent>
      <p:sp>
        <p:nvSpPr>
          <p:cNvPr id="8" name="Номер слайда 7">
            <a:extLst>
              <a:ext uri="{FF2B5EF4-FFF2-40B4-BE49-F238E27FC236}">
                <a16:creationId xmlns:a16="http://schemas.microsoft.com/office/drawing/2014/main" id="{A333BEA6-1618-884B-0725-0DD4312BCAD0}"/>
              </a:ext>
            </a:extLst>
          </p:cNvPr>
          <p:cNvSpPr>
            <a:spLocks noGrp="1"/>
          </p:cNvSpPr>
          <p:nvPr>
            <p:ph type="sldNum" sz="quarter" idx="12"/>
          </p:nvPr>
        </p:nvSpPr>
        <p:spPr/>
        <p:txBody>
          <a:bodyPr/>
          <a:lstStyle/>
          <a:p>
            <a:fld id="{FBFB8630-1926-4D88-93F4-DB9B44063E35}" type="slidenum">
              <a:rPr lang="ru-RU" sz="1600" smtClean="0">
                <a:solidFill>
                  <a:schemeClr val="tx1"/>
                </a:solidFill>
              </a:rPr>
              <a:t>5</a:t>
            </a:fld>
            <a:endParaRPr lang="ru-RU" sz="1600" dirty="0">
              <a:solidFill>
                <a:schemeClr val="tx1"/>
              </a:solidFill>
            </a:endParaRPr>
          </a:p>
        </p:txBody>
      </p:sp>
    </p:spTree>
    <p:extLst>
      <p:ext uri="{BB962C8B-B14F-4D97-AF65-F5344CB8AC3E}">
        <p14:creationId xmlns:p14="http://schemas.microsoft.com/office/powerpoint/2010/main" val="115207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DE73F3-668D-489B-9436-1C1D48AEFD26}"/>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Плоская постановка задачи в </a:t>
            </a:r>
            <a:r>
              <a:rPr lang="ru-RU" dirty="0" err="1"/>
              <a:t>пк</a:t>
            </a:r>
            <a:r>
              <a:rPr lang="ru-RU" dirty="0"/>
              <a:t> </a:t>
            </a:r>
            <a:r>
              <a:rPr lang="en-US" dirty="0" err="1"/>
              <a:t>Plaxis</a:t>
            </a:r>
            <a:r>
              <a:rPr lang="en-US" dirty="0"/>
              <a:t> 2d</a:t>
            </a:r>
            <a:endParaRPr lang="ru-RU" dirty="0"/>
          </a:p>
        </p:txBody>
      </p:sp>
      <p:pic>
        <p:nvPicPr>
          <p:cNvPr id="3" name="Рисунок 2" descr="Изображение выглядит как снимок экрана, диаграмма, Графическое программное обеспечение, линия&#10;&#10;Автоматически созданное описание">
            <a:extLst>
              <a:ext uri="{FF2B5EF4-FFF2-40B4-BE49-F238E27FC236}">
                <a16:creationId xmlns:a16="http://schemas.microsoft.com/office/drawing/2014/main" id="{2F201088-70B4-4130-A9C8-5E5CDDEC76BC}"/>
              </a:ext>
            </a:extLst>
          </p:cNvPr>
          <p:cNvPicPr/>
          <p:nvPr/>
        </p:nvPicPr>
        <p:blipFill rotWithShape="1">
          <a:blip r:embed="rId2">
            <a:extLst>
              <a:ext uri="{28A0092B-C50C-407E-A947-70E740481C1C}">
                <a14:useLocalDpi xmlns:a14="http://schemas.microsoft.com/office/drawing/2010/main" val="0"/>
              </a:ext>
            </a:extLst>
          </a:blip>
          <a:srcRect r="21584"/>
          <a:stretch/>
        </p:blipFill>
        <p:spPr bwMode="auto">
          <a:xfrm>
            <a:off x="1698523" y="945471"/>
            <a:ext cx="8794954" cy="4967058"/>
          </a:xfrm>
          <a:prstGeom prst="rect">
            <a:avLst/>
          </a:prstGeom>
          <a:noFill/>
          <a:ln>
            <a:noFill/>
          </a:ln>
        </p:spPr>
      </p:pic>
      <p:sp>
        <p:nvSpPr>
          <p:cNvPr id="4" name="Прямоугольник 3">
            <a:extLst>
              <a:ext uri="{FF2B5EF4-FFF2-40B4-BE49-F238E27FC236}">
                <a16:creationId xmlns:a16="http://schemas.microsoft.com/office/drawing/2014/main" id="{B12EF696-5AFE-223A-8D8C-796473C375B2}"/>
              </a:ext>
            </a:extLst>
          </p:cNvPr>
          <p:cNvSpPr/>
          <p:nvPr/>
        </p:nvSpPr>
        <p:spPr>
          <a:xfrm>
            <a:off x="1050712" y="5912529"/>
            <a:ext cx="10090575" cy="375552"/>
          </a:xfrm>
          <a:prstGeom prst="rect">
            <a:avLst/>
          </a:prstGeom>
        </p:spPr>
        <p:txBody>
          <a:bodyPr wrap="square">
            <a:spAutoFit/>
          </a:bodyPr>
          <a:lstStyle/>
          <a:p>
            <a:pPr indent="450215">
              <a:lnSpc>
                <a:spcPct val="107000"/>
              </a:lnSpc>
              <a:spcAft>
                <a:spcPts val="800"/>
              </a:spcAft>
            </a:pPr>
            <a:r>
              <a:rPr lang="ru-RU" dirty="0">
                <a:ea typeface="Calibri" panose="020F0502020204030204" pitchFamily="34" charset="0"/>
                <a:cs typeface="Times New Roman" panose="02020603050405020304" pitchFamily="18" charset="0"/>
              </a:rPr>
              <a:t>Рисунок 3. Общий вид конечно-элементной модели крайней опоры на ПК 920 в </a:t>
            </a:r>
            <a:r>
              <a:rPr lang="ru-RU" dirty="0" err="1">
                <a:ea typeface="Calibri" panose="020F0502020204030204" pitchFamily="34" charset="0"/>
                <a:cs typeface="Times New Roman" panose="02020603050405020304" pitchFamily="18" charset="0"/>
              </a:rPr>
              <a:t>Plaxis</a:t>
            </a:r>
            <a:r>
              <a:rPr lang="ru-RU" dirty="0">
                <a:ea typeface="Calibri" panose="020F0502020204030204" pitchFamily="34" charset="0"/>
                <a:cs typeface="Times New Roman" panose="02020603050405020304" pitchFamily="18" charset="0"/>
              </a:rPr>
              <a:t> 2D</a:t>
            </a:r>
            <a:r>
              <a:rPr lang="ru-RU" b="1" dirty="0">
                <a:solidFill>
                  <a:schemeClr val="bg1"/>
                </a:solidFill>
                <a:ea typeface="Calibri" panose="020F0502020204030204" pitchFamily="34" charset="0"/>
                <a:cs typeface="Times New Roman" panose="02020603050405020304" pitchFamily="18" charset="0"/>
              </a:rPr>
              <a:t>.</a:t>
            </a:r>
            <a:endParaRPr lang="ru-RU" sz="1600" b="1" dirty="0">
              <a:solidFill>
                <a:schemeClr val="bg1"/>
              </a:solidFill>
              <a:effectLst/>
              <a:ea typeface="Calibri" panose="020F0502020204030204" pitchFamily="34" charset="0"/>
              <a:cs typeface="Times New Roman" panose="02020603050405020304" pitchFamily="18" charset="0"/>
            </a:endParaRPr>
          </a:p>
        </p:txBody>
      </p:sp>
      <p:sp>
        <p:nvSpPr>
          <p:cNvPr id="7" name="Номер слайда 6">
            <a:extLst>
              <a:ext uri="{FF2B5EF4-FFF2-40B4-BE49-F238E27FC236}">
                <a16:creationId xmlns:a16="http://schemas.microsoft.com/office/drawing/2014/main" id="{E81F7742-5E3F-73C6-1093-63FDD5DF2DB9}"/>
              </a:ext>
            </a:extLst>
          </p:cNvPr>
          <p:cNvSpPr>
            <a:spLocks noGrp="1"/>
          </p:cNvSpPr>
          <p:nvPr>
            <p:ph type="sldNum" sz="quarter" idx="12"/>
          </p:nvPr>
        </p:nvSpPr>
        <p:spPr/>
        <p:txBody>
          <a:bodyPr/>
          <a:lstStyle/>
          <a:p>
            <a:fld id="{FBFB8630-1926-4D88-93F4-DB9B44063E35}" type="slidenum">
              <a:rPr lang="ru-RU" sz="1600" smtClean="0">
                <a:solidFill>
                  <a:schemeClr val="tx1"/>
                </a:solidFill>
              </a:rPr>
              <a:t>6</a:t>
            </a:fld>
            <a:endParaRPr lang="ru-RU" sz="1600" dirty="0">
              <a:solidFill>
                <a:schemeClr val="tx1"/>
              </a:solidFill>
            </a:endParaRPr>
          </a:p>
        </p:txBody>
      </p:sp>
    </p:spTree>
    <p:extLst>
      <p:ext uri="{BB962C8B-B14F-4D97-AF65-F5344CB8AC3E}">
        <p14:creationId xmlns:p14="http://schemas.microsoft.com/office/powerpoint/2010/main" val="943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49B5FB0-5585-0A65-CC22-CF9D3BC2F63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6" t="7492" r="6616" b="1209"/>
          <a:stretch/>
        </p:blipFill>
        <p:spPr bwMode="auto">
          <a:xfrm>
            <a:off x="2835313" y="1471473"/>
            <a:ext cx="5877018" cy="3915054"/>
          </a:xfrm>
          <a:prstGeom prst="rect">
            <a:avLst/>
          </a:prstGeom>
          <a:noFill/>
          <a:ln>
            <a:noFill/>
          </a:ln>
        </p:spPr>
      </p:pic>
      <p:sp>
        <p:nvSpPr>
          <p:cNvPr id="6" name="TextBox 5">
            <a:extLst>
              <a:ext uri="{FF2B5EF4-FFF2-40B4-BE49-F238E27FC236}">
                <a16:creationId xmlns:a16="http://schemas.microsoft.com/office/drawing/2014/main" id="{F369F6DE-1803-9486-1598-05DEC89906D5}"/>
              </a:ext>
            </a:extLst>
          </p:cNvPr>
          <p:cNvSpPr txBox="1"/>
          <p:nvPr/>
        </p:nvSpPr>
        <p:spPr>
          <a:xfrm>
            <a:off x="2359609" y="5606934"/>
            <a:ext cx="7472779" cy="830997"/>
          </a:xfrm>
          <a:prstGeom prst="rect">
            <a:avLst/>
          </a:prstGeom>
          <a:noFill/>
        </p:spPr>
        <p:txBody>
          <a:bodyPr wrap="square">
            <a:spAutoFit/>
          </a:bodyPr>
          <a:lstStyle/>
          <a:p>
            <a:pPr algn="ctr"/>
            <a:r>
              <a:rPr lang="ru-RU" sz="1600" dirty="0"/>
              <a:t>Рисунок 4. Сравнение вертикальных перемещений контрольной точки на насадке устоя, зафиксированных в процессе мониторинга, с данными, полученными при моделировании в </a:t>
            </a:r>
            <a:r>
              <a:rPr lang="ru-RU" sz="1600" dirty="0" err="1"/>
              <a:t>Plaxis</a:t>
            </a:r>
            <a:r>
              <a:rPr lang="ru-RU" sz="1600" dirty="0"/>
              <a:t> 2D</a:t>
            </a:r>
          </a:p>
        </p:txBody>
      </p:sp>
      <p:sp>
        <p:nvSpPr>
          <p:cNvPr id="7" name="Заголовок 1">
            <a:extLst>
              <a:ext uri="{FF2B5EF4-FFF2-40B4-BE49-F238E27FC236}">
                <a16:creationId xmlns:a16="http://schemas.microsoft.com/office/drawing/2014/main" id="{ED938B3A-66B1-38E8-72BA-03B272E57DBA}"/>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Анализ результатов мониторинга</a:t>
            </a:r>
          </a:p>
        </p:txBody>
      </p:sp>
      <p:sp>
        <p:nvSpPr>
          <p:cNvPr id="8" name="Номер слайда 7">
            <a:extLst>
              <a:ext uri="{FF2B5EF4-FFF2-40B4-BE49-F238E27FC236}">
                <a16:creationId xmlns:a16="http://schemas.microsoft.com/office/drawing/2014/main" id="{2C942815-7FD3-F5DF-7FC1-7A39BBEB1506}"/>
              </a:ext>
            </a:extLst>
          </p:cNvPr>
          <p:cNvSpPr>
            <a:spLocks noGrp="1"/>
          </p:cNvSpPr>
          <p:nvPr>
            <p:ph type="sldNum" sz="quarter" idx="12"/>
          </p:nvPr>
        </p:nvSpPr>
        <p:spPr/>
        <p:txBody>
          <a:bodyPr/>
          <a:lstStyle/>
          <a:p>
            <a:fld id="{FBFB8630-1926-4D88-93F4-DB9B44063E35}" type="slidenum">
              <a:rPr lang="ru-RU" sz="1600" smtClean="0">
                <a:solidFill>
                  <a:schemeClr val="tx1"/>
                </a:solidFill>
              </a:rPr>
              <a:t>7</a:t>
            </a:fld>
            <a:endParaRPr lang="ru-RU" sz="1600" dirty="0">
              <a:solidFill>
                <a:schemeClr val="tx1"/>
              </a:solidFill>
            </a:endParaRPr>
          </a:p>
        </p:txBody>
      </p:sp>
    </p:spTree>
    <p:extLst>
      <p:ext uri="{BB962C8B-B14F-4D97-AF65-F5344CB8AC3E}">
        <p14:creationId xmlns:p14="http://schemas.microsoft.com/office/powerpoint/2010/main" val="2371033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BD2D12-72D2-445E-8805-F148134CCF2A}"/>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Плоская постановка задачи в </a:t>
            </a:r>
            <a:r>
              <a:rPr lang="ru-RU" dirty="0" err="1"/>
              <a:t>пк</a:t>
            </a:r>
            <a:r>
              <a:rPr lang="ru-RU" dirty="0"/>
              <a:t> </a:t>
            </a:r>
            <a:r>
              <a:rPr lang="en-US" dirty="0" err="1"/>
              <a:t>Plaxis</a:t>
            </a:r>
            <a:r>
              <a:rPr lang="en-US" dirty="0"/>
              <a:t> 2d</a:t>
            </a:r>
            <a:endParaRPr lang="ru-RU" dirty="0"/>
          </a:p>
        </p:txBody>
      </p:sp>
      <p:sp>
        <p:nvSpPr>
          <p:cNvPr id="3" name="Прямоугольник 2">
            <a:extLst>
              <a:ext uri="{FF2B5EF4-FFF2-40B4-BE49-F238E27FC236}">
                <a16:creationId xmlns:a16="http://schemas.microsoft.com/office/drawing/2014/main" id="{50E50E52-D600-F608-97AD-F135A07D062B}"/>
              </a:ext>
            </a:extLst>
          </p:cNvPr>
          <p:cNvSpPr/>
          <p:nvPr/>
        </p:nvSpPr>
        <p:spPr>
          <a:xfrm>
            <a:off x="393954" y="5992912"/>
            <a:ext cx="10759736" cy="671915"/>
          </a:xfrm>
          <a:prstGeom prst="rect">
            <a:avLst/>
          </a:prstGeom>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a:t>
            </a:r>
            <a:r>
              <a:rPr lang="en-US" dirty="0">
                <a:ea typeface="Calibri" panose="020F0502020204030204" pitchFamily="34" charset="0"/>
                <a:cs typeface="Times New Roman" panose="02020603050405020304" pitchFamily="18" charset="0"/>
              </a:rPr>
              <a:t>5</a:t>
            </a:r>
            <a:r>
              <a:rPr lang="ru-RU" dirty="0">
                <a:ea typeface="Calibri" panose="020F0502020204030204" pitchFamily="34" charset="0"/>
                <a:cs typeface="Times New Roman" panose="02020603050405020304" pitchFamily="18" charset="0"/>
              </a:rPr>
              <a:t>. Результаты в </a:t>
            </a:r>
            <a:r>
              <a:rPr lang="en-US" dirty="0" err="1">
                <a:ea typeface="Calibri" panose="020F0502020204030204" pitchFamily="34" charset="0"/>
                <a:cs typeface="Times New Roman" panose="02020603050405020304" pitchFamily="18" charset="0"/>
              </a:rPr>
              <a:t>Plaxis</a:t>
            </a:r>
            <a:r>
              <a:rPr lang="en-US" dirty="0">
                <a:ea typeface="Calibri" panose="020F0502020204030204" pitchFamily="34" charset="0"/>
                <a:cs typeface="Times New Roman" panose="02020603050405020304" pitchFamily="18" charset="0"/>
              </a:rPr>
              <a:t> 2D</a:t>
            </a:r>
            <a:r>
              <a:rPr lang="ru-RU" dirty="0">
                <a:ea typeface="Calibri" panose="020F0502020204030204" pitchFamily="34" charset="0"/>
                <a:cs typeface="Times New Roman" panose="02020603050405020304" pitchFamily="18" charset="0"/>
              </a:rPr>
              <a:t>. Максимальное значение изгибающего момента, полученное после приведения полученных результатов к шагу свай в ряду, составило 59,28 кН*м</a:t>
            </a:r>
            <a:endParaRPr lang="ru-RU" sz="1600" dirty="0">
              <a:effectLst/>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id="{B61E0E7C-DB95-79DC-480A-BDA6A502CD2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0059" y="760254"/>
            <a:ext cx="8471880" cy="5337492"/>
          </a:xfrm>
          <a:prstGeom prst="rect">
            <a:avLst/>
          </a:prstGeom>
          <a:noFill/>
          <a:ln>
            <a:noFill/>
          </a:ln>
        </p:spPr>
      </p:pic>
      <p:sp>
        <p:nvSpPr>
          <p:cNvPr id="8" name="Номер слайда 7">
            <a:extLst>
              <a:ext uri="{FF2B5EF4-FFF2-40B4-BE49-F238E27FC236}">
                <a16:creationId xmlns:a16="http://schemas.microsoft.com/office/drawing/2014/main" id="{AB79EEE6-EEBA-DE60-5113-B265DB0C3832}"/>
              </a:ext>
            </a:extLst>
          </p:cNvPr>
          <p:cNvSpPr>
            <a:spLocks noGrp="1"/>
          </p:cNvSpPr>
          <p:nvPr>
            <p:ph type="sldNum" sz="quarter" idx="12"/>
          </p:nvPr>
        </p:nvSpPr>
        <p:spPr/>
        <p:txBody>
          <a:bodyPr/>
          <a:lstStyle/>
          <a:p>
            <a:fld id="{FBFB8630-1926-4D88-93F4-DB9B44063E35}" type="slidenum">
              <a:rPr lang="ru-RU" sz="1600" smtClean="0">
                <a:solidFill>
                  <a:schemeClr val="tx1"/>
                </a:solidFill>
              </a:rPr>
              <a:t>8</a:t>
            </a:fld>
            <a:endParaRPr lang="ru-RU" dirty="0">
              <a:solidFill>
                <a:schemeClr val="tx1"/>
              </a:solidFill>
            </a:endParaRPr>
          </a:p>
        </p:txBody>
      </p:sp>
    </p:spTree>
    <p:extLst>
      <p:ext uri="{BB962C8B-B14F-4D97-AF65-F5344CB8AC3E}">
        <p14:creationId xmlns:p14="http://schemas.microsoft.com/office/powerpoint/2010/main" val="3502217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0033B614-3BA3-1572-B1FC-FD4A00F73722}"/>
              </a:ext>
            </a:extLst>
          </p:cNvPr>
          <p:cNvSpPr txBox="1">
            <a:spLocks/>
          </p:cNvSpPr>
          <p:nvPr/>
        </p:nvSpPr>
        <p:spPr>
          <a:xfrm>
            <a:off x="972185" y="15644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ru-RU" dirty="0"/>
              <a:t>Аналитические методы определения усилий в элементах фундамента мостовой опоры, представленные в СП 24.13330</a:t>
            </a:r>
          </a:p>
          <a:p>
            <a:endParaRPr lang="ru-RU" dirty="0"/>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20C9A00-431A-883F-7B97-8F972C63B980}"/>
                  </a:ext>
                </a:extLst>
              </p:cNvPr>
              <p:cNvSpPr txBox="1"/>
              <p:nvPr/>
            </p:nvSpPr>
            <p:spPr>
              <a:xfrm>
                <a:off x="541537" y="1593086"/>
                <a:ext cx="8185212" cy="5753178"/>
              </a:xfrm>
              <a:prstGeom prst="rect">
                <a:avLst/>
              </a:prstGeom>
              <a:noFill/>
            </p:spPr>
            <p:txBody>
              <a:bodyPr wrap="square">
                <a:spAutoFit/>
              </a:bodyPr>
              <a:lstStyle/>
              <a:p>
                <a:pPr marL="285750" indent="-285750">
                  <a:buFontTx/>
                  <a:buChar char="-"/>
                </a:pPr>
                <a:r>
                  <a:rPr lang="ru-RU" dirty="0"/>
                  <a:t>Использование схемы балки на упругом основании:</a:t>
                </a:r>
              </a:p>
              <a:p>
                <a:pPr indent="450215" algn="just">
                  <a:lnSpc>
                    <a:spcPct val="115000"/>
                  </a:lnSpc>
                  <a:spcAft>
                    <a:spcPts val="0"/>
                  </a:spcAft>
                </a:pPr>
                <a:r>
                  <a:rPr lang="ru-RU" dirty="0"/>
                  <a:t>В данном подходе грунт, окружающий сваю, рассматривается как линейно-деформируемая среда, характеризующаяся коэффициентами постели, </a:t>
                </a:r>
                <a:r>
                  <a:rPr lang="en-US" sz="1800" dirty="0">
                    <a:ea typeface="Calibri" panose="020F0502020204030204" pitchFamily="34" charset="0"/>
                    <a:cs typeface="Times New Roman" panose="02020603050405020304" pitchFamily="18" charset="0"/>
                  </a:rPr>
                  <a:t>c</a:t>
                </a:r>
                <a:r>
                  <a:rPr lang="en-US" sz="1800" baseline="-25000" dirty="0" err="1">
                    <a:ea typeface="Calibri" panose="020F0502020204030204" pitchFamily="34" charset="0"/>
                    <a:cs typeface="Times New Roman" panose="02020603050405020304" pitchFamily="18" charset="0"/>
                  </a:rPr>
                  <a:t>z</a:t>
                </a:r>
                <a:r>
                  <a:rPr lang="ru-RU" sz="1800" dirty="0">
                    <a:ea typeface="Calibri" panose="020F0502020204030204" pitchFamily="34" charset="0"/>
                    <a:cs typeface="Times New Roman" panose="02020603050405020304" pitchFamily="18" charset="0"/>
                  </a:rPr>
                  <a:t>, кН/м</a:t>
                </a:r>
                <a:r>
                  <a:rPr lang="ru-RU" sz="1800" baseline="30000" dirty="0">
                    <a:ea typeface="Calibri" panose="020F0502020204030204" pitchFamily="34" charset="0"/>
                    <a:cs typeface="Times New Roman" panose="02020603050405020304" pitchFamily="18" charset="0"/>
                  </a:rPr>
                  <a:t>3</a:t>
                </a:r>
                <a:r>
                  <a:rPr lang="ru-RU" sz="1800" dirty="0">
                    <a:ea typeface="Calibri" panose="020F0502020204030204" pitchFamily="34" charset="0"/>
                    <a:cs typeface="Times New Roman" panose="02020603050405020304" pitchFamily="18" charset="0"/>
                  </a:rPr>
                  <a:t>. </a:t>
                </a:r>
              </a:p>
              <a:p>
                <a:pPr indent="450215"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ru-RU" sz="1800" i="1">
                              <a:latin typeface="Cambria Math" panose="02040503050406030204" pitchFamily="18" charset="0"/>
                              <a:ea typeface="Calibri" panose="020F0502020204030204" pitchFamily="34" charset="0"/>
                              <a:cs typeface="Times New Roman" panose="02020603050405020304" pitchFamily="18" charset="0"/>
                            </a:rPr>
                          </m:ctrlPr>
                        </m:sSubPr>
                        <m:e>
                          <m:r>
                            <a:rPr lang="ru-RU" sz="1800" i="1">
                              <a:latin typeface="Cambria Math" panose="02040503050406030204" pitchFamily="18" charset="0"/>
                              <a:ea typeface="Calibri" panose="020F0502020204030204" pitchFamily="34" charset="0"/>
                              <a:cs typeface="Times New Roman" panose="02020603050405020304" pitchFamily="18" charset="0"/>
                            </a:rPr>
                            <m:t>с</m:t>
                          </m:r>
                        </m:e>
                        <m:sub>
                          <m:r>
                            <a:rPr lang="en-US" sz="1800" i="1">
                              <a:latin typeface="Cambria Math" panose="02040503050406030204" pitchFamily="18" charset="0"/>
                              <a:ea typeface="Calibri" panose="020F0502020204030204" pitchFamily="34" charset="0"/>
                              <a:cs typeface="Times New Roman" panose="02020603050405020304" pitchFamily="18" charset="0"/>
                            </a:rPr>
                            <m:t>𝑧</m:t>
                          </m:r>
                        </m:sub>
                      </m:sSub>
                      <m:r>
                        <a:rPr lang="ru-RU" sz="1800" i="1">
                          <a:latin typeface="Cambria Math" panose="02040503050406030204" pitchFamily="18" charset="0"/>
                          <a:ea typeface="Calibri" panose="020F0502020204030204" pitchFamily="34" charset="0"/>
                          <a:cs typeface="Times New Roman" panose="02020603050405020304" pitchFamily="18" charset="0"/>
                        </a:rPr>
                        <m:t>=</m:t>
                      </m:r>
                      <m:r>
                        <a:rPr lang="ru-RU" sz="1800" i="1">
                          <a:latin typeface="Cambria Math" panose="02040503050406030204" pitchFamily="18" charset="0"/>
                          <a:ea typeface="Calibri" panose="020F0502020204030204" pitchFamily="34" charset="0"/>
                          <a:cs typeface="Times New Roman" panose="02020603050405020304" pitchFamily="18" charset="0"/>
                        </a:rPr>
                        <m:t>𝐾</m:t>
                      </m:r>
                      <m:r>
                        <a:rPr lang="ru-RU" sz="1800" i="1">
                          <a:latin typeface="Cambria Math" panose="02040503050406030204" pitchFamily="18" charset="0"/>
                          <a:ea typeface="Calibri" panose="020F0502020204030204" pitchFamily="34" charset="0"/>
                          <a:cs typeface="Times New Roman" panose="02020603050405020304" pitchFamily="18" charset="0"/>
                        </a:rPr>
                        <m:t>∙</m:t>
                      </m:r>
                      <m:r>
                        <a:rPr lang="ru-RU" sz="1800" i="1">
                          <a:latin typeface="Cambria Math" panose="02040503050406030204" pitchFamily="18" charset="0"/>
                          <a:ea typeface="Calibri" panose="020F0502020204030204" pitchFamily="34" charset="0"/>
                          <a:cs typeface="Times New Roman" panose="02020603050405020304" pitchFamily="18" charset="0"/>
                        </a:rPr>
                        <m:t>𝑧</m:t>
                      </m:r>
                    </m:oMath>
                  </m:oMathPara>
                </a14:m>
                <a:endParaRPr lang="ru-RU" sz="1800" dirty="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a typeface="Calibri" panose="020F0502020204030204" pitchFamily="34" charset="0"/>
                    <a:cs typeface="Times New Roman" panose="02020603050405020304" pitchFamily="18" charset="0"/>
                  </a:rPr>
                  <a:t>где </a:t>
                </a:r>
                <a:r>
                  <a:rPr lang="en-US" sz="1800" dirty="0">
                    <a:ea typeface="Calibri" panose="020F0502020204030204" pitchFamily="34" charset="0"/>
                    <a:cs typeface="Times New Roman" panose="02020603050405020304" pitchFamily="18" charset="0"/>
                  </a:rPr>
                  <a:t>K </a:t>
                </a:r>
                <a:r>
                  <a:rPr lang="ru-RU" sz="1800" dirty="0">
                    <a:ea typeface="Calibri" panose="020F0502020204030204" pitchFamily="34" charset="0"/>
                    <a:cs typeface="Times New Roman" panose="02020603050405020304" pitchFamily="18" charset="0"/>
                  </a:rPr>
                  <a:t>– коэффициент пропорциональности, кН/м</a:t>
                </a:r>
                <a:r>
                  <a:rPr lang="ru-RU" sz="1800" baseline="30000" dirty="0">
                    <a:ea typeface="Calibri" panose="020F0502020204030204" pitchFamily="34" charset="0"/>
                    <a:cs typeface="Times New Roman" panose="02020603050405020304" pitchFamily="18" charset="0"/>
                  </a:rPr>
                  <a:t>4</a:t>
                </a:r>
                <a:r>
                  <a:rPr lang="ru-RU" sz="1800" dirty="0">
                    <a:ea typeface="Calibri" panose="020F0502020204030204" pitchFamily="34" charset="0"/>
                    <a:cs typeface="Times New Roman" panose="02020603050405020304" pitchFamily="18" charset="0"/>
                  </a:rPr>
                  <a:t> , принимаемый в зависимости от вида грунта, окружающего сваю, по табл.Д.1 СП 24.13330.2021;</a:t>
                </a:r>
              </a:p>
              <a:p>
                <a:pPr indent="450215" algn="just">
                  <a:lnSpc>
                    <a:spcPct val="115000"/>
                  </a:lnSpc>
                  <a:spcAft>
                    <a:spcPts val="0"/>
                  </a:spcAft>
                </a:pPr>
                <a:r>
                  <a:rPr lang="en-US" sz="1800" dirty="0">
                    <a:ea typeface="Calibri" panose="020F0502020204030204" pitchFamily="34" charset="0"/>
                    <a:cs typeface="Times New Roman" panose="02020603050405020304" pitchFamily="18" charset="0"/>
                  </a:rPr>
                  <a:t>z</a:t>
                </a:r>
                <a:r>
                  <a:rPr lang="ru-RU" sz="1800" dirty="0">
                    <a:ea typeface="Calibri" panose="020F0502020204030204" pitchFamily="34" charset="0"/>
                    <a:cs typeface="Times New Roman" panose="02020603050405020304" pitchFamily="18" charset="0"/>
                  </a:rPr>
                  <a:t> – глубина расположения сечения сваи в грунте, м, для которой определяют коэффициент постели;</a:t>
                </a:r>
              </a:p>
              <a:p>
                <a:pPr marL="285750" indent="-285750" algn="just">
                  <a:lnSpc>
                    <a:spcPct val="115000"/>
                  </a:lnSpc>
                  <a:spcAft>
                    <a:spcPts val="0"/>
                  </a:spcAft>
                  <a:buFontTx/>
                  <a:buChar char="-"/>
                </a:pPr>
                <a:r>
                  <a:rPr lang="ru-RU" dirty="0">
                    <a:ea typeface="Calibri" panose="020F0502020204030204" pitchFamily="34" charset="0"/>
                    <a:cs typeface="Times New Roman" panose="02020603050405020304" pitchFamily="18" charset="0"/>
                  </a:rPr>
                  <a:t>Использование схемы стержня, жестко защемленного в грунте в сечении, расположенном от подошвы ростверка на расстоянии </a:t>
                </a:r>
                <a14:m>
                  <m:oMath xmlns:m="http://schemas.openxmlformats.org/officeDocument/2006/math">
                    <m:sSub>
                      <m:sSubPr>
                        <m:ctrlPr>
                          <a:rPr lang="ru-RU" i="1" dirty="0" smtClean="0">
                            <a:latin typeface="Cambria Math" panose="02040503050406030204" pitchFamily="18" charset="0"/>
                            <a:ea typeface="Calibri" panose="020F0502020204030204" pitchFamily="34" charset="0"/>
                            <a:cs typeface="Times New Roman" panose="02020603050405020304" pitchFamily="18" charset="0"/>
                          </a:rPr>
                        </m:ctrlPr>
                      </m:sSubPr>
                      <m:e>
                        <m:r>
                          <a:rPr lang="ru-RU" i="1" dirty="0" smtClean="0">
                            <a:latin typeface="Cambria Math" panose="02040503050406030204" pitchFamily="18" charset="0"/>
                            <a:ea typeface="Calibri" panose="020F0502020204030204" pitchFamily="34" charset="0"/>
                            <a:cs typeface="Times New Roman" panose="02020603050405020304" pitchFamily="18" charset="0"/>
                          </a:rPr>
                          <m:t>𝑙</m:t>
                        </m:r>
                      </m:e>
                      <m:sub>
                        <m:r>
                          <a:rPr lang="ru-RU" i="1" dirty="0" smtClean="0">
                            <a:latin typeface="Cambria Math" panose="02040503050406030204" pitchFamily="18" charset="0"/>
                            <a:ea typeface="Calibri" panose="020F0502020204030204" pitchFamily="34" charset="0"/>
                            <a:cs typeface="Times New Roman" panose="02020603050405020304" pitchFamily="18" charset="0"/>
                          </a:rPr>
                          <m:t>1</m:t>
                        </m:r>
                      </m:sub>
                    </m:sSub>
                  </m:oMath>
                </a14:m>
                <a:r>
                  <a:rPr lang="ru-RU" sz="1800" dirty="0">
                    <a:ea typeface="Calibri" panose="020F0502020204030204" pitchFamily="34" charset="0"/>
                    <a:cs typeface="Times New Roman" panose="02020603050405020304" pitchFamily="18" charset="0"/>
                  </a:rPr>
                  <a:t>:</a:t>
                </a:r>
              </a:p>
              <a:p>
                <a:pPr indent="450215"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en-US" sz="1800" b="0" i="1" dirty="0"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i="1" dirty="0">
                              <a:latin typeface="Cambria Math" panose="02040503050406030204" pitchFamily="18" charset="0"/>
                              <a:ea typeface="Calibri" panose="020F0502020204030204" pitchFamily="34" charset="0"/>
                              <a:cs typeface="Times New Roman" panose="02020603050405020304" pitchFamily="18" charset="0"/>
                            </a:rPr>
                            <m:t>𝑙</m:t>
                          </m:r>
                        </m:e>
                        <m:sub>
                          <m:r>
                            <a:rPr lang="en-US" sz="1800" b="0" i="1" dirty="0" smtClean="0">
                              <a:latin typeface="Cambria Math" panose="02040503050406030204" pitchFamily="18" charset="0"/>
                              <a:ea typeface="Calibri" panose="020F0502020204030204" pitchFamily="34" charset="0"/>
                              <a:cs typeface="Times New Roman" panose="02020603050405020304" pitchFamily="18" charset="0"/>
                            </a:rPr>
                            <m:t>1</m:t>
                          </m:r>
                        </m:sub>
                      </m:sSub>
                      <m:r>
                        <a:rPr lang="ru-RU" sz="1800" i="1" dirty="0" smtClean="0">
                          <a:latin typeface="Cambria Math" panose="02040503050406030204" pitchFamily="18" charset="0"/>
                          <a:ea typeface="Calibri" panose="020F0502020204030204" pitchFamily="34" charset="0"/>
                          <a:cs typeface="Times New Roman" panose="02020603050405020304" pitchFamily="18" charset="0"/>
                        </a:rPr>
                        <m:t>=</m:t>
                      </m:r>
                      <m:sSub>
                        <m:sSubPr>
                          <m:ctrlPr>
                            <a:rPr lang="ru-RU" sz="1800" i="1" dirty="0" smtClean="0">
                              <a:latin typeface="Cambria Math" panose="02040503050406030204" pitchFamily="18" charset="0"/>
                              <a:ea typeface="Calibri" panose="020F0502020204030204" pitchFamily="34" charset="0"/>
                              <a:cs typeface="Times New Roman" panose="02020603050405020304" pitchFamily="18" charset="0"/>
                            </a:rPr>
                          </m:ctrlPr>
                        </m:sSubPr>
                        <m:e>
                          <m:r>
                            <a:rPr lang="en-US" sz="1800" b="0" i="1" dirty="0" smtClean="0">
                              <a:latin typeface="Cambria Math" panose="02040503050406030204" pitchFamily="18" charset="0"/>
                              <a:ea typeface="Calibri" panose="020F0502020204030204" pitchFamily="34" charset="0"/>
                              <a:cs typeface="Times New Roman" panose="02020603050405020304" pitchFamily="18" charset="0"/>
                            </a:rPr>
                            <m:t>𝑙</m:t>
                          </m:r>
                          <m:r>
                            <a:rPr lang="en-US" sz="1800" b="0" i="1" dirty="0" smtClean="0">
                              <a:latin typeface="Cambria Math" panose="02040503050406030204" pitchFamily="18" charset="0"/>
                              <a:ea typeface="Calibri" panose="020F0502020204030204" pitchFamily="34" charset="0"/>
                              <a:cs typeface="Times New Roman" panose="02020603050405020304" pitchFamily="18" charset="0"/>
                            </a:rPr>
                            <m:t>∗</m:t>
                          </m:r>
                          <m:r>
                            <a:rPr lang="ru-RU" sz="1800" i="1" dirty="0" smtClean="0">
                              <a:latin typeface="Cambria Math" panose="02040503050406030204" pitchFamily="18" charset="0"/>
                              <a:ea typeface="Calibri" panose="020F0502020204030204" pitchFamily="34" charset="0"/>
                              <a:cs typeface="Times New Roman" panose="02020603050405020304" pitchFamily="18" charset="0"/>
                            </a:rPr>
                            <m:t>𝛼</m:t>
                          </m:r>
                        </m:e>
                        <m:sub>
                          <m:r>
                            <a:rPr lang="ru-RU" sz="1800" i="1" dirty="0" err="1" smtClean="0">
                              <a:latin typeface="Cambria Math" panose="02040503050406030204" pitchFamily="18" charset="0"/>
                              <a:ea typeface="Calibri" panose="020F0502020204030204" pitchFamily="34" charset="0"/>
                              <a:cs typeface="Times New Roman" panose="02020603050405020304" pitchFamily="18" charset="0"/>
                            </a:rPr>
                            <m:t>𝜀</m:t>
                          </m:r>
                        </m:sub>
                      </m:sSub>
                      <m:r>
                        <a:rPr lang="en-US" sz="1800" b="0" i="1" dirty="0" smtClean="0">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ru-RU" sz="1800" dirty="0">
                  <a:ea typeface="Calibri" panose="020F0502020204030204" pitchFamily="34" charset="0"/>
                  <a:cs typeface="Times New Roman" panose="02020603050405020304" pitchFamily="18" charset="0"/>
                </a:endParaRPr>
              </a:p>
              <a:p>
                <a:pPr indent="450215" algn="just">
                  <a:lnSpc>
                    <a:spcPct val="115000"/>
                  </a:lnSpc>
                  <a:spcAft>
                    <a:spcPts val="0"/>
                  </a:spcAft>
                </a:pPr>
                <a14:m>
                  <m:oMathPara xmlns:m="http://schemas.openxmlformats.org/officeDocument/2006/math">
                    <m:oMathParaPr>
                      <m:jc m:val="centerGroup"/>
                    </m:oMathParaPr>
                    <m:oMath xmlns:m="http://schemas.openxmlformats.org/officeDocument/2006/math">
                      <m:sSub>
                        <m:sSubPr>
                          <m:ctrlPr>
                            <a:rPr lang="ru-RU"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𝛼</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𝜀</m:t>
                          </m:r>
                        </m:sub>
                      </m:sSub>
                      <m:r>
                        <a:rPr lang="en-US" sz="1800" i="1">
                          <a:latin typeface="Cambria Math" panose="02040503050406030204" pitchFamily="18" charset="0"/>
                          <a:ea typeface="Times New Roman" panose="02020603050405020304" pitchFamily="18" charset="0"/>
                          <a:cs typeface="Times New Roman" panose="02020603050405020304" pitchFamily="18" charset="0"/>
                        </a:rPr>
                        <m:t>=</m:t>
                      </m:r>
                      <m:rad>
                        <m:radPr>
                          <m:ctrlPr>
                            <a:rPr lang="ru-RU" sz="1800" i="1">
                              <a:latin typeface="Cambria Math" panose="02040503050406030204" pitchFamily="18" charset="0"/>
                              <a:ea typeface="Times New Roman" panose="02020603050405020304" pitchFamily="18" charset="0"/>
                              <a:cs typeface="Times New Roman" panose="02020603050405020304" pitchFamily="18" charset="0"/>
                            </a:rPr>
                          </m:ctrlPr>
                        </m:radPr>
                        <m:deg>
                          <m:r>
                            <a:rPr lang="en-US" sz="1800" i="1">
                              <a:latin typeface="Cambria Math" panose="02040503050406030204" pitchFamily="18" charset="0"/>
                              <a:ea typeface="Times New Roman" panose="02020603050405020304" pitchFamily="18" charset="0"/>
                              <a:cs typeface="Times New Roman" panose="02020603050405020304" pitchFamily="18" charset="0"/>
                            </a:rPr>
                            <m:t>5</m:t>
                          </m:r>
                        </m:deg>
                        <m:e>
                          <m:f>
                            <m:fPr>
                              <m:ctrlPr>
                                <a:rPr lang="ru-RU" sz="1800"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latin typeface="Cambria Math" panose="02040503050406030204" pitchFamily="18" charset="0"/>
                                  <a:ea typeface="Times New Roman" panose="02020603050405020304" pitchFamily="18" charset="0"/>
                                  <a:cs typeface="Times New Roman" panose="02020603050405020304" pitchFamily="18" charset="0"/>
                                </a:rPr>
                                <m:t>𝐾</m:t>
                              </m:r>
                              <m:sSub>
                                <m:sSubPr>
                                  <m:ctrlPr>
                                    <a:rPr lang="ru-RU"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𝑝</m:t>
                                  </m:r>
                                </m:sub>
                              </m:sSub>
                            </m:num>
                            <m:den>
                              <m:r>
                                <a:rPr lang="en-US" sz="1800" i="1">
                                  <a:latin typeface="Cambria Math" panose="02040503050406030204" pitchFamily="18" charset="0"/>
                                  <a:ea typeface="Times New Roman" panose="02020603050405020304" pitchFamily="18" charset="0"/>
                                  <a:cs typeface="Times New Roman" panose="02020603050405020304" pitchFamily="18" charset="0"/>
                                </a:rPr>
                                <m:t>𝐸𝐼</m:t>
                              </m:r>
                            </m:den>
                          </m:f>
                        </m:e>
                      </m:rad>
                    </m:oMath>
                  </m:oMathPara>
                </a14:m>
                <a:endParaRPr lang="ru-RU" sz="1800" dirty="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800" dirty="0">
                    <a:ea typeface="Times New Roman" panose="02020603050405020304" pitchFamily="18" charset="0"/>
                    <a:cs typeface="Times New Roman" panose="02020603050405020304" pitchFamily="18" charset="0"/>
                  </a:rPr>
                  <a:t>где </a:t>
                </a:r>
                <a14:m>
                  <m:oMath xmlns:m="http://schemas.openxmlformats.org/officeDocument/2006/math">
                    <m:sSub>
                      <m:sSubPr>
                        <m:ctrlPr>
                          <a:rPr lang="ru-RU" sz="1800"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i="1">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i="1">
                            <a:latin typeface="Cambria Math" panose="02040503050406030204" pitchFamily="18" charset="0"/>
                            <a:ea typeface="Times New Roman" panose="02020603050405020304" pitchFamily="18" charset="0"/>
                            <a:cs typeface="Times New Roman" panose="02020603050405020304" pitchFamily="18" charset="0"/>
                          </a:rPr>
                          <m:t>𝑝</m:t>
                        </m:r>
                      </m:sub>
                    </m:sSub>
                  </m:oMath>
                </a14:m>
                <a:r>
                  <a:rPr lang="ru-RU" sz="1800" dirty="0">
                    <a:ea typeface="Times New Roman" panose="02020603050405020304" pitchFamily="18" charset="0"/>
                    <a:cs typeface="Times New Roman" panose="02020603050405020304" pitchFamily="18" charset="0"/>
                  </a:rPr>
                  <a:t> – условная ширина сваи, м;</a:t>
                </a:r>
                <a:r>
                  <a:rPr lang="en-US" sz="1800" dirty="0">
                    <a:ea typeface="Times New Roman" panose="02020603050405020304" pitchFamily="18" charset="0"/>
                    <a:cs typeface="Times New Roman" panose="02020603050405020304" pitchFamily="18" charset="0"/>
                  </a:rPr>
                  <a:t> </a:t>
                </a:r>
                <a14:m>
                  <m:oMath xmlns:m="http://schemas.openxmlformats.org/officeDocument/2006/math">
                    <m:sSub>
                      <m:sSubPr>
                        <m:ctrlPr>
                          <a:rPr lang="en-US" sz="1800" b="0" i="1" smtClean="0">
                            <a:latin typeface="Cambria Math" panose="02040503050406030204" pitchFamily="18" charset="0"/>
                            <a:ea typeface="Times New Roman" panose="02020603050405020304" pitchFamily="18" charset="0"/>
                            <a:cs typeface="Times New Roman" panose="02020603050405020304" pitchFamily="18" charset="0"/>
                          </a:rPr>
                        </m:ctrlPr>
                      </m:sSubPr>
                      <m:e>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𝑏</m:t>
                        </m:r>
                      </m:e>
                      <m:sub>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𝑝</m:t>
                        </m:r>
                      </m:sub>
                    </m:sSub>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=1,5</m:t>
                    </m:r>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𝑑</m:t>
                    </m:r>
                    <m:r>
                      <a:rPr lang="en-US" sz="1800" b="0" i="1" smtClean="0">
                        <a:latin typeface="Cambria Math" panose="02040503050406030204" pitchFamily="18" charset="0"/>
                        <a:ea typeface="Times New Roman" panose="02020603050405020304" pitchFamily="18" charset="0"/>
                        <a:cs typeface="Times New Roman" panose="02020603050405020304" pitchFamily="18" charset="0"/>
                      </a:rPr>
                      <m:t>+0,5</m:t>
                    </m:r>
                  </m:oMath>
                </a14:m>
                <a:r>
                  <a:rPr lang="en-US" sz="1800" dirty="0">
                    <a:ea typeface="Calibri" panose="020F0502020204030204" pitchFamily="34" charset="0"/>
                    <a:cs typeface="Times New Roman" panose="02020603050405020304" pitchFamily="18" charset="0"/>
                  </a:rPr>
                  <a:t>, </a:t>
                </a:r>
                <a14:m>
                  <m:oMath xmlns:m="http://schemas.openxmlformats.org/officeDocument/2006/math">
                    <m:r>
                      <a:rPr lang="en-US" sz="1800" b="0" i="1" smtClean="0">
                        <a:latin typeface="Cambria Math" panose="02040503050406030204" pitchFamily="18" charset="0"/>
                        <a:ea typeface="Calibri" panose="020F0502020204030204" pitchFamily="34" charset="0"/>
                        <a:cs typeface="Times New Roman" panose="02020603050405020304" pitchFamily="18" charset="0"/>
                      </a:rPr>
                      <m:t>𝑙</m:t>
                    </m:r>
                  </m:oMath>
                </a14:m>
                <a:r>
                  <a:rPr lang="en-US" sz="1800" dirty="0">
                    <a:ea typeface="Calibri" panose="020F0502020204030204" pitchFamily="34" charset="0"/>
                    <a:cs typeface="Times New Roman" panose="02020603050405020304" pitchFamily="18" charset="0"/>
                  </a:rPr>
                  <a:t> – </a:t>
                </a:r>
                <a:r>
                  <a:rPr lang="ru-RU" sz="1800" dirty="0">
                    <a:ea typeface="Calibri" panose="020F0502020204030204" pitchFamily="34" charset="0"/>
                    <a:cs typeface="Times New Roman" panose="02020603050405020304" pitchFamily="18" charset="0"/>
                  </a:rPr>
                  <a:t>длина сваи</a:t>
                </a:r>
              </a:p>
              <a:p>
                <a:pPr marL="285750" indent="-285750" algn="just">
                  <a:lnSpc>
                    <a:spcPct val="115000"/>
                  </a:lnSpc>
                  <a:spcAft>
                    <a:spcPts val="0"/>
                  </a:spcAft>
                  <a:buFontTx/>
                  <a:buChar char="-"/>
                </a:pPr>
                <a:endParaRPr lang="ru-RU" sz="1800" dirty="0">
                  <a:ea typeface="Calibri" panose="020F0502020204030204" pitchFamily="34" charset="0"/>
                  <a:cs typeface="Times New Roman" panose="02020603050405020304" pitchFamily="18" charset="0"/>
                </a:endParaRPr>
              </a:p>
              <a:p>
                <a:pPr indent="457200" algn="just">
                  <a:lnSpc>
                    <a:spcPct val="115000"/>
                  </a:lnSpc>
                  <a:spcAft>
                    <a:spcPts val="0"/>
                  </a:spcAft>
                </a:pPr>
                <a:endParaRPr lang="ru-RU" sz="1800" dirty="0">
                  <a:ea typeface="Calibri" panose="020F0502020204030204" pitchFamily="34" charset="0"/>
                  <a:cs typeface="Times New Roman" panose="02020603050405020304" pitchFamily="18" charset="0"/>
                </a:endParaRPr>
              </a:p>
              <a:p>
                <a:endParaRPr lang="ru-RU" dirty="0"/>
              </a:p>
            </p:txBody>
          </p:sp>
        </mc:Choice>
        <mc:Fallback>
          <p:sp>
            <p:nvSpPr>
              <p:cNvPr id="12" name="TextBox 11">
                <a:extLst>
                  <a:ext uri="{FF2B5EF4-FFF2-40B4-BE49-F238E27FC236}">
                    <a16:creationId xmlns:a16="http://schemas.microsoft.com/office/drawing/2014/main" id="{A20C9A00-431A-883F-7B97-8F972C63B980}"/>
                  </a:ext>
                </a:extLst>
              </p:cNvPr>
              <p:cNvSpPr txBox="1">
                <a:spLocks noRot="1" noChangeAspect="1" noMove="1" noResize="1" noEditPoints="1" noAdjustHandles="1" noChangeArrowheads="1" noChangeShapeType="1" noTextEdit="1"/>
              </p:cNvSpPr>
              <p:nvPr/>
            </p:nvSpPr>
            <p:spPr>
              <a:xfrm>
                <a:off x="541537" y="1593086"/>
                <a:ext cx="8185212" cy="5753178"/>
              </a:xfrm>
              <a:prstGeom prst="rect">
                <a:avLst/>
              </a:prstGeom>
              <a:blipFill>
                <a:blip r:embed="rId2"/>
                <a:stretch>
                  <a:fillRect l="-670" t="-530" r="-596"/>
                </a:stretch>
              </a:blipFill>
            </p:spPr>
            <p:txBody>
              <a:bodyPr/>
              <a:lstStyle/>
              <a:p>
                <a:r>
                  <a:rPr lang="ru-RU">
                    <a:noFill/>
                  </a:rPr>
                  <a:t> </a:t>
                </a:r>
              </a:p>
            </p:txBody>
          </p:sp>
        </mc:Fallback>
      </mc:AlternateContent>
      <p:pic>
        <p:nvPicPr>
          <p:cNvPr id="19" name="Рисунок 18">
            <a:extLst>
              <a:ext uri="{FF2B5EF4-FFF2-40B4-BE49-F238E27FC236}">
                <a16:creationId xmlns:a16="http://schemas.microsoft.com/office/drawing/2014/main" id="{DB8BA088-460C-D282-FF43-6F6934C3921F}"/>
              </a:ext>
            </a:extLst>
          </p:cNvPr>
          <p:cNvPicPr>
            <a:picLocks noChangeAspect="1"/>
          </p:cNvPicPr>
          <p:nvPr/>
        </p:nvPicPr>
        <p:blipFill>
          <a:blip r:embed="rId3"/>
          <a:stretch>
            <a:fillRect/>
          </a:stretch>
        </p:blipFill>
        <p:spPr>
          <a:xfrm>
            <a:off x="9409128" y="1428750"/>
            <a:ext cx="2038350" cy="4000500"/>
          </a:xfrm>
          <a:prstGeom prst="rect">
            <a:avLst/>
          </a:prstGeom>
        </p:spPr>
      </p:pic>
      <p:sp>
        <p:nvSpPr>
          <p:cNvPr id="21" name="TextBox 20">
            <a:extLst>
              <a:ext uri="{FF2B5EF4-FFF2-40B4-BE49-F238E27FC236}">
                <a16:creationId xmlns:a16="http://schemas.microsoft.com/office/drawing/2014/main" id="{41921460-04EC-85B6-6480-88E2848B8651}"/>
              </a:ext>
            </a:extLst>
          </p:cNvPr>
          <p:cNvSpPr txBox="1"/>
          <p:nvPr/>
        </p:nvSpPr>
        <p:spPr>
          <a:xfrm>
            <a:off x="9543495" y="5429250"/>
            <a:ext cx="2488706" cy="968278"/>
          </a:xfrm>
          <a:prstGeom prst="rect">
            <a:avLst/>
          </a:prstGeom>
          <a:noFill/>
        </p:spPr>
        <p:txBody>
          <a:bodyPr wrap="square">
            <a:spAutoFit/>
          </a:bodyPr>
          <a:lstStyle/>
          <a:p>
            <a:pPr indent="450215" algn="ctr">
              <a:lnSpc>
                <a:spcPct val="107000"/>
              </a:lnSpc>
              <a:spcAft>
                <a:spcPts val="800"/>
              </a:spcAft>
            </a:pPr>
            <a:r>
              <a:rPr lang="ru-RU" dirty="0">
                <a:ea typeface="Calibri" panose="020F0502020204030204" pitchFamily="34" charset="0"/>
                <a:cs typeface="Times New Roman" panose="02020603050405020304" pitchFamily="18" charset="0"/>
              </a:rPr>
              <a:t>Рисунок 6. Схема балки на упругом основании</a:t>
            </a:r>
            <a:endParaRPr lang="ru-RU" sz="1600" dirty="0">
              <a:effectLst/>
              <a:ea typeface="Calibri" panose="020F0502020204030204" pitchFamily="34" charset="0"/>
              <a:cs typeface="Times New Roman" panose="02020603050405020304" pitchFamily="18" charset="0"/>
            </a:endParaRPr>
          </a:p>
        </p:txBody>
      </p:sp>
      <p:sp>
        <p:nvSpPr>
          <p:cNvPr id="22" name="Номер слайда 21">
            <a:extLst>
              <a:ext uri="{FF2B5EF4-FFF2-40B4-BE49-F238E27FC236}">
                <a16:creationId xmlns:a16="http://schemas.microsoft.com/office/drawing/2014/main" id="{CC27CA11-B492-A8AB-8D09-84084A42A71D}"/>
              </a:ext>
            </a:extLst>
          </p:cNvPr>
          <p:cNvSpPr>
            <a:spLocks noGrp="1"/>
          </p:cNvSpPr>
          <p:nvPr>
            <p:ph type="sldNum" sz="quarter" idx="12"/>
          </p:nvPr>
        </p:nvSpPr>
        <p:spPr/>
        <p:txBody>
          <a:bodyPr/>
          <a:lstStyle/>
          <a:p>
            <a:fld id="{FBFB8630-1926-4D88-93F4-DB9B44063E35}" type="slidenum">
              <a:rPr lang="ru-RU" sz="1600" smtClean="0">
                <a:solidFill>
                  <a:schemeClr val="tx1"/>
                </a:solidFill>
              </a:rPr>
              <a:t>9</a:t>
            </a:fld>
            <a:endParaRPr lang="ru-RU" sz="1600" dirty="0">
              <a:solidFill>
                <a:schemeClr val="tx1"/>
              </a:solidFill>
            </a:endParaRPr>
          </a:p>
        </p:txBody>
      </p:sp>
    </p:spTree>
    <p:extLst>
      <p:ext uri="{BB962C8B-B14F-4D97-AF65-F5344CB8AC3E}">
        <p14:creationId xmlns:p14="http://schemas.microsoft.com/office/powerpoint/2010/main" val="162754032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1091</TotalTime>
  <Words>951</Words>
  <Application>Microsoft Office PowerPoint</Application>
  <PresentationFormat>Широкоэкранный</PresentationFormat>
  <Paragraphs>93</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Cambria Math</vt:lpstr>
      <vt:lpstr>Тема Office</vt:lpstr>
      <vt:lpstr>Исследование методов определения НДС опоры мостового сооружения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методов определения ндс опоры мостового сооружения </dc:title>
  <dc:creator>Стешова Юлия Алексеевна</dc:creator>
  <cp:lastModifiedBy>алексей стешов</cp:lastModifiedBy>
  <cp:revision>44</cp:revision>
  <dcterms:created xsi:type="dcterms:W3CDTF">2023-05-24T06:19:56Z</dcterms:created>
  <dcterms:modified xsi:type="dcterms:W3CDTF">2023-06-26T01:10:12Z</dcterms:modified>
</cp:coreProperties>
</file>