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2061EF-F171-462D-96AD-C389323EC0AD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DF8F25-2F72-4B66-ABEE-48B2396FEA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300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F8F25-2F72-4B66-ABEE-48B2396FEA5B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873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40FA5-BB0D-4F6B-B973-8982B327843F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AB9E-4A9D-4498-8EC2-AD7E9577A60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40FA5-BB0D-4F6B-B973-8982B327843F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AB9E-4A9D-4498-8EC2-AD7E9577A6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40FA5-BB0D-4F6B-B973-8982B327843F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AB9E-4A9D-4498-8EC2-AD7E9577A6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40FA5-BB0D-4F6B-B973-8982B327843F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AB9E-4A9D-4498-8EC2-AD7E9577A60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40FA5-BB0D-4F6B-B973-8982B327843F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AB9E-4A9D-4498-8EC2-AD7E9577A6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40FA5-BB0D-4F6B-B973-8982B327843F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AB9E-4A9D-4498-8EC2-AD7E9577A60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40FA5-BB0D-4F6B-B973-8982B327843F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AB9E-4A9D-4498-8EC2-AD7E9577A60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40FA5-BB0D-4F6B-B973-8982B327843F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AB9E-4A9D-4498-8EC2-AD7E9577A6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40FA5-BB0D-4F6B-B973-8982B327843F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AB9E-4A9D-4498-8EC2-AD7E9577A6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40FA5-BB0D-4F6B-B973-8982B327843F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AB9E-4A9D-4498-8EC2-AD7E9577A6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40FA5-BB0D-4F6B-B973-8982B327843F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AB9E-4A9D-4498-8EC2-AD7E9577A60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A840FA5-BB0D-4F6B-B973-8982B327843F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FFEAB9E-4A9D-4498-8EC2-AD7E9577A60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vimeo.com/60091984" TargetMode="External"/><Relationship Id="rId2" Type="http://schemas.openxmlformats.org/officeDocument/2006/relationships/hyperlink" Target="http://vimeo.com/4003772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Выполнили</a:t>
            </a:r>
            <a:r>
              <a:rPr lang="ru-RU" dirty="0"/>
              <a:t>: Богданов </a:t>
            </a:r>
            <a:r>
              <a:rPr lang="ru-RU" dirty="0" smtClean="0"/>
              <a:t>Д., </a:t>
            </a:r>
            <a:r>
              <a:rPr lang="ru-RU" dirty="0" err="1" smtClean="0"/>
              <a:t>Теницкая</a:t>
            </a:r>
            <a:r>
              <a:rPr lang="ru-RU" dirty="0" smtClean="0"/>
              <a:t> Т</a:t>
            </a:r>
            <a:r>
              <a:rPr lang="ru-RU" dirty="0" smtClean="0"/>
              <a:t>. группа 23604/1</a:t>
            </a:r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556792"/>
            <a:ext cx="7175351" cy="1793167"/>
          </a:xfrm>
        </p:spPr>
        <p:txBody>
          <a:bodyPr/>
          <a:lstStyle/>
          <a:p>
            <a:pPr algn="ctr"/>
            <a:r>
              <a:rPr lang="ru-RU" dirty="0" smtClean="0"/>
              <a:t>Робот:</a:t>
            </a:r>
            <a:br>
              <a:rPr lang="ru-RU" dirty="0" smtClean="0"/>
            </a:br>
            <a:r>
              <a:rPr lang="ru-RU" dirty="0" smtClean="0"/>
              <a:t>летучая мышь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782954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dreamworlds.ru/uploads/posts/2010-07/1278995195_pteropus_vampyru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30" y="19116"/>
            <a:ext cx="6248062" cy="2905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http://www.planet-mammiferes.org/Photos/Volants/Pterop/DesmMic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2" y="3474747"/>
            <a:ext cx="5265958" cy="3410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1642" y="2060848"/>
            <a:ext cx="4358870" cy="3826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6178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6512511" cy="1143000"/>
          </a:xfrm>
        </p:spPr>
        <p:txBody>
          <a:bodyPr/>
          <a:lstStyle/>
          <a:p>
            <a:pPr algn="ctr"/>
            <a:r>
              <a:rPr lang="ru-RU" smtClean="0"/>
              <a:t>Цели проекта: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628800"/>
            <a:ext cx="8136904" cy="347472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3200" dirty="0" smtClean="0"/>
              <a:t>Изучить существующие модели</a:t>
            </a:r>
          </a:p>
          <a:p>
            <a:pPr>
              <a:lnSpc>
                <a:spcPct val="150000"/>
              </a:lnSpc>
            </a:pPr>
            <a:r>
              <a:rPr lang="ru-RU" sz="3200" dirty="0" smtClean="0"/>
              <a:t>Проанализировать, что </a:t>
            </a:r>
            <a:r>
              <a:rPr lang="ru-RU" sz="3200" dirty="0" smtClean="0"/>
              <a:t>требуется для </a:t>
            </a:r>
            <a:r>
              <a:rPr lang="ru-RU" sz="3200" dirty="0" smtClean="0"/>
              <a:t>реализации модели</a:t>
            </a:r>
            <a:endParaRPr lang="ru-RU" sz="3200" dirty="0" smtClean="0"/>
          </a:p>
          <a:p>
            <a:r>
              <a:rPr lang="ru-RU" sz="3200" dirty="0" smtClean="0"/>
              <a:t>Собрать работающую модель</a:t>
            </a:r>
          </a:p>
          <a:p>
            <a:pPr marL="4572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84548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982272" cy="1143000"/>
          </a:xfrm>
        </p:spPr>
        <p:txBody>
          <a:bodyPr/>
          <a:lstStyle/>
          <a:p>
            <a:r>
              <a:rPr lang="ru-RU" sz="3600" dirty="0" smtClean="0"/>
              <a:t>Изучить существующие модели</a:t>
            </a:r>
            <a:endParaRPr lang="ru-RU" sz="3600" dirty="0"/>
          </a:p>
        </p:txBody>
      </p:sp>
      <p:pic>
        <p:nvPicPr>
          <p:cNvPr id="2050" name="Picture 2" descr="Роботизированное крыло летучей мыш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196752"/>
            <a:ext cx="5715000" cy="397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6952" y="5445223"/>
            <a:ext cx="87475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Совместный проект: </a:t>
            </a:r>
            <a:r>
              <a:rPr lang="ru-RU" sz="2400" dirty="0" err="1" smtClean="0"/>
              <a:t>робототехников</a:t>
            </a:r>
            <a:r>
              <a:rPr lang="ru-RU" sz="2400" dirty="0" smtClean="0"/>
              <a:t> </a:t>
            </a:r>
            <a:r>
              <a:rPr lang="ru-RU" sz="2400" dirty="0"/>
              <a:t>и </a:t>
            </a:r>
            <a:r>
              <a:rPr lang="ru-RU" sz="2400" dirty="0" smtClean="0"/>
              <a:t>кибернетиков </a:t>
            </a:r>
            <a:r>
              <a:rPr lang="ru-RU" sz="2400" dirty="0"/>
              <a:t>из </a:t>
            </a:r>
            <a:endParaRPr lang="ru-RU" sz="2400" dirty="0" smtClean="0"/>
          </a:p>
          <a:p>
            <a:pPr algn="ctr"/>
            <a:r>
              <a:rPr lang="ru-RU" sz="2400" dirty="0" smtClean="0"/>
              <a:t>Политехнического </a:t>
            </a:r>
            <a:r>
              <a:rPr lang="ru-RU" sz="2400" dirty="0"/>
              <a:t>университета Мадрида (Испания</a:t>
            </a:r>
            <a:r>
              <a:rPr lang="ru-RU" sz="2400" dirty="0" smtClean="0"/>
              <a:t>) и</a:t>
            </a:r>
          </a:p>
          <a:p>
            <a:pPr algn="ctr"/>
            <a:r>
              <a:rPr lang="ru-RU" sz="2400" dirty="0" smtClean="0"/>
              <a:t>Университета </a:t>
            </a:r>
            <a:r>
              <a:rPr lang="ru-RU" sz="2400" dirty="0"/>
              <a:t>Брауна в </a:t>
            </a:r>
            <a:r>
              <a:rPr lang="ru-RU" sz="2400" dirty="0" err="1"/>
              <a:t>Провиденсе</a:t>
            </a:r>
            <a:r>
              <a:rPr lang="ru-RU" sz="2400" dirty="0"/>
              <a:t> (США)</a:t>
            </a:r>
          </a:p>
        </p:txBody>
      </p:sp>
    </p:spTree>
    <p:extLst>
      <p:ext uri="{BB962C8B-B14F-4D97-AF65-F5344CB8AC3E}">
        <p14:creationId xmlns:p14="http://schemas.microsoft.com/office/powerpoint/2010/main" val="9967135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 Летучая мышь-робот как будущее микро-БПЛА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96752"/>
            <a:ext cx="7944459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982272" cy="1143000"/>
          </a:xfrm>
        </p:spPr>
        <p:txBody>
          <a:bodyPr/>
          <a:lstStyle/>
          <a:p>
            <a:pPr algn="ctr"/>
            <a:r>
              <a:rPr lang="ru-RU" sz="3600" dirty="0" smtClean="0"/>
              <a:t>Схема модели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290519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1844824"/>
            <a:ext cx="7694240" cy="3474720"/>
          </a:xfrm>
        </p:spPr>
        <p:txBody>
          <a:bodyPr>
            <a:normAutofit/>
          </a:bodyPr>
          <a:lstStyle/>
          <a:p>
            <a:r>
              <a:rPr lang="ru-RU" sz="2400" dirty="0"/>
              <a:t>Размах </a:t>
            </a:r>
            <a:r>
              <a:rPr lang="ru-RU" sz="2400" dirty="0" smtClean="0"/>
              <a:t>крыльев – 50 см</a:t>
            </a:r>
          </a:p>
          <a:p>
            <a:r>
              <a:rPr lang="ru-RU" sz="2400" dirty="0" smtClean="0"/>
              <a:t>Масса – 125 г. </a:t>
            </a:r>
            <a:r>
              <a:rPr lang="ru-RU" sz="2400" dirty="0"/>
              <a:t>(включая аккумуляторы, бортовую электронику и движители</a:t>
            </a:r>
            <a:r>
              <a:rPr lang="ru-RU" sz="2400" dirty="0" smtClean="0"/>
              <a:t>)</a:t>
            </a:r>
          </a:p>
          <a:p>
            <a:r>
              <a:rPr lang="ru-RU" sz="2400" dirty="0" smtClean="0"/>
              <a:t>Масса «скелета» – 34 г.</a:t>
            </a:r>
          </a:p>
          <a:p>
            <a:r>
              <a:rPr lang="ru-RU" sz="2400" dirty="0"/>
              <a:t>Общая тяга </a:t>
            </a:r>
            <a:r>
              <a:rPr lang="ru-RU" sz="2400" dirty="0" smtClean="0"/>
              <a:t>крыла— </a:t>
            </a:r>
            <a:r>
              <a:rPr lang="ru-RU" sz="2400" dirty="0"/>
              <a:t>12,2 </a:t>
            </a:r>
            <a:r>
              <a:rPr lang="ru-RU" sz="2400" dirty="0" smtClean="0"/>
              <a:t>г/см</a:t>
            </a:r>
          </a:p>
          <a:p>
            <a:r>
              <a:rPr lang="ru-RU" sz="2400" dirty="0"/>
              <a:t>В</a:t>
            </a:r>
            <a:r>
              <a:rPr lang="ru-RU" sz="2400" dirty="0" smtClean="0"/>
              <a:t>ремя </a:t>
            </a:r>
            <a:r>
              <a:rPr lang="ru-RU" sz="2400" dirty="0"/>
              <a:t>взмаха — 300 </a:t>
            </a:r>
            <a:r>
              <a:rPr lang="ru-RU" sz="2400" dirty="0" err="1" smtClean="0"/>
              <a:t>мс</a:t>
            </a:r>
            <a:endParaRPr lang="ru-RU" sz="2400" dirty="0" smtClean="0"/>
          </a:p>
          <a:p>
            <a:r>
              <a:rPr lang="ru-RU" sz="2400" dirty="0"/>
              <a:t>К</a:t>
            </a:r>
            <a:r>
              <a:rPr lang="ru-RU" sz="2400" dirty="0" smtClean="0"/>
              <a:t>олебание </a:t>
            </a:r>
            <a:r>
              <a:rPr lang="ru-RU" sz="2400" dirty="0"/>
              <a:t>крыла при взмахе — примерно 4 мм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95536" y="260648"/>
            <a:ext cx="7982272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3600" dirty="0" smtClean="0"/>
              <a:t>Параметры модели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69739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143000"/>
          </a:xfrm>
        </p:spPr>
        <p:txBody>
          <a:bodyPr/>
          <a:lstStyle/>
          <a:p>
            <a:pPr algn="ctr"/>
            <a:r>
              <a:rPr lang="ru-RU" dirty="0" smtClean="0"/>
              <a:t>Аэродинамическая сила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611560" y="1628800"/>
                <a:ext cx="7776864" cy="4464496"/>
              </a:xfrm>
            </p:spPr>
            <p:txBody>
              <a:bodyPr>
                <a:normAutofit/>
              </a:bodyPr>
              <a:lstStyle/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7200" b="0" i="1" smtClean="0">
                          <a:latin typeface="Cambria Math"/>
                        </a:rPr>
                        <m:t>𝐹</m:t>
                      </m:r>
                      <m:r>
                        <a:rPr lang="en-US" sz="7200" b="0" i="1" smtClean="0">
                          <a:latin typeface="Cambria Math"/>
                        </a:rPr>
                        <m:t>=2</m:t>
                      </m:r>
                      <m:sSup>
                        <m:sSupPr>
                          <m:ctrlPr>
                            <a:rPr lang="en-US" sz="7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72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e>
                        <m:sup>
                          <m:r>
                            <a:rPr lang="en-US" sz="7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sSub>
                        <m:sSubPr>
                          <m:ctrlPr>
                            <a:rPr lang="en-US" sz="7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72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7200" b="0" i="1" smtClean="0">
                              <a:latin typeface="Cambria Math"/>
                            </a:rPr>
                            <m:t>𝑝</m:t>
                          </m:r>
                        </m:sub>
                      </m:sSub>
                      <m:r>
                        <a:rPr lang="en-US" sz="7200" b="0" i="1" smtClean="0">
                          <a:latin typeface="Cambria Math"/>
                        </a:rPr>
                        <m:t>𝑆</m:t>
                      </m:r>
                      <m:sSup>
                        <m:sSupPr>
                          <m:ctrlPr>
                            <a:rPr lang="en-US" sz="7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72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sz="7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7200" b="0" i="1" smtClean="0">
                          <a:latin typeface="Cambria Math"/>
                        </a:rPr>
                        <m:t>𝐴</m:t>
                      </m:r>
                      <m:r>
                        <a:rPr lang="ru-RU" sz="7200" b="0" i="1" smtClean="0">
                          <a:latin typeface="Cambria Math"/>
                        </a:rPr>
                        <m:t>,</m:t>
                      </m:r>
                    </m:oMath>
                  </m:oMathPara>
                </a14:m>
                <a:endParaRPr lang="ru-RU" sz="7200" b="0" i="1" dirty="0" smtClean="0">
                  <a:latin typeface="Cambria Math"/>
                </a:endParaRPr>
              </a:p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7200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7200" b="0" i="1" dirty="0" smtClean="0">
                  <a:latin typeface="Cambria Math"/>
                </a:endParaRPr>
              </a:p>
              <a:p>
                <a:pPr marL="4572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ru-RU" sz="2400" dirty="0" smtClean="0"/>
                  <a:t> - коэффициент </a:t>
                </a:r>
                <a:r>
                  <a:rPr lang="ru-RU" sz="2400" dirty="0"/>
                  <a:t>лобового </a:t>
                </a:r>
                <a:r>
                  <a:rPr lang="ru-RU" sz="2400" dirty="0" smtClean="0"/>
                  <a:t>сопротивления</a:t>
                </a:r>
              </a:p>
              <a:p>
                <a:pPr marL="45720" indent="0">
                  <a:buNone/>
                </a:pPr>
                <a:r>
                  <a:rPr lang="en-US" sz="2400" b="0" i="1" dirty="0" smtClean="0">
                    <a:latin typeface="Cambria Math"/>
                  </a:rPr>
                  <a:t>S </a:t>
                </a:r>
                <a:r>
                  <a:rPr lang="ru-RU" sz="2400" b="0" i="1" dirty="0" smtClean="0">
                    <a:latin typeface="Cambria Math"/>
                  </a:rPr>
                  <a:t>-</a:t>
                </a:r>
                <a:r>
                  <a:rPr lang="en-US" sz="2400" b="0" i="1" dirty="0" smtClean="0">
                    <a:latin typeface="Cambria Math"/>
                  </a:rPr>
                  <a:t> </a:t>
                </a:r>
                <a:r>
                  <a:rPr lang="ru-RU" sz="2400" b="0" dirty="0" smtClean="0"/>
                  <a:t>площадь крыла</a:t>
                </a:r>
              </a:p>
              <a:p>
                <a:pPr marL="45720" indent="0">
                  <a:buNone/>
                </a:pPr>
                <a:r>
                  <a:rPr lang="en-US" sz="2400" i="1" dirty="0">
                    <a:latin typeface="Cambria Math" pitchFamily="18" charset="0"/>
                    <a:ea typeface="Cambria Math" pitchFamily="18" charset="0"/>
                  </a:rPr>
                  <a:t>f</a:t>
                </a:r>
                <a:r>
                  <a:rPr lang="en-US" sz="2400" i="1" dirty="0" smtClean="0">
                    <a:latin typeface="Cambria Math" pitchFamily="18" charset="0"/>
                    <a:ea typeface="Cambria Math" pitchFamily="18" charset="0"/>
                  </a:rPr>
                  <a:t> </a:t>
                </a:r>
                <a:r>
                  <a:rPr lang="ru-RU" sz="2400" i="1" dirty="0">
                    <a:latin typeface="Cambria Math" pitchFamily="18" charset="0"/>
                    <a:ea typeface="Cambria Math" pitchFamily="18" charset="0"/>
                  </a:rPr>
                  <a:t>-</a:t>
                </a:r>
                <a:r>
                  <a:rPr lang="en-US" sz="2400" i="1" dirty="0" smtClean="0">
                    <a:latin typeface="Cambria Math" pitchFamily="18" charset="0"/>
                    <a:ea typeface="Cambria Math" pitchFamily="18" charset="0"/>
                  </a:rPr>
                  <a:t> </a:t>
                </a:r>
                <a:r>
                  <a:rPr lang="ru-RU" sz="2400" dirty="0" smtClean="0">
                    <a:latin typeface="+mj-lt"/>
                    <a:ea typeface="Cambria Math" pitchFamily="18" charset="0"/>
                  </a:rPr>
                  <a:t>частота колебания крыла</a:t>
                </a:r>
                <a:endParaRPr lang="en-US" sz="2400" b="0" i="1" dirty="0" smtClean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611560" y="1628800"/>
                <a:ext cx="7776864" cy="4464496"/>
              </a:xfrm>
              <a:blipFill rotWithShape="1">
                <a:blip r:embed="rId2"/>
                <a:stretch>
                  <a:fillRect l="-5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03200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iki.ru/upload/pics/080228-bat-flight-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692696"/>
            <a:ext cx="7252872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00288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7550225" cy="1143000"/>
          </a:xfrm>
        </p:spPr>
        <p:txBody>
          <a:bodyPr/>
          <a:lstStyle/>
          <a:p>
            <a:pPr algn="ctr"/>
            <a:r>
              <a:rPr lang="ru-RU" sz="4400" dirty="0" smtClean="0"/>
              <a:t>Видео из </a:t>
            </a:r>
            <a:r>
              <a:rPr lang="ru-RU" sz="4400" dirty="0" err="1" smtClean="0"/>
              <a:t>Брауновского</a:t>
            </a:r>
            <a:r>
              <a:rPr lang="ru-RU" sz="4400" dirty="0" smtClean="0"/>
              <a:t> университета</a:t>
            </a:r>
            <a:endParaRPr lang="ru-RU" sz="4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81187" y="2607071"/>
            <a:ext cx="68339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hlinkClick r:id="rId2"/>
              </a:rPr>
              <a:t>http://vimeo.com/40037720</a:t>
            </a:r>
            <a:endParaRPr lang="ru-RU" sz="4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81187" y="3525706"/>
            <a:ext cx="68339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hlinkClick r:id="rId3"/>
              </a:rPr>
              <a:t>http://vimeo.com/60091984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3978236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315</TotalTime>
  <Words>154</Words>
  <Application>Microsoft Office PowerPoint</Application>
  <PresentationFormat>Экран (4:3)</PresentationFormat>
  <Paragraphs>28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Робот: летучая мышь</vt:lpstr>
      <vt:lpstr>Презентация PowerPoint</vt:lpstr>
      <vt:lpstr>Цели проекта:</vt:lpstr>
      <vt:lpstr>Изучить существующие модели</vt:lpstr>
      <vt:lpstr>Схема модели</vt:lpstr>
      <vt:lpstr>Презентация PowerPoint</vt:lpstr>
      <vt:lpstr>Аэродинамическая сила</vt:lpstr>
      <vt:lpstr>Презентация PowerPoint</vt:lpstr>
      <vt:lpstr>Видео из Брауновского университета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ALF</dc:creator>
  <cp:lastModifiedBy>ALF</cp:lastModifiedBy>
  <cp:revision>12</cp:revision>
  <dcterms:created xsi:type="dcterms:W3CDTF">2013-12-02T21:25:56Z</dcterms:created>
  <dcterms:modified xsi:type="dcterms:W3CDTF">2013-12-03T12:42:03Z</dcterms:modified>
</cp:coreProperties>
</file>