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17"/>
  </p:notesMasterIdLst>
  <p:sldIdLst>
    <p:sldId id="273" r:id="rId2"/>
    <p:sldId id="279" r:id="rId3"/>
    <p:sldId id="281" r:id="rId4"/>
    <p:sldId id="285" r:id="rId5"/>
    <p:sldId id="286" r:id="rId6"/>
    <p:sldId id="282" r:id="rId7"/>
    <p:sldId id="283" r:id="rId8"/>
    <p:sldId id="287" r:id="rId9"/>
    <p:sldId id="288" r:id="rId10"/>
    <p:sldId id="274" r:id="rId11"/>
    <p:sldId id="275" r:id="rId12"/>
    <p:sldId id="276" r:id="rId13"/>
    <p:sldId id="277" r:id="rId14"/>
    <p:sldId id="291" r:id="rId15"/>
    <p:sldId id="278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41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FF16B2-5F19-4112-BD17-8BF5C539D6DD}" type="datetimeFigureOut">
              <a:rPr lang="ru-RU" smtClean="0"/>
              <a:pPr/>
              <a:t>17.09.2013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9371F5-DD15-4263-98AC-508B9471988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0E00C413-B34E-44ED-986C-308DF8A5EC72}" type="datetimeFigureOut">
              <a:rPr lang="ru-RU" smtClean="0"/>
              <a:pPr/>
              <a:t>17.09.2013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4118EF87-2918-41A4-913F-3FB7CDB07E6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0C413-B34E-44ED-986C-308DF8A5EC72}" type="datetimeFigureOut">
              <a:rPr lang="ru-RU" smtClean="0"/>
              <a:pPr/>
              <a:t>17.09.2013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8EF87-2918-41A4-913F-3FB7CDB07E6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0C413-B34E-44ED-986C-308DF8A5EC72}" type="datetimeFigureOut">
              <a:rPr lang="ru-RU" smtClean="0"/>
              <a:pPr/>
              <a:t>17.09.2013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8EF87-2918-41A4-913F-3FB7CDB07E6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0E00C413-B34E-44ED-986C-308DF8A5EC72}" type="datetimeFigureOut">
              <a:rPr lang="ru-RU" smtClean="0"/>
              <a:pPr/>
              <a:t>17.09.2013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4118EF87-2918-41A4-913F-3FB7CDB07E6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0E00C413-B34E-44ED-986C-308DF8A5EC72}" type="datetimeFigureOut">
              <a:rPr lang="ru-RU" smtClean="0"/>
              <a:pPr/>
              <a:t>17.09.2013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4118EF87-2918-41A4-913F-3FB7CDB07E6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0C413-B34E-44ED-986C-308DF8A5EC72}" type="datetimeFigureOut">
              <a:rPr lang="ru-RU" smtClean="0"/>
              <a:pPr/>
              <a:t>17.09.2013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8EF87-2918-41A4-913F-3FB7CDB07E6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0C413-B34E-44ED-986C-308DF8A5EC72}" type="datetimeFigureOut">
              <a:rPr lang="ru-RU" smtClean="0"/>
              <a:pPr/>
              <a:t>17.09.2013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8EF87-2918-41A4-913F-3FB7CDB07E6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0E00C413-B34E-44ED-986C-308DF8A5EC72}" type="datetimeFigureOut">
              <a:rPr lang="ru-RU" smtClean="0"/>
              <a:pPr/>
              <a:t>17.09.2013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4118EF87-2918-41A4-913F-3FB7CDB07E6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0C413-B34E-44ED-986C-308DF8A5EC72}" type="datetimeFigureOut">
              <a:rPr lang="ru-RU" smtClean="0"/>
              <a:pPr/>
              <a:t>17.09.2013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8EF87-2918-41A4-913F-3FB7CDB07E6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0E00C413-B34E-44ED-986C-308DF8A5EC72}" type="datetimeFigureOut">
              <a:rPr lang="ru-RU" smtClean="0"/>
              <a:pPr/>
              <a:t>17.09.2013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4118EF87-2918-41A4-913F-3FB7CDB07E6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0E00C413-B34E-44ED-986C-308DF8A5EC72}" type="datetimeFigureOut">
              <a:rPr lang="ru-RU" smtClean="0"/>
              <a:pPr/>
              <a:t>17.09.2013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4118EF87-2918-41A4-913F-3FB7CDB07E6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0E00C413-B34E-44ED-986C-308DF8A5EC72}" type="datetimeFigureOut">
              <a:rPr lang="ru-RU" smtClean="0"/>
              <a:pPr/>
              <a:t>17.09.2013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4118EF87-2918-41A4-913F-3FB7CDB07E6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971600" y="1772816"/>
            <a:ext cx="7556376" cy="2520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ru-RU" sz="4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Моделирование </a:t>
            </a:r>
            <a:r>
              <a:rPr kumimoji="0" lang="ru-RU" sz="44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гидроразрыва</a:t>
            </a:r>
            <a:r>
              <a:rPr kumimoji="0" lang="ru-RU" sz="4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пласта методом динамики частиц</a:t>
            </a:r>
          </a:p>
        </p:txBody>
      </p:sp>
      <p:pic>
        <p:nvPicPr>
          <p:cNvPr id="1026" name="Picture 2" descr="C:\Users\Олег\Documents\Я\НИР\Презентации\APM_07.2013\Безымянный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2360" y="188640"/>
            <a:ext cx="929692" cy="93610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487816" y="1196752"/>
            <a:ext cx="1656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http://tm.spbstu.ru/</a:t>
            </a:r>
            <a:endParaRPr lang="ru-RU" sz="12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771800" y="5517232"/>
            <a:ext cx="61926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dirty="0" smtClean="0"/>
              <a:t>О. О. Ковалев (4 курс, каф. ТМ)</a:t>
            </a:r>
          </a:p>
          <a:p>
            <a:pPr algn="r"/>
            <a:r>
              <a:rPr lang="ru-RU" sz="2400" dirty="0" smtClean="0"/>
              <a:t>В. А. Кузькин (</a:t>
            </a:r>
            <a:r>
              <a:rPr lang="ru-RU" sz="2400" dirty="0" smtClean="0">
                <a:ea typeface="Calibri" pitchFamily="34" charset="0"/>
                <a:cs typeface="Times New Roman" pitchFamily="18" charset="0"/>
              </a:rPr>
              <a:t>асс, каф. ТМ, </a:t>
            </a:r>
            <a:r>
              <a:rPr lang="ru-RU" sz="2400" dirty="0" smtClean="0"/>
              <a:t>к. ф.-м. н.)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315416"/>
            <a:ext cx="7467600" cy="1143000"/>
          </a:xfrm>
        </p:spPr>
        <p:txBody>
          <a:bodyPr/>
          <a:lstStyle/>
          <a:p>
            <a:r>
              <a:rPr lang="ru-RU" dirty="0" smtClean="0"/>
              <a:t>Методы вычисления напряжений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67544" y="1196752"/>
            <a:ext cx="7467600" cy="5256584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Первый метод основан на классическом определении</a:t>
            </a:r>
            <a:r>
              <a:rPr lang="en-US" dirty="0" smtClean="0"/>
              <a:t>:</a:t>
            </a:r>
          </a:p>
          <a:p>
            <a:endParaRPr lang="ru-RU" dirty="0" smtClean="0"/>
          </a:p>
          <a:p>
            <a:endParaRPr lang="en-US" dirty="0" smtClean="0"/>
          </a:p>
          <a:p>
            <a:pPr>
              <a:buNone/>
            </a:pPr>
            <a:r>
              <a:rPr lang="en-US" dirty="0" smtClean="0"/>
              <a:t>  </a:t>
            </a:r>
            <a:r>
              <a:rPr lang="ru-RU" dirty="0" smtClean="0"/>
              <a:t>  где</a:t>
            </a:r>
            <a:r>
              <a:rPr lang="en-US" dirty="0" smtClean="0"/>
              <a:t> </a:t>
            </a:r>
            <a:r>
              <a:rPr lang="en-US" b="1" dirty="0" err="1" smtClean="0"/>
              <a:t>p</a:t>
            </a:r>
            <a:r>
              <a:rPr lang="en-US" sz="1600" i="1" dirty="0" err="1" smtClean="0"/>
              <a:t>n</a:t>
            </a:r>
            <a:r>
              <a:rPr lang="en-US" dirty="0" smtClean="0"/>
              <a:t> </a:t>
            </a:r>
            <a:r>
              <a:rPr lang="ru-RU" dirty="0" smtClean="0"/>
              <a:t>вектор напряжения</a:t>
            </a:r>
            <a:r>
              <a:rPr lang="en-US" dirty="0" smtClean="0"/>
              <a:t>; </a:t>
            </a:r>
            <a:r>
              <a:rPr lang="en-US" dirty="0" err="1" smtClean="0"/>
              <a:t>d</a:t>
            </a:r>
            <a:r>
              <a:rPr lang="en-US" b="1" dirty="0" err="1" smtClean="0"/>
              <a:t>P</a:t>
            </a:r>
            <a:r>
              <a:rPr lang="en-US" dirty="0" smtClean="0"/>
              <a:t> </a:t>
            </a:r>
            <a:r>
              <a:rPr lang="ru-RU" dirty="0" smtClean="0"/>
              <a:t>сила</a:t>
            </a:r>
            <a:r>
              <a:rPr lang="en-US" dirty="0" smtClean="0"/>
              <a:t>, </a:t>
            </a:r>
            <a:r>
              <a:rPr lang="ru-RU" dirty="0" smtClean="0"/>
              <a:t>действующую на участке</a:t>
            </a:r>
            <a:r>
              <a:rPr lang="en-US" dirty="0" smtClean="0"/>
              <a:t> </a:t>
            </a:r>
            <a:r>
              <a:rPr lang="en-US" dirty="0" err="1" smtClean="0"/>
              <a:t>d</a:t>
            </a:r>
            <a:r>
              <a:rPr lang="en-US" i="1" dirty="0" err="1" smtClean="0"/>
              <a:t>S</a:t>
            </a:r>
            <a:r>
              <a:rPr lang="en-US" dirty="0" smtClean="0"/>
              <a:t>;</a:t>
            </a:r>
          </a:p>
          <a:p>
            <a:r>
              <a:rPr lang="ru-RU" dirty="0" smtClean="0"/>
              <a:t>Второй метод приведен в книге Кривцова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r>
              <a:rPr lang="ru-RU" dirty="0" smtClean="0"/>
              <a:t>  </a:t>
            </a:r>
          </a:p>
          <a:p>
            <a:pPr>
              <a:buNone/>
            </a:pPr>
            <a:r>
              <a:rPr lang="ru-RU" dirty="0" smtClean="0"/>
              <a:t>    где      радиус-вектор частицы</a:t>
            </a:r>
            <a:r>
              <a:rPr lang="en-US" dirty="0" smtClean="0"/>
              <a:t>,</a:t>
            </a:r>
            <a:r>
              <a:rPr lang="ru-RU" dirty="0" smtClean="0"/>
              <a:t> проведенный из рассматриваемой частицы</a:t>
            </a:r>
            <a:r>
              <a:rPr lang="en-US" dirty="0" smtClean="0"/>
              <a:t>;             </a:t>
            </a:r>
            <a:r>
              <a:rPr lang="ru-RU" dirty="0" smtClean="0"/>
              <a:t>сила, действующая на рассматриваемую частицу со стороны соседней</a:t>
            </a:r>
            <a:r>
              <a:rPr lang="en-US" dirty="0" smtClean="0"/>
              <a:t>; V </a:t>
            </a:r>
            <a:r>
              <a:rPr lang="ru-RU" dirty="0" smtClean="0"/>
              <a:t>объем рассматриваемой области</a:t>
            </a:r>
            <a:r>
              <a:rPr lang="en-US" dirty="0" smtClean="0"/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1844824"/>
            <a:ext cx="1416174" cy="749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3861048"/>
            <a:ext cx="3411249" cy="770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4941168"/>
            <a:ext cx="432048" cy="249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5229200"/>
            <a:ext cx="908050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7467600" cy="1143000"/>
          </a:xfrm>
        </p:spPr>
        <p:txBody>
          <a:bodyPr/>
          <a:lstStyle/>
          <a:p>
            <a:r>
              <a:rPr lang="ru-RU" dirty="0" smtClean="0"/>
              <a:t>Вычисление напряжений на примере задачи </a:t>
            </a:r>
            <a:r>
              <a:rPr lang="ru-RU" dirty="0" err="1" smtClean="0"/>
              <a:t>Кирша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67544" y="1124744"/>
            <a:ext cx="7467600" cy="2160240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Напряжения вблизи круглого отверстия в бесконечной пластине</a:t>
            </a:r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r>
              <a:rPr lang="ru-RU" dirty="0" smtClean="0"/>
              <a:t>    где    </a:t>
            </a:r>
            <a:r>
              <a:rPr lang="en-US" dirty="0" smtClean="0"/>
              <a:t> </a:t>
            </a:r>
            <a:r>
              <a:rPr lang="ru-RU" dirty="0" smtClean="0"/>
              <a:t>  напряжение вдали отверстия</a:t>
            </a:r>
            <a:r>
              <a:rPr lang="en-US" dirty="0" smtClean="0"/>
              <a:t>; R </a:t>
            </a:r>
            <a:r>
              <a:rPr lang="ru-RU" dirty="0" smtClean="0"/>
              <a:t>радиус выреза</a:t>
            </a:r>
            <a:r>
              <a:rPr lang="en-US" dirty="0" smtClean="0"/>
              <a:t>;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1772816"/>
            <a:ext cx="3517107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2636912"/>
            <a:ext cx="387513" cy="313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648" y="3429000"/>
            <a:ext cx="5688632" cy="2807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907704" y="6093296"/>
            <a:ext cx="4968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Рисунок 3</a:t>
            </a:r>
            <a:r>
              <a:rPr lang="en-US" dirty="0" smtClean="0"/>
              <a:t>: </a:t>
            </a:r>
            <a:r>
              <a:rPr lang="ru-RU" dirty="0" smtClean="0"/>
              <a:t>Напряжения вблизи выреза.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7467600" cy="562074"/>
          </a:xfrm>
        </p:spPr>
        <p:txBody>
          <a:bodyPr/>
          <a:lstStyle/>
          <a:p>
            <a:r>
              <a:rPr lang="ru-RU" dirty="0" smtClean="0"/>
              <a:t>Одиночная трещина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67544" y="908720"/>
            <a:ext cx="7467600" cy="792088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Исследована одиночная статическая трещина в двумерной треугольной решетке</a:t>
            </a:r>
            <a:r>
              <a:rPr lang="en-US" dirty="0" smtClean="0"/>
              <a:t>.</a:t>
            </a:r>
            <a:endParaRPr lang="ru-RU" dirty="0"/>
          </a:p>
        </p:txBody>
      </p:sp>
      <p:pic>
        <p:nvPicPr>
          <p:cNvPr id="6" name="Рисунок 5" descr="зачаток трещины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3767" y="2060848"/>
            <a:ext cx="8589373" cy="1944216"/>
          </a:xfrm>
          <a:prstGeom prst="rect">
            <a:avLst/>
          </a:prstGeom>
        </p:spPr>
      </p:pic>
      <p:pic>
        <p:nvPicPr>
          <p:cNvPr id="7" name="Рисунок 6" descr="раскрытая трещина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3" y="4530706"/>
            <a:ext cx="8568952" cy="141857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27784" y="4005064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Рисунок1</a:t>
            </a:r>
            <a:r>
              <a:rPr lang="en-US" dirty="0" smtClean="0"/>
              <a:t>: </a:t>
            </a:r>
            <a:r>
              <a:rPr lang="ru-RU" dirty="0" smtClean="0"/>
              <a:t>Зачаток трещины.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627784" y="6021288"/>
            <a:ext cx="36599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Рисунок2</a:t>
            </a:r>
            <a:r>
              <a:rPr lang="en-US" dirty="0" smtClean="0"/>
              <a:t>: </a:t>
            </a:r>
            <a:r>
              <a:rPr lang="ru-RU" dirty="0" smtClean="0"/>
              <a:t>Раскрытая трещина.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7467600" cy="580926"/>
          </a:xfrm>
        </p:spPr>
        <p:txBody>
          <a:bodyPr>
            <a:normAutofit/>
          </a:bodyPr>
          <a:lstStyle/>
          <a:p>
            <a:r>
              <a:rPr lang="ru-RU" dirty="0" smtClean="0"/>
              <a:t>Исследование </a:t>
            </a:r>
            <a:r>
              <a:rPr lang="ru-RU" dirty="0" err="1" smtClean="0"/>
              <a:t>трищины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96752"/>
            <a:ext cx="4392487" cy="238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124744"/>
            <a:ext cx="4499932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137059"/>
            <a:ext cx="4392488" cy="2305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9765" y="4173198"/>
            <a:ext cx="4310707" cy="2240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7467600" cy="1143000"/>
          </a:xfrm>
        </p:spPr>
        <p:txBody>
          <a:bodyPr>
            <a:normAutofit/>
          </a:bodyPr>
          <a:lstStyle/>
          <a:p>
            <a:r>
              <a:rPr lang="ru-RU" dirty="0" smtClean="0"/>
              <a:t>Простая модель течения жидкости</a:t>
            </a:r>
            <a:endParaRPr lang="ru-RU" dirty="0"/>
          </a:p>
        </p:txBody>
      </p:sp>
      <p:pic>
        <p:nvPicPr>
          <p:cNvPr id="4" name="Содержимое 3" descr="жидкость.gif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4653136"/>
            <a:ext cx="9318849" cy="1855524"/>
          </a:xfrm>
        </p:spPr>
      </p:pic>
      <p:sp>
        <p:nvSpPr>
          <p:cNvPr id="5" name="TextBox 4"/>
          <p:cNvSpPr txBox="1"/>
          <p:nvPr/>
        </p:nvSpPr>
        <p:spPr>
          <a:xfrm>
            <a:off x="467544" y="1556792"/>
            <a:ext cx="806489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ru-RU" sz="2800" dirty="0" smtClean="0"/>
              <a:t>Между частицами задана отталкивающая сила</a:t>
            </a:r>
          </a:p>
          <a:p>
            <a:pPr>
              <a:buFont typeface="Courier New" pitchFamily="49" charset="0"/>
              <a:buChar char="o"/>
            </a:pPr>
            <a:endParaRPr lang="ru-RU" sz="2800" dirty="0" smtClean="0"/>
          </a:p>
          <a:p>
            <a:pPr>
              <a:buFont typeface="Courier New" pitchFamily="49" charset="0"/>
              <a:buChar char="o"/>
            </a:pPr>
            <a:r>
              <a:rPr lang="ru-RU" sz="2800" dirty="0" smtClean="0"/>
              <a:t>Частицы находятся в поле внешней силы</a:t>
            </a:r>
          </a:p>
          <a:p>
            <a:pPr>
              <a:buFont typeface="Courier New" pitchFamily="49" charset="0"/>
              <a:buChar char="o"/>
            </a:pPr>
            <a:endParaRPr lang="ru-RU" sz="2800" dirty="0" smtClean="0"/>
          </a:p>
          <a:p>
            <a:pPr>
              <a:buFont typeface="Courier New" pitchFamily="49" charset="0"/>
              <a:buChar char="o"/>
            </a:pPr>
            <a:r>
              <a:rPr lang="ru-RU" sz="2800" dirty="0" smtClean="0"/>
              <a:t>Задано вязкое трение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3645024"/>
            <a:ext cx="7467600" cy="580926"/>
          </a:xfrm>
        </p:spPr>
        <p:txBody>
          <a:bodyPr>
            <a:noAutofit/>
          </a:bodyPr>
          <a:lstStyle/>
          <a:p>
            <a:pPr algn="ctr"/>
            <a:r>
              <a:rPr lang="ru-RU" sz="6600" dirty="0" smtClean="0"/>
              <a:t>Спасибо за внимание</a:t>
            </a:r>
            <a:r>
              <a:rPr lang="en-US" sz="6600" dirty="0" smtClean="0"/>
              <a:t>!</a:t>
            </a:r>
            <a:endParaRPr lang="ru-RU" sz="6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7467600" cy="580926"/>
          </a:xfrm>
        </p:spPr>
        <p:txBody>
          <a:bodyPr>
            <a:noAutofit/>
          </a:bodyPr>
          <a:lstStyle/>
          <a:p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Гидроразрыв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пласта</a:t>
            </a:r>
            <a:endParaRPr lang="ru-RU" sz="4000" dirty="0"/>
          </a:p>
        </p:txBody>
      </p:sp>
      <p:pic>
        <p:nvPicPr>
          <p:cNvPr id="4" name="Рисунок 3" descr="Hydro-fractur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71186" y="980728"/>
            <a:ext cx="3670854" cy="5699001"/>
          </a:xfrm>
          <a:prstGeom prst="rect">
            <a:avLst/>
          </a:prstGeom>
        </p:spPr>
      </p:pic>
      <p:sp>
        <p:nvSpPr>
          <p:cNvPr id="6" name="Содержимое 2"/>
          <p:cNvSpPr>
            <a:spLocks noGrp="1"/>
          </p:cNvSpPr>
          <p:nvPr>
            <p:ph sz="quarter" idx="1"/>
          </p:nvPr>
        </p:nvSpPr>
        <p:spPr>
          <a:xfrm>
            <a:off x="251520" y="980728"/>
            <a:ext cx="4536504" cy="2043608"/>
          </a:xfrm>
        </p:spPr>
        <p:txBody>
          <a:bodyPr>
            <a:normAutofit/>
          </a:bodyPr>
          <a:lstStyle/>
          <a:p>
            <a:r>
              <a:rPr lang="ru-RU" sz="3200" dirty="0" smtClean="0"/>
              <a:t>Создание трещины</a:t>
            </a:r>
            <a:endParaRPr lang="en-US" sz="3200" dirty="0" smtClean="0"/>
          </a:p>
          <a:p>
            <a:r>
              <a:rPr lang="ru-RU" sz="3200" dirty="0" smtClean="0"/>
              <a:t>Закачка </a:t>
            </a:r>
            <a:r>
              <a:rPr lang="ru-RU" sz="3200" dirty="0" err="1" smtClean="0"/>
              <a:t>проппаната</a:t>
            </a:r>
            <a:endParaRPr lang="en-US" sz="3200" dirty="0" smtClean="0"/>
          </a:p>
          <a:p>
            <a:r>
              <a:rPr lang="ru-RU" sz="3200" dirty="0" smtClean="0"/>
              <a:t>Добыча флюида</a:t>
            </a:r>
            <a:endParaRPr lang="en-US" sz="3200" dirty="0" smtClean="0"/>
          </a:p>
          <a:p>
            <a:endParaRPr lang="en-US" dirty="0" smtClean="0"/>
          </a:p>
        </p:txBody>
      </p:sp>
      <p:pic>
        <p:nvPicPr>
          <p:cNvPr id="5" name="Рисунок 4" descr="1-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3140968"/>
            <a:ext cx="4136304" cy="33872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7467600" cy="1143000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Рассматриваемые задачи</a:t>
            </a:r>
            <a:endParaRPr lang="ru-RU" sz="36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95536" y="1556792"/>
            <a:ext cx="7467600" cy="4824536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ru-RU" sz="3200" dirty="0" smtClean="0"/>
              <a:t>Разработка моделей горных пород</a:t>
            </a:r>
          </a:p>
          <a:p>
            <a:r>
              <a:rPr lang="ru-RU" sz="3200" dirty="0" smtClean="0"/>
              <a:t>Исследование трещинообразования в породе</a:t>
            </a:r>
          </a:p>
          <a:p>
            <a:pPr>
              <a:lnSpc>
                <a:spcPct val="150000"/>
              </a:lnSpc>
            </a:pPr>
            <a:r>
              <a:rPr lang="ru-RU" sz="3200" dirty="0" smtClean="0"/>
              <a:t>Предсказание геометрии трещин</a:t>
            </a:r>
          </a:p>
          <a:p>
            <a:r>
              <a:rPr lang="ru-RU" sz="3200" dirty="0" smtClean="0"/>
              <a:t>Создание трещин, наиболее оптимальных для добычи флюида путем </a:t>
            </a:r>
            <a:r>
              <a:rPr lang="ru-RU" sz="3200" dirty="0" err="1" smtClean="0"/>
              <a:t>гидроразрыва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571500"/>
            <a:ext cx="7467600" cy="114300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Моделирования поликристалла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67544" y="620688"/>
            <a:ext cx="7467600" cy="4873752"/>
          </a:xfrm>
        </p:spPr>
        <p:txBody>
          <a:bodyPr>
            <a:normAutofit/>
          </a:bodyPr>
          <a:lstStyle/>
          <a:p>
            <a:r>
              <a:rPr lang="ru-RU" sz="2200" dirty="0" smtClean="0"/>
              <a:t>Создание материала из монокристаллических зерен</a:t>
            </a:r>
          </a:p>
          <a:p>
            <a:pPr>
              <a:buFont typeface="Wingdings" pitchFamily="2" charset="2"/>
              <a:buChar char="q"/>
            </a:pPr>
            <a:r>
              <a:rPr lang="ru-RU" sz="2200" dirty="0" smtClean="0"/>
              <a:t>Частицы распределяются случайным образом</a:t>
            </a:r>
          </a:p>
          <a:p>
            <a:pPr>
              <a:buFont typeface="Wingdings" pitchFamily="2" charset="2"/>
              <a:buChar char="q"/>
            </a:pPr>
            <a:endParaRPr lang="ru-RU" sz="2200" dirty="0" smtClean="0"/>
          </a:p>
          <a:p>
            <a:pPr>
              <a:buFont typeface="Wingdings" pitchFamily="2" charset="2"/>
              <a:buChar char="q"/>
            </a:pPr>
            <a:endParaRPr lang="ru-RU" sz="2200" dirty="0" smtClean="0"/>
          </a:p>
          <a:p>
            <a:pPr>
              <a:buFont typeface="Wingdings" pitchFamily="2" charset="2"/>
              <a:buChar char="q"/>
            </a:pPr>
            <a:endParaRPr lang="ru-RU" sz="2200" dirty="0" smtClean="0"/>
          </a:p>
          <a:p>
            <a:pPr>
              <a:buFont typeface="Wingdings" pitchFamily="2" charset="2"/>
              <a:buChar char="q"/>
            </a:pPr>
            <a:endParaRPr lang="ru-RU" sz="2200" dirty="0" smtClean="0"/>
          </a:p>
          <a:p>
            <a:pPr>
              <a:buFont typeface="Wingdings" pitchFamily="2" charset="2"/>
              <a:buChar char="q"/>
            </a:pPr>
            <a:r>
              <a:rPr lang="ru-RU" sz="2200" dirty="0" err="1" smtClean="0"/>
              <a:t>Пресование</a:t>
            </a:r>
            <a:endParaRPr lang="ru-RU" sz="2200" dirty="0" smtClean="0"/>
          </a:p>
          <a:p>
            <a:pPr>
              <a:buFont typeface="Wingdings" pitchFamily="2" charset="2"/>
              <a:buChar char="q"/>
            </a:pPr>
            <a:r>
              <a:rPr lang="ru-RU" sz="2200" dirty="0" smtClean="0"/>
              <a:t>Изотропный материал с различной пористостью</a:t>
            </a:r>
            <a:endParaRPr lang="ru-RU" sz="22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731946"/>
            <a:ext cx="7272808" cy="1769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293096"/>
            <a:ext cx="7844148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7467600" cy="1143000"/>
          </a:xfrm>
        </p:spPr>
        <p:txBody>
          <a:bodyPr/>
          <a:lstStyle/>
          <a:p>
            <a:r>
              <a:rPr lang="ru-RU" dirty="0" smtClean="0"/>
              <a:t>Алгоритм последовательного заполнения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95536" y="1340768"/>
            <a:ext cx="7467600" cy="4873752"/>
          </a:xfrm>
        </p:spPr>
        <p:txBody>
          <a:bodyPr/>
          <a:lstStyle/>
          <a:p>
            <a:r>
              <a:rPr lang="ru-RU" dirty="0" smtClean="0"/>
              <a:t>Частицы распределяются случайным образом</a:t>
            </a:r>
          </a:p>
          <a:p>
            <a:r>
              <a:rPr lang="ru-RU" dirty="0" smtClean="0"/>
              <a:t>Процесс агломерации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Добавление частиц</a:t>
            </a:r>
          </a:p>
          <a:p>
            <a:r>
              <a:rPr lang="ru-RU" dirty="0" smtClean="0"/>
              <a:t>Плавление с последующим охлаждением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132" y="4878934"/>
            <a:ext cx="6756173" cy="1574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348880"/>
            <a:ext cx="6747417" cy="1656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171400"/>
            <a:ext cx="7467600" cy="1143000"/>
          </a:xfrm>
        </p:spPr>
        <p:txBody>
          <a:bodyPr/>
          <a:lstStyle/>
          <a:p>
            <a:r>
              <a:rPr lang="ru-RU" dirty="0" smtClean="0"/>
              <a:t>Предлагаемая модель</a:t>
            </a:r>
            <a:endParaRPr lang="ru-RU" dirty="0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395536" y="1340768"/>
            <a:ext cx="8280920" cy="4873752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Совокупность твердых, шарообразных частиц, с вращательными степенями свободы</a:t>
            </a:r>
          </a:p>
          <a:p>
            <a:endParaRPr lang="ru-RU" dirty="0" smtClean="0"/>
          </a:p>
          <a:p>
            <a:r>
              <a:rPr lang="ru-RU" sz="2800" dirty="0" smtClean="0"/>
              <a:t>Линейная сила взаимодействия</a:t>
            </a:r>
          </a:p>
          <a:p>
            <a:endParaRPr lang="ru-RU" dirty="0" smtClean="0"/>
          </a:p>
          <a:p>
            <a:r>
              <a:rPr lang="ru-RU" sz="2800" dirty="0" smtClean="0"/>
              <a:t>Начальное положение задается случайным образом</a:t>
            </a:r>
          </a:p>
          <a:p>
            <a:endParaRPr lang="ru-RU" dirty="0" smtClean="0"/>
          </a:p>
          <a:p>
            <a:r>
              <a:rPr lang="ru-RU" sz="2800" dirty="0" smtClean="0"/>
              <a:t>В качестве равновесного расстояния берется начальное расстояние между частицами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-571500"/>
            <a:ext cx="7467600" cy="1143000"/>
          </a:xfrm>
        </p:spPr>
        <p:txBody>
          <a:bodyPr/>
          <a:lstStyle/>
          <a:p>
            <a:r>
              <a:rPr lang="ru-RU" dirty="0" smtClean="0"/>
              <a:t>Полученный материал</a:t>
            </a:r>
            <a:endParaRPr lang="ru-RU" dirty="0"/>
          </a:p>
        </p:txBody>
      </p:sp>
      <p:pic>
        <p:nvPicPr>
          <p:cNvPr id="4" name="Содержимое 3" descr="polycrystal.bmp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043608" y="620688"/>
            <a:ext cx="5976663" cy="606315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Моделирование давления жидкости в скважине</a:t>
            </a:r>
            <a:endParaRPr lang="ru-RU" dirty="0"/>
          </a:p>
        </p:txBody>
      </p:sp>
      <p:pic>
        <p:nvPicPr>
          <p:cNvPr id="4" name="Содержимое 3" descr="Задание давления.pn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1772816"/>
            <a:ext cx="4696481" cy="470600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171400"/>
            <a:ext cx="7467600" cy="1143000"/>
          </a:xfrm>
        </p:spPr>
        <p:txBody>
          <a:bodyPr/>
          <a:lstStyle/>
          <a:p>
            <a:r>
              <a:rPr lang="ru-RU" dirty="0" smtClean="0"/>
              <a:t>Разрыв идеальной кристаллической решетки</a:t>
            </a:r>
            <a:endParaRPr lang="ru-RU" dirty="0"/>
          </a:p>
        </p:txBody>
      </p:sp>
      <p:pic>
        <p:nvPicPr>
          <p:cNvPr id="6" name="Содержимое 5" descr="трещина1.bmp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788024" y="836712"/>
            <a:ext cx="3384143" cy="2912156"/>
          </a:xfrm>
        </p:spPr>
      </p:pic>
      <p:pic>
        <p:nvPicPr>
          <p:cNvPr id="7" name="Рисунок 6" descr="разрыв2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3927396"/>
            <a:ext cx="3384376" cy="2930604"/>
          </a:xfrm>
          <a:prstGeom prst="rect">
            <a:avLst/>
          </a:prstGeom>
        </p:spPr>
      </p:pic>
      <p:pic>
        <p:nvPicPr>
          <p:cNvPr id="9" name="Рисунок 8" descr="1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1052736"/>
            <a:ext cx="3403024" cy="2592288"/>
          </a:xfrm>
          <a:prstGeom prst="rect">
            <a:avLst/>
          </a:prstGeom>
        </p:spPr>
      </p:pic>
      <p:pic>
        <p:nvPicPr>
          <p:cNvPr id="10" name="Рисунок 9" descr="2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7544" y="3933056"/>
            <a:ext cx="3456384" cy="2791910"/>
          </a:xfrm>
          <a:prstGeom prst="rect">
            <a:avLst/>
          </a:prstGeom>
        </p:spPr>
      </p:pic>
      <p:sp>
        <p:nvSpPr>
          <p:cNvPr id="11" name="Стрелка вправо 10"/>
          <p:cNvSpPr/>
          <p:nvPr/>
        </p:nvSpPr>
        <p:spPr>
          <a:xfrm>
            <a:off x="3347864" y="1988840"/>
            <a:ext cx="2160240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>
            <a:off x="3347864" y="5013176"/>
            <a:ext cx="2160240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3628</TotalTime>
  <Words>278</Words>
  <Application>Microsoft Office PowerPoint</Application>
  <PresentationFormat>Экран (4:3)</PresentationFormat>
  <Paragraphs>70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Эркер</vt:lpstr>
      <vt:lpstr>Слайд 1</vt:lpstr>
      <vt:lpstr>Гидроразрыв пласта</vt:lpstr>
      <vt:lpstr>Рассматриваемые задачи</vt:lpstr>
      <vt:lpstr>Моделирования поликристалла</vt:lpstr>
      <vt:lpstr>Алгоритм последовательного заполнения</vt:lpstr>
      <vt:lpstr>Предлагаемая модель</vt:lpstr>
      <vt:lpstr>Полученный материал</vt:lpstr>
      <vt:lpstr>Моделирование давления жидкости в скважине</vt:lpstr>
      <vt:lpstr>Разрыв идеальной кристаллической решетки</vt:lpstr>
      <vt:lpstr>Методы вычисления напряжений</vt:lpstr>
      <vt:lpstr>Вычисление напряжений на примере задачи Кирша</vt:lpstr>
      <vt:lpstr>Одиночная трещина</vt:lpstr>
      <vt:lpstr>Исследование трищины</vt:lpstr>
      <vt:lpstr>Простая модель течения жидкости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Олег</dc:creator>
  <cp:lastModifiedBy>Олег</cp:lastModifiedBy>
  <cp:revision>199</cp:revision>
  <dcterms:created xsi:type="dcterms:W3CDTF">2011-05-17T19:37:56Z</dcterms:created>
  <dcterms:modified xsi:type="dcterms:W3CDTF">2013-09-17T10:40:06Z</dcterms:modified>
</cp:coreProperties>
</file>