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56" r:id="rId2"/>
    <p:sldId id="267" r:id="rId3"/>
    <p:sldId id="268" r:id="rId4"/>
    <p:sldId id="271" r:id="rId5"/>
    <p:sldId id="269" r:id="rId6"/>
    <p:sldId id="258" r:id="rId7"/>
    <p:sldId id="261" r:id="rId8"/>
    <p:sldId id="260" r:id="rId9"/>
    <p:sldId id="292" r:id="rId10"/>
    <p:sldId id="296" r:id="rId11"/>
    <p:sldId id="273" r:id="rId12"/>
    <p:sldId id="274" r:id="rId13"/>
    <p:sldId id="294" r:id="rId14"/>
    <p:sldId id="275" r:id="rId15"/>
    <p:sldId id="297" r:id="rId16"/>
    <p:sldId id="295" r:id="rId17"/>
    <p:sldId id="277" r:id="rId18"/>
    <p:sldId id="283" r:id="rId19"/>
    <p:sldId id="285" r:id="rId20"/>
    <p:sldId id="287" r:id="rId21"/>
    <p:sldId id="280" r:id="rId22"/>
    <p:sldId id="289" r:id="rId23"/>
    <p:sldId id="290" r:id="rId24"/>
    <p:sldId id="291" r:id="rId25"/>
  </p:sldIdLst>
  <p:sldSz cx="12188825" cy="6858000"/>
  <p:notesSz cx="6858000" cy="9144000"/>
  <p:defaultTextStyle>
    <a:defPPr rtl="0"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5" pos="3839">
          <p15:clr>
            <a:srgbClr val="A4A3A4"/>
          </p15:clr>
        </p15:guide>
        <p15:guide id="6" pos="100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73A0DAA-6AF3-43AB-8588-CEC1D06C72B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68370" autoAdjust="0"/>
  </p:normalViewPr>
  <p:slideViewPr>
    <p:cSldViewPr showGuides="1">
      <p:cViewPr varScale="1">
        <p:scale>
          <a:sx n="75" d="100"/>
          <a:sy n="75" d="100"/>
        </p:scale>
        <p:origin x="1896" y="66"/>
      </p:cViewPr>
      <p:guideLst>
        <p:guide orient="horz" pos="2160"/>
        <p:guide pos="3839"/>
        <p:guide pos="1007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85" d="100"/>
          <a:sy n="85" d="100"/>
        </p:scale>
        <p:origin x="3054" y="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183185A-2A53-4D8C-8F32-C845F2F70CBF}" type="doc">
      <dgm:prSet loTypeId="urn:microsoft.com/office/officeart/2005/8/layout/chevron2" loCatId="list" qsTypeId="urn:microsoft.com/office/officeart/2005/8/quickstyle/simple1" qsCatId="simple" csTypeId="urn:microsoft.com/office/officeart/2005/8/colors/accent0_1" csCatId="mainScheme" phldr="1"/>
      <dgm:spPr/>
      <dgm:t>
        <a:bodyPr rtlCol="0"/>
        <a:lstStyle/>
        <a:p>
          <a:pPr rtl="0"/>
          <a:endParaRPr lang="en-US"/>
        </a:p>
      </dgm:t>
    </dgm:pt>
    <dgm:pt modelId="{758CBA3A-9936-4C67-965C-A8DD3074879B}">
      <dgm:prSet phldrT="[Text]" custT="1"/>
      <dgm:spPr/>
      <dgm:t>
        <a:bodyPr rtlCol="0"/>
        <a:lstStyle/>
        <a:p>
          <a:pPr rtl="0"/>
          <a:r>
            <a:rPr lang="ru-RU" sz="2000" noProof="0" dirty="0"/>
            <a:t>А</a:t>
          </a:r>
        </a:p>
      </dgm:t>
      <dgm:extLst>
        <a:ext uri="{E40237B7-FDA0-4F09-8148-C483321AD2D9}">
          <dgm14:cNvPr xmlns:dgm14="http://schemas.microsoft.com/office/drawing/2010/diagram" id="0" name="" title="Group A"/>
        </a:ext>
      </dgm:extLst>
    </dgm:pt>
    <dgm:pt modelId="{39812E31-9C15-4A6C-B8B9-78CE6FB555B1}" type="parTrans" cxnId="{F717B596-7122-4C3F-9238-14763508386B}">
      <dgm:prSet/>
      <dgm:spPr/>
      <dgm:t>
        <a:bodyPr rtlCol="0"/>
        <a:lstStyle/>
        <a:p>
          <a:pPr rtl="0"/>
          <a:endParaRPr lang="en-US"/>
        </a:p>
      </dgm:t>
    </dgm:pt>
    <dgm:pt modelId="{290E9CBE-1634-47AD-B973-508944073D35}" type="sibTrans" cxnId="{F717B596-7122-4C3F-9238-14763508386B}">
      <dgm:prSet/>
      <dgm:spPr/>
      <dgm:t>
        <a:bodyPr rtlCol="0"/>
        <a:lstStyle/>
        <a:p>
          <a:pPr rtl="0"/>
          <a:endParaRPr lang="en-US"/>
        </a:p>
      </dgm:t>
    </dgm:pt>
    <dgm:pt modelId="{E90264E4-81CE-47E1-80E3-2624D8E5DFEE}">
      <dgm:prSet phldrT="[Text]"/>
      <dgm:spPr/>
      <dgm:t>
        <a:bodyPr rtlCol="0"/>
        <a:lstStyle/>
        <a:p>
          <a:pPr rtl="0"/>
          <a:r>
            <a:rPr lang="ru-RU" dirty="0"/>
            <a:t> Анализ существующих методик по оптимальному планированию.</a:t>
          </a:r>
          <a:endParaRPr lang="ru-RU" noProof="0" dirty="0"/>
        </a:p>
      </dgm:t>
      <dgm:extLst>
        <a:ext uri="{E40237B7-FDA0-4F09-8148-C483321AD2D9}">
          <dgm14:cNvPr xmlns:dgm14="http://schemas.microsoft.com/office/drawing/2010/diagram" id="0" name="" title="Task 1 and task 2 under group A"/>
        </a:ext>
      </dgm:extLst>
    </dgm:pt>
    <dgm:pt modelId="{79881485-DDC4-4A70-AA7E-393B9FD5747B}" type="parTrans" cxnId="{F3B89C52-602F-49F7-B10E-F3B64BCDF706}">
      <dgm:prSet/>
      <dgm:spPr/>
      <dgm:t>
        <a:bodyPr rtlCol="0"/>
        <a:lstStyle/>
        <a:p>
          <a:pPr rtl="0"/>
          <a:endParaRPr lang="en-US"/>
        </a:p>
      </dgm:t>
    </dgm:pt>
    <dgm:pt modelId="{F41EE2E3-AB57-4E33-8FAD-2DCFFB467FDC}" type="sibTrans" cxnId="{F3B89C52-602F-49F7-B10E-F3B64BCDF706}">
      <dgm:prSet/>
      <dgm:spPr/>
      <dgm:t>
        <a:bodyPr rtlCol="0"/>
        <a:lstStyle/>
        <a:p>
          <a:pPr rtl="0"/>
          <a:endParaRPr lang="en-US"/>
        </a:p>
      </dgm:t>
    </dgm:pt>
    <dgm:pt modelId="{15031D9C-993C-4715-A26F-56D8831933EB}">
      <dgm:prSet phldrT="[Text]" custT="1"/>
      <dgm:spPr/>
      <dgm:t>
        <a:bodyPr rtlCol="0"/>
        <a:lstStyle/>
        <a:p>
          <a:pPr rtl="0"/>
          <a:r>
            <a:rPr lang="ru-RU" sz="2000" noProof="0" dirty="0"/>
            <a:t>Б</a:t>
          </a:r>
        </a:p>
      </dgm:t>
      <dgm:extLst>
        <a:ext uri="{E40237B7-FDA0-4F09-8148-C483321AD2D9}">
          <dgm14:cNvPr xmlns:dgm14="http://schemas.microsoft.com/office/drawing/2010/diagram" id="0" name="" title="Group B"/>
        </a:ext>
      </dgm:extLst>
    </dgm:pt>
    <dgm:pt modelId="{77530735-8AD3-469C-AEC2-B5B17A08AF65}" type="parTrans" cxnId="{C8C2ADA0-316E-46E3-A4D5-49BD4A9A4B0B}">
      <dgm:prSet/>
      <dgm:spPr/>
      <dgm:t>
        <a:bodyPr rtlCol="0"/>
        <a:lstStyle/>
        <a:p>
          <a:pPr rtl="0"/>
          <a:endParaRPr lang="en-US"/>
        </a:p>
      </dgm:t>
    </dgm:pt>
    <dgm:pt modelId="{FB1D36D5-798A-40AA-91C3-3F3E5AF1A86F}" type="sibTrans" cxnId="{C8C2ADA0-316E-46E3-A4D5-49BD4A9A4B0B}">
      <dgm:prSet/>
      <dgm:spPr/>
      <dgm:t>
        <a:bodyPr rtlCol="0"/>
        <a:lstStyle/>
        <a:p>
          <a:pPr rtl="0"/>
          <a:endParaRPr lang="en-US"/>
        </a:p>
      </dgm:t>
    </dgm:pt>
    <dgm:pt modelId="{07B93839-AE15-473C-B47B-27FA5DBEE4E9}">
      <dgm:prSet phldrT="[Text]"/>
      <dgm:spPr/>
      <dgm:t>
        <a:bodyPr rtlCol="0"/>
        <a:lstStyle/>
        <a:p>
          <a:pPr rtl="0"/>
          <a:r>
            <a:rPr lang="ru-RU" dirty="0"/>
            <a:t>Разработка методологии по оценке экономической целесообразности проведения ПГИ для РИР.</a:t>
          </a:r>
          <a:endParaRPr lang="ru-RU" noProof="0" dirty="0"/>
        </a:p>
      </dgm:t>
      <dgm:extLst>
        <a:ext uri="{E40237B7-FDA0-4F09-8148-C483321AD2D9}">
          <dgm14:cNvPr xmlns:dgm14="http://schemas.microsoft.com/office/drawing/2010/diagram" id="0" name="" title="Task 1 and task 2 under group B"/>
        </a:ext>
      </dgm:extLst>
    </dgm:pt>
    <dgm:pt modelId="{2BEFC288-C4D1-45AF-B679-7A41333941DE}" type="parTrans" cxnId="{4D38D698-DC6D-4926-9520-43A255B536D4}">
      <dgm:prSet/>
      <dgm:spPr/>
      <dgm:t>
        <a:bodyPr rtlCol="0"/>
        <a:lstStyle/>
        <a:p>
          <a:pPr rtl="0"/>
          <a:endParaRPr lang="en-US"/>
        </a:p>
      </dgm:t>
    </dgm:pt>
    <dgm:pt modelId="{0468DBFC-CB2D-4B3A-AAE7-09352D12344E}" type="sibTrans" cxnId="{4D38D698-DC6D-4926-9520-43A255B536D4}">
      <dgm:prSet/>
      <dgm:spPr/>
      <dgm:t>
        <a:bodyPr rtlCol="0"/>
        <a:lstStyle/>
        <a:p>
          <a:pPr rtl="0"/>
          <a:endParaRPr lang="en-US"/>
        </a:p>
      </dgm:t>
    </dgm:pt>
    <dgm:pt modelId="{A05E8D05-15E6-4BEC-B725-D745A48258D3}">
      <dgm:prSet phldrT="[Text]" custT="1"/>
      <dgm:spPr/>
      <dgm:t>
        <a:bodyPr rtlCol="0"/>
        <a:lstStyle/>
        <a:p>
          <a:pPr rtl="0"/>
          <a:r>
            <a:rPr lang="ru-RU" sz="2000" noProof="0" dirty="0"/>
            <a:t>В</a:t>
          </a:r>
        </a:p>
      </dgm:t>
      <dgm:extLst>
        <a:ext uri="{E40237B7-FDA0-4F09-8148-C483321AD2D9}">
          <dgm14:cNvPr xmlns:dgm14="http://schemas.microsoft.com/office/drawing/2010/diagram" id="0" name="" title="Task 1 and task 2 under group C"/>
        </a:ext>
      </dgm:extLst>
    </dgm:pt>
    <dgm:pt modelId="{29C49A6E-36B2-41D1-83D5-6B58713D5DAF}" type="parTrans" cxnId="{EFE22C42-C667-4B7A-8208-6758BAEC1445}">
      <dgm:prSet/>
      <dgm:spPr/>
      <dgm:t>
        <a:bodyPr rtlCol="0"/>
        <a:lstStyle/>
        <a:p>
          <a:pPr rtl="0"/>
          <a:endParaRPr lang="en-US"/>
        </a:p>
      </dgm:t>
    </dgm:pt>
    <dgm:pt modelId="{EA09E308-F440-47C6-8C86-B63BABC170D9}" type="sibTrans" cxnId="{EFE22C42-C667-4B7A-8208-6758BAEC1445}">
      <dgm:prSet/>
      <dgm:spPr/>
      <dgm:t>
        <a:bodyPr rtlCol="0"/>
        <a:lstStyle/>
        <a:p>
          <a:pPr rtl="0"/>
          <a:endParaRPr lang="en-US"/>
        </a:p>
      </dgm:t>
    </dgm:pt>
    <dgm:pt modelId="{F4652548-D500-4FDF-96CE-300DD808811E}">
      <dgm:prSet/>
      <dgm:spPr/>
      <dgm:t>
        <a:bodyPr/>
        <a:lstStyle/>
        <a:p>
          <a:endParaRPr lang="ru-RU" dirty="0"/>
        </a:p>
      </dgm:t>
    </dgm:pt>
    <dgm:pt modelId="{9075B6F0-1A9C-4446-8CD5-2CDF65D254CF}" type="parTrans" cxnId="{C84E1F53-7405-483B-B6F0-9163A553CDF3}">
      <dgm:prSet/>
      <dgm:spPr/>
      <dgm:t>
        <a:bodyPr/>
        <a:lstStyle/>
        <a:p>
          <a:endParaRPr lang="ru-RU"/>
        </a:p>
      </dgm:t>
    </dgm:pt>
    <dgm:pt modelId="{1F286E4F-9832-4E56-9D19-DC7C96FF3E51}" type="sibTrans" cxnId="{C84E1F53-7405-483B-B6F0-9163A553CDF3}">
      <dgm:prSet/>
      <dgm:spPr/>
      <dgm:t>
        <a:bodyPr/>
        <a:lstStyle/>
        <a:p>
          <a:endParaRPr lang="ru-RU"/>
        </a:p>
      </dgm:t>
    </dgm:pt>
    <dgm:pt modelId="{5FF84B8D-9D6D-4705-B2D9-2AF339943EA7}">
      <dgm:prSet/>
      <dgm:spPr/>
      <dgm:t>
        <a:bodyPr/>
        <a:lstStyle/>
        <a:p>
          <a:r>
            <a:rPr lang="ru-RU" dirty="0"/>
            <a:t>Разработка технологии по оценке экономической целесообразности проведения ПГИ для РИР.</a:t>
          </a:r>
        </a:p>
      </dgm:t>
    </dgm:pt>
    <dgm:pt modelId="{C6187A70-6236-4614-8BB1-F229543C73F8}" type="parTrans" cxnId="{412D5A05-2960-4DE0-9030-2178FF0CC76F}">
      <dgm:prSet/>
      <dgm:spPr/>
      <dgm:t>
        <a:bodyPr/>
        <a:lstStyle/>
        <a:p>
          <a:endParaRPr lang="ru-RU"/>
        </a:p>
      </dgm:t>
    </dgm:pt>
    <dgm:pt modelId="{A5138996-63B3-42DC-9659-58CCC1A6E396}" type="sibTrans" cxnId="{412D5A05-2960-4DE0-9030-2178FF0CC76F}">
      <dgm:prSet/>
      <dgm:spPr/>
      <dgm:t>
        <a:bodyPr/>
        <a:lstStyle/>
        <a:p>
          <a:endParaRPr lang="ru-RU"/>
        </a:p>
      </dgm:t>
    </dgm:pt>
    <dgm:pt modelId="{B8E68318-2B4A-4BEA-AF35-3A0B0F14E2FF}">
      <dgm:prSet phldrT="[Text]" custT="1"/>
      <dgm:spPr/>
      <dgm:t>
        <a:bodyPr rtlCol="0"/>
        <a:lstStyle/>
        <a:p>
          <a:pPr rtl="0"/>
          <a:r>
            <a:rPr lang="ru-RU" sz="2000" noProof="0" dirty="0"/>
            <a:t>Г</a:t>
          </a:r>
        </a:p>
      </dgm:t>
      <dgm:extLst>
        <a:ext uri="{E40237B7-FDA0-4F09-8148-C483321AD2D9}">
          <dgm14:cNvPr xmlns:dgm14="http://schemas.microsoft.com/office/drawing/2010/diagram" id="0" name="" title="Task 1 and task 2 under group C"/>
        </a:ext>
      </dgm:extLst>
    </dgm:pt>
    <dgm:pt modelId="{53912A03-E448-4F76-B3D0-9ED1B94C5273}" type="sibTrans" cxnId="{7F489565-58F8-4C96-B2A0-D119C29EA914}">
      <dgm:prSet/>
      <dgm:spPr/>
      <dgm:t>
        <a:bodyPr/>
        <a:lstStyle/>
        <a:p>
          <a:endParaRPr lang="ru-RU"/>
        </a:p>
      </dgm:t>
    </dgm:pt>
    <dgm:pt modelId="{CE977DD5-F9D7-4DED-9297-E0274D8C04F8}" type="parTrans" cxnId="{7F489565-58F8-4C96-B2A0-D119C29EA914}">
      <dgm:prSet/>
      <dgm:spPr/>
      <dgm:t>
        <a:bodyPr/>
        <a:lstStyle/>
        <a:p>
          <a:endParaRPr lang="ru-RU"/>
        </a:p>
      </dgm:t>
    </dgm:pt>
    <dgm:pt modelId="{5B9C6E5A-F556-495C-B9B5-1E64E7E653B5}">
      <dgm:prSet/>
      <dgm:spPr/>
      <dgm:t>
        <a:bodyPr/>
        <a:lstStyle/>
        <a:p>
          <a:r>
            <a:rPr lang="ru-RU"/>
            <a:t>Разработать программный расчетный комплекс, базирующийся на проведенном исследовании</a:t>
          </a:r>
        </a:p>
      </dgm:t>
    </dgm:pt>
    <dgm:pt modelId="{C563CBE4-2747-403B-80C7-C5F6E371469B}" type="parTrans" cxnId="{66BC18F4-7C75-4EF6-89EA-5FA9BCF03FF0}">
      <dgm:prSet/>
      <dgm:spPr/>
    </dgm:pt>
    <dgm:pt modelId="{8DA9C1F3-2720-4D0F-B70D-6A9AA0A21103}" type="sibTrans" cxnId="{66BC18F4-7C75-4EF6-89EA-5FA9BCF03FF0}">
      <dgm:prSet/>
      <dgm:spPr/>
    </dgm:pt>
    <dgm:pt modelId="{E80E23AD-ECAE-46D2-92A5-71CA9074EED7}" type="pres">
      <dgm:prSet presAssocID="{3183185A-2A53-4D8C-8F32-C845F2F70CBF}" presName="linearFlow" presStyleCnt="0">
        <dgm:presLayoutVars>
          <dgm:dir/>
          <dgm:animLvl val="lvl"/>
          <dgm:resizeHandles val="exact"/>
        </dgm:presLayoutVars>
      </dgm:prSet>
      <dgm:spPr/>
    </dgm:pt>
    <dgm:pt modelId="{63DDCCD6-3F31-4095-8E42-5BBFC31B83BE}" type="pres">
      <dgm:prSet presAssocID="{758CBA3A-9936-4C67-965C-A8DD3074879B}" presName="composite" presStyleCnt="0"/>
      <dgm:spPr/>
    </dgm:pt>
    <dgm:pt modelId="{C0AF5CB7-6C4F-49BC-8738-E4DE0AC00B72}" type="pres">
      <dgm:prSet presAssocID="{758CBA3A-9936-4C67-965C-A8DD3074879B}" presName="parentText" presStyleLbl="alignNode1" presStyleIdx="0" presStyleCnt="4">
        <dgm:presLayoutVars>
          <dgm:chMax val="1"/>
          <dgm:bulletEnabled val="1"/>
        </dgm:presLayoutVars>
      </dgm:prSet>
      <dgm:spPr/>
    </dgm:pt>
    <dgm:pt modelId="{0E09DE89-66C0-478D-8170-8F0BC920F1EB}" type="pres">
      <dgm:prSet presAssocID="{758CBA3A-9936-4C67-965C-A8DD3074879B}" presName="descendantText" presStyleLbl="alignAcc1" presStyleIdx="0" presStyleCnt="4">
        <dgm:presLayoutVars>
          <dgm:bulletEnabled val="1"/>
        </dgm:presLayoutVars>
      </dgm:prSet>
      <dgm:spPr/>
    </dgm:pt>
    <dgm:pt modelId="{52E78D13-8FB5-4AEC-B5C0-881B683FCF22}" type="pres">
      <dgm:prSet presAssocID="{290E9CBE-1634-47AD-B973-508944073D35}" presName="sp" presStyleCnt="0"/>
      <dgm:spPr/>
    </dgm:pt>
    <dgm:pt modelId="{E529DD28-A6C8-4185-BA28-3A73741EACF4}" type="pres">
      <dgm:prSet presAssocID="{15031D9C-993C-4715-A26F-56D8831933EB}" presName="composite" presStyleCnt="0"/>
      <dgm:spPr/>
    </dgm:pt>
    <dgm:pt modelId="{29EA1718-F619-46D8-B505-CF1DDA71B8BF}" type="pres">
      <dgm:prSet presAssocID="{15031D9C-993C-4715-A26F-56D8831933EB}" presName="parentText" presStyleLbl="alignNode1" presStyleIdx="1" presStyleCnt="4">
        <dgm:presLayoutVars>
          <dgm:chMax val="1"/>
          <dgm:bulletEnabled val="1"/>
        </dgm:presLayoutVars>
      </dgm:prSet>
      <dgm:spPr/>
    </dgm:pt>
    <dgm:pt modelId="{C96267EA-EF01-411B-8D37-95F44BBB68D3}" type="pres">
      <dgm:prSet presAssocID="{15031D9C-993C-4715-A26F-56D8831933EB}" presName="descendantText" presStyleLbl="alignAcc1" presStyleIdx="1" presStyleCnt="4">
        <dgm:presLayoutVars>
          <dgm:bulletEnabled val="1"/>
        </dgm:presLayoutVars>
      </dgm:prSet>
      <dgm:spPr/>
    </dgm:pt>
    <dgm:pt modelId="{4CCED8E1-297A-4834-9FC1-39D8E59A67B1}" type="pres">
      <dgm:prSet presAssocID="{FB1D36D5-798A-40AA-91C3-3F3E5AF1A86F}" presName="sp" presStyleCnt="0"/>
      <dgm:spPr/>
    </dgm:pt>
    <dgm:pt modelId="{2ECAF2CA-9EC5-4811-8E31-68BC510C9C8C}" type="pres">
      <dgm:prSet presAssocID="{A05E8D05-15E6-4BEC-B725-D745A48258D3}" presName="composite" presStyleCnt="0"/>
      <dgm:spPr/>
    </dgm:pt>
    <dgm:pt modelId="{1C7BC3E2-0CF3-4CE8-95BD-C81B9E1BF90F}" type="pres">
      <dgm:prSet presAssocID="{A05E8D05-15E6-4BEC-B725-D745A48258D3}" presName="parentText" presStyleLbl="alignNode1" presStyleIdx="2" presStyleCnt="4">
        <dgm:presLayoutVars>
          <dgm:chMax val="1"/>
          <dgm:bulletEnabled val="1"/>
        </dgm:presLayoutVars>
      </dgm:prSet>
      <dgm:spPr/>
    </dgm:pt>
    <dgm:pt modelId="{E0963831-ED7E-48A8-BC33-7248FD4B18FF}" type="pres">
      <dgm:prSet presAssocID="{A05E8D05-15E6-4BEC-B725-D745A48258D3}" presName="descendantText" presStyleLbl="alignAcc1" presStyleIdx="2" presStyleCnt="4">
        <dgm:presLayoutVars>
          <dgm:bulletEnabled val="1"/>
        </dgm:presLayoutVars>
      </dgm:prSet>
      <dgm:spPr/>
    </dgm:pt>
    <dgm:pt modelId="{A88284EC-840C-4E1C-8D20-FE2FAC34639E}" type="pres">
      <dgm:prSet presAssocID="{EA09E308-F440-47C6-8C86-B63BABC170D9}" presName="sp" presStyleCnt="0"/>
      <dgm:spPr/>
    </dgm:pt>
    <dgm:pt modelId="{05D52820-DF16-4729-AA01-A66FDA47F236}" type="pres">
      <dgm:prSet presAssocID="{B8E68318-2B4A-4BEA-AF35-3A0B0F14E2FF}" presName="composite" presStyleCnt="0"/>
      <dgm:spPr/>
    </dgm:pt>
    <dgm:pt modelId="{67761A80-2FA3-4711-B684-95AEBEAED42E}" type="pres">
      <dgm:prSet presAssocID="{B8E68318-2B4A-4BEA-AF35-3A0B0F14E2FF}" presName="parentText" presStyleLbl="alignNode1" presStyleIdx="3" presStyleCnt="4">
        <dgm:presLayoutVars>
          <dgm:chMax val="1"/>
          <dgm:bulletEnabled val="1"/>
        </dgm:presLayoutVars>
      </dgm:prSet>
      <dgm:spPr/>
    </dgm:pt>
    <dgm:pt modelId="{963BF791-D4DE-4E9F-8510-A2368BD7510F}" type="pres">
      <dgm:prSet presAssocID="{B8E68318-2B4A-4BEA-AF35-3A0B0F14E2FF}" presName="descendantText" presStyleLbl="alignAcc1" presStyleIdx="3" presStyleCnt="4">
        <dgm:presLayoutVars>
          <dgm:bulletEnabled val="1"/>
        </dgm:presLayoutVars>
      </dgm:prSet>
      <dgm:spPr/>
    </dgm:pt>
  </dgm:ptLst>
  <dgm:cxnLst>
    <dgm:cxn modelId="{71B43602-5819-468F-A340-DA5A96BA033E}" type="presOf" srcId="{758CBA3A-9936-4C67-965C-A8DD3074879B}" destId="{C0AF5CB7-6C4F-49BC-8738-E4DE0AC00B72}" srcOrd="0" destOrd="0" presId="urn:microsoft.com/office/officeart/2005/8/layout/chevron2"/>
    <dgm:cxn modelId="{412D5A05-2960-4DE0-9030-2178FF0CC76F}" srcId="{A05E8D05-15E6-4BEC-B725-D745A48258D3}" destId="{5FF84B8D-9D6D-4705-B2D9-2AF339943EA7}" srcOrd="1" destOrd="0" parTransId="{C6187A70-6236-4614-8BB1-F229543C73F8}" sibTransId="{A5138996-63B3-42DC-9659-58CCC1A6E396}"/>
    <dgm:cxn modelId="{4684350B-06FE-48D5-B3C1-163A56F1155A}" type="presOf" srcId="{07B93839-AE15-473C-B47B-27FA5DBEE4E9}" destId="{C96267EA-EF01-411B-8D37-95F44BBB68D3}" srcOrd="0" destOrd="0" presId="urn:microsoft.com/office/officeart/2005/8/layout/chevron2"/>
    <dgm:cxn modelId="{E24FB41A-CEE8-44E2-8C23-64462ADCF878}" type="presOf" srcId="{A05E8D05-15E6-4BEC-B725-D745A48258D3}" destId="{1C7BC3E2-0CF3-4CE8-95BD-C81B9E1BF90F}" srcOrd="0" destOrd="0" presId="urn:microsoft.com/office/officeart/2005/8/layout/chevron2"/>
    <dgm:cxn modelId="{609B231B-9703-4EBF-A405-08700D7613C2}" type="presOf" srcId="{5FF84B8D-9D6D-4705-B2D9-2AF339943EA7}" destId="{E0963831-ED7E-48A8-BC33-7248FD4B18FF}" srcOrd="0" destOrd="1" presId="urn:microsoft.com/office/officeart/2005/8/layout/chevron2"/>
    <dgm:cxn modelId="{26C4DD1E-A0B8-43B1-80FA-14DF00F2EA9C}" type="presOf" srcId="{5B9C6E5A-F556-495C-B9B5-1E64E7E653B5}" destId="{963BF791-D4DE-4E9F-8510-A2368BD7510F}" srcOrd="0" destOrd="0" presId="urn:microsoft.com/office/officeart/2005/8/layout/chevron2"/>
    <dgm:cxn modelId="{B16F9628-8397-4FE5-BC4D-5FC1A248AC83}" type="presOf" srcId="{15031D9C-993C-4715-A26F-56D8831933EB}" destId="{29EA1718-F619-46D8-B505-CF1DDA71B8BF}" srcOrd="0" destOrd="0" presId="urn:microsoft.com/office/officeart/2005/8/layout/chevron2"/>
    <dgm:cxn modelId="{EFE22C42-C667-4B7A-8208-6758BAEC1445}" srcId="{3183185A-2A53-4D8C-8F32-C845F2F70CBF}" destId="{A05E8D05-15E6-4BEC-B725-D745A48258D3}" srcOrd="2" destOrd="0" parTransId="{29C49A6E-36B2-41D1-83D5-6B58713D5DAF}" sibTransId="{EA09E308-F440-47C6-8C86-B63BABC170D9}"/>
    <dgm:cxn modelId="{7F489565-58F8-4C96-B2A0-D119C29EA914}" srcId="{3183185A-2A53-4D8C-8F32-C845F2F70CBF}" destId="{B8E68318-2B4A-4BEA-AF35-3A0B0F14E2FF}" srcOrd="3" destOrd="0" parTransId="{CE977DD5-F9D7-4DED-9297-E0274D8C04F8}" sibTransId="{53912A03-E448-4F76-B3D0-9ED1B94C5273}"/>
    <dgm:cxn modelId="{B3B75767-F5F8-4491-90D5-5742EB2BC878}" type="presOf" srcId="{E90264E4-81CE-47E1-80E3-2624D8E5DFEE}" destId="{0E09DE89-66C0-478D-8170-8F0BC920F1EB}" srcOrd="0" destOrd="0" presId="urn:microsoft.com/office/officeart/2005/8/layout/chevron2"/>
    <dgm:cxn modelId="{F3B89C52-602F-49F7-B10E-F3B64BCDF706}" srcId="{758CBA3A-9936-4C67-965C-A8DD3074879B}" destId="{E90264E4-81CE-47E1-80E3-2624D8E5DFEE}" srcOrd="0" destOrd="0" parTransId="{79881485-DDC4-4A70-AA7E-393B9FD5747B}" sibTransId="{F41EE2E3-AB57-4E33-8FAD-2DCFFB467FDC}"/>
    <dgm:cxn modelId="{C84E1F53-7405-483B-B6F0-9163A553CDF3}" srcId="{A05E8D05-15E6-4BEC-B725-D745A48258D3}" destId="{F4652548-D500-4FDF-96CE-300DD808811E}" srcOrd="0" destOrd="0" parTransId="{9075B6F0-1A9C-4446-8CD5-2CDF65D254CF}" sibTransId="{1F286E4F-9832-4E56-9D19-DC7C96FF3E51}"/>
    <dgm:cxn modelId="{5F92077A-D266-43D8-B1E4-282FB69A0EF5}" type="presOf" srcId="{3183185A-2A53-4D8C-8F32-C845F2F70CBF}" destId="{E80E23AD-ECAE-46D2-92A5-71CA9074EED7}" srcOrd="0" destOrd="0" presId="urn:microsoft.com/office/officeart/2005/8/layout/chevron2"/>
    <dgm:cxn modelId="{F717B596-7122-4C3F-9238-14763508386B}" srcId="{3183185A-2A53-4D8C-8F32-C845F2F70CBF}" destId="{758CBA3A-9936-4C67-965C-A8DD3074879B}" srcOrd="0" destOrd="0" parTransId="{39812E31-9C15-4A6C-B8B9-78CE6FB555B1}" sibTransId="{290E9CBE-1634-47AD-B973-508944073D35}"/>
    <dgm:cxn modelId="{4D38D698-DC6D-4926-9520-43A255B536D4}" srcId="{15031D9C-993C-4715-A26F-56D8831933EB}" destId="{07B93839-AE15-473C-B47B-27FA5DBEE4E9}" srcOrd="0" destOrd="0" parTransId="{2BEFC288-C4D1-45AF-B679-7A41333941DE}" sibTransId="{0468DBFC-CB2D-4B3A-AAE7-09352D12344E}"/>
    <dgm:cxn modelId="{C8C2ADA0-316E-46E3-A4D5-49BD4A9A4B0B}" srcId="{3183185A-2A53-4D8C-8F32-C845F2F70CBF}" destId="{15031D9C-993C-4715-A26F-56D8831933EB}" srcOrd="1" destOrd="0" parTransId="{77530735-8AD3-469C-AEC2-B5B17A08AF65}" sibTransId="{FB1D36D5-798A-40AA-91C3-3F3E5AF1A86F}"/>
    <dgm:cxn modelId="{7DB365C8-94D8-4F11-9094-77660F918E10}" type="presOf" srcId="{B8E68318-2B4A-4BEA-AF35-3A0B0F14E2FF}" destId="{67761A80-2FA3-4711-B684-95AEBEAED42E}" srcOrd="0" destOrd="0" presId="urn:microsoft.com/office/officeart/2005/8/layout/chevron2"/>
    <dgm:cxn modelId="{59436CE2-0879-4DC4-8730-6854F21806FA}" type="presOf" srcId="{F4652548-D500-4FDF-96CE-300DD808811E}" destId="{E0963831-ED7E-48A8-BC33-7248FD4B18FF}" srcOrd="0" destOrd="0" presId="urn:microsoft.com/office/officeart/2005/8/layout/chevron2"/>
    <dgm:cxn modelId="{66BC18F4-7C75-4EF6-89EA-5FA9BCF03FF0}" srcId="{B8E68318-2B4A-4BEA-AF35-3A0B0F14E2FF}" destId="{5B9C6E5A-F556-495C-B9B5-1E64E7E653B5}" srcOrd="0" destOrd="0" parTransId="{C563CBE4-2747-403B-80C7-C5F6E371469B}" sibTransId="{8DA9C1F3-2720-4D0F-B70D-6A9AA0A21103}"/>
    <dgm:cxn modelId="{135E7873-A46E-4154-8EE3-52AAA60564FD}" type="presParOf" srcId="{E80E23AD-ECAE-46D2-92A5-71CA9074EED7}" destId="{63DDCCD6-3F31-4095-8E42-5BBFC31B83BE}" srcOrd="0" destOrd="0" presId="urn:microsoft.com/office/officeart/2005/8/layout/chevron2"/>
    <dgm:cxn modelId="{A9FAD751-EA16-40A5-97AE-3F69AE5C1837}" type="presParOf" srcId="{63DDCCD6-3F31-4095-8E42-5BBFC31B83BE}" destId="{C0AF5CB7-6C4F-49BC-8738-E4DE0AC00B72}" srcOrd="0" destOrd="0" presId="urn:microsoft.com/office/officeart/2005/8/layout/chevron2"/>
    <dgm:cxn modelId="{D4F1CFD9-FAA1-4448-ABAA-E3FEFCB6CAF1}" type="presParOf" srcId="{63DDCCD6-3F31-4095-8E42-5BBFC31B83BE}" destId="{0E09DE89-66C0-478D-8170-8F0BC920F1EB}" srcOrd="1" destOrd="0" presId="urn:microsoft.com/office/officeart/2005/8/layout/chevron2"/>
    <dgm:cxn modelId="{2E2E534E-4D39-4D42-98E3-8E839879F75B}" type="presParOf" srcId="{E80E23AD-ECAE-46D2-92A5-71CA9074EED7}" destId="{52E78D13-8FB5-4AEC-B5C0-881B683FCF22}" srcOrd="1" destOrd="0" presId="urn:microsoft.com/office/officeart/2005/8/layout/chevron2"/>
    <dgm:cxn modelId="{E68FD358-61E9-4B14-947B-E013AD32E758}" type="presParOf" srcId="{E80E23AD-ECAE-46D2-92A5-71CA9074EED7}" destId="{E529DD28-A6C8-4185-BA28-3A73741EACF4}" srcOrd="2" destOrd="0" presId="urn:microsoft.com/office/officeart/2005/8/layout/chevron2"/>
    <dgm:cxn modelId="{ADDEDC8D-E08F-431C-8144-0F1630B4A0CB}" type="presParOf" srcId="{E529DD28-A6C8-4185-BA28-3A73741EACF4}" destId="{29EA1718-F619-46D8-B505-CF1DDA71B8BF}" srcOrd="0" destOrd="0" presId="urn:microsoft.com/office/officeart/2005/8/layout/chevron2"/>
    <dgm:cxn modelId="{D8DF5C2A-E654-4638-8D6A-DD69C6F02065}" type="presParOf" srcId="{E529DD28-A6C8-4185-BA28-3A73741EACF4}" destId="{C96267EA-EF01-411B-8D37-95F44BBB68D3}" srcOrd="1" destOrd="0" presId="urn:microsoft.com/office/officeart/2005/8/layout/chevron2"/>
    <dgm:cxn modelId="{8CA69AEF-3F6A-4CF3-AA93-E24960786D06}" type="presParOf" srcId="{E80E23AD-ECAE-46D2-92A5-71CA9074EED7}" destId="{4CCED8E1-297A-4834-9FC1-39D8E59A67B1}" srcOrd="3" destOrd="0" presId="urn:microsoft.com/office/officeart/2005/8/layout/chevron2"/>
    <dgm:cxn modelId="{C4B75D3B-7D2E-4104-A49D-004329C1A07C}" type="presParOf" srcId="{E80E23AD-ECAE-46D2-92A5-71CA9074EED7}" destId="{2ECAF2CA-9EC5-4811-8E31-68BC510C9C8C}" srcOrd="4" destOrd="0" presId="urn:microsoft.com/office/officeart/2005/8/layout/chevron2"/>
    <dgm:cxn modelId="{C5490FB2-A84D-4E9F-A8EA-63B496D1EFD1}" type="presParOf" srcId="{2ECAF2CA-9EC5-4811-8E31-68BC510C9C8C}" destId="{1C7BC3E2-0CF3-4CE8-95BD-C81B9E1BF90F}" srcOrd="0" destOrd="0" presId="urn:microsoft.com/office/officeart/2005/8/layout/chevron2"/>
    <dgm:cxn modelId="{73CFDC68-7135-462C-A591-C0620D33ED78}" type="presParOf" srcId="{2ECAF2CA-9EC5-4811-8E31-68BC510C9C8C}" destId="{E0963831-ED7E-48A8-BC33-7248FD4B18FF}" srcOrd="1" destOrd="0" presId="urn:microsoft.com/office/officeart/2005/8/layout/chevron2"/>
    <dgm:cxn modelId="{504106D3-100C-4B7B-846A-4DC6546806FC}" type="presParOf" srcId="{E80E23AD-ECAE-46D2-92A5-71CA9074EED7}" destId="{A88284EC-840C-4E1C-8D20-FE2FAC34639E}" srcOrd="5" destOrd="0" presId="urn:microsoft.com/office/officeart/2005/8/layout/chevron2"/>
    <dgm:cxn modelId="{A0F83C97-BD80-40FA-BE1D-90B86585109F}" type="presParOf" srcId="{E80E23AD-ECAE-46D2-92A5-71CA9074EED7}" destId="{05D52820-DF16-4729-AA01-A66FDA47F236}" srcOrd="6" destOrd="0" presId="urn:microsoft.com/office/officeart/2005/8/layout/chevron2"/>
    <dgm:cxn modelId="{BF7B767E-2143-47ED-A423-F33501884617}" type="presParOf" srcId="{05D52820-DF16-4729-AA01-A66FDA47F236}" destId="{67761A80-2FA3-4711-B684-95AEBEAED42E}" srcOrd="0" destOrd="0" presId="urn:microsoft.com/office/officeart/2005/8/layout/chevron2"/>
    <dgm:cxn modelId="{9D8DCB97-F036-4AFC-93B8-B6F9278AEC9D}" type="presParOf" srcId="{05D52820-DF16-4729-AA01-A66FDA47F236}" destId="{963BF791-D4DE-4E9F-8510-A2368BD7510F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0AF5CB7-6C4F-49BC-8738-E4DE0AC00B72}">
      <dsp:nvSpPr>
        <dsp:cNvPr id="0" name=""/>
        <dsp:cNvSpPr/>
      </dsp:nvSpPr>
      <dsp:spPr>
        <a:xfrm rot="5400000">
          <a:off x="-187858" y="189185"/>
          <a:ext cx="1252388" cy="876672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rtlCol="0" anchor="ctr" anchorCtr="0">
          <a:noAutofit/>
        </a:bodyPr>
        <a:lstStyle/>
        <a:p>
          <a:pPr marL="0" lvl="0" indent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noProof="0" dirty="0"/>
            <a:t>А</a:t>
          </a:r>
        </a:p>
      </dsp:txBody>
      <dsp:txXfrm rot="-5400000">
        <a:off x="0" y="439663"/>
        <a:ext cx="876672" cy="375716"/>
      </dsp:txXfrm>
    </dsp:sp>
    <dsp:sp modelId="{0E09DE89-66C0-478D-8170-8F0BC920F1EB}">
      <dsp:nvSpPr>
        <dsp:cNvPr id="0" name=""/>
        <dsp:cNvSpPr/>
      </dsp:nvSpPr>
      <dsp:spPr>
        <a:xfrm rot="5400000">
          <a:off x="4837874" y="-3959875"/>
          <a:ext cx="814052" cy="8736457"/>
        </a:xfrm>
        <a:prstGeom prst="round2Same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9525" rIns="9525" bIns="9525" numCol="1" spcCol="1270" rtlCol="0" anchor="ctr" anchorCtr="0">
          <a:noAutofit/>
        </a:bodyPr>
        <a:lstStyle/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500" kern="1200" dirty="0"/>
            <a:t> Анализ существующих методик по оптимальному планированию.</a:t>
          </a:r>
          <a:endParaRPr lang="ru-RU" sz="1500" kern="1200" noProof="0" dirty="0"/>
        </a:p>
      </dsp:txBody>
      <dsp:txXfrm rot="-5400000">
        <a:off x="876672" y="41066"/>
        <a:ext cx="8696718" cy="734574"/>
      </dsp:txXfrm>
    </dsp:sp>
    <dsp:sp modelId="{29EA1718-F619-46D8-B505-CF1DDA71B8BF}">
      <dsp:nvSpPr>
        <dsp:cNvPr id="0" name=""/>
        <dsp:cNvSpPr/>
      </dsp:nvSpPr>
      <dsp:spPr>
        <a:xfrm rot="5400000">
          <a:off x="-187858" y="1294837"/>
          <a:ext cx="1252388" cy="876672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rtlCol="0" anchor="ctr" anchorCtr="0">
          <a:noAutofit/>
        </a:bodyPr>
        <a:lstStyle/>
        <a:p>
          <a:pPr marL="0" lvl="0" indent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noProof="0" dirty="0"/>
            <a:t>Б</a:t>
          </a:r>
        </a:p>
      </dsp:txBody>
      <dsp:txXfrm rot="-5400000">
        <a:off x="0" y="1545315"/>
        <a:ext cx="876672" cy="375716"/>
      </dsp:txXfrm>
    </dsp:sp>
    <dsp:sp modelId="{C96267EA-EF01-411B-8D37-95F44BBB68D3}">
      <dsp:nvSpPr>
        <dsp:cNvPr id="0" name=""/>
        <dsp:cNvSpPr/>
      </dsp:nvSpPr>
      <dsp:spPr>
        <a:xfrm rot="5400000">
          <a:off x="4837874" y="-2854223"/>
          <a:ext cx="814052" cy="8736457"/>
        </a:xfrm>
        <a:prstGeom prst="round2Same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9525" rIns="9525" bIns="9525" numCol="1" spcCol="1270" rtlCol="0" anchor="ctr" anchorCtr="0">
          <a:noAutofit/>
        </a:bodyPr>
        <a:lstStyle/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500" kern="1200" dirty="0"/>
            <a:t>Разработка методологии по оценке экономической целесообразности проведения ПГИ для РИР.</a:t>
          </a:r>
          <a:endParaRPr lang="ru-RU" sz="1500" kern="1200" noProof="0" dirty="0"/>
        </a:p>
      </dsp:txBody>
      <dsp:txXfrm rot="-5400000">
        <a:off x="876672" y="1146718"/>
        <a:ext cx="8696718" cy="734574"/>
      </dsp:txXfrm>
    </dsp:sp>
    <dsp:sp modelId="{1C7BC3E2-0CF3-4CE8-95BD-C81B9E1BF90F}">
      <dsp:nvSpPr>
        <dsp:cNvPr id="0" name=""/>
        <dsp:cNvSpPr/>
      </dsp:nvSpPr>
      <dsp:spPr>
        <a:xfrm rot="5400000">
          <a:off x="-187858" y="2400490"/>
          <a:ext cx="1252388" cy="876672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rtlCol="0" anchor="ctr" anchorCtr="0">
          <a:noAutofit/>
        </a:bodyPr>
        <a:lstStyle/>
        <a:p>
          <a:pPr marL="0" lvl="0" indent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noProof="0" dirty="0"/>
            <a:t>В</a:t>
          </a:r>
        </a:p>
      </dsp:txBody>
      <dsp:txXfrm rot="-5400000">
        <a:off x="0" y="2650968"/>
        <a:ext cx="876672" cy="375716"/>
      </dsp:txXfrm>
    </dsp:sp>
    <dsp:sp modelId="{E0963831-ED7E-48A8-BC33-7248FD4B18FF}">
      <dsp:nvSpPr>
        <dsp:cNvPr id="0" name=""/>
        <dsp:cNvSpPr/>
      </dsp:nvSpPr>
      <dsp:spPr>
        <a:xfrm rot="5400000">
          <a:off x="4837874" y="-1748570"/>
          <a:ext cx="814052" cy="8736457"/>
        </a:xfrm>
        <a:prstGeom prst="round2Same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9525" rIns="9525" bIns="952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ru-RU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500" kern="1200" dirty="0"/>
            <a:t>Разработка технологии по оценке экономической целесообразности проведения ПГИ для РИР.</a:t>
          </a:r>
        </a:p>
      </dsp:txBody>
      <dsp:txXfrm rot="-5400000">
        <a:off x="876672" y="2252371"/>
        <a:ext cx="8696718" cy="734574"/>
      </dsp:txXfrm>
    </dsp:sp>
    <dsp:sp modelId="{67761A80-2FA3-4711-B684-95AEBEAED42E}">
      <dsp:nvSpPr>
        <dsp:cNvPr id="0" name=""/>
        <dsp:cNvSpPr/>
      </dsp:nvSpPr>
      <dsp:spPr>
        <a:xfrm rot="5400000">
          <a:off x="-187858" y="3506142"/>
          <a:ext cx="1252388" cy="876672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rtlCol="0" anchor="ctr" anchorCtr="0">
          <a:noAutofit/>
        </a:bodyPr>
        <a:lstStyle/>
        <a:p>
          <a:pPr marL="0" lvl="0" indent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noProof="0" dirty="0"/>
            <a:t>Г</a:t>
          </a:r>
        </a:p>
      </dsp:txBody>
      <dsp:txXfrm rot="-5400000">
        <a:off x="0" y="3756620"/>
        <a:ext cx="876672" cy="375716"/>
      </dsp:txXfrm>
    </dsp:sp>
    <dsp:sp modelId="{963BF791-D4DE-4E9F-8510-A2368BD7510F}">
      <dsp:nvSpPr>
        <dsp:cNvPr id="0" name=""/>
        <dsp:cNvSpPr/>
      </dsp:nvSpPr>
      <dsp:spPr>
        <a:xfrm rot="5400000">
          <a:off x="4837874" y="-642918"/>
          <a:ext cx="814052" cy="8736457"/>
        </a:xfrm>
        <a:prstGeom prst="round2Same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9525" rIns="9525" bIns="952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500" kern="1200"/>
            <a:t>Разработать программный расчетный комплекс, базирующийся на проведенном исследовании</a:t>
          </a:r>
        </a:p>
      </dsp:txBody>
      <dsp:txXfrm rot="-5400000">
        <a:off x="876672" y="3358023"/>
        <a:ext cx="8696718" cy="73457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A3BC5DFD-D59C-4A78-9863-7389301FC12B}" type="datetime1">
              <a:rPr lang="ru-RU" smtClean="0"/>
              <a:t>29.06.2020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04360E59-1627-4404-ACC5-51C744AB0F2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1622542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pPr rtl="0"/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 rtl="0"/>
            <a:fld id="{4772CC64-04AB-4F40-B370-C9EC22A15BA9}" type="datetime1">
              <a:rPr lang="ru-RU" smtClean="0"/>
              <a:t>29.06.2020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ru-RU" dirty="0"/>
              <a:t>Щелкните, чтобы изменить стили текста образца слайда</a:t>
            </a:r>
          </a:p>
          <a:p>
            <a:pPr lvl="1" rtl="0"/>
            <a:r>
              <a:rPr lang="ru-RU" dirty="0"/>
              <a:t>Второй уровень</a:t>
            </a:r>
          </a:p>
          <a:p>
            <a:pPr lvl="2" rtl="0"/>
            <a:r>
              <a:rPr lang="ru-RU" dirty="0"/>
              <a:t>Третий уровень</a:t>
            </a:r>
          </a:p>
          <a:p>
            <a:pPr lvl="3" rtl="0"/>
            <a:r>
              <a:rPr lang="ru-RU" dirty="0"/>
              <a:t>Четвертый уровень</a:t>
            </a:r>
          </a:p>
          <a:p>
            <a:pPr lvl="4" rtl="0"/>
            <a:r>
              <a:rPr lang="ru-RU" dirty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pPr rtl="0"/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 rtl="0"/>
            <a:fld id="{841221E5-7225-48EB-A4EE-420E7BFCF705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5666991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41221E5-7225-48EB-A4EE-420E7BFCF705}" type="slidenum">
              <a:rPr lang="ru-RU" smtClean="0"/>
              <a:pPr rtl="0"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1990609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841221E5-7225-48EB-A4EE-420E7BFCF705}" type="slidenum">
              <a:rPr lang="ru-RU" smtClean="0"/>
              <a:pPr rtl="0"/>
              <a:t>10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5618792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kern="1200" dirty="0"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rPr>
              <a:t>EMVwi</a:t>
            </a:r>
            <a:r>
              <a:rPr lang="ru-RU" sz="1200" kern="1200" dirty="0"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rPr>
              <a:t> ожидаемая ценность проекта с учетом дополнительной</a:t>
            </a:r>
            <a:r>
              <a:rPr lang="en-US" sz="1200" kern="1200" dirty="0"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rPr>
              <a:t>информации;</a:t>
            </a:r>
          </a:p>
          <a:p>
            <a:r>
              <a:rPr lang="en-US" sz="1200" kern="1200" dirty="0" err="1"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rPr>
              <a:t>ENVwoi</a:t>
            </a:r>
            <a:r>
              <a:rPr lang="ru-RU" sz="1200" kern="1200" dirty="0"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rPr>
              <a:t> – ожидаемая ценность проекта без учета дополнительной информации; </a:t>
            </a:r>
          </a:p>
          <a:p>
            <a:r>
              <a:rPr lang="en-US" sz="1200" kern="1200" dirty="0" err="1"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rPr>
              <a:t>NPVwi</a:t>
            </a:r>
            <a:r>
              <a:rPr lang="ru-RU" sz="1200" kern="1200" dirty="0"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rPr>
              <a:t> – сумма дисконтированных значений потока платежей, приведенных к сегодняшнему дню с учетом дополнительной информации;</a:t>
            </a:r>
          </a:p>
          <a:p>
            <a:r>
              <a:rPr lang="en-US" sz="1200" kern="1200" dirty="0" err="1"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rPr>
              <a:t>NPVwoi</a:t>
            </a:r>
            <a:r>
              <a:rPr lang="ru-RU" sz="1200" kern="1200" dirty="0"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rPr>
              <a:t> – сумма дисконтированных значений потока платежей, приведенных к сегодняшнему дню, без учета дополнительной информации;</a:t>
            </a:r>
          </a:p>
          <a:p>
            <a:r>
              <a:rPr lang="en-US" sz="1200" kern="1200" dirty="0"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rPr>
              <a:t>Pi</a:t>
            </a:r>
            <a:r>
              <a:rPr lang="ru-RU" sz="1200" kern="1200" dirty="0"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rPr>
              <a:t>– вероятность того, что событие произойдет.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41221E5-7225-48EB-A4EE-420E7BFCF705}" type="slidenum">
              <a:rPr lang="ru-RU" smtClean="0"/>
              <a:pPr rtl="0"/>
              <a:t>11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735584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841221E5-7225-48EB-A4EE-420E7BFCF705}" type="slidenum">
              <a:rPr lang="ru-RU" smtClean="0"/>
              <a:pPr rtl="0"/>
              <a:t>18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371475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841221E5-7225-48EB-A4EE-420E7BFCF705}" type="slidenum">
              <a:rPr lang="ru-RU" smtClean="0"/>
              <a:pPr rtl="0"/>
              <a:t>21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145926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41221E5-7225-48EB-A4EE-420E7BFCF705}" type="slidenum">
              <a:rPr lang="ru-RU" smtClean="0"/>
              <a:pPr rtl="0"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323686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41221E5-7225-48EB-A4EE-420E7BFCF705}" type="slidenum">
              <a:rPr lang="ru-RU" smtClean="0"/>
              <a:pPr rtl="0"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295672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41221E5-7225-48EB-A4EE-420E7BFCF705}" type="slidenum">
              <a:rPr lang="ru-RU" smtClean="0"/>
              <a:pPr rtl="0"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879887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41221E5-7225-48EB-A4EE-420E7BFCF705}" type="slidenum">
              <a:rPr lang="ru-RU" smtClean="0"/>
              <a:pPr rtl="0"/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204909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41221E5-7225-48EB-A4EE-420E7BFCF705}" type="slidenum">
              <a:rPr lang="ru-RU" smtClean="0"/>
              <a:pPr rtl="0"/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088780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41221E5-7225-48EB-A4EE-420E7BFCF705}" type="slidenum">
              <a:rPr lang="ru-RU" smtClean="0"/>
              <a:pPr rtl="0"/>
              <a:t>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5341877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kern="1200" dirty="0"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rPr>
              <a:t>EMVwi</a:t>
            </a:r>
            <a:r>
              <a:rPr lang="ru-RU" sz="1200" kern="1200" dirty="0"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rPr>
              <a:t> ожидаемая ценность проекта с учетом дополнительной</a:t>
            </a:r>
            <a:r>
              <a:rPr lang="en-US" sz="1200" kern="1200" dirty="0"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rPr>
              <a:t>информации;</a:t>
            </a:r>
          </a:p>
          <a:p>
            <a:r>
              <a:rPr lang="en-US" sz="1200" kern="1200" dirty="0" err="1"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rPr>
              <a:t>ENVwoi</a:t>
            </a:r>
            <a:r>
              <a:rPr lang="ru-RU" sz="1200" kern="1200" dirty="0"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rPr>
              <a:t> – ожидаемая ценность проекта без учета дополнительной информации; </a:t>
            </a:r>
          </a:p>
          <a:p>
            <a:r>
              <a:rPr lang="en-US" sz="1200" kern="1200" dirty="0" err="1"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rPr>
              <a:t>NPVwi</a:t>
            </a:r>
            <a:r>
              <a:rPr lang="ru-RU" sz="1200" kern="1200" dirty="0"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rPr>
              <a:t> – сумма дисконтированных значений потока платежей, приведенных к сегодняшнему дню с учетом дополнительной информации;</a:t>
            </a:r>
          </a:p>
          <a:p>
            <a:r>
              <a:rPr lang="en-US" sz="1200" kern="1200" dirty="0" err="1"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rPr>
              <a:t>NPVwoi</a:t>
            </a:r>
            <a:r>
              <a:rPr lang="ru-RU" sz="1200" kern="1200" dirty="0"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rPr>
              <a:t> – сумма дисконтированных значений потока платежей, приведенных к сегодняшнему дню, без учета дополнительной информации;</a:t>
            </a:r>
          </a:p>
          <a:p>
            <a:r>
              <a:rPr lang="en-US" sz="1200" kern="1200" dirty="0"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rPr>
              <a:t>Pi</a:t>
            </a:r>
            <a:r>
              <a:rPr lang="ru-RU" sz="1200" kern="1200" dirty="0"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rPr>
              <a:t>– вероятность того, что событие произойдет.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41221E5-7225-48EB-A4EE-420E7BFCF705}" type="slidenum">
              <a:rPr lang="ru-RU" smtClean="0"/>
              <a:pPr rtl="0"/>
              <a:t>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4696528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841221E5-7225-48EB-A4EE-420E7BFCF705}" type="slidenum">
              <a:rPr lang="ru-RU" smtClean="0"/>
              <a:pPr rtl="0"/>
              <a:t>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108028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 bwMode="ltGray">
          <a:xfrm>
            <a:off x="11579384" y="5638800"/>
            <a:ext cx="609441" cy="1219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ru-RU" dirty="0"/>
          </a:p>
        </p:txBody>
      </p:sp>
      <p:sp>
        <p:nvSpPr>
          <p:cNvPr id="9" name="Прямоугольник 8"/>
          <p:cNvSpPr/>
          <p:nvPr/>
        </p:nvSpPr>
        <p:spPr bwMode="gray">
          <a:xfrm>
            <a:off x="11274663" y="5638800"/>
            <a:ext cx="304721" cy="1219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ru-RU" dirty="0"/>
          </a:p>
        </p:txBody>
      </p:sp>
      <p:sp>
        <p:nvSpPr>
          <p:cNvPr id="10" name="Прямоугольник 9"/>
          <p:cNvSpPr/>
          <p:nvPr/>
        </p:nvSpPr>
        <p:spPr bwMode="ltGray">
          <a:xfrm>
            <a:off x="1218883" y="0"/>
            <a:ext cx="60944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 bwMode="gray">
          <a:xfrm>
            <a:off x="0" y="0"/>
            <a:ext cx="1218883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 bwMode="ltGray">
          <a:xfrm>
            <a:off x="0" y="5638800"/>
            <a:ext cx="12188825" cy="1219200"/>
          </a:xfrm>
          <a:prstGeom prst="rect">
            <a:avLst/>
          </a:prstGeom>
          <a:solidFill>
            <a:schemeClr val="accent1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ru-RU" dirty="0"/>
          </a:p>
        </p:txBody>
      </p:sp>
      <p:cxnSp>
        <p:nvCxnSpPr>
          <p:cNvPr id="13" name="Прямая соединительная линия 12"/>
          <p:cNvCxnSpPr/>
          <p:nvPr/>
        </p:nvCxnSpPr>
        <p:spPr bwMode="white">
          <a:xfrm>
            <a:off x="11573293" y="5638800"/>
            <a:ext cx="0" cy="12192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Прямоугольник 13"/>
          <p:cNvSpPr/>
          <p:nvPr/>
        </p:nvSpPr>
        <p:spPr bwMode="black">
          <a:xfrm>
            <a:off x="0" y="5643132"/>
            <a:ext cx="1216152" cy="1214868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ru-RU" dirty="0"/>
          </a:p>
        </p:txBody>
      </p:sp>
      <p:cxnSp>
        <p:nvCxnSpPr>
          <p:cNvPr id="15" name="Прямая соединительная линия 14"/>
          <p:cNvCxnSpPr/>
          <p:nvPr/>
        </p:nvCxnSpPr>
        <p:spPr bwMode="white">
          <a:xfrm>
            <a:off x="1218884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 bwMode="white">
          <a:xfrm>
            <a:off x="0" y="5631204"/>
            <a:ext cx="1828325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Пи"/>
          <p:cNvSpPr>
            <a:spLocks/>
          </p:cNvSpPr>
          <p:nvPr/>
        </p:nvSpPr>
        <p:spPr bwMode="white">
          <a:xfrm>
            <a:off x="276462" y="6032500"/>
            <a:ext cx="593189" cy="519176"/>
          </a:xfrm>
          <a:custGeom>
            <a:avLst/>
            <a:gdLst>
              <a:gd name="T0" fmla="*/ 411 w 426"/>
              <a:gd name="T1" fmla="*/ 0 h 372"/>
              <a:gd name="T2" fmla="*/ 90 w 426"/>
              <a:gd name="T3" fmla="*/ 0 h 372"/>
              <a:gd name="T4" fmla="*/ 3 w 426"/>
              <a:gd name="T5" fmla="*/ 64 h 372"/>
              <a:gd name="T6" fmla="*/ 12 w 426"/>
              <a:gd name="T7" fmla="*/ 83 h 372"/>
              <a:gd name="T8" fmla="*/ 17 w 426"/>
              <a:gd name="T9" fmla="*/ 83 h 372"/>
              <a:gd name="T10" fmla="*/ 31 w 426"/>
              <a:gd name="T11" fmla="*/ 73 h 372"/>
              <a:gd name="T12" fmla="*/ 90 w 426"/>
              <a:gd name="T13" fmla="*/ 30 h 372"/>
              <a:gd name="T14" fmla="*/ 131 w 426"/>
              <a:gd name="T15" fmla="*/ 30 h 372"/>
              <a:gd name="T16" fmla="*/ 61 w 426"/>
              <a:gd name="T17" fmla="*/ 334 h 372"/>
              <a:gd name="T18" fmla="*/ 61 w 426"/>
              <a:gd name="T19" fmla="*/ 355 h 372"/>
              <a:gd name="T20" fmla="*/ 72 w 426"/>
              <a:gd name="T21" fmla="*/ 359 h 372"/>
              <a:gd name="T22" fmla="*/ 83 w 426"/>
              <a:gd name="T23" fmla="*/ 355 h 372"/>
              <a:gd name="T24" fmla="*/ 161 w 426"/>
              <a:gd name="T25" fmla="*/ 30 h 372"/>
              <a:gd name="T26" fmla="*/ 272 w 426"/>
              <a:gd name="T27" fmla="*/ 30 h 372"/>
              <a:gd name="T28" fmla="*/ 253 w 426"/>
              <a:gd name="T29" fmla="*/ 270 h 372"/>
              <a:gd name="T30" fmla="*/ 277 w 426"/>
              <a:gd name="T31" fmla="*/ 355 h 372"/>
              <a:gd name="T32" fmla="*/ 322 w 426"/>
              <a:gd name="T33" fmla="*/ 372 h 372"/>
              <a:gd name="T34" fmla="*/ 335 w 426"/>
              <a:gd name="T35" fmla="*/ 371 h 372"/>
              <a:gd name="T36" fmla="*/ 417 w 426"/>
              <a:gd name="T37" fmla="*/ 280 h 372"/>
              <a:gd name="T38" fmla="*/ 406 w 426"/>
              <a:gd name="T39" fmla="*/ 262 h 372"/>
              <a:gd name="T40" fmla="*/ 388 w 426"/>
              <a:gd name="T41" fmla="*/ 273 h 372"/>
              <a:gd name="T42" fmla="*/ 331 w 426"/>
              <a:gd name="T43" fmla="*/ 341 h 372"/>
              <a:gd name="T44" fmla="*/ 298 w 426"/>
              <a:gd name="T45" fmla="*/ 333 h 372"/>
              <a:gd name="T46" fmla="*/ 283 w 426"/>
              <a:gd name="T47" fmla="*/ 272 h 372"/>
              <a:gd name="T48" fmla="*/ 302 w 426"/>
              <a:gd name="T49" fmla="*/ 30 h 372"/>
              <a:gd name="T50" fmla="*/ 411 w 426"/>
              <a:gd name="T51" fmla="*/ 30 h 372"/>
              <a:gd name="T52" fmla="*/ 426 w 426"/>
              <a:gd name="T53" fmla="*/ 15 h 372"/>
              <a:gd name="T54" fmla="*/ 411 w 426"/>
              <a:gd name="T55" fmla="*/ 0 h 3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426" h="372">
                <a:moveTo>
                  <a:pt x="411" y="0"/>
                </a:moveTo>
                <a:cubicBezTo>
                  <a:pt x="90" y="0"/>
                  <a:pt x="90" y="0"/>
                  <a:pt x="90" y="0"/>
                </a:cubicBezTo>
                <a:cubicBezTo>
                  <a:pt x="25" y="0"/>
                  <a:pt x="4" y="61"/>
                  <a:pt x="3" y="64"/>
                </a:cubicBezTo>
                <a:cubicBezTo>
                  <a:pt x="0" y="71"/>
                  <a:pt x="4" y="80"/>
                  <a:pt x="12" y="83"/>
                </a:cubicBezTo>
                <a:cubicBezTo>
                  <a:pt x="14" y="83"/>
                  <a:pt x="15" y="83"/>
                  <a:pt x="17" y="83"/>
                </a:cubicBezTo>
                <a:cubicBezTo>
                  <a:pt x="23" y="83"/>
                  <a:pt x="29" y="80"/>
                  <a:pt x="31" y="73"/>
                </a:cubicBezTo>
                <a:cubicBezTo>
                  <a:pt x="31" y="73"/>
                  <a:pt x="46" y="30"/>
                  <a:pt x="90" y="30"/>
                </a:cubicBezTo>
                <a:cubicBezTo>
                  <a:pt x="131" y="30"/>
                  <a:pt x="131" y="30"/>
                  <a:pt x="131" y="30"/>
                </a:cubicBezTo>
                <a:cubicBezTo>
                  <a:pt x="129" y="83"/>
                  <a:pt x="118" y="274"/>
                  <a:pt x="61" y="334"/>
                </a:cubicBezTo>
                <a:cubicBezTo>
                  <a:pt x="55" y="340"/>
                  <a:pt x="55" y="350"/>
                  <a:pt x="61" y="355"/>
                </a:cubicBezTo>
                <a:cubicBezTo>
                  <a:pt x="64" y="358"/>
                  <a:pt x="68" y="359"/>
                  <a:pt x="72" y="359"/>
                </a:cubicBezTo>
                <a:cubicBezTo>
                  <a:pt x="76" y="359"/>
                  <a:pt x="80" y="358"/>
                  <a:pt x="83" y="355"/>
                </a:cubicBezTo>
                <a:cubicBezTo>
                  <a:pt x="148" y="286"/>
                  <a:pt x="159" y="84"/>
                  <a:pt x="161" y="30"/>
                </a:cubicBezTo>
                <a:cubicBezTo>
                  <a:pt x="272" y="30"/>
                  <a:pt x="272" y="30"/>
                  <a:pt x="272" y="30"/>
                </a:cubicBezTo>
                <a:cubicBezTo>
                  <a:pt x="253" y="270"/>
                  <a:pt x="253" y="270"/>
                  <a:pt x="253" y="270"/>
                </a:cubicBezTo>
                <a:cubicBezTo>
                  <a:pt x="253" y="272"/>
                  <a:pt x="248" y="327"/>
                  <a:pt x="277" y="355"/>
                </a:cubicBezTo>
                <a:cubicBezTo>
                  <a:pt x="289" y="366"/>
                  <a:pt x="304" y="372"/>
                  <a:pt x="322" y="372"/>
                </a:cubicBezTo>
                <a:cubicBezTo>
                  <a:pt x="326" y="372"/>
                  <a:pt x="330" y="372"/>
                  <a:pt x="335" y="371"/>
                </a:cubicBezTo>
                <a:cubicBezTo>
                  <a:pt x="398" y="362"/>
                  <a:pt x="416" y="283"/>
                  <a:pt x="417" y="280"/>
                </a:cubicBezTo>
                <a:cubicBezTo>
                  <a:pt x="419" y="271"/>
                  <a:pt x="414" y="264"/>
                  <a:pt x="406" y="262"/>
                </a:cubicBezTo>
                <a:cubicBezTo>
                  <a:pt x="398" y="260"/>
                  <a:pt x="390" y="265"/>
                  <a:pt x="388" y="273"/>
                </a:cubicBezTo>
                <a:cubicBezTo>
                  <a:pt x="388" y="274"/>
                  <a:pt x="373" y="335"/>
                  <a:pt x="331" y="341"/>
                </a:cubicBezTo>
                <a:cubicBezTo>
                  <a:pt x="316" y="343"/>
                  <a:pt x="306" y="341"/>
                  <a:pt x="298" y="333"/>
                </a:cubicBezTo>
                <a:cubicBezTo>
                  <a:pt x="282" y="318"/>
                  <a:pt x="282" y="284"/>
                  <a:pt x="283" y="272"/>
                </a:cubicBezTo>
                <a:cubicBezTo>
                  <a:pt x="302" y="30"/>
                  <a:pt x="302" y="30"/>
                  <a:pt x="302" y="30"/>
                </a:cubicBezTo>
                <a:cubicBezTo>
                  <a:pt x="411" y="30"/>
                  <a:pt x="411" y="30"/>
                  <a:pt x="411" y="30"/>
                </a:cubicBezTo>
                <a:cubicBezTo>
                  <a:pt x="419" y="30"/>
                  <a:pt x="426" y="24"/>
                  <a:pt x="426" y="15"/>
                </a:cubicBezTo>
                <a:cubicBezTo>
                  <a:pt x="426" y="7"/>
                  <a:pt x="419" y="0"/>
                  <a:pt x="411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txBody>
          <a:bodyPr vert="horz" wrap="square" lIns="121899" tIns="60949" rIns="121899" bIns="60949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428669" y="1600200"/>
            <a:ext cx="8329031" cy="2680127"/>
          </a:xfrm>
        </p:spPr>
        <p:txBody>
          <a:bodyPr rtlCol="0">
            <a:noAutofit/>
          </a:bodyPr>
          <a:lstStyle>
            <a:lvl1pPr>
              <a:defRPr sz="5400"/>
            </a:lvl1pPr>
          </a:lstStyle>
          <a:p>
            <a:pPr rtl="0"/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28669" y="4344915"/>
            <a:ext cx="7516442" cy="1116085"/>
          </a:xfrm>
        </p:spPr>
        <p:txBody>
          <a:bodyPr rtlCol="0">
            <a:normAutofit/>
          </a:bodyPr>
          <a:lstStyle>
            <a:lvl1pPr marL="0" indent="0" algn="l">
              <a:spcBef>
                <a:spcPts val="0"/>
              </a:spcBef>
              <a:buNone/>
              <a:defRPr sz="3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ru-RU"/>
              <a:t>Образец подзаголовка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rtl="0"/>
            <a:fld id="{8E289087-3B90-4B7A-B0B3-663DF715D0C0}" type="datetime1">
              <a:rPr lang="ru-RU" smtClean="0"/>
              <a:t>29.06.2020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rtl="0"/>
            <a:r>
              <a:rPr lang="ru-RU" dirty="0"/>
              <a:t>Добавить нижний колонтитул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66412" y="6356351"/>
            <a:ext cx="609441" cy="365125"/>
          </a:xfrm>
        </p:spPr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rtl="0"/>
            <a:fld id="{7DC1BBB0-96F0-4077-A278-0F3FB5C104D3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17955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ru-RU"/>
              <a:t>Образец текста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F076F26-008E-40CD-B0DF-FD99CADBA164}" type="datetime1">
              <a:rPr lang="ru-RU" smtClean="0"/>
              <a:t>29.06.2020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dirty="0"/>
              <a:t>Добавить нижний колонтитул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DC1BBB0-96F0-4077-A278-0F3FB5C104D3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40880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black">
          <a:xfrm>
            <a:off x="11884104" y="0"/>
            <a:ext cx="304721" cy="6858000"/>
          </a:xfrm>
          <a:prstGeom prst="rect">
            <a:avLst/>
          </a:pr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ru-RU" dirty="0"/>
          </a:p>
        </p:txBody>
      </p:sp>
      <p:sp>
        <p:nvSpPr>
          <p:cNvPr id="8" name="Прямоугольник 7"/>
          <p:cNvSpPr/>
          <p:nvPr/>
        </p:nvSpPr>
        <p:spPr bwMode="ltGray">
          <a:xfrm>
            <a:off x="617143" y="0"/>
            <a:ext cx="60944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ru-RU" dirty="0"/>
          </a:p>
        </p:txBody>
      </p:sp>
      <p:sp>
        <p:nvSpPr>
          <p:cNvPr id="9" name="Прямоугольник 8"/>
          <p:cNvSpPr/>
          <p:nvPr/>
        </p:nvSpPr>
        <p:spPr bwMode="gray">
          <a:xfrm>
            <a:off x="0" y="0"/>
            <a:ext cx="609441" cy="6858000"/>
          </a:xfrm>
          <a:prstGeom prst="rect">
            <a:avLst/>
          </a:prstGeom>
          <a:solidFill>
            <a:schemeClr val="accent1">
              <a:lumMod val="75000"/>
              <a:alpha val="87843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ru-RU" dirty="0"/>
          </a:p>
        </p:txBody>
      </p:sp>
      <p:sp>
        <p:nvSpPr>
          <p:cNvPr id="10" name="Прямоугольник 9"/>
          <p:cNvSpPr/>
          <p:nvPr/>
        </p:nvSpPr>
        <p:spPr bwMode="black">
          <a:xfrm>
            <a:off x="617143" y="736219"/>
            <a:ext cx="609441" cy="609600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dirty="0"/>
          </a:p>
        </p:txBody>
      </p:sp>
      <p:cxnSp>
        <p:nvCxnSpPr>
          <p:cNvPr id="11" name="Прямая соединительная линия 10"/>
          <p:cNvCxnSpPr/>
          <p:nvPr/>
        </p:nvCxnSpPr>
        <p:spPr bwMode="white">
          <a:xfrm>
            <a:off x="617143" y="736219"/>
            <a:ext cx="60944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 bwMode="white">
          <a:xfrm>
            <a:off x="617143" y="1345819"/>
            <a:ext cx="60944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Пи"/>
          <p:cNvSpPr>
            <a:spLocks/>
          </p:cNvSpPr>
          <p:nvPr/>
        </p:nvSpPr>
        <p:spPr bwMode="white">
          <a:xfrm rot="5400000">
            <a:off x="756095" y="898102"/>
            <a:ext cx="336023" cy="294097"/>
          </a:xfrm>
          <a:custGeom>
            <a:avLst/>
            <a:gdLst>
              <a:gd name="T0" fmla="*/ 411 w 426"/>
              <a:gd name="T1" fmla="*/ 0 h 372"/>
              <a:gd name="T2" fmla="*/ 90 w 426"/>
              <a:gd name="T3" fmla="*/ 0 h 372"/>
              <a:gd name="T4" fmla="*/ 3 w 426"/>
              <a:gd name="T5" fmla="*/ 64 h 372"/>
              <a:gd name="T6" fmla="*/ 12 w 426"/>
              <a:gd name="T7" fmla="*/ 83 h 372"/>
              <a:gd name="T8" fmla="*/ 17 w 426"/>
              <a:gd name="T9" fmla="*/ 83 h 372"/>
              <a:gd name="T10" fmla="*/ 31 w 426"/>
              <a:gd name="T11" fmla="*/ 73 h 372"/>
              <a:gd name="T12" fmla="*/ 90 w 426"/>
              <a:gd name="T13" fmla="*/ 30 h 372"/>
              <a:gd name="T14" fmla="*/ 131 w 426"/>
              <a:gd name="T15" fmla="*/ 30 h 372"/>
              <a:gd name="T16" fmla="*/ 61 w 426"/>
              <a:gd name="T17" fmla="*/ 334 h 372"/>
              <a:gd name="T18" fmla="*/ 61 w 426"/>
              <a:gd name="T19" fmla="*/ 355 h 372"/>
              <a:gd name="T20" fmla="*/ 72 w 426"/>
              <a:gd name="T21" fmla="*/ 359 h 372"/>
              <a:gd name="T22" fmla="*/ 83 w 426"/>
              <a:gd name="T23" fmla="*/ 355 h 372"/>
              <a:gd name="T24" fmla="*/ 161 w 426"/>
              <a:gd name="T25" fmla="*/ 30 h 372"/>
              <a:gd name="T26" fmla="*/ 272 w 426"/>
              <a:gd name="T27" fmla="*/ 30 h 372"/>
              <a:gd name="T28" fmla="*/ 253 w 426"/>
              <a:gd name="T29" fmla="*/ 270 h 372"/>
              <a:gd name="T30" fmla="*/ 277 w 426"/>
              <a:gd name="T31" fmla="*/ 355 h 372"/>
              <a:gd name="T32" fmla="*/ 322 w 426"/>
              <a:gd name="T33" fmla="*/ 372 h 372"/>
              <a:gd name="T34" fmla="*/ 335 w 426"/>
              <a:gd name="T35" fmla="*/ 371 h 372"/>
              <a:gd name="T36" fmla="*/ 417 w 426"/>
              <a:gd name="T37" fmla="*/ 280 h 372"/>
              <a:gd name="T38" fmla="*/ 406 w 426"/>
              <a:gd name="T39" fmla="*/ 262 h 372"/>
              <a:gd name="T40" fmla="*/ 388 w 426"/>
              <a:gd name="T41" fmla="*/ 273 h 372"/>
              <a:gd name="T42" fmla="*/ 331 w 426"/>
              <a:gd name="T43" fmla="*/ 341 h 372"/>
              <a:gd name="T44" fmla="*/ 298 w 426"/>
              <a:gd name="T45" fmla="*/ 333 h 372"/>
              <a:gd name="T46" fmla="*/ 283 w 426"/>
              <a:gd name="T47" fmla="*/ 272 h 372"/>
              <a:gd name="T48" fmla="*/ 302 w 426"/>
              <a:gd name="T49" fmla="*/ 30 h 372"/>
              <a:gd name="T50" fmla="*/ 411 w 426"/>
              <a:gd name="T51" fmla="*/ 30 h 372"/>
              <a:gd name="T52" fmla="*/ 426 w 426"/>
              <a:gd name="T53" fmla="*/ 15 h 372"/>
              <a:gd name="T54" fmla="*/ 411 w 426"/>
              <a:gd name="T55" fmla="*/ 0 h 3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426" h="372">
                <a:moveTo>
                  <a:pt x="411" y="0"/>
                </a:moveTo>
                <a:cubicBezTo>
                  <a:pt x="90" y="0"/>
                  <a:pt x="90" y="0"/>
                  <a:pt x="90" y="0"/>
                </a:cubicBezTo>
                <a:cubicBezTo>
                  <a:pt x="25" y="0"/>
                  <a:pt x="4" y="61"/>
                  <a:pt x="3" y="64"/>
                </a:cubicBezTo>
                <a:cubicBezTo>
                  <a:pt x="0" y="71"/>
                  <a:pt x="4" y="80"/>
                  <a:pt x="12" y="83"/>
                </a:cubicBezTo>
                <a:cubicBezTo>
                  <a:pt x="14" y="83"/>
                  <a:pt x="15" y="83"/>
                  <a:pt x="17" y="83"/>
                </a:cubicBezTo>
                <a:cubicBezTo>
                  <a:pt x="23" y="83"/>
                  <a:pt x="29" y="80"/>
                  <a:pt x="31" y="73"/>
                </a:cubicBezTo>
                <a:cubicBezTo>
                  <a:pt x="31" y="73"/>
                  <a:pt x="46" y="30"/>
                  <a:pt x="90" y="30"/>
                </a:cubicBezTo>
                <a:cubicBezTo>
                  <a:pt x="131" y="30"/>
                  <a:pt x="131" y="30"/>
                  <a:pt x="131" y="30"/>
                </a:cubicBezTo>
                <a:cubicBezTo>
                  <a:pt x="129" y="83"/>
                  <a:pt x="118" y="274"/>
                  <a:pt x="61" y="334"/>
                </a:cubicBezTo>
                <a:cubicBezTo>
                  <a:pt x="55" y="340"/>
                  <a:pt x="55" y="350"/>
                  <a:pt x="61" y="355"/>
                </a:cubicBezTo>
                <a:cubicBezTo>
                  <a:pt x="64" y="358"/>
                  <a:pt x="68" y="359"/>
                  <a:pt x="72" y="359"/>
                </a:cubicBezTo>
                <a:cubicBezTo>
                  <a:pt x="76" y="359"/>
                  <a:pt x="80" y="358"/>
                  <a:pt x="83" y="355"/>
                </a:cubicBezTo>
                <a:cubicBezTo>
                  <a:pt x="148" y="286"/>
                  <a:pt x="159" y="84"/>
                  <a:pt x="161" y="30"/>
                </a:cubicBezTo>
                <a:cubicBezTo>
                  <a:pt x="272" y="30"/>
                  <a:pt x="272" y="30"/>
                  <a:pt x="272" y="30"/>
                </a:cubicBezTo>
                <a:cubicBezTo>
                  <a:pt x="253" y="270"/>
                  <a:pt x="253" y="270"/>
                  <a:pt x="253" y="270"/>
                </a:cubicBezTo>
                <a:cubicBezTo>
                  <a:pt x="253" y="272"/>
                  <a:pt x="248" y="327"/>
                  <a:pt x="277" y="355"/>
                </a:cubicBezTo>
                <a:cubicBezTo>
                  <a:pt x="289" y="366"/>
                  <a:pt x="304" y="372"/>
                  <a:pt x="322" y="372"/>
                </a:cubicBezTo>
                <a:cubicBezTo>
                  <a:pt x="326" y="372"/>
                  <a:pt x="330" y="372"/>
                  <a:pt x="335" y="371"/>
                </a:cubicBezTo>
                <a:cubicBezTo>
                  <a:pt x="398" y="362"/>
                  <a:pt x="416" y="283"/>
                  <a:pt x="417" y="280"/>
                </a:cubicBezTo>
                <a:cubicBezTo>
                  <a:pt x="419" y="271"/>
                  <a:pt x="414" y="264"/>
                  <a:pt x="406" y="262"/>
                </a:cubicBezTo>
                <a:cubicBezTo>
                  <a:pt x="398" y="260"/>
                  <a:pt x="390" y="265"/>
                  <a:pt x="388" y="273"/>
                </a:cubicBezTo>
                <a:cubicBezTo>
                  <a:pt x="388" y="274"/>
                  <a:pt x="373" y="335"/>
                  <a:pt x="331" y="341"/>
                </a:cubicBezTo>
                <a:cubicBezTo>
                  <a:pt x="316" y="343"/>
                  <a:pt x="306" y="341"/>
                  <a:pt x="298" y="333"/>
                </a:cubicBezTo>
                <a:cubicBezTo>
                  <a:pt x="282" y="318"/>
                  <a:pt x="282" y="284"/>
                  <a:pt x="283" y="272"/>
                </a:cubicBezTo>
                <a:cubicBezTo>
                  <a:pt x="302" y="30"/>
                  <a:pt x="302" y="30"/>
                  <a:pt x="302" y="30"/>
                </a:cubicBezTo>
                <a:cubicBezTo>
                  <a:pt x="411" y="30"/>
                  <a:pt x="411" y="30"/>
                  <a:pt x="411" y="30"/>
                </a:cubicBezTo>
                <a:cubicBezTo>
                  <a:pt x="419" y="30"/>
                  <a:pt x="426" y="24"/>
                  <a:pt x="426" y="15"/>
                </a:cubicBezTo>
                <a:cubicBezTo>
                  <a:pt x="426" y="7"/>
                  <a:pt x="419" y="0"/>
                  <a:pt x="41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dirty="0"/>
          </a:p>
        </p:txBody>
      </p:sp>
      <p:cxnSp>
        <p:nvCxnSpPr>
          <p:cNvPr id="14" name="Прямая соединительная линия 13"/>
          <p:cNvCxnSpPr/>
          <p:nvPr/>
        </p:nvCxnSpPr>
        <p:spPr bwMode="white">
          <a:xfrm>
            <a:off x="617143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599612" y="685800"/>
            <a:ext cx="1787526" cy="5486400"/>
          </a:xfrm>
        </p:spPr>
        <p:txBody>
          <a:bodyPr vert="eaVert" rtlCol="0"/>
          <a:lstStyle/>
          <a:p>
            <a:pPr rtl="0"/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598613" y="685800"/>
            <a:ext cx="7848599" cy="5486400"/>
          </a:xfrm>
        </p:spPr>
        <p:txBody>
          <a:bodyPr vert="eaVert" rtlCol="0"/>
          <a:lstStyle/>
          <a:p>
            <a:pPr lvl="0" rtl="0"/>
            <a:r>
              <a:rPr lang="ru-RU"/>
              <a:t>Образец текста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B20A7CE-0912-4C2F-926E-0DDC0C423B66}" type="datetime1">
              <a:rPr lang="ru-RU" smtClean="0"/>
              <a:t>29.06.2020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dirty="0"/>
              <a:t>Добавить нижний колонтитул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DC1BBB0-96F0-4077-A278-0F3FB5C104D3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12817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ru-RU"/>
              <a:t>Образец текста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01BBC6F-1CE0-4655-9B16-DDAF1AD7C72C}" type="datetime1">
              <a:rPr lang="ru-RU" smtClean="0"/>
              <a:t>29.06.2020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dirty="0"/>
              <a:t>Добавить нижний колонтитул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DC1BBB0-96F0-4077-A278-0F3FB5C104D3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85532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/>
          <p:nvPr/>
        </p:nvSpPr>
        <p:spPr bwMode="black">
          <a:xfrm>
            <a:off x="11579384" y="5638800"/>
            <a:ext cx="609441" cy="1219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ru-RU" dirty="0"/>
          </a:p>
        </p:txBody>
      </p:sp>
      <p:sp>
        <p:nvSpPr>
          <p:cNvPr id="20" name="Прямоугольник 19"/>
          <p:cNvSpPr/>
          <p:nvPr/>
        </p:nvSpPr>
        <p:spPr bwMode="gray">
          <a:xfrm>
            <a:off x="11274663" y="5638800"/>
            <a:ext cx="304721" cy="1219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ru-RU" dirty="0"/>
          </a:p>
        </p:txBody>
      </p:sp>
      <p:sp>
        <p:nvSpPr>
          <p:cNvPr id="24" name="Прямоугольник 23"/>
          <p:cNvSpPr/>
          <p:nvPr/>
        </p:nvSpPr>
        <p:spPr bwMode="gray">
          <a:xfrm>
            <a:off x="1216152" y="5638800"/>
            <a:ext cx="609441" cy="1219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ru-RU" dirty="0"/>
          </a:p>
        </p:txBody>
      </p:sp>
      <p:sp>
        <p:nvSpPr>
          <p:cNvPr id="21" name="Прямоугольник 20"/>
          <p:cNvSpPr/>
          <p:nvPr/>
        </p:nvSpPr>
        <p:spPr bwMode="ltGray">
          <a:xfrm>
            <a:off x="0" y="5638800"/>
            <a:ext cx="12188825" cy="1219200"/>
          </a:xfrm>
          <a:prstGeom prst="rect">
            <a:avLst/>
          </a:prstGeom>
          <a:solidFill>
            <a:schemeClr val="accent1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ru-RU" dirty="0"/>
          </a:p>
        </p:txBody>
      </p:sp>
      <p:cxnSp>
        <p:nvCxnSpPr>
          <p:cNvPr id="22" name="Прямая соединительная линия 21"/>
          <p:cNvCxnSpPr/>
          <p:nvPr/>
        </p:nvCxnSpPr>
        <p:spPr bwMode="white">
          <a:xfrm>
            <a:off x="11573293" y="5638800"/>
            <a:ext cx="0" cy="12192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 15"/>
          <p:cNvSpPr/>
          <p:nvPr/>
        </p:nvSpPr>
        <p:spPr bwMode="black">
          <a:xfrm>
            <a:off x="0" y="5643132"/>
            <a:ext cx="1216152" cy="1214868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ru-RU" dirty="0"/>
          </a:p>
        </p:txBody>
      </p:sp>
      <p:sp>
        <p:nvSpPr>
          <p:cNvPr id="18" name="Пи"/>
          <p:cNvSpPr>
            <a:spLocks/>
          </p:cNvSpPr>
          <p:nvPr/>
        </p:nvSpPr>
        <p:spPr bwMode="white">
          <a:xfrm>
            <a:off x="276462" y="6032500"/>
            <a:ext cx="593189" cy="519176"/>
          </a:xfrm>
          <a:custGeom>
            <a:avLst/>
            <a:gdLst>
              <a:gd name="T0" fmla="*/ 411 w 426"/>
              <a:gd name="T1" fmla="*/ 0 h 372"/>
              <a:gd name="T2" fmla="*/ 90 w 426"/>
              <a:gd name="T3" fmla="*/ 0 h 372"/>
              <a:gd name="T4" fmla="*/ 3 w 426"/>
              <a:gd name="T5" fmla="*/ 64 h 372"/>
              <a:gd name="T6" fmla="*/ 12 w 426"/>
              <a:gd name="T7" fmla="*/ 83 h 372"/>
              <a:gd name="T8" fmla="*/ 17 w 426"/>
              <a:gd name="T9" fmla="*/ 83 h 372"/>
              <a:gd name="T10" fmla="*/ 31 w 426"/>
              <a:gd name="T11" fmla="*/ 73 h 372"/>
              <a:gd name="T12" fmla="*/ 90 w 426"/>
              <a:gd name="T13" fmla="*/ 30 h 372"/>
              <a:gd name="T14" fmla="*/ 131 w 426"/>
              <a:gd name="T15" fmla="*/ 30 h 372"/>
              <a:gd name="T16" fmla="*/ 61 w 426"/>
              <a:gd name="T17" fmla="*/ 334 h 372"/>
              <a:gd name="T18" fmla="*/ 61 w 426"/>
              <a:gd name="T19" fmla="*/ 355 h 372"/>
              <a:gd name="T20" fmla="*/ 72 w 426"/>
              <a:gd name="T21" fmla="*/ 359 h 372"/>
              <a:gd name="T22" fmla="*/ 83 w 426"/>
              <a:gd name="T23" fmla="*/ 355 h 372"/>
              <a:gd name="T24" fmla="*/ 161 w 426"/>
              <a:gd name="T25" fmla="*/ 30 h 372"/>
              <a:gd name="T26" fmla="*/ 272 w 426"/>
              <a:gd name="T27" fmla="*/ 30 h 372"/>
              <a:gd name="T28" fmla="*/ 253 w 426"/>
              <a:gd name="T29" fmla="*/ 270 h 372"/>
              <a:gd name="T30" fmla="*/ 277 w 426"/>
              <a:gd name="T31" fmla="*/ 355 h 372"/>
              <a:gd name="T32" fmla="*/ 322 w 426"/>
              <a:gd name="T33" fmla="*/ 372 h 372"/>
              <a:gd name="T34" fmla="*/ 335 w 426"/>
              <a:gd name="T35" fmla="*/ 371 h 372"/>
              <a:gd name="T36" fmla="*/ 417 w 426"/>
              <a:gd name="T37" fmla="*/ 280 h 372"/>
              <a:gd name="T38" fmla="*/ 406 w 426"/>
              <a:gd name="T39" fmla="*/ 262 h 372"/>
              <a:gd name="T40" fmla="*/ 388 w 426"/>
              <a:gd name="T41" fmla="*/ 273 h 372"/>
              <a:gd name="T42" fmla="*/ 331 w 426"/>
              <a:gd name="T43" fmla="*/ 341 h 372"/>
              <a:gd name="T44" fmla="*/ 298 w 426"/>
              <a:gd name="T45" fmla="*/ 333 h 372"/>
              <a:gd name="T46" fmla="*/ 283 w 426"/>
              <a:gd name="T47" fmla="*/ 272 h 372"/>
              <a:gd name="T48" fmla="*/ 302 w 426"/>
              <a:gd name="T49" fmla="*/ 30 h 372"/>
              <a:gd name="T50" fmla="*/ 411 w 426"/>
              <a:gd name="T51" fmla="*/ 30 h 372"/>
              <a:gd name="T52" fmla="*/ 426 w 426"/>
              <a:gd name="T53" fmla="*/ 15 h 372"/>
              <a:gd name="T54" fmla="*/ 411 w 426"/>
              <a:gd name="T55" fmla="*/ 0 h 3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426" h="372">
                <a:moveTo>
                  <a:pt x="411" y="0"/>
                </a:moveTo>
                <a:cubicBezTo>
                  <a:pt x="90" y="0"/>
                  <a:pt x="90" y="0"/>
                  <a:pt x="90" y="0"/>
                </a:cubicBezTo>
                <a:cubicBezTo>
                  <a:pt x="25" y="0"/>
                  <a:pt x="4" y="61"/>
                  <a:pt x="3" y="64"/>
                </a:cubicBezTo>
                <a:cubicBezTo>
                  <a:pt x="0" y="71"/>
                  <a:pt x="4" y="80"/>
                  <a:pt x="12" y="83"/>
                </a:cubicBezTo>
                <a:cubicBezTo>
                  <a:pt x="14" y="83"/>
                  <a:pt x="15" y="83"/>
                  <a:pt x="17" y="83"/>
                </a:cubicBezTo>
                <a:cubicBezTo>
                  <a:pt x="23" y="83"/>
                  <a:pt x="29" y="80"/>
                  <a:pt x="31" y="73"/>
                </a:cubicBezTo>
                <a:cubicBezTo>
                  <a:pt x="31" y="73"/>
                  <a:pt x="46" y="30"/>
                  <a:pt x="90" y="30"/>
                </a:cubicBezTo>
                <a:cubicBezTo>
                  <a:pt x="131" y="30"/>
                  <a:pt x="131" y="30"/>
                  <a:pt x="131" y="30"/>
                </a:cubicBezTo>
                <a:cubicBezTo>
                  <a:pt x="129" y="83"/>
                  <a:pt x="118" y="274"/>
                  <a:pt x="61" y="334"/>
                </a:cubicBezTo>
                <a:cubicBezTo>
                  <a:pt x="55" y="340"/>
                  <a:pt x="55" y="350"/>
                  <a:pt x="61" y="355"/>
                </a:cubicBezTo>
                <a:cubicBezTo>
                  <a:pt x="64" y="358"/>
                  <a:pt x="68" y="359"/>
                  <a:pt x="72" y="359"/>
                </a:cubicBezTo>
                <a:cubicBezTo>
                  <a:pt x="76" y="359"/>
                  <a:pt x="80" y="358"/>
                  <a:pt x="83" y="355"/>
                </a:cubicBezTo>
                <a:cubicBezTo>
                  <a:pt x="148" y="286"/>
                  <a:pt x="159" y="84"/>
                  <a:pt x="161" y="30"/>
                </a:cubicBezTo>
                <a:cubicBezTo>
                  <a:pt x="272" y="30"/>
                  <a:pt x="272" y="30"/>
                  <a:pt x="272" y="30"/>
                </a:cubicBezTo>
                <a:cubicBezTo>
                  <a:pt x="253" y="270"/>
                  <a:pt x="253" y="270"/>
                  <a:pt x="253" y="270"/>
                </a:cubicBezTo>
                <a:cubicBezTo>
                  <a:pt x="253" y="272"/>
                  <a:pt x="248" y="327"/>
                  <a:pt x="277" y="355"/>
                </a:cubicBezTo>
                <a:cubicBezTo>
                  <a:pt x="289" y="366"/>
                  <a:pt x="304" y="372"/>
                  <a:pt x="322" y="372"/>
                </a:cubicBezTo>
                <a:cubicBezTo>
                  <a:pt x="326" y="372"/>
                  <a:pt x="330" y="372"/>
                  <a:pt x="335" y="371"/>
                </a:cubicBezTo>
                <a:cubicBezTo>
                  <a:pt x="398" y="362"/>
                  <a:pt x="416" y="283"/>
                  <a:pt x="417" y="280"/>
                </a:cubicBezTo>
                <a:cubicBezTo>
                  <a:pt x="419" y="271"/>
                  <a:pt x="414" y="264"/>
                  <a:pt x="406" y="262"/>
                </a:cubicBezTo>
                <a:cubicBezTo>
                  <a:pt x="398" y="260"/>
                  <a:pt x="390" y="265"/>
                  <a:pt x="388" y="273"/>
                </a:cubicBezTo>
                <a:cubicBezTo>
                  <a:pt x="388" y="274"/>
                  <a:pt x="373" y="335"/>
                  <a:pt x="331" y="341"/>
                </a:cubicBezTo>
                <a:cubicBezTo>
                  <a:pt x="316" y="343"/>
                  <a:pt x="306" y="341"/>
                  <a:pt x="298" y="333"/>
                </a:cubicBezTo>
                <a:cubicBezTo>
                  <a:pt x="282" y="318"/>
                  <a:pt x="282" y="284"/>
                  <a:pt x="283" y="272"/>
                </a:cubicBezTo>
                <a:cubicBezTo>
                  <a:pt x="302" y="30"/>
                  <a:pt x="302" y="30"/>
                  <a:pt x="302" y="30"/>
                </a:cubicBezTo>
                <a:cubicBezTo>
                  <a:pt x="411" y="30"/>
                  <a:pt x="411" y="30"/>
                  <a:pt x="411" y="30"/>
                </a:cubicBezTo>
                <a:cubicBezTo>
                  <a:pt x="419" y="30"/>
                  <a:pt x="426" y="24"/>
                  <a:pt x="426" y="15"/>
                </a:cubicBezTo>
                <a:cubicBezTo>
                  <a:pt x="426" y="7"/>
                  <a:pt x="419" y="0"/>
                  <a:pt x="411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txBody>
          <a:bodyPr vert="horz" wrap="square" lIns="121899" tIns="60949" rIns="121899" bIns="60949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dirty="0"/>
          </a:p>
        </p:txBody>
      </p:sp>
      <p:cxnSp>
        <p:nvCxnSpPr>
          <p:cNvPr id="23" name="Прямая соединительная линия 22"/>
          <p:cNvCxnSpPr/>
          <p:nvPr/>
        </p:nvCxnSpPr>
        <p:spPr bwMode="white">
          <a:xfrm>
            <a:off x="1216152" y="5638800"/>
            <a:ext cx="0" cy="12192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Прямоугольник 25"/>
          <p:cNvSpPr/>
          <p:nvPr/>
        </p:nvSpPr>
        <p:spPr bwMode="black">
          <a:xfrm>
            <a:off x="11579384" y="0"/>
            <a:ext cx="609441" cy="609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ru-RU" dirty="0"/>
          </a:p>
        </p:txBody>
      </p:sp>
      <p:sp>
        <p:nvSpPr>
          <p:cNvPr id="27" name="Прямоугольник 26"/>
          <p:cNvSpPr/>
          <p:nvPr/>
        </p:nvSpPr>
        <p:spPr bwMode="gray">
          <a:xfrm>
            <a:off x="11274663" y="0"/>
            <a:ext cx="304721" cy="6096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ru-RU" dirty="0"/>
          </a:p>
        </p:txBody>
      </p:sp>
      <p:sp>
        <p:nvSpPr>
          <p:cNvPr id="28" name="Прямоугольник 27"/>
          <p:cNvSpPr/>
          <p:nvPr/>
        </p:nvSpPr>
        <p:spPr bwMode="gray">
          <a:xfrm>
            <a:off x="1218883" y="0"/>
            <a:ext cx="609441" cy="609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ru-RU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-2" y="0"/>
            <a:ext cx="1218883" cy="6096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ru-RU" dirty="0"/>
          </a:p>
        </p:txBody>
      </p:sp>
      <p:sp>
        <p:nvSpPr>
          <p:cNvPr id="30" name="Прямоугольник 29"/>
          <p:cNvSpPr/>
          <p:nvPr/>
        </p:nvSpPr>
        <p:spPr bwMode="ltGray">
          <a:xfrm>
            <a:off x="0" y="0"/>
            <a:ext cx="12188825" cy="609600"/>
          </a:xfrm>
          <a:prstGeom prst="rect">
            <a:avLst/>
          </a:prstGeom>
          <a:solidFill>
            <a:schemeClr val="accent1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ru-RU" dirty="0"/>
          </a:p>
        </p:txBody>
      </p:sp>
      <p:cxnSp>
        <p:nvCxnSpPr>
          <p:cNvPr id="31" name="Прямая соединительная линия 30"/>
          <p:cNvCxnSpPr/>
          <p:nvPr/>
        </p:nvCxnSpPr>
        <p:spPr bwMode="white">
          <a:xfrm>
            <a:off x="11573293" y="0"/>
            <a:ext cx="0" cy="6096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Прямоугольник 31"/>
          <p:cNvSpPr/>
          <p:nvPr/>
        </p:nvSpPr>
        <p:spPr bwMode="black">
          <a:xfrm>
            <a:off x="0" y="0"/>
            <a:ext cx="1216152" cy="609600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ru-RU" dirty="0"/>
          </a:p>
        </p:txBody>
      </p:sp>
      <p:cxnSp>
        <p:nvCxnSpPr>
          <p:cNvPr id="33" name="Прямая соединительная линия 32"/>
          <p:cNvCxnSpPr/>
          <p:nvPr/>
        </p:nvCxnSpPr>
        <p:spPr bwMode="white">
          <a:xfrm>
            <a:off x="1218884" y="0"/>
            <a:ext cx="0" cy="6096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98613" y="1600201"/>
            <a:ext cx="8283272" cy="2654064"/>
          </a:xfrm>
        </p:spPr>
        <p:txBody>
          <a:bodyPr rtlCol="0" anchor="b">
            <a:normAutofit/>
          </a:bodyPr>
          <a:lstStyle>
            <a:lvl1pPr algn="l">
              <a:defRPr sz="5400" b="0" cap="none" baseline="0"/>
            </a:lvl1pPr>
          </a:lstStyle>
          <a:p>
            <a:pPr rtl="0"/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598613" y="4259996"/>
            <a:ext cx="7264623" cy="1150203"/>
          </a:xfrm>
        </p:spPr>
        <p:txBody>
          <a:bodyPr rtlCol="0" anchor="t">
            <a:normAutofit/>
          </a:bodyPr>
          <a:lstStyle>
            <a:lvl1pPr marL="0" indent="0">
              <a:spcBef>
                <a:spcPts val="0"/>
              </a:spcBef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rtl="0"/>
            <a:fld id="{4A0BB48E-C38A-489F-B21D-27EBF8DA1A52}" type="datetime1">
              <a:rPr lang="ru-RU" smtClean="0"/>
              <a:t>29.06.2020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rtl="0"/>
            <a:r>
              <a:rPr lang="ru-RU" dirty="0"/>
              <a:t>Добавить нижний колонтитул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66571" y="6356351"/>
            <a:ext cx="609441" cy="365125"/>
          </a:xfrm>
        </p:spPr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rtl="0"/>
            <a:fld id="{7DC1BBB0-96F0-4077-A278-0F3FB5C104D3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34467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593436" y="1600200"/>
            <a:ext cx="4814586" cy="4572000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ru-RU"/>
              <a:t>Образец текста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561651" y="1600200"/>
            <a:ext cx="4814586" cy="4572000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 baseline="0"/>
            </a:lvl6pPr>
            <a:lvl7pPr>
              <a:defRPr sz="1800" baseline="0"/>
            </a:lvl7pPr>
            <a:lvl8pPr>
              <a:defRPr sz="1800" baseline="0"/>
            </a:lvl8pPr>
            <a:lvl9pPr>
              <a:defRPr sz="1800" baseline="0"/>
            </a:lvl9pPr>
          </a:lstStyle>
          <a:p>
            <a:pPr lvl="0" rtl="0"/>
            <a:r>
              <a:rPr lang="ru-RU"/>
              <a:t>Образец текста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C824002-8F04-447D-8224-40D7ED6840A4}" type="datetime1">
              <a:rPr lang="ru-RU" smtClean="0"/>
              <a:t>29.06.2020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dirty="0"/>
              <a:t>Добавить нижний колонтитул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DC1BBB0-96F0-4077-A278-0F3FB5C104D3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391137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/>
            </a:lvl1pPr>
          </a:lstStyle>
          <a:p>
            <a:pPr rtl="0"/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593436" y="1499616"/>
            <a:ext cx="4818888" cy="938784"/>
          </a:xfrm>
        </p:spPr>
        <p:txBody>
          <a:bodyPr rtlCol="0" anchor="b">
            <a:noAutofit/>
          </a:bodyPr>
          <a:lstStyle>
            <a:lvl1pPr marL="0" indent="0">
              <a:spcBef>
                <a:spcPts val="0"/>
              </a:spcBef>
              <a:buNone/>
              <a:defRPr sz="2400" b="0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593436" y="2514706"/>
            <a:ext cx="4814586" cy="3657493"/>
          </a:xfrm>
        </p:spPr>
        <p:txBody>
          <a:bodyPr rtlCol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 rtl="0"/>
            <a:r>
              <a:rPr lang="ru-RU"/>
              <a:t>Образец текста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557349" y="1499616"/>
            <a:ext cx="4818888" cy="938784"/>
          </a:xfrm>
        </p:spPr>
        <p:txBody>
          <a:bodyPr rtlCol="0" anchor="b">
            <a:noAutofit/>
          </a:bodyPr>
          <a:lstStyle>
            <a:lvl1pPr marL="0" indent="0">
              <a:spcBef>
                <a:spcPts val="0"/>
              </a:spcBef>
              <a:buNone/>
              <a:defRPr sz="2400" b="0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557349" y="2514600"/>
            <a:ext cx="4818888" cy="3655568"/>
          </a:xfrm>
        </p:spPr>
        <p:txBody>
          <a:bodyPr rtlCol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ru-RU"/>
              <a:t>Образец текста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A510220-7851-4877-87D8-65579BB1DD91}" type="datetime1">
              <a:rPr lang="ru-RU" smtClean="0"/>
              <a:t>29.06.2020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dirty="0"/>
              <a:t>Добавить нижний колонтитул</a:t>
            </a: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DC1BBB0-96F0-4077-A278-0F3FB5C104D3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38358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5D1B4D7-E962-4AD5-804D-44BB05D648F1}" type="datetime1">
              <a:rPr lang="ru-RU" smtClean="0"/>
              <a:t>29.06.2020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dirty="0"/>
              <a:t>Добавить нижний колонтитул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DC1BBB0-96F0-4077-A278-0F3FB5C104D3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63578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 bwMode="ltGray">
          <a:xfrm>
            <a:off x="626239" y="0"/>
            <a:ext cx="30472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ru-RU" dirty="0"/>
          </a:p>
        </p:txBody>
      </p:sp>
      <p:sp>
        <p:nvSpPr>
          <p:cNvPr id="6" name="Прямоугольник 5"/>
          <p:cNvSpPr/>
          <p:nvPr/>
        </p:nvSpPr>
        <p:spPr bwMode="gray">
          <a:xfrm>
            <a:off x="0" y="0"/>
            <a:ext cx="609441" cy="6858000"/>
          </a:xfrm>
          <a:prstGeom prst="rect">
            <a:avLst/>
          </a:prstGeom>
          <a:solidFill>
            <a:schemeClr val="accent1">
              <a:lumMod val="7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ru-RU" dirty="0"/>
          </a:p>
        </p:txBody>
      </p:sp>
      <p:cxnSp>
        <p:nvCxnSpPr>
          <p:cNvPr id="7" name="Прямая соединительная линия 6"/>
          <p:cNvCxnSpPr/>
          <p:nvPr/>
        </p:nvCxnSpPr>
        <p:spPr bwMode="white">
          <a:xfrm>
            <a:off x="617143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Прямоугольник 7"/>
          <p:cNvSpPr/>
          <p:nvPr/>
        </p:nvSpPr>
        <p:spPr bwMode="gray">
          <a:xfrm>
            <a:off x="10969942" y="0"/>
            <a:ext cx="922621" cy="6858000"/>
          </a:xfrm>
          <a:prstGeom prst="rect">
            <a:avLst/>
          </a:prstGeom>
          <a:solidFill>
            <a:schemeClr val="accent1">
              <a:lumMod val="75000"/>
              <a:alpha val="8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ru-RU" dirty="0"/>
          </a:p>
        </p:txBody>
      </p:sp>
      <p:sp>
        <p:nvSpPr>
          <p:cNvPr id="9" name="Прямоугольник 8"/>
          <p:cNvSpPr/>
          <p:nvPr/>
        </p:nvSpPr>
        <p:spPr bwMode="black">
          <a:xfrm>
            <a:off x="11892563" y="0"/>
            <a:ext cx="304721" cy="6858000"/>
          </a:xfrm>
          <a:prstGeom prst="rect">
            <a:avLst/>
          </a:pr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ru-RU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5E49B0F-5FC4-452C-84B9-DC5DB8F7EAF7}" type="datetime1">
              <a:rPr lang="ru-RU" smtClean="0"/>
              <a:t>29.06.2020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dirty="0"/>
              <a:t>Добавить нижний колонтитул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fld id="{7DC1BBB0-96F0-4077-A278-0F3FB5C104D3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8381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 bwMode="gray">
          <a:xfrm>
            <a:off x="621792" y="0"/>
            <a:ext cx="4147717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ru-RU" dirty="0"/>
          </a:p>
        </p:txBody>
      </p:sp>
      <p:sp>
        <p:nvSpPr>
          <p:cNvPr id="9" name="Прямоугольник 8"/>
          <p:cNvSpPr/>
          <p:nvPr/>
        </p:nvSpPr>
        <p:spPr bwMode="ltGray">
          <a:xfrm>
            <a:off x="0" y="0"/>
            <a:ext cx="609441" cy="6858000"/>
          </a:xfrm>
          <a:prstGeom prst="rect">
            <a:avLst/>
          </a:prstGeom>
          <a:solidFill>
            <a:schemeClr val="accent1">
              <a:lumMod val="7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ru-RU" dirty="0"/>
          </a:p>
        </p:txBody>
      </p:sp>
      <p:cxnSp>
        <p:nvCxnSpPr>
          <p:cNvPr id="10" name="Прямая соединительная линия 9"/>
          <p:cNvCxnSpPr/>
          <p:nvPr/>
        </p:nvCxnSpPr>
        <p:spPr bwMode="white">
          <a:xfrm>
            <a:off x="621792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/>
        </p:nvSpPr>
        <p:spPr bwMode="gray">
          <a:xfrm>
            <a:off x="11884104" y="0"/>
            <a:ext cx="304721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white">
          <a:xfrm>
            <a:off x="1074240" y="381000"/>
            <a:ext cx="3293422" cy="1371600"/>
          </a:xfrm>
        </p:spPr>
        <p:txBody>
          <a:bodyPr rtlCol="0" anchor="b">
            <a:normAutofit/>
          </a:bodyPr>
          <a:lstStyle>
            <a:lvl1pPr algn="l">
              <a:defRPr sz="2800" b="0" cap="all" baseline="0">
                <a:solidFill>
                  <a:schemeClr val="bg1"/>
                </a:solidFill>
              </a:defRPr>
            </a:lvl1pPr>
          </a:lstStyle>
          <a:p>
            <a:pPr rtl="0"/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0251" y="482600"/>
            <a:ext cx="6195986" cy="5689600"/>
          </a:xfrm>
        </p:spPr>
        <p:txBody>
          <a:bodyPr rtlCol="0"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 baseline="0"/>
            </a:lvl8pPr>
            <a:lvl9pPr>
              <a:defRPr sz="1800" baseline="0"/>
            </a:lvl9pPr>
          </a:lstStyle>
          <a:p>
            <a:pPr lvl="0" rtl="0"/>
            <a:r>
              <a:rPr lang="ru-RU"/>
              <a:t>Образец текста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white">
          <a:xfrm>
            <a:off x="1074240" y="1828800"/>
            <a:ext cx="3293422" cy="4343400"/>
          </a:xfrm>
        </p:spPr>
        <p:txBody>
          <a:bodyPr rtlCol="0">
            <a:norm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C19F4E1-C9E2-4C86-91EE-CF98446AD814}" type="datetime1">
              <a:rPr lang="ru-RU" smtClean="0"/>
              <a:t>29.06.2020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dirty="0"/>
              <a:t>Добавить нижний колонтитул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DC1BBB0-96F0-4077-A278-0F3FB5C104D3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18043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 bwMode="gray">
          <a:xfrm>
            <a:off x="0" y="0"/>
            <a:ext cx="609441" cy="6858000"/>
          </a:xfrm>
          <a:prstGeom prst="rect">
            <a:avLst/>
          </a:prstGeom>
          <a:solidFill>
            <a:schemeClr val="accent1">
              <a:lumMod val="7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ru-RU" dirty="0"/>
          </a:p>
        </p:txBody>
      </p:sp>
      <p:sp>
        <p:nvSpPr>
          <p:cNvPr id="8" name="Прямоугольник 7"/>
          <p:cNvSpPr/>
          <p:nvPr/>
        </p:nvSpPr>
        <p:spPr bwMode="black">
          <a:xfrm>
            <a:off x="11884104" y="0"/>
            <a:ext cx="304721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ru-RU" dirty="0"/>
          </a:p>
        </p:txBody>
      </p:sp>
      <p:sp>
        <p:nvSpPr>
          <p:cNvPr id="9" name="Прямоугольник 8"/>
          <p:cNvSpPr/>
          <p:nvPr/>
        </p:nvSpPr>
        <p:spPr bwMode="ltGray">
          <a:xfrm>
            <a:off x="4875530" y="0"/>
            <a:ext cx="7017034" cy="6858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4240" y="381000"/>
            <a:ext cx="3293422" cy="1371600"/>
          </a:xfrm>
        </p:spPr>
        <p:txBody>
          <a:bodyPr rtlCol="0" anchor="b">
            <a:normAutofit/>
          </a:bodyPr>
          <a:lstStyle>
            <a:lvl1pPr algn="l">
              <a:defRPr sz="2800" b="0" cap="all" baseline="0">
                <a:solidFill>
                  <a:schemeClr val="tx1">
                    <a:lumMod val="75000"/>
                  </a:schemeClr>
                </a:solidFill>
              </a:defRPr>
            </a:lvl1pPr>
          </a:lstStyle>
          <a:p>
            <a:pPr rtl="0"/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Рисунок 2" descr="Пустой заполнитель, вместо которого можно добавить изображение. Щелкните заполнитель и выберите изображение, которое необходимо добавить"/>
          <p:cNvSpPr>
            <a:spLocks noGrp="1"/>
          </p:cNvSpPr>
          <p:nvPr>
            <p:ph type="pic" idx="1" hasCustomPrompt="1"/>
          </p:nvPr>
        </p:nvSpPr>
        <p:spPr bwMode="auto">
          <a:xfrm>
            <a:off x="5180251" y="482600"/>
            <a:ext cx="6195986" cy="5689600"/>
          </a:xfrm>
          <a:ln w="19050">
            <a:solidFill>
              <a:schemeClr val="bg1"/>
            </a:solidFill>
          </a:ln>
        </p:spPr>
        <p:txBody>
          <a:bodyPr rtlCol="0">
            <a:normAutofit/>
          </a:bodyPr>
          <a:lstStyle>
            <a:lvl1pPr marL="0" indent="0" rtl="0">
              <a:buNone/>
              <a:defRPr sz="2800" baseline="0">
                <a:solidFill>
                  <a:schemeClr val="tx2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ru-RU" dirty="0"/>
              <a:t>Щелкните значок, чтобы добавить фото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074240" y="1828800"/>
            <a:ext cx="3293422" cy="4343400"/>
          </a:xfrm>
        </p:spPr>
        <p:txBody>
          <a:bodyPr rtlCol="0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rtl="0"/>
            <a:fld id="{C544DC91-F540-462A-9952-3A556B4DB6D1}" type="datetime1">
              <a:rPr lang="ru-RU" smtClean="0"/>
              <a:t>29.06.2020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rtl="0"/>
            <a:r>
              <a:rPr lang="ru-RU" dirty="0"/>
              <a:t>Добавить нижний колонтитул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rtl="0"/>
            <a:fld id="{7DC1BBB0-96F0-4077-A278-0F3FB5C104D3}" type="slidenum">
              <a:rPr lang="ru-RU" smtClean="0"/>
              <a:pPr/>
              <a:t>‹#›</a:t>
            </a:fld>
            <a:endParaRPr lang="ru-RU" dirty="0"/>
          </a:p>
        </p:txBody>
      </p:sp>
      <p:cxnSp>
        <p:nvCxnSpPr>
          <p:cNvPr id="10" name="Прямая соединительная линия 9"/>
          <p:cNvCxnSpPr/>
          <p:nvPr/>
        </p:nvCxnSpPr>
        <p:spPr bwMode="white">
          <a:xfrm>
            <a:off x="11879867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73900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gray">
          <a:xfrm>
            <a:off x="11884104" y="0"/>
            <a:ext cx="304721" cy="6858000"/>
          </a:xfrm>
          <a:prstGeom prst="rect">
            <a:avLst/>
          </a:pr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ru-RU" dirty="0"/>
          </a:p>
        </p:txBody>
      </p:sp>
      <p:sp>
        <p:nvSpPr>
          <p:cNvPr id="8" name="Прямоугольник 7"/>
          <p:cNvSpPr/>
          <p:nvPr/>
        </p:nvSpPr>
        <p:spPr bwMode="ltGray">
          <a:xfrm>
            <a:off x="617143" y="0"/>
            <a:ext cx="60944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ru-RU" dirty="0"/>
          </a:p>
        </p:txBody>
      </p:sp>
      <p:sp>
        <p:nvSpPr>
          <p:cNvPr id="9" name="Прямоугольник 8"/>
          <p:cNvSpPr/>
          <p:nvPr/>
        </p:nvSpPr>
        <p:spPr bwMode="gray">
          <a:xfrm>
            <a:off x="0" y="0"/>
            <a:ext cx="609441" cy="6858000"/>
          </a:xfrm>
          <a:prstGeom prst="rect">
            <a:avLst/>
          </a:prstGeom>
          <a:solidFill>
            <a:schemeClr val="accent1">
              <a:lumMod val="75000"/>
              <a:alpha val="87843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 bwMode="black">
          <a:xfrm>
            <a:off x="617143" y="736219"/>
            <a:ext cx="609441" cy="609600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dirty="0"/>
          </a:p>
        </p:txBody>
      </p:sp>
      <p:cxnSp>
        <p:nvCxnSpPr>
          <p:cNvPr id="14" name="Прямая соединительная линия 13"/>
          <p:cNvCxnSpPr/>
          <p:nvPr/>
        </p:nvCxnSpPr>
        <p:spPr bwMode="white">
          <a:xfrm>
            <a:off x="617143" y="736219"/>
            <a:ext cx="60944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 bwMode="white">
          <a:xfrm>
            <a:off x="617143" y="1345819"/>
            <a:ext cx="60944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Пи"/>
          <p:cNvSpPr>
            <a:spLocks/>
          </p:cNvSpPr>
          <p:nvPr/>
        </p:nvSpPr>
        <p:spPr bwMode="white">
          <a:xfrm>
            <a:off x="756095" y="898102"/>
            <a:ext cx="336023" cy="294097"/>
          </a:xfrm>
          <a:custGeom>
            <a:avLst/>
            <a:gdLst>
              <a:gd name="T0" fmla="*/ 411 w 426"/>
              <a:gd name="T1" fmla="*/ 0 h 372"/>
              <a:gd name="T2" fmla="*/ 90 w 426"/>
              <a:gd name="T3" fmla="*/ 0 h 372"/>
              <a:gd name="T4" fmla="*/ 3 w 426"/>
              <a:gd name="T5" fmla="*/ 64 h 372"/>
              <a:gd name="T6" fmla="*/ 12 w 426"/>
              <a:gd name="T7" fmla="*/ 83 h 372"/>
              <a:gd name="T8" fmla="*/ 17 w 426"/>
              <a:gd name="T9" fmla="*/ 83 h 372"/>
              <a:gd name="T10" fmla="*/ 31 w 426"/>
              <a:gd name="T11" fmla="*/ 73 h 372"/>
              <a:gd name="T12" fmla="*/ 90 w 426"/>
              <a:gd name="T13" fmla="*/ 30 h 372"/>
              <a:gd name="T14" fmla="*/ 131 w 426"/>
              <a:gd name="T15" fmla="*/ 30 h 372"/>
              <a:gd name="T16" fmla="*/ 61 w 426"/>
              <a:gd name="T17" fmla="*/ 334 h 372"/>
              <a:gd name="T18" fmla="*/ 61 w 426"/>
              <a:gd name="T19" fmla="*/ 355 h 372"/>
              <a:gd name="T20" fmla="*/ 72 w 426"/>
              <a:gd name="T21" fmla="*/ 359 h 372"/>
              <a:gd name="T22" fmla="*/ 83 w 426"/>
              <a:gd name="T23" fmla="*/ 355 h 372"/>
              <a:gd name="T24" fmla="*/ 161 w 426"/>
              <a:gd name="T25" fmla="*/ 30 h 372"/>
              <a:gd name="T26" fmla="*/ 272 w 426"/>
              <a:gd name="T27" fmla="*/ 30 h 372"/>
              <a:gd name="T28" fmla="*/ 253 w 426"/>
              <a:gd name="T29" fmla="*/ 270 h 372"/>
              <a:gd name="T30" fmla="*/ 277 w 426"/>
              <a:gd name="T31" fmla="*/ 355 h 372"/>
              <a:gd name="T32" fmla="*/ 322 w 426"/>
              <a:gd name="T33" fmla="*/ 372 h 372"/>
              <a:gd name="T34" fmla="*/ 335 w 426"/>
              <a:gd name="T35" fmla="*/ 371 h 372"/>
              <a:gd name="T36" fmla="*/ 417 w 426"/>
              <a:gd name="T37" fmla="*/ 280 h 372"/>
              <a:gd name="T38" fmla="*/ 406 w 426"/>
              <a:gd name="T39" fmla="*/ 262 h 372"/>
              <a:gd name="T40" fmla="*/ 388 w 426"/>
              <a:gd name="T41" fmla="*/ 273 h 372"/>
              <a:gd name="T42" fmla="*/ 331 w 426"/>
              <a:gd name="T43" fmla="*/ 341 h 372"/>
              <a:gd name="T44" fmla="*/ 298 w 426"/>
              <a:gd name="T45" fmla="*/ 333 h 372"/>
              <a:gd name="T46" fmla="*/ 283 w 426"/>
              <a:gd name="T47" fmla="*/ 272 h 372"/>
              <a:gd name="T48" fmla="*/ 302 w 426"/>
              <a:gd name="T49" fmla="*/ 30 h 372"/>
              <a:gd name="T50" fmla="*/ 411 w 426"/>
              <a:gd name="T51" fmla="*/ 30 h 372"/>
              <a:gd name="T52" fmla="*/ 426 w 426"/>
              <a:gd name="T53" fmla="*/ 15 h 372"/>
              <a:gd name="T54" fmla="*/ 411 w 426"/>
              <a:gd name="T55" fmla="*/ 0 h 3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426" h="372">
                <a:moveTo>
                  <a:pt x="411" y="0"/>
                </a:moveTo>
                <a:cubicBezTo>
                  <a:pt x="90" y="0"/>
                  <a:pt x="90" y="0"/>
                  <a:pt x="90" y="0"/>
                </a:cubicBezTo>
                <a:cubicBezTo>
                  <a:pt x="25" y="0"/>
                  <a:pt x="4" y="61"/>
                  <a:pt x="3" y="64"/>
                </a:cubicBezTo>
                <a:cubicBezTo>
                  <a:pt x="0" y="71"/>
                  <a:pt x="4" y="80"/>
                  <a:pt x="12" y="83"/>
                </a:cubicBezTo>
                <a:cubicBezTo>
                  <a:pt x="14" y="83"/>
                  <a:pt x="15" y="83"/>
                  <a:pt x="17" y="83"/>
                </a:cubicBezTo>
                <a:cubicBezTo>
                  <a:pt x="23" y="83"/>
                  <a:pt x="29" y="80"/>
                  <a:pt x="31" y="73"/>
                </a:cubicBezTo>
                <a:cubicBezTo>
                  <a:pt x="31" y="73"/>
                  <a:pt x="46" y="30"/>
                  <a:pt x="90" y="30"/>
                </a:cubicBezTo>
                <a:cubicBezTo>
                  <a:pt x="131" y="30"/>
                  <a:pt x="131" y="30"/>
                  <a:pt x="131" y="30"/>
                </a:cubicBezTo>
                <a:cubicBezTo>
                  <a:pt x="129" y="83"/>
                  <a:pt x="118" y="274"/>
                  <a:pt x="61" y="334"/>
                </a:cubicBezTo>
                <a:cubicBezTo>
                  <a:pt x="55" y="340"/>
                  <a:pt x="55" y="350"/>
                  <a:pt x="61" y="355"/>
                </a:cubicBezTo>
                <a:cubicBezTo>
                  <a:pt x="64" y="358"/>
                  <a:pt x="68" y="359"/>
                  <a:pt x="72" y="359"/>
                </a:cubicBezTo>
                <a:cubicBezTo>
                  <a:pt x="76" y="359"/>
                  <a:pt x="80" y="358"/>
                  <a:pt x="83" y="355"/>
                </a:cubicBezTo>
                <a:cubicBezTo>
                  <a:pt x="148" y="286"/>
                  <a:pt x="159" y="84"/>
                  <a:pt x="161" y="30"/>
                </a:cubicBezTo>
                <a:cubicBezTo>
                  <a:pt x="272" y="30"/>
                  <a:pt x="272" y="30"/>
                  <a:pt x="272" y="30"/>
                </a:cubicBezTo>
                <a:cubicBezTo>
                  <a:pt x="253" y="270"/>
                  <a:pt x="253" y="270"/>
                  <a:pt x="253" y="270"/>
                </a:cubicBezTo>
                <a:cubicBezTo>
                  <a:pt x="253" y="272"/>
                  <a:pt x="248" y="327"/>
                  <a:pt x="277" y="355"/>
                </a:cubicBezTo>
                <a:cubicBezTo>
                  <a:pt x="289" y="366"/>
                  <a:pt x="304" y="372"/>
                  <a:pt x="322" y="372"/>
                </a:cubicBezTo>
                <a:cubicBezTo>
                  <a:pt x="326" y="372"/>
                  <a:pt x="330" y="372"/>
                  <a:pt x="335" y="371"/>
                </a:cubicBezTo>
                <a:cubicBezTo>
                  <a:pt x="398" y="362"/>
                  <a:pt x="416" y="283"/>
                  <a:pt x="417" y="280"/>
                </a:cubicBezTo>
                <a:cubicBezTo>
                  <a:pt x="419" y="271"/>
                  <a:pt x="414" y="264"/>
                  <a:pt x="406" y="262"/>
                </a:cubicBezTo>
                <a:cubicBezTo>
                  <a:pt x="398" y="260"/>
                  <a:pt x="390" y="265"/>
                  <a:pt x="388" y="273"/>
                </a:cubicBezTo>
                <a:cubicBezTo>
                  <a:pt x="388" y="274"/>
                  <a:pt x="373" y="335"/>
                  <a:pt x="331" y="341"/>
                </a:cubicBezTo>
                <a:cubicBezTo>
                  <a:pt x="316" y="343"/>
                  <a:pt x="306" y="341"/>
                  <a:pt x="298" y="333"/>
                </a:cubicBezTo>
                <a:cubicBezTo>
                  <a:pt x="282" y="318"/>
                  <a:pt x="282" y="284"/>
                  <a:pt x="283" y="272"/>
                </a:cubicBezTo>
                <a:cubicBezTo>
                  <a:pt x="302" y="30"/>
                  <a:pt x="302" y="30"/>
                  <a:pt x="302" y="30"/>
                </a:cubicBezTo>
                <a:cubicBezTo>
                  <a:pt x="411" y="30"/>
                  <a:pt x="411" y="30"/>
                  <a:pt x="411" y="30"/>
                </a:cubicBezTo>
                <a:cubicBezTo>
                  <a:pt x="419" y="30"/>
                  <a:pt x="426" y="24"/>
                  <a:pt x="426" y="15"/>
                </a:cubicBezTo>
                <a:cubicBezTo>
                  <a:pt x="426" y="7"/>
                  <a:pt x="419" y="0"/>
                  <a:pt x="41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dirty="0"/>
          </a:p>
        </p:txBody>
      </p:sp>
      <p:cxnSp>
        <p:nvCxnSpPr>
          <p:cNvPr id="16" name="Прямая соединительная линия 15"/>
          <p:cNvCxnSpPr/>
          <p:nvPr/>
        </p:nvCxnSpPr>
        <p:spPr bwMode="white">
          <a:xfrm>
            <a:off x="617143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93436" y="177800"/>
            <a:ext cx="9782801" cy="123983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ru-RU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593436" y="1600200"/>
            <a:ext cx="9782801" cy="457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ru-RU" dirty="0"/>
              <a:t>Щелкните, чтобы изменить стили текста образца слайда</a:t>
            </a:r>
          </a:p>
          <a:p>
            <a:pPr lvl="1" rtl="0"/>
            <a:r>
              <a:rPr lang="ru-RU" dirty="0"/>
              <a:t>Второй уровень</a:t>
            </a:r>
          </a:p>
          <a:p>
            <a:pPr lvl="2" rtl="0"/>
            <a:r>
              <a:rPr lang="ru-RU" dirty="0"/>
              <a:t>Третий уровень</a:t>
            </a:r>
          </a:p>
          <a:p>
            <a:pPr lvl="3" rtl="0"/>
            <a:r>
              <a:rPr lang="ru-RU" dirty="0"/>
              <a:t>Четвертый уровень</a:t>
            </a:r>
          </a:p>
          <a:p>
            <a:pPr lvl="4" rtl="0"/>
            <a:r>
              <a:rPr lang="ru-RU" dirty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5180250" y="6356351"/>
            <a:ext cx="12188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cap="all" baseline="0">
                <a:solidFill>
                  <a:schemeClr val="tx1"/>
                </a:solidFill>
              </a:defRPr>
            </a:lvl1pPr>
          </a:lstStyle>
          <a:p>
            <a:pPr rtl="0"/>
            <a:fld id="{A4F087A6-40E8-4131-BEAB-4F5033CC1517}" type="datetime1">
              <a:rPr lang="ru-RU" smtClean="0"/>
              <a:t>29.06.2020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6595933" y="6356351"/>
            <a:ext cx="39740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cap="all" baseline="0">
                <a:solidFill>
                  <a:schemeClr val="tx1"/>
                </a:solidFill>
              </a:defRPr>
            </a:lvl1pPr>
          </a:lstStyle>
          <a:p>
            <a:pPr rtl="0"/>
            <a:r>
              <a:rPr lang="ru-RU" dirty="0"/>
              <a:t>Добавить нижний колонтитул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10766796" y="6356351"/>
            <a:ext cx="6094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cap="all" baseline="0">
                <a:solidFill>
                  <a:schemeClr val="tx1"/>
                </a:solidFill>
              </a:defRPr>
            </a:lvl1pPr>
          </a:lstStyle>
          <a:p>
            <a:pPr rtl="0"/>
            <a:fld id="{7DC1BBB0-96F0-4077-A278-0F3FB5C104D3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54322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46888" indent="-246888" algn="l" defTabSz="914400" rtl="0" eaLnBrk="1" latinLnBrk="0" hangingPunct="1">
        <a:lnSpc>
          <a:spcPct val="90000"/>
        </a:lnSpc>
        <a:spcBef>
          <a:spcPts val="1400"/>
        </a:spcBef>
        <a:buFont typeface="Euphemia" pitchFamily="34" charset="0"/>
        <a:buChar char="›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1264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7840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344168" indent="-246888" algn="l" defTabSz="914400" rtl="0" eaLnBrk="1" latinLnBrk="0" hangingPunct="1">
        <a:lnSpc>
          <a:spcPct val="90000"/>
        </a:lnSpc>
        <a:spcBef>
          <a:spcPts val="6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70992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07568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44144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80720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–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17296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8.w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notesSlide" Target="../notesSlides/notesSlide8.xml"/><Relationship Id="rId7" Type="http://schemas.openxmlformats.org/officeDocument/2006/relationships/oleObject" Target="../embeddings/oleObject2.bin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1.bin"/><Relationship Id="rId10" Type="http://schemas.openxmlformats.org/officeDocument/2006/relationships/image" Target="../media/image4.wmf"/><Relationship Id="rId4" Type="http://schemas.openxmlformats.org/officeDocument/2006/relationships/image" Target="../media/image5.png"/><Relationship Id="rId9" Type="http://schemas.openxmlformats.org/officeDocument/2006/relationships/oleObject" Target="../embeddings/oleObject3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algn="ctr"/>
            <a:r>
              <a:rPr lang="ru-RU" sz="2400" b="1" dirty="0"/>
              <a:t>РАЗРАБОТКА МЕТОДОЛОГИИ И ТЕХНОЛОГИИ ОЦЕНКИ ЭКОНОМИЧЕСКОЙ ЦЕЛЕСООБРАЗНОСТИ ПРОВЕДЕНИЯ ПГИ НА ОСНОВЕ ЦЕННОСТИ ИСТОРИЧЕСКИХ ДАННЫХ О СКВАЖИНЕ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061964" y="4388373"/>
            <a:ext cx="5177911" cy="1116085"/>
          </a:xfrm>
        </p:spPr>
        <p:txBody>
          <a:bodyPr rtlCol="0">
            <a:normAutofit/>
          </a:bodyPr>
          <a:lstStyle/>
          <a:p>
            <a:pPr rtl="0"/>
            <a:r>
              <a:rPr lang="ru-RU" sz="2000" dirty="0"/>
              <a:t>Магистерская диссертация:</a:t>
            </a:r>
          </a:p>
          <a:p>
            <a:pPr rtl="0"/>
            <a:r>
              <a:rPr lang="ru-RU" sz="2000" dirty="0"/>
              <a:t>Казаков Василий Петрович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E6321BB-5C33-453D-916A-F483036B64A1}"/>
              </a:ext>
            </a:extLst>
          </p:cNvPr>
          <p:cNvSpPr txBox="1"/>
          <p:nvPr/>
        </p:nvSpPr>
        <p:spPr>
          <a:xfrm>
            <a:off x="2533870" y="260648"/>
            <a:ext cx="730603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dirty="0"/>
              <a:t>Санкт-Петербургский Политехнический университет Петра Великого</a:t>
            </a:r>
            <a:br>
              <a:rPr lang="ru-RU" b="1" dirty="0"/>
            </a:br>
            <a:r>
              <a:rPr lang="ru-RU" b="1" dirty="0"/>
              <a:t>Институт прикладной математики </a:t>
            </a:r>
            <a:r>
              <a:rPr lang="ru-RU" b="1"/>
              <a:t>и механики</a:t>
            </a:r>
          </a:p>
          <a:p>
            <a:pPr algn="ctr"/>
            <a:r>
              <a:rPr lang="ru-RU" b="1" dirty="0"/>
              <a:t>Высшая школа теоретической механики</a:t>
            </a:r>
            <a:br>
              <a:rPr lang="ru-RU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64DBD5D2-8C4F-48FD-84EE-7B4BCF7106F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72149" y="0"/>
            <a:ext cx="2016676" cy="202882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13CF22EB-B660-47C9-8512-F48D4F2F3F6F}"/>
              </a:ext>
            </a:extLst>
          </p:cNvPr>
          <p:cNvSpPr txBox="1"/>
          <p:nvPr/>
        </p:nvSpPr>
        <p:spPr>
          <a:xfrm>
            <a:off x="7865541" y="4388373"/>
            <a:ext cx="331494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/>
              <a:t>Научный руководитель:</a:t>
            </a:r>
          </a:p>
          <a:p>
            <a:r>
              <a:rPr lang="ru-RU" sz="2000" dirty="0"/>
              <a:t>Кандидат технических наук</a:t>
            </a:r>
          </a:p>
          <a:p>
            <a:r>
              <a:rPr lang="ru-RU" sz="2000" dirty="0" err="1"/>
              <a:t>Кикин</a:t>
            </a:r>
            <a:r>
              <a:rPr lang="ru-RU" sz="2000" dirty="0"/>
              <a:t> Павел Михайлович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B323B52-47AA-49EF-A357-954D2334B669}"/>
              </a:ext>
            </a:extLst>
          </p:cNvPr>
          <p:cNvSpPr txBox="1"/>
          <p:nvPr/>
        </p:nvSpPr>
        <p:spPr>
          <a:xfrm>
            <a:off x="6231546" y="6204273"/>
            <a:ext cx="7232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2020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06761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D02FB60-CA09-41CE-8338-8AEE97AD5A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Математические постановки для </a:t>
            </a:r>
            <a:r>
              <a:rPr lang="en-US" dirty="0"/>
              <a:t>NPV </a:t>
            </a:r>
            <a:r>
              <a:rPr lang="ru-RU" dirty="0"/>
              <a:t>сценариев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27A58FB9-70CD-42C3-8BC3-777D2239E91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49996" y="1772816"/>
            <a:ext cx="8064896" cy="4344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2658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93436" y="177800"/>
            <a:ext cx="9782801" cy="1451000"/>
          </a:xfrm>
        </p:spPr>
        <p:txBody>
          <a:bodyPr rtlCol="0">
            <a:normAutofit fontScale="90000"/>
          </a:bodyPr>
          <a:lstStyle/>
          <a:p>
            <a:pPr rtl="0"/>
            <a:r>
              <a:rPr lang="ru-RU" dirty="0"/>
              <a:t>Разработанная концепция методологии расчета оценки ценности информации на основе исторических данных о скважине. </a:t>
            </a:r>
          </a:p>
        </p:txBody>
      </p:sp>
      <p:pic>
        <p:nvPicPr>
          <p:cNvPr id="4" name="Рисунок 3" descr="Изображение выглядит как карта, текст&#10;&#10;Автоматически созданное описание">
            <a:extLst>
              <a:ext uri="{FF2B5EF4-FFF2-40B4-BE49-F238E27FC236}">
                <a16:creationId xmlns:a16="http://schemas.microsoft.com/office/drawing/2014/main" id="{1893B01D-B426-454A-9889-87D5D767509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93436" y="1844824"/>
            <a:ext cx="9782801" cy="403244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B8584C01-B010-47FC-89B4-8D3A7CC7C277}"/>
              </a:ext>
            </a:extLst>
          </p:cNvPr>
          <p:cNvSpPr txBox="1"/>
          <p:nvPr/>
        </p:nvSpPr>
        <p:spPr>
          <a:xfrm>
            <a:off x="1593436" y="5911520"/>
            <a:ext cx="978280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Рис.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Блок-схема методологии расчета оценки ценности проекта на основе исторических данных о скважине.</a:t>
            </a:r>
          </a:p>
        </p:txBody>
      </p:sp>
    </p:spTree>
    <p:extLst>
      <p:ext uri="{BB962C8B-B14F-4D97-AF65-F5344CB8AC3E}">
        <p14:creationId xmlns:p14="http://schemas.microsoft.com/office/powerpoint/2010/main" val="1495266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D6C8681-DE95-4CB0-99C1-79D64C4587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3436" y="685800"/>
            <a:ext cx="9782801" cy="1375048"/>
          </a:xfrm>
        </p:spPr>
        <p:txBody>
          <a:bodyPr>
            <a:normAutofit fontScale="90000"/>
          </a:bodyPr>
          <a:lstStyle/>
          <a:p>
            <a:r>
              <a:rPr lang="ru-RU" dirty="0"/>
              <a:t>Основные неопределенности в данном дереве решений:</a:t>
            </a:r>
            <a:br>
              <a:rPr lang="ru-RU" b="1" dirty="0"/>
            </a:br>
            <a:endParaRPr lang="ru-RU" dirty="0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1EE2973A-24A1-459F-A98D-1304C358F5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593436" y="1653822"/>
            <a:ext cx="9325512" cy="4572000"/>
          </a:xfrm>
        </p:spPr>
        <p:txBody>
          <a:bodyPr/>
          <a:lstStyle/>
          <a:p>
            <a:r>
              <a:rPr lang="ru-RU" altLang="ru-RU" dirty="0">
                <a:solidFill>
                  <a:srgbClr val="42424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Выбранные после ПГИ мероприятия РИР</a:t>
            </a:r>
            <a:endParaRPr lang="ru-RU" altLang="ru-RU" b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altLang="ru-RU" dirty="0">
                <a:solidFill>
                  <a:srgbClr val="42424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Результаты РИР в виде показателей добычи нефти</a:t>
            </a:r>
            <a:endParaRPr lang="ru-RU" altLang="ru-RU" b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altLang="ru-RU" dirty="0">
                <a:solidFill>
                  <a:srgbClr val="42424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Вероятности наступления исходов </a:t>
            </a:r>
            <a:endParaRPr lang="ru-RU" dirty="0"/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018AC056-6363-40D6-AECC-CB2FD08941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85800"/>
            <a:ext cx="12188825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>
                <a:ln>
                  <a:noFill/>
                </a:ln>
                <a:solidFill>
                  <a:srgbClr val="42424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  <a:endParaRPr kumimoji="0" lang="ru-RU" altLang="ru-RU" sz="1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8" name="Объект 7">
            <a:extLst>
              <a:ext uri="{FF2B5EF4-FFF2-40B4-BE49-F238E27FC236}">
                <a16:creationId xmlns:a16="http://schemas.microsoft.com/office/drawing/2014/main" id="{1884D4C2-ACCF-4019-8B32-5488310FE97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81061676"/>
              </p:ext>
            </p:extLst>
          </p:nvPr>
        </p:nvGraphicFramePr>
        <p:xfrm>
          <a:off x="7246540" y="2776840"/>
          <a:ext cx="432048" cy="5040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4" name="Equation" r:id="rId3" imgW="164880" imgH="228600" progId="Equation.DSMT4">
                  <p:embed/>
                </p:oleObj>
              </mc:Choice>
              <mc:Fallback>
                <p:oleObj name="Equation" r:id="rId3" imgW="16488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246540" y="2776840"/>
                        <a:ext cx="432048" cy="50405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59314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58B4008-5E46-4A02-99A7-5A5C372F51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Вероятности исходов в зависимости от сценария </a:t>
            </a:r>
            <a:r>
              <a:rPr lang="en-US" dirty="0"/>
              <a:t>NPV</a:t>
            </a:r>
            <a:endParaRPr lang="ru-RU" dirty="0"/>
          </a:p>
        </p:txBody>
      </p:sp>
      <p:graphicFrame>
        <p:nvGraphicFramePr>
          <p:cNvPr id="3" name="Таблица 3">
            <a:extLst>
              <a:ext uri="{FF2B5EF4-FFF2-40B4-BE49-F238E27FC236}">
                <a16:creationId xmlns:a16="http://schemas.microsoft.com/office/drawing/2014/main" id="{8CDE8D1C-9EA8-41AB-8EC9-328A08B832D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0757986"/>
              </p:ext>
            </p:extLst>
          </p:nvPr>
        </p:nvGraphicFramePr>
        <p:xfrm>
          <a:off x="1593436" y="1945640"/>
          <a:ext cx="9782800" cy="2995528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891400">
                  <a:extLst>
                    <a:ext uri="{9D8B030D-6E8A-4147-A177-3AD203B41FA5}">
                      <a16:colId xmlns:a16="http://schemas.microsoft.com/office/drawing/2014/main" val="3204148588"/>
                    </a:ext>
                  </a:extLst>
                </a:gridCol>
                <a:gridCol w="4891400">
                  <a:extLst>
                    <a:ext uri="{9D8B030D-6E8A-4147-A177-3AD203B41FA5}">
                      <a16:colId xmlns:a16="http://schemas.microsoft.com/office/drawing/2014/main" val="120225676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Сценарии </a:t>
                      </a:r>
                      <a:r>
                        <a:rPr lang="en-US" dirty="0"/>
                        <a:t>NPV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Вероятность исхода сценария </a:t>
                      </a:r>
                      <a:r>
                        <a:rPr lang="en-US" dirty="0"/>
                        <a:t>P, %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1508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NPV1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18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64603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NPV2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17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86158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NPV3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13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56155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NPV4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51714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NPV5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42631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NPV6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5369758"/>
                  </a:ext>
                </a:extLst>
              </a:tr>
              <a:tr h="399648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NPV7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27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27559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59935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A396415-D41E-481D-A03C-783B0F7FD0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1600201"/>
            <a:ext cx="12188824" cy="2654064"/>
          </a:xfrm>
        </p:spPr>
        <p:txBody>
          <a:bodyPr>
            <a:normAutofit/>
          </a:bodyPr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Предварительная обработка входных данных</a:t>
            </a:r>
          </a:p>
        </p:txBody>
      </p:sp>
    </p:spTree>
    <p:extLst>
      <p:ext uri="{BB962C8B-B14F-4D97-AF65-F5344CB8AC3E}">
        <p14:creationId xmlns:p14="http://schemas.microsoft.com/office/powerpoint/2010/main" val="3654586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E2BFE1C-B63B-4408-A7CB-F60AD6A1E5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Аппаратные средства.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95BDFAB-5370-4190-9660-2E50EE46FB77}"/>
              </a:ext>
            </a:extLst>
          </p:cNvPr>
          <p:cNvSpPr txBox="1"/>
          <p:nvPr/>
        </p:nvSpPr>
        <p:spPr>
          <a:xfrm>
            <a:off x="1485900" y="1417637"/>
            <a:ext cx="9602305" cy="53491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67335" marR="54610" algn="just">
              <a:lnSpc>
                <a:spcPct val="150000"/>
              </a:lnSpc>
              <a:spcBef>
                <a:spcPts val="480"/>
              </a:spcBef>
              <a:spcAft>
                <a:spcPts val="0"/>
              </a:spcAft>
            </a:pPr>
            <a:r>
              <a:rPr lang="ru-RU" sz="1800" b="0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Python</a:t>
            </a:r>
            <a:r>
              <a:rPr lang="ru-RU" sz="1800" b="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Были использованы следующие инструменты и библиотеки: </a:t>
            </a:r>
            <a:endParaRPr lang="ru-RU" sz="1800" b="1" kern="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7625" marR="54610" algn="just">
              <a:lnSpc>
                <a:spcPct val="150000"/>
              </a:lnSpc>
              <a:spcBef>
                <a:spcPts val="480"/>
              </a:spcBef>
              <a:spcAft>
                <a:spcPts val="0"/>
              </a:spcAft>
            </a:pPr>
            <a:r>
              <a:rPr lang="ru-RU" sz="1800" b="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1. </a:t>
            </a:r>
            <a:r>
              <a:rPr lang="ru-RU" sz="1800" b="0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NumPy</a:t>
            </a:r>
            <a:r>
              <a:rPr lang="ru-RU" sz="1800" b="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– это библиотека языка </a:t>
            </a:r>
            <a:r>
              <a:rPr lang="ru-RU" sz="1800" b="0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Python</a:t>
            </a:r>
            <a:r>
              <a:rPr lang="ru-RU" sz="1800" b="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добавляющая поддержку больших многомерных массивов и матриц, вместе с большой библиотекой высокоуровневых (и очень быстрых) математических функций для операций с этими массивами. </a:t>
            </a:r>
            <a:endParaRPr lang="ru-RU" sz="1800" b="1" kern="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7625" marR="54610" algn="just">
              <a:lnSpc>
                <a:spcPct val="150000"/>
              </a:lnSpc>
              <a:spcBef>
                <a:spcPts val="480"/>
              </a:spcBef>
              <a:spcAft>
                <a:spcPts val="0"/>
              </a:spcAft>
            </a:pPr>
            <a:r>
              <a:rPr lang="ru-RU" sz="1800" b="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2. </a:t>
            </a:r>
            <a:r>
              <a:rPr lang="ru-RU" sz="1800" b="0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Pandas</a:t>
            </a:r>
            <a:r>
              <a:rPr lang="ru-RU" sz="1800" b="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– программная библиотека на языке </a:t>
            </a:r>
            <a:r>
              <a:rPr lang="ru-RU" sz="1800" b="0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Python</a:t>
            </a:r>
            <a:r>
              <a:rPr lang="ru-RU" sz="1800" b="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для обработки и анализа данных. Работа </a:t>
            </a:r>
            <a:r>
              <a:rPr lang="ru-RU" sz="1800" b="0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pandas</a:t>
            </a:r>
            <a:r>
              <a:rPr lang="ru-RU" sz="1800" b="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с данными строится поверх библиотеки </a:t>
            </a:r>
            <a:r>
              <a:rPr lang="ru-RU" sz="1800" b="0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NumPy</a:t>
            </a:r>
            <a:r>
              <a:rPr lang="ru-RU" sz="1800" b="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являющейся инструментом более низкого уровня.</a:t>
            </a:r>
            <a:endParaRPr lang="ru-RU" sz="1800" b="1" kern="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7625" marR="54610" algn="just">
              <a:lnSpc>
                <a:spcPct val="150000"/>
              </a:lnSpc>
              <a:spcBef>
                <a:spcPts val="480"/>
              </a:spcBef>
              <a:spcAft>
                <a:spcPts val="0"/>
              </a:spcAft>
            </a:pPr>
            <a:r>
              <a:rPr lang="ru-RU" sz="1800" b="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3. </a:t>
            </a:r>
            <a:r>
              <a:rPr lang="ru-RU" sz="1800" b="0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Seaborn</a:t>
            </a:r>
            <a:r>
              <a:rPr lang="ru-RU" sz="1800" b="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– это библиотека визуализации данных </a:t>
            </a:r>
            <a:r>
              <a:rPr lang="ru-RU" sz="1800" b="0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Python</a:t>
            </a:r>
            <a:r>
              <a:rPr lang="ru-RU" sz="1800" b="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основанная на </a:t>
            </a:r>
            <a:r>
              <a:rPr lang="ru-RU" sz="1800" b="0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Matplotlib</a:t>
            </a:r>
            <a:r>
              <a:rPr lang="ru-RU" sz="1800" b="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Она предоставляет высокоуровневый интерфейс для рисования информативной статистической графики.</a:t>
            </a:r>
          </a:p>
          <a:p>
            <a:pPr marL="47625" marR="54610" algn="just">
              <a:lnSpc>
                <a:spcPct val="150000"/>
              </a:lnSpc>
              <a:spcBef>
                <a:spcPts val="480"/>
              </a:spcBef>
              <a:spcAft>
                <a:spcPts val="0"/>
              </a:spcAft>
            </a:pPr>
            <a:r>
              <a:rPr lang="ru-RU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4. </a:t>
            </a:r>
            <a:r>
              <a:rPr lang="en-US" kern="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Scikir</a:t>
            </a:r>
            <a:r>
              <a:rPr lang="en-US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-learn –</a:t>
            </a:r>
            <a:r>
              <a:rPr lang="ru-RU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библиотека с алгоритмами машинного обучения.</a:t>
            </a:r>
            <a:endParaRPr lang="en-US" b="1" kern="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7625" marR="54610" algn="just">
              <a:lnSpc>
                <a:spcPct val="150000"/>
              </a:lnSpc>
              <a:spcBef>
                <a:spcPts val="480"/>
              </a:spcBef>
              <a:spcAft>
                <a:spcPts val="0"/>
              </a:spcAft>
            </a:pPr>
            <a:r>
              <a:rPr lang="en-US" sz="1800" b="1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5. </a:t>
            </a:r>
            <a:r>
              <a:rPr lang="en-US" sz="1800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Stat.models</a:t>
            </a:r>
            <a:r>
              <a:rPr lang="en-US" sz="18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–</a:t>
            </a:r>
            <a:r>
              <a:rPr lang="ru-RU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библиотека для статистического анализа данных</a:t>
            </a:r>
            <a:endParaRPr lang="ru-RU" sz="1800" b="1" kern="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51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582B096-0D45-4653-BDD3-9DE946D639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8612" y="1600201"/>
            <a:ext cx="10184431" cy="2654064"/>
          </a:xfrm>
        </p:spPr>
        <p:txBody>
          <a:bodyPr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 технологии расчета оценки ценности информации</a:t>
            </a:r>
            <a:endParaRPr lang="ru-RU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2708E27-CA4E-4D27-B7C5-BD3A4412715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50870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AFE6E77-23E8-4C4F-B269-AA67760431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Предварительная подготовка данных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3E52C19-02D2-4BE9-9360-3D66232A618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93436" y="1600200"/>
            <a:ext cx="9782800" cy="4572000"/>
          </a:xfrm>
        </p:spPr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Удаление лишней информации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Восстановление пропусков в данных методами статистического анализа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Деление набора данных на обучающую и «предсказательную» выборку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045938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520CFC2-CC1E-4136-820D-4BA95809B0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Техническая реализация алгоритма </a:t>
            </a:r>
            <a:r>
              <a:rPr lang="en-US" dirty="0"/>
              <a:t>XGB</a:t>
            </a:r>
            <a:endParaRPr lang="ru-RU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2592F19-C84C-49A4-A4D0-44B284A7D312}"/>
              </a:ext>
            </a:extLst>
          </p:cNvPr>
          <p:cNvSpPr txBox="1"/>
          <p:nvPr/>
        </p:nvSpPr>
        <p:spPr>
          <a:xfrm>
            <a:off x="1593436" y="1455334"/>
            <a:ext cx="3996920" cy="49267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ru-RU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Использование алгоритма </a:t>
            </a:r>
            <a:r>
              <a:rPr lang="en-US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XGB</a:t>
            </a:r>
            <a:r>
              <a:rPr lang="ru-RU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с параметрами по умолчанию дало очень хороший прогноз. Параметры по умолчанию выглядят следующим образом:</a:t>
            </a:r>
          </a:p>
          <a:p>
            <a:pPr algn="just">
              <a:lnSpc>
                <a:spcPct val="150000"/>
              </a:lnSpc>
              <a:spcBef>
                <a:spcPts val="200"/>
              </a:spcBef>
              <a:spcAft>
                <a:spcPts val="0"/>
              </a:spcAft>
            </a:pPr>
            <a:r>
              <a:rPr lang="ru-RU" sz="1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Параметры</a:t>
            </a:r>
            <a:r>
              <a:rPr lang="en-US" sz="1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 умолчанию:</a:t>
            </a:r>
            <a:endParaRPr lang="ru-RU" sz="1400" b="1" dirty="0">
              <a:effectLst/>
              <a:latin typeface="Calibri Light" panose="020F03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sz="1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booster</a:t>
            </a:r>
            <a:r>
              <a:rPr lang="ru-RU" sz="1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=</a:t>
            </a:r>
            <a:r>
              <a:rPr lang="en-US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en-US" sz="1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gbtree</a:t>
            </a:r>
            <a:r>
              <a:rPr lang="ru-RU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- какой усилитель использовать.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verbosity </a:t>
            </a:r>
            <a:r>
              <a:rPr lang="ru-RU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= 1 - многословие печати сообщений. Допустимые значения: 0 (молчание), 1 (предупреждение), 2 (информация), 3 (отладка). 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validate</a:t>
            </a:r>
            <a:r>
              <a:rPr lang="ru-RU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_</a:t>
            </a:r>
            <a:r>
              <a:rPr lang="en-US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parameters </a:t>
            </a:r>
            <a:r>
              <a:rPr lang="ru-RU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= </a:t>
            </a:r>
            <a:r>
              <a:rPr lang="en-US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true</a:t>
            </a:r>
            <a:r>
              <a:rPr lang="ru-RU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- при значении </a:t>
            </a:r>
            <a:r>
              <a:rPr lang="ru-RU" sz="1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True</a:t>
            </a:r>
            <a:r>
              <a:rPr lang="ru-RU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XGBoost</a:t>
            </a:r>
            <a:r>
              <a:rPr lang="ru-RU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выполнит проверку входных параметров, чтобы проверить, используется ли параметр или нет. 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sz="14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disable_default_eval_metric</a:t>
            </a:r>
            <a:r>
              <a:rPr lang="en-US" sz="1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en-US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= 0</a:t>
            </a: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- </a:t>
            </a:r>
            <a:r>
              <a:rPr lang="ru-RU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флаг, чтобы отключить метрику по умолчанию. 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5267B2C-6AE4-4150-ABD4-76692B22EB08}"/>
              </a:ext>
            </a:extLst>
          </p:cNvPr>
          <p:cNvSpPr txBox="1"/>
          <p:nvPr/>
        </p:nvSpPr>
        <p:spPr>
          <a:xfrm>
            <a:off x="6094412" y="1415203"/>
            <a:ext cx="5760640" cy="5837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1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Параметры по умолчанию для </a:t>
            </a:r>
            <a:r>
              <a:rPr lang="en-US" sz="1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Tree Booster: </a:t>
            </a:r>
            <a:endParaRPr lang="ru-RU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sz="1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eta</a:t>
            </a:r>
            <a:r>
              <a:rPr lang="en-US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= 0,3</a:t>
            </a:r>
            <a:r>
              <a:rPr lang="ru-RU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- размер шага, используемый в обновлении, предотвращает переобучение. </a:t>
            </a:r>
          </a:p>
          <a:p>
            <a:pPr algn="just">
              <a:spcAft>
                <a:spcPts val="0"/>
              </a:spcAft>
            </a:pPr>
            <a:r>
              <a:rPr lang="en-US" sz="1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gamma</a:t>
            </a:r>
            <a:r>
              <a:rPr lang="en-US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= 0</a:t>
            </a:r>
            <a:r>
              <a:rPr lang="ru-RU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- минимальное уменьшение потерь, необходимое для создания дальнейшего разбиения на листовом узле дерева. </a:t>
            </a:r>
          </a:p>
          <a:p>
            <a:pPr algn="just">
              <a:spcAft>
                <a:spcPts val="0"/>
              </a:spcAft>
            </a:pPr>
            <a:r>
              <a:rPr lang="en-US" sz="14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max_depth</a:t>
            </a:r>
            <a:r>
              <a:rPr lang="en-US" sz="1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 </a:t>
            </a:r>
            <a:r>
              <a:rPr lang="en-US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= 6</a:t>
            </a:r>
            <a:r>
              <a:rPr lang="ru-RU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- максимальная глубина дерева. Увеличение этого значения сделает модель более сложной. </a:t>
            </a:r>
          </a:p>
          <a:p>
            <a:pPr algn="just">
              <a:spcAft>
                <a:spcPts val="0"/>
              </a:spcAft>
            </a:pPr>
            <a:r>
              <a:rPr lang="en-US" sz="1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min_child_weight</a:t>
            </a:r>
            <a:r>
              <a:rPr lang="en-US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 = 1</a:t>
            </a:r>
            <a:r>
              <a:rPr lang="ru-RU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- минимальная сумма веса экземпляра, необходимая обучающей выборке.</a:t>
            </a:r>
          </a:p>
          <a:p>
            <a:pPr algn="just">
              <a:spcAft>
                <a:spcPts val="0"/>
              </a:spcAft>
            </a:pPr>
            <a:r>
              <a:rPr lang="en-US" sz="14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max_delta_step</a:t>
            </a:r>
            <a:r>
              <a:rPr lang="en-US" sz="1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 </a:t>
            </a:r>
            <a:r>
              <a:rPr lang="en-US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= 0</a:t>
            </a:r>
            <a:r>
              <a:rPr lang="ru-RU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- максимальный шаг дельты мы разрешаем каждому листу выводить. Если значение установлено 0, это означает, что ограничений нет. </a:t>
            </a:r>
          </a:p>
          <a:p>
            <a:pPr algn="just">
              <a:spcAft>
                <a:spcPts val="0"/>
              </a:spcAft>
            </a:pPr>
            <a:r>
              <a:rPr lang="en-US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subsample</a:t>
            </a:r>
            <a:r>
              <a:rPr lang="en-US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 = 1</a:t>
            </a:r>
            <a:endParaRPr lang="ru-RU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750"/>
              </a:spcAft>
            </a:pPr>
            <a:r>
              <a:rPr lang="en-US" sz="14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sampling_method</a:t>
            </a:r>
            <a:r>
              <a:rPr lang="en-US" sz="1400" b="1" dirty="0">
                <a:solidFill>
                  <a:srgbClr val="2F549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 </a:t>
            </a:r>
            <a:r>
              <a:rPr lang="en-US" sz="1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uniform</a:t>
            </a:r>
            <a:r>
              <a:rPr lang="ru-RU" sz="1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</a:t>
            </a:r>
            <a:r>
              <a:rPr lang="ru-RU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метод, используемый для выборки учебных экземпляров.</a:t>
            </a:r>
            <a:endParaRPr lang="ru-RU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ru-RU" sz="14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uniform</a:t>
            </a:r>
            <a:r>
              <a:rPr lang="ru-RU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каждый обучающий экземпляр имеет равную вероятность быть выбранным.</a:t>
            </a:r>
            <a:endParaRPr lang="ru-RU" sz="1400" b="1" dirty="0">
              <a:solidFill>
                <a:srgbClr val="2F5496"/>
              </a:solidFill>
              <a:effectLst/>
              <a:latin typeface="Calibri Light" panose="020F03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sz="14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scale_pos_weight</a:t>
            </a:r>
            <a:r>
              <a:rPr lang="en-US" sz="1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 </a:t>
            </a:r>
            <a:r>
              <a:rPr lang="en-US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= 1</a:t>
            </a:r>
            <a:r>
              <a:rPr lang="ru-RU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- параметр контролирует баланс положительных и отрицательных весов, полезных для несбалансированных классов. </a:t>
            </a:r>
          </a:p>
          <a:p>
            <a:pPr algn="just">
              <a:spcBef>
                <a:spcPts val="200"/>
              </a:spcBef>
              <a:spcAft>
                <a:spcPts val="0"/>
              </a:spcAft>
            </a:pPr>
            <a:r>
              <a:rPr lang="en-US" sz="14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process_type</a:t>
            </a:r>
            <a:r>
              <a:rPr lang="en-US" sz="1400" b="1" dirty="0">
                <a:solidFill>
                  <a:srgbClr val="2F549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 </a:t>
            </a:r>
            <a:r>
              <a:rPr lang="en-US" sz="1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default</a:t>
            </a:r>
            <a:r>
              <a:rPr lang="ru-RU" sz="1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тип ускорения процесса запуска.</a:t>
            </a:r>
            <a:r>
              <a:rPr lang="ru-RU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Default</a:t>
            </a:r>
            <a:r>
              <a:rPr lang="ru-RU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 нормальный процесс повышения, который создает новые деревья.</a:t>
            </a:r>
            <a:endParaRPr lang="ru-RU" sz="1400" b="1" dirty="0">
              <a:solidFill>
                <a:srgbClr val="2F5496"/>
              </a:solidFill>
              <a:effectLst/>
              <a:latin typeface="Calibri Light" panose="020F03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14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num_parallel_tree</a:t>
            </a:r>
            <a:r>
              <a:rPr lang="en-US" sz="1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= 1 - </a:t>
            </a:r>
            <a:r>
              <a:rPr lang="ru-RU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количество параллельных деревьев, построенных во время каждой итерации.</a:t>
            </a:r>
            <a:endParaRPr lang="ru-RU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Средняя абсолютная ошибка </a:t>
            </a:r>
            <a:r>
              <a:rPr lang="en-US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MAE</a:t>
            </a:r>
            <a:r>
              <a:rPr lang="ru-RU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= </a:t>
            </a:r>
            <a:r>
              <a:rPr lang="ru-RU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141,383</a:t>
            </a:r>
            <a:endParaRPr lang="ru-RU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148874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9292311-18D1-4806-A5C7-5CD321863E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Техническая реализация алгоритма </a:t>
            </a:r>
            <a:r>
              <a:rPr lang="en-US" dirty="0"/>
              <a:t>RF</a:t>
            </a:r>
            <a:endParaRPr lang="ru-RU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1A77BF5-88BF-4A2E-8B71-01D260713FAE}"/>
              </a:ext>
            </a:extLst>
          </p:cNvPr>
          <p:cNvSpPr txBox="1"/>
          <p:nvPr/>
        </p:nvSpPr>
        <p:spPr>
          <a:xfrm>
            <a:off x="1269876" y="1417637"/>
            <a:ext cx="4032448" cy="464999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</a:t>
            </a:r>
            <a:r>
              <a:rPr lang="ru-RU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_</a:t>
            </a:r>
            <a:r>
              <a:rPr lang="en-US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estimators</a:t>
            </a:r>
            <a:r>
              <a:rPr lang="ru-RU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– 30 – Количество деревьев в лесу.</a:t>
            </a:r>
            <a:endParaRPr lang="ru-RU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max</a:t>
            </a:r>
            <a:r>
              <a:rPr lang="ru-RU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_</a:t>
            </a:r>
            <a:r>
              <a:rPr lang="en-US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features</a:t>
            </a:r>
            <a:r>
              <a:rPr lang="ru-RU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– 5 – количество функций, которые следует учитывать при поиске лучшего разделения.</a:t>
            </a:r>
            <a:endParaRPr lang="ru-RU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min</a:t>
            </a:r>
            <a:r>
              <a:rPr lang="ru-RU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_</a:t>
            </a:r>
            <a:r>
              <a:rPr lang="en-US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samples</a:t>
            </a:r>
            <a:r>
              <a:rPr lang="ru-RU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_</a:t>
            </a:r>
            <a:r>
              <a:rPr lang="en-US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split</a:t>
            </a:r>
            <a:r>
              <a:rPr lang="ru-RU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– 2 – минимальное количество выборок, необходимое для разделения внутреннего узла</a:t>
            </a:r>
            <a:endParaRPr lang="ru-RU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min</a:t>
            </a:r>
            <a:r>
              <a:rPr lang="ru-RU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_</a:t>
            </a:r>
            <a:r>
              <a:rPr lang="en-US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samples</a:t>
            </a:r>
            <a:r>
              <a:rPr lang="ru-RU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_</a:t>
            </a:r>
            <a:r>
              <a:rPr lang="en-US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leaf</a:t>
            </a:r>
            <a:r>
              <a:rPr lang="ru-RU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– 10 – минимальное количество образцов которое должно быть в листовом узле. </a:t>
            </a:r>
            <a:endParaRPr lang="ru-RU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bootstrap</a:t>
            </a:r>
            <a:r>
              <a:rPr lang="ru-RU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– </a:t>
            </a:r>
            <a:r>
              <a:rPr lang="ru-RU" sz="1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False</a:t>
            </a:r>
            <a:r>
              <a:rPr lang="ru-RU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– весь набор данных используется для построения каждого дерева.</a:t>
            </a:r>
            <a:endParaRPr lang="ru-RU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Bef>
                <a:spcPts val="480"/>
              </a:spcBef>
              <a:spcAft>
                <a:spcPts val="600"/>
              </a:spcAft>
            </a:pPr>
            <a:r>
              <a:rPr lang="en-US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criterion</a:t>
            </a:r>
            <a:r>
              <a:rPr lang="ru-RU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– </a:t>
            </a:r>
            <a:r>
              <a:rPr lang="en-US" sz="1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mae</a:t>
            </a:r>
            <a:r>
              <a:rPr lang="ru-RU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– критерий средней абсолютной ошибки.</a:t>
            </a:r>
            <a:endParaRPr lang="ru-RU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ru-RU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Средняя абсолютная ошибка </a:t>
            </a:r>
            <a:r>
              <a:rPr lang="en-US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MAE</a:t>
            </a:r>
            <a:r>
              <a:rPr lang="ru-RU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= 716,775</a:t>
            </a:r>
            <a:endParaRPr lang="ru-RU" sz="1400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28B7FF03-2028-4FF2-940C-D3BE64DEFB65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5480262" y="1417637"/>
            <a:ext cx="6014750" cy="3307508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C1EC66B-1228-4704-B0DC-1BBD31545F34}"/>
              </a:ext>
            </a:extLst>
          </p:cNvPr>
          <p:cNvSpPr txBox="1"/>
          <p:nvPr/>
        </p:nvSpPr>
        <p:spPr>
          <a:xfrm>
            <a:off x="5480262" y="4725145"/>
            <a:ext cx="601475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Рис.</a:t>
            </a:r>
            <a:r>
              <a:rPr lang="en-US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3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ru-RU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Техническая реализация алгоритма </a:t>
            </a:r>
            <a:r>
              <a:rPr lang="en-US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Random Forest </a:t>
            </a:r>
            <a:r>
              <a:rPr lang="ru-RU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для скважины 1448, реализованная на языке </a:t>
            </a:r>
            <a:r>
              <a:rPr lang="en-US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Python</a:t>
            </a:r>
            <a:r>
              <a:rPr lang="ru-RU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13807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ru-RU" altLang="ru-RU" dirty="0"/>
              <a:t>Актуальность исследования</a:t>
            </a:r>
            <a:endParaRPr lang="ru-RU" dirty="0"/>
          </a:p>
        </p:txBody>
      </p:sp>
      <p:sp>
        <p:nvSpPr>
          <p:cNvPr id="14" name="Объект 13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Актуальность темы обусловлена тем, что нефтяные ресурсы с каждым годом становится все труднее добывать. Вследствие, чего планировать вложение средств в их добычу становится далеко не тривиальной задачей. Ведь получение максимальной прибыли при минимизации затрат – есть главная задача любой коммерческой организации. В нефтяном инжиниринге есть очень много направлений, где требуется оптимизация производственных затрат. 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Управление затратами невозможно без уяснения их сущности, знания структуры и специфики их поведения. Цель построения системы управления затратами не сводится к ограничению и контролю расходов, она заключается в оптимизации затрат при получение заданного результата. 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04263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B68653A-3AD4-44C2-94C2-DE58994664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Техническая реализация алгоритма </a:t>
            </a:r>
            <a:r>
              <a:rPr lang="en-US" dirty="0" err="1"/>
              <a:t>KNNRegression</a:t>
            </a:r>
            <a:endParaRPr lang="ru-RU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0FC6DA7-AAB7-4CC3-A78B-92385DF33200}"/>
              </a:ext>
            </a:extLst>
          </p:cNvPr>
          <p:cNvSpPr txBox="1"/>
          <p:nvPr/>
        </p:nvSpPr>
        <p:spPr>
          <a:xfrm>
            <a:off x="1197868" y="1417637"/>
            <a:ext cx="10657184" cy="36418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</a:pPr>
            <a:r>
              <a:rPr lang="ru-RU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 данном исследовании наименьшую ошибку показали данные по умолчанию, выглядят они следующим образом:</a:t>
            </a:r>
            <a:endParaRPr lang="ru-RU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</a:pPr>
            <a:r>
              <a:rPr lang="en-US" sz="140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</a:t>
            </a:r>
            <a:r>
              <a:rPr lang="ru-RU" sz="140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_</a:t>
            </a:r>
            <a:r>
              <a:rPr lang="en-US" sz="140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neighbors</a:t>
            </a:r>
            <a:r>
              <a:rPr lang="ru-RU" sz="140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=5</a:t>
            </a:r>
            <a:r>
              <a:rPr lang="ru-RU" sz="1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–</a:t>
            </a:r>
            <a:r>
              <a:rPr lang="ru-RU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количество соседей.</a:t>
            </a:r>
            <a:endParaRPr lang="ru-RU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</a:pPr>
            <a:r>
              <a:rPr lang="en-US" sz="140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weights</a:t>
            </a:r>
            <a:r>
              <a:rPr lang="ru-RU" sz="140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='</a:t>
            </a:r>
            <a:r>
              <a:rPr lang="en-US" sz="140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uniform</a:t>
            </a:r>
            <a:r>
              <a:rPr lang="ru-RU" sz="140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' </a:t>
            </a:r>
            <a:r>
              <a:rPr lang="ru-RU" sz="1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 </a:t>
            </a:r>
            <a:r>
              <a:rPr lang="ru-RU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весовая </a:t>
            </a:r>
            <a:r>
              <a:rPr lang="ru-RU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функция, используемая в прогнозировании. «</a:t>
            </a:r>
            <a:r>
              <a:rPr lang="ru-RU" sz="1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uniform</a:t>
            </a:r>
            <a:r>
              <a:rPr lang="ru-RU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»: единообразные веса. Все точки в каждой окрестности имеют одинаковый вес.</a:t>
            </a:r>
          </a:p>
          <a:p>
            <a:pPr algn="just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</a:pPr>
            <a:r>
              <a:rPr lang="en-US" sz="140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algorithm</a:t>
            </a:r>
            <a:r>
              <a:rPr lang="ru-RU" sz="140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='</a:t>
            </a:r>
            <a:r>
              <a:rPr lang="en-US" sz="140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auto</a:t>
            </a:r>
            <a:r>
              <a:rPr lang="ru-RU" sz="140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'</a:t>
            </a:r>
            <a:r>
              <a:rPr lang="en-US" sz="1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ru-RU" sz="1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 </a:t>
            </a:r>
            <a:r>
              <a:rPr lang="ru-RU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алгоритм</a:t>
            </a:r>
            <a:r>
              <a:rPr lang="ru-RU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используемый для вычисления ближайших соседей «</a:t>
            </a:r>
            <a:r>
              <a:rPr lang="ru-RU" sz="1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auto</a:t>
            </a:r>
            <a:r>
              <a:rPr lang="ru-RU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» будет пытаться выбрать наиболее подходящий алгоритм на основе значений, переданных для метода </a:t>
            </a:r>
            <a:r>
              <a:rPr lang="ru-RU" sz="1400" u="none" strike="noStrike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соответствия</a:t>
            </a:r>
            <a:r>
              <a:rPr lang="ru-RU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.</a:t>
            </a:r>
          </a:p>
          <a:p>
            <a:pPr algn="just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</a:pPr>
            <a:r>
              <a:rPr lang="en-US" sz="140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leaf</a:t>
            </a:r>
            <a:r>
              <a:rPr lang="ru-RU" sz="140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_</a:t>
            </a:r>
            <a:r>
              <a:rPr lang="en-US" sz="140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size</a:t>
            </a:r>
            <a:r>
              <a:rPr lang="ru-RU" sz="140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=30</a:t>
            </a:r>
            <a:r>
              <a:rPr lang="en-US" sz="1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ru-RU" sz="1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</a:t>
            </a:r>
            <a:r>
              <a:rPr lang="ru-RU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размер листа передается </a:t>
            </a:r>
            <a:r>
              <a:rPr lang="ru-RU" sz="1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BallTree</a:t>
            </a:r>
            <a:r>
              <a:rPr lang="ru-RU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или </a:t>
            </a:r>
            <a:r>
              <a:rPr lang="ru-RU" sz="1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cKDTree</a:t>
            </a:r>
            <a:r>
              <a:rPr lang="ru-RU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 Это может повлиять на скорость построения и запроса, а также на объем памяти, необходимый для хранения дерева.</a:t>
            </a:r>
            <a:endParaRPr lang="ru-RU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Bef>
                <a:spcPts val="480"/>
              </a:spcBef>
              <a:spcAft>
                <a:spcPts val="600"/>
              </a:spcAft>
            </a:pPr>
            <a:r>
              <a:rPr lang="ru-RU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Средняя абсолютная ошибка </a:t>
            </a:r>
            <a:r>
              <a:rPr lang="en-US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MAE</a:t>
            </a:r>
            <a:r>
              <a:rPr lang="ru-RU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= 182,2</a:t>
            </a:r>
            <a:endParaRPr lang="ru-RU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828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B3B87D9-B775-4B44-B40F-1C7228DB40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3436" y="177800"/>
            <a:ext cx="9782801" cy="1239837"/>
          </a:xfrm>
        </p:spPr>
        <p:txBody>
          <a:bodyPr anchor="b">
            <a:normAutofit/>
          </a:bodyPr>
          <a:lstStyle/>
          <a:p>
            <a:r>
              <a:rPr lang="ru-RU" dirty="0"/>
              <a:t>Сравнение разных алгоритмов</a:t>
            </a: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8DBEBF6D-1F99-41D7-82A8-D249ACA27296}"/>
              </a:ext>
            </a:extLst>
          </p:cNvPr>
          <p:cNvPicPr/>
          <p:nvPr/>
        </p:nvPicPr>
        <p:blipFill rotWithShape="1">
          <a:blip r:embed="rId3"/>
          <a:srcRect l="1265" t="1728" r="783" b="-1280"/>
          <a:stretch/>
        </p:blipFill>
        <p:spPr bwMode="auto">
          <a:xfrm>
            <a:off x="1701925" y="1417638"/>
            <a:ext cx="8568951" cy="4387626"/>
          </a:xfrm>
          <a:prstGeom prst="rect">
            <a:avLst/>
          </a:prstGeom>
          <a:ln>
            <a:solidFill>
              <a:schemeClr val="tx1"/>
            </a:solidFill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C08EFB66-54FD-4C01-A65B-9C3239F0CA79}"/>
              </a:ext>
            </a:extLst>
          </p:cNvPr>
          <p:cNvSpPr txBox="1"/>
          <p:nvPr/>
        </p:nvSpPr>
        <p:spPr>
          <a:xfrm>
            <a:off x="1701925" y="5805264"/>
            <a:ext cx="86409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Рис.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Сравнение относительной ошибки в процентах дебита нефти среди реальных и предсказательных данных</a:t>
            </a:r>
          </a:p>
        </p:txBody>
      </p:sp>
    </p:spTree>
    <p:extLst>
      <p:ext uri="{BB962C8B-B14F-4D97-AF65-F5344CB8AC3E}">
        <p14:creationId xmlns:p14="http://schemas.microsoft.com/office/powerpoint/2010/main" val="40186763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11C26F7-3CDA-44AE-A21B-77DCD229EA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Техническая реализация алгоритма </a:t>
            </a:r>
            <a:r>
              <a:rPr lang="en-US" dirty="0"/>
              <a:t>ARIMA</a:t>
            </a:r>
            <a:endParaRPr lang="ru-RU" dirty="0"/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3E2E6A2C-03D1-4586-86BF-205643CDE6E5}"/>
              </a:ext>
            </a:extLst>
          </p:cNvPr>
          <p:cNvPicPr/>
          <p:nvPr/>
        </p:nvPicPr>
        <p:blipFill rotWithShape="1">
          <a:blip r:embed="rId2"/>
          <a:srcRect t="43387" r="10725"/>
          <a:stretch/>
        </p:blipFill>
        <p:spPr bwMode="auto">
          <a:xfrm>
            <a:off x="6670476" y="1439931"/>
            <a:ext cx="5112568" cy="3781425"/>
          </a:xfrm>
          <a:prstGeom prst="rect">
            <a:avLst/>
          </a:prstGeom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  <a:extLst>
              <a:ext uri="{C807C97D-BFC1-408E-A445-0C87EB9F89A2}">
                <ask:lineSketchStyleProps xmlns:ask="http://schemas.microsoft.com/office/drawing/2018/sketchyshapes" sd="0">
                  <a:custGeom>
                    <a:avLst/>
                    <a:gdLst/>
                    <a:ahLst/>
                    <a:cxnLst/>
                    <a:rect l="0" t="0" r="0" b="0"/>
                    <a:pathLst/>
                  </a:custGeom>
                  <ask:type/>
                </ask:lineSketchStyleProps>
              </a:ext>
            </a:extLst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F9ACFFF4-9A6D-41AB-AF19-57F82A4E623F}"/>
              </a:ext>
            </a:extLst>
          </p:cNvPr>
          <p:cNvSpPr txBox="1"/>
          <p:nvPr/>
        </p:nvSpPr>
        <p:spPr>
          <a:xfrm>
            <a:off x="6670476" y="5243650"/>
            <a:ext cx="5112568" cy="7000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Рис.</a:t>
            </a:r>
            <a:r>
              <a:rPr lang="en-US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6</a:t>
            </a:r>
            <a:r>
              <a:rPr lang="ru-RU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Прогноз дебита нефти   скважины 1448 в первый шестимесячный промежуток.</a:t>
            </a:r>
            <a:endParaRPr lang="ru-RU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CC2553A5-FB7D-4BB7-B34E-C599DE8D9C7E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1269877" y="1439931"/>
            <a:ext cx="5256583" cy="3781425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5B4349D6-2E0D-41F8-BB6E-11CB4318D841}"/>
              </a:ext>
            </a:extLst>
          </p:cNvPr>
          <p:cNvSpPr txBox="1"/>
          <p:nvPr/>
        </p:nvSpPr>
        <p:spPr>
          <a:xfrm>
            <a:off x="1269876" y="5199631"/>
            <a:ext cx="5256583" cy="10231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67335" marR="54610" algn="just">
              <a:lnSpc>
                <a:spcPct val="150000"/>
              </a:lnSpc>
              <a:spcBef>
                <a:spcPts val="480"/>
              </a:spcBef>
              <a:spcAft>
                <a:spcPts val="0"/>
              </a:spcAft>
            </a:pPr>
            <a:r>
              <a:rPr lang="ru-RU" sz="1400" b="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Рис.</a:t>
            </a:r>
            <a:r>
              <a:rPr lang="en-US" sz="1400" b="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5</a:t>
            </a:r>
            <a:r>
              <a:rPr lang="ru-RU" sz="1400" b="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Программная реализация алгоритма </a:t>
            </a:r>
            <a:r>
              <a:rPr lang="en-US" sz="1400" b="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ARIMA</a:t>
            </a:r>
            <a:r>
              <a:rPr lang="ru-RU" sz="1400" b="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для скважины 1448 в первый шестимесячный промежуток, реализованная на языке </a:t>
            </a:r>
            <a:r>
              <a:rPr lang="en-US" sz="1400" b="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Python</a:t>
            </a:r>
            <a:r>
              <a:rPr lang="ru-RU" sz="1400" b="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1400" b="1" kern="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7462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35F31DF-97BB-46C9-83A4-456ED9DB19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Программный комплекс</a:t>
            </a:r>
          </a:p>
        </p:txBody>
      </p:sp>
      <p:pic>
        <p:nvPicPr>
          <p:cNvPr id="3" name="image4.png">
            <a:extLst>
              <a:ext uri="{FF2B5EF4-FFF2-40B4-BE49-F238E27FC236}">
                <a16:creationId xmlns:a16="http://schemas.microsoft.com/office/drawing/2014/main" id="{5DCD14CC-7FAF-42E7-B15F-3A3823F059C6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57598" y="1417637"/>
            <a:ext cx="8929301" cy="4387627"/>
          </a:xfrm>
          <a:prstGeom prst="rect">
            <a:avLst/>
          </a:prstGeom>
          <a:ln/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FDD8F1B1-801A-485A-8189-938141D6F35A}"/>
              </a:ext>
            </a:extLst>
          </p:cNvPr>
          <p:cNvSpPr txBox="1"/>
          <p:nvPr/>
        </p:nvSpPr>
        <p:spPr>
          <a:xfrm>
            <a:off x="1557598" y="5877272"/>
            <a:ext cx="48377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Рис.</a:t>
            </a:r>
            <a:r>
              <a:rPr lang="en-US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7</a:t>
            </a:r>
            <a:r>
              <a:rPr lang="ru-RU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Интерфейс расчетной программы для кандидатов РИР.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467633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9D2E9C0-FCDD-4158-9EB5-FB51AE1E90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Выводы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9DDD816-BD26-4898-8698-2382C3D259D3}"/>
              </a:ext>
            </a:extLst>
          </p:cNvPr>
          <p:cNvSpPr txBox="1"/>
          <p:nvPr/>
        </p:nvSpPr>
        <p:spPr>
          <a:xfrm>
            <a:off x="1192248" y="1417637"/>
            <a:ext cx="10662804" cy="42548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ru-RU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 процессе данного исследования были реализованы следующие практические результаты:</a:t>
            </a: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Был проведен анализ входных данных с добывающих скважин и разработан алгоритм анализа подготовки данных для последующего использования их в исследовании.</a:t>
            </a: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Были разработаны сценарии работы скважин для дальнейшего использовании этой информации для расчета суммы дисконтированных денежных потоков платежей к сегодняшнему дню, с учетом и без учета дополнительной информации о скважине, для дальнейшего расчета параметра ценности информации.</a:t>
            </a: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Были разработаны алгоритмы расчета ожидаемых ценностей проекта с учетом и без учета дополнительной информации о скважинах и визуализированы в виде графической расчетной блок-схемы.</a:t>
            </a: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Был проведен анализ работ алгоритмов машинного обучения, были подобраны оптимальные параметры работы этих алгоритмов и были выбраны наиболее подходящие из этих алгоритмов машинного обучения для дальнейших расчетов ожидаемых ценностей проекта с учетом и без учета дополнительной информации.</a:t>
            </a: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Реализован программный комплекс для оценки экономической целесообразности проведения промысловых геофизических исследований для ремонтно-изоляционных работ на основе исторических данных о скважине.</a:t>
            </a:r>
          </a:p>
        </p:txBody>
      </p:sp>
    </p:spTree>
    <p:extLst>
      <p:ext uri="{BB962C8B-B14F-4D97-AF65-F5344CB8AC3E}">
        <p14:creationId xmlns:p14="http://schemas.microsoft.com/office/powerpoint/2010/main" val="31210721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ru-RU" altLang="ru-RU" dirty="0"/>
              <a:t>Цель исследования</a:t>
            </a:r>
            <a:endParaRPr lang="ru-RU" dirty="0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775AD833-BCDD-4811-A2EB-363D7E501C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Цель исследования – на основе теоретического и практического опыта разработать методологию оценки экономической целесообразности проведения промысловых геофизических исследований на основе исторических данных о работе скважин и заключений ПГИ месторождения Х.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719168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ru-RU" altLang="ru-RU" dirty="0"/>
              <a:t>Задачи</a:t>
            </a:r>
            <a:endParaRPr lang="ru-RU" dirty="0"/>
          </a:p>
        </p:txBody>
      </p:sp>
      <p:graphicFrame>
        <p:nvGraphicFramePr>
          <p:cNvPr id="6" name="Объект 5" descr="Вертикальный список шевронов, в котором 3 группы расположены одна под другой, при этом под каждой группой есть отдельно выделенные пункты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543486580"/>
              </p:ext>
            </p:extLst>
          </p:nvPr>
        </p:nvGraphicFramePr>
        <p:xfrm>
          <a:off x="1593850" y="1600200"/>
          <a:ext cx="961313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513726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ru-RU" altLang="ru-RU" dirty="0"/>
              <a:t>Объект исследования</a:t>
            </a:r>
            <a:endParaRPr lang="ru-RU" dirty="0"/>
          </a:p>
        </p:txBody>
      </p:sp>
      <p:sp>
        <p:nvSpPr>
          <p:cNvPr id="7" name="Объект 6"/>
          <p:cNvSpPr>
            <a:spLocks noGrp="1"/>
          </p:cNvSpPr>
          <p:nvPr>
            <p:ph sz="half" idx="2"/>
          </p:nvPr>
        </p:nvSpPr>
        <p:spPr>
          <a:xfrm>
            <a:off x="1593436" y="1484784"/>
            <a:ext cx="9469528" cy="4572000"/>
          </a:xfrm>
        </p:spPr>
        <p:txBody>
          <a:bodyPr rtlCol="0"/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Заключения промысловых геофизических исследований с 30 добывающих скважин и наборы данных о работе этих скважин с месторождения Х.</a:t>
            </a:r>
          </a:p>
        </p:txBody>
      </p:sp>
    </p:spTree>
    <p:extLst>
      <p:ext uri="{BB962C8B-B14F-4D97-AF65-F5344CB8AC3E}">
        <p14:creationId xmlns:p14="http://schemas.microsoft.com/office/powerpoint/2010/main" val="25933391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600201"/>
            <a:ext cx="12188825" cy="2654064"/>
          </a:xfrm>
        </p:spPr>
        <p:txBody>
          <a:bodyPr rtlCol="0">
            <a:normAutofit/>
          </a:bodyPr>
          <a:lstStyle/>
          <a:p>
            <a:pPr lvl="0"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 методологии расчета оценки ценности информации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2090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dirty="0"/>
              <a:t>Историческая справка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7689C77-1F4C-4C38-B37A-5121D164904C}"/>
              </a:ext>
            </a:extLst>
          </p:cNvPr>
          <p:cNvSpPr txBox="1"/>
          <p:nvPr/>
        </p:nvSpPr>
        <p:spPr>
          <a:xfrm>
            <a:off x="1413892" y="1628800"/>
            <a:ext cx="94330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 VOI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Value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information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в нефтегазовой промышленности впервые введён в 1960 году Джексоном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Гейсоном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Ценность информации (VOI) – это разница между ожидаемой ценностью проекта с учетом и без учета полученной информации. 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E4E4306-DCF2-4C92-AC69-C63E3F769AEA}"/>
              </a:ext>
            </a:extLst>
          </p:cNvPr>
          <p:cNvSpPr txBox="1"/>
          <p:nvPr/>
        </p:nvSpPr>
        <p:spPr>
          <a:xfrm>
            <a:off x="1413892" y="2610683"/>
            <a:ext cx="1023447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Оценка экономической ценности информации позволяет охарактеризовать экономическую выгоду от выполнения исследования, произвести оценку эффективности программы исследовательских работ, а также оценить достаточность исследований на основе дерева решений.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связи с глобальной тенденцией перехода на месторождения со сложным геологическим строением, характеризующим высокую степень неопределенности, подход на основе ценности информации является особенно актуальным.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Расчет VOI позволяет оценить ценность единичного исследования, найти оптимальную программу и оценить ее достаточность. Кроме того, оценка ценности информации позволяет улучшить понимание рисков проекта и в перспективе составить оптимальную программу разработки.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017868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dirty="0"/>
              <a:t>Общая концепция метода </a:t>
            </a:r>
            <a:r>
              <a:rPr lang="en-US" dirty="0"/>
              <a:t>VOI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/>
        <p:txBody>
          <a:bodyPr rtlCol="0"/>
          <a:lstStyle/>
          <a:p>
            <a:pPr rtl="0"/>
            <a:r>
              <a:rPr lang="ru-RU" dirty="0"/>
              <a:t>Основные формулы</a:t>
            </a:r>
          </a:p>
        </p:txBody>
      </p:sp>
      <p:pic>
        <p:nvPicPr>
          <p:cNvPr id="7" name="Объект 6" descr="Изображение выглядит как объект, часы&#10;&#10;Автоматически созданное описание">
            <a:extLst>
              <a:ext uri="{FF2B5EF4-FFF2-40B4-BE49-F238E27FC236}">
                <a16:creationId xmlns:a16="http://schemas.microsoft.com/office/drawing/2014/main" id="{EEF87710-29CF-4CB4-8CEC-6955C92A88FA}"/>
              </a:ext>
            </a:extLst>
          </p:cNvPr>
          <p:cNvPicPr>
            <a:picLocks noGrp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5900" y="1415000"/>
            <a:ext cx="4814888" cy="2590064"/>
          </a:xfrm>
          <a:prstGeom prst="rect">
            <a:avLst/>
          </a:prstGeom>
        </p:spPr>
      </p:pic>
      <p:graphicFrame>
        <p:nvGraphicFramePr>
          <p:cNvPr id="53" name="Объект 52">
            <a:extLst>
              <a:ext uri="{FF2B5EF4-FFF2-40B4-BE49-F238E27FC236}">
                <a16:creationId xmlns:a16="http://schemas.microsoft.com/office/drawing/2014/main" id="{3578832F-6245-47D6-96BE-A9F95C4C42E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62946649"/>
              </p:ext>
            </p:extLst>
          </p:nvPr>
        </p:nvGraphicFramePr>
        <p:xfrm>
          <a:off x="6665652" y="2646654"/>
          <a:ext cx="2952328" cy="4046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9" name="Equation" r:id="rId5" imgW="1688760" imgH="228600" progId="Equation.DSMT4">
                  <p:embed/>
                </p:oleObj>
              </mc:Choice>
              <mc:Fallback>
                <p:oleObj name="Equation" r:id="rId5" imgW="168876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665652" y="2646654"/>
                        <a:ext cx="2952328" cy="40464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5" name="Объект 54">
            <a:extLst>
              <a:ext uri="{FF2B5EF4-FFF2-40B4-BE49-F238E27FC236}">
                <a16:creationId xmlns:a16="http://schemas.microsoft.com/office/drawing/2014/main" id="{511853F4-2D56-4931-BA5B-92DA18AEEAA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51687706"/>
              </p:ext>
            </p:extLst>
          </p:nvPr>
        </p:nvGraphicFramePr>
        <p:xfrm>
          <a:off x="6684958" y="3176201"/>
          <a:ext cx="2937591" cy="5088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0" name="Equation" r:id="rId7" imgW="1612800" imgH="279360" progId="Equation.DSMT4">
                  <p:embed/>
                </p:oleObj>
              </mc:Choice>
              <mc:Fallback>
                <p:oleObj name="Equation" r:id="rId7" imgW="1612800" imgH="279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6684958" y="3176201"/>
                        <a:ext cx="2937591" cy="50887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" name="Объект 55">
            <a:extLst>
              <a:ext uri="{FF2B5EF4-FFF2-40B4-BE49-F238E27FC236}">
                <a16:creationId xmlns:a16="http://schemas.microsoft.com/office/drawing/2014/main" id="{F984C90D-C68B-441E-8859-349F57A36D0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0436260"/>
              </p:ext>
            </p:extLst>
          </p:nvPr>
        </p:nvGraphicFramePr>
        <p:xfrm>
          <a:off x="6642869" y="3910703"/>
          <a:ext cx="3029769" cy="5233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1" name="Equation" r:id="rId9" imgW="1726920" imgH="279360" progId="Equation.DSMT4">
                  <p:embed/>
                </p:oleObj>
              </mc:Choice>
              <mc:Fallback>
                <p:oleObj name="Equation" r:id="rId9" imgW="1726920" imgH="279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6642869" y="3910703"/>
                        <a:ext cx="3029769" cy="52339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7" name="TextBox 56">
            <a:extLst>
              <a:ext uri="{FF2B5EF4-FFF2-40B4-BE49-F238E27FC236}">
                <a16:creationId xmlns:a16="http://schemas.microsoft.com/office/drawing/2014/main" id="{11C114CE-0263-4D63-A197-D3F8A0B005BB}"/>
              </a:ext>
            </a:extLst>
          </p:cNvPr>
          <p:cNvSpPr txBox="1"/>
          <p:nvPr/>
        </p:nvSpPr>
        <p:spPr>
          <a:xfrm>
            <a:off x="9982844" y="2664312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(1)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75ACC498-A879-496E-BE12-F285B035B3AB}"/>
              </a:ext>
            </a:extLst>
          </p:cNvPr>
          <p:cNvSpPr txBox="1"/>
          <p:nvPr/>
        </p:nvSpPr>
        <p:spPr>
          <a:xfrm>
            <a:off x="10006720" y="3315743"/>
            <a:ext cx="4635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(2)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845804F6-0D04-49A2-B18B-FD0B949264FB}"/>
              </a:ext>
            </a:extLst>
          </p:cNvPr>
          <p:cNvSpPr txBox="1"/>
          <p:nvPr/>
        </p:nvSpPr>
        <p:spPr>
          <a:xfrm>
            <a:off x="10000617" y="3987733"/>
            <a:ext cx="4635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(3)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84CFF4A-07B5-4BFA-BFC2-E7229C061ABD}"/>
              </a:ext>
            </a:extLst>
          </p:cNvPr>
          <p:cNvSpPr txBox="1"/>
          <p:nvPr/>
        </p:nvSpPr>
        <p:spPr>
          <a:xfrm>
            <a:off x="1593435" y="4005064"/>
            <a:ext cx="47073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Рис.1. Иллюстрация к общей концепции расчета оценки ценности информации</a:t>
            </a:r>
          </a:p>
        </p:txBody>
      </p:sp>
    </p:spTree>
    <p:extLst>
      <p:ext uri="{BB962C8B-B14F-4D97-AF65-F5344CB8AC3E}">
        <p14:creationId xmlns:p14="http://schemas.microsoft.com/office/powerpoint/2010/main" val="10611942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FEE7A47-9869-4413-8987-9EAF8CF459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NPV </a:t>
            </a:r>
            <a:r>
              <a:rPr lang="ru-RU" dirty="0"/>
              <a:t>сценарии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C97EAAC-F80F-4CC6-ABB9-E6A1EF8B7ABA}"/>
              </a:ext>
            </a:extLst>
          </p:cNvPr>
          <p:cNvSpPr txBox="1"/>
          <p:nvPr/>
        </p:nvSpPr>
        <p:spPr>
          <a:xfrm>
            <a:off x="1341884" y="1463674"/>
            <a:ext cx="10513168" cy="56784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NPV1 </a:t>
            </a:r>
            <a:r>
              <a:rPr lang="ru-RU" sz="15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предполагает исход, при котором был проведен стандартный комплекс ПГИ, который выявил отсутствие необходимости, либо невозможности проведения РИР.</a:t>
            </a:r>
          </a:p>
          <a:p>
            <a:endParaRPr lang="en-US" sz="1500" b="1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5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NPV2 </a:t>
            </a:r>
            <a:r>
              <a:rPr lang="ru-RU" sz="15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предполагает исход, в результате которого был проведен стандартный комплекс ПГИ, оказавшийся недостаточно информативным вследствие чего было проведено последующее расширенное ПГИ, которое выявил отсутствие необходимости, либо невозможность проведения РИР.</a:t>
            </a:r>
          </a:p>
          <a:p>
            <a:endParaRPr lang="en-US" sz="1500" b="1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5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NPV3 </a:t>
            </a:r>
            <a:r>
              <a:rPr lang="ru-RU" sz="15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предполагает исход, при котором был проведен стандартный комплекс ПГИ, при котором появилась необходимость проведения РИР.</a:t>
            </a:r>
          </a:p>
          <a:p>
            <a:endParaRPr lang="en-US" sz="1500" b="1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5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NPV4 </a:t>
            </a:r>
            <a:r>
              <a:rPr lang="ru-RU" sz="15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предполагает исход, при котором был проведен стандартный комплекс ПГИ. Первичный ПГИ оказался не информативным, вследствие чего был проведен расширенный комплекс ПГИ, в результате которого появилась необходимость проведения РИР.</a:t>
            </a:r>
          </a:p>
          <a:p>
            <a:endParaRPr lang="en-US" sz="1500" b="1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5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NPV5 </a:t>
            </a:r>
            <a:r>
              <a:rPr lang="ru-RU" sz="15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предполагает исход, при котором был проведен стандартный комплекс ПГИ, в результате которого появилась необходимость в проведения РИР, затем проведен еще один стандартный комплекс ПГИ, вследствие чего появилась необходимость проведения повторного комплекса РИР.</a:t>
            </a:r>
          </a:p>
          <a:p>
            <a:endParaRPr lang="en-US" sz="1500" b="1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5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NPV6 </a:t>
            </a:r>
            <a:r>
              <a:rPr lang="ru-RU" sz="15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предполагает исход, при котором был проведен стандартный комплекс ПГИ, в результате которого появилась необходимость в проведения РИР, затем проведен расширенный комплекс ПГИ, при котором также появилась необходимость проведения комплекса повторных РИР.</a:t>
            </a:r>
          </a:p>
          <a:p>
            <a:endParaRPr lang="en-US" sz="1500" b="1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5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NPV7 </a:t>
            </a:r>
            <a:r>
              <a:rPr lang="ru-RU" sz="15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сводится к простому прогнозу дебита нефти.</a:t>
            </a:r>
            <a:endParaRPr lang="ru-RU" sz="15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82310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Математика 16 х 9">
  <a:themeElements>
    <a:clrScheme name="Math_16x9">
      <a:dk1>
        <a:srgbClr val="465562"/>
      </a:dk1>
      <a:lt1>
        <a:srgbClr val="FFFFFF"/>
      </a:lt1>
      <a:dk2>
        <a:srgbClr val="000000"/>
      </a:dk2>
      <a:lt2>
        <a:srgbClr val="F2ECE2"/>
      </a:lt2>
      <a:accent1>
        <a:srgbClr val="9BAAB7"/>
      </a:accent1>
      <a:accent2>
        <a:srgbClr val="B8D082"/>
      </a:accent2>
      <a:accent3>
        <a:srgbClr val="EFDB85"/>
      </a:accent3>
      <a:accent4>
        <a:srgbClr val="E8A565"/>
      </a:accent4>
      <a:accent5>
        <a:srgbClr val="BC9AAE"/>
      </a:accent5>
      <a:accent6>
        <a:srgbClr val="BABABA"/>
      </a:accent6>
      <a:hlink>
        <a:srgbClr val="8FC48C"/>
      </a:hlink>
      <a:folHlink>
        <a:srgbClr val="969696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16309082_TF02787947.potx" id="{3964D7A7-1B85-4031-AAD6-1B50F98CF473}" vid="{CAF00616-F4D4-4454-9A4A-5919532F2D53}"/>
    </a:ext>
  </a:extLst>
</a:theme>
</file>

<file path=ppt/theme/theme2.xml><?xml version="1.0" encoding="utf-8"?>
<a:theme xmlns:a="http://schemas.openxmlformats.org/drawingml/2006/main" name="Тема Office">
  <a:themeElements>
    <a:clrScheme name="Math_16x9">
      <a:dk1>
        <a:srgbClr val="465562"/>
      </a:dk1>
      <a:lt1>
        <a:srgbClr val="FFFFFF"/>
      </a:lt1>
      <a:dk2>
        <a:srgbClr val="000000"/>
      </a:dk2>
      <a:lt2>
        <a:srgbClr val="F2ECE2"/>
      </a:lt2>
      <a:accent1>
        <a:srgbClr val="9BAAB7"/>
      </a:accent1>
      <a:accent2>
        <a:srgbClr val="B8D082"/>
      </a:accent2>
      <a:accent3>
        <a:srgbClr val="EFDB85"/>
      </a:accent3>
      <a:accent4>
        <a:srgbClr val="E8A565"/>
      </a:accent4>
      <a:accent5>
        <a:srgbClr val="BC9AAE"/>
      </a:accent5>
      <a:accent6>
        <a:srgbClr val="BABABA"/>
      </a:accent6>
      <a:hlink>
        <a:srgbClr val="8FC48C"/>
      </a:hlink>
      <a:folHlink>
        <a:srgbClr val="A97C96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Math_16x9">
      <a:dk1>
        <a:srgbClr val="465562"/>
      </a:dk1>
      <a:lt1>
        <a:srgbClr val="FFFFFF"/>
      </a:lt1>
      <a:dk2>
        <a:srgbClr val="000000"/>
      </a:dk2>
      <a:lt2>
        <a:srgbClr val="F2ECE2"/>
      </a:lt2>
      <a:accent1>
        <a:srgbClr val="9BAAB7"/>
      </a:accent1>
      <a:accent2>
        <a:srgbClr val="B8D082"/>
      </a:accent2>
      <a:accent3>
        <a:srgbClr val="EFDB85"/>
      </a:accent3>
      <a:accent4>
        <a:srgbClr val="E8A565"/>
      </a:accent4>
      <a:accent5>
        <a:srgbClr val="BC9AAE"/>
      </a:accent5>
      <a:accent6>
        <a:srgbClr val="BABABA"/>
      </a:accent6>
      <a:hlink>
        <a:srgbClr val="8FC48C"/>
      </a:hlink>
      <a:folHlink>
        <a:srgbClr val="A97C96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1328</TotalTime>
  <Words>1756</Words>
  <Application>Microsoft Office PowerPoint</Application>
  <PresentationFormat>Произвольный</PresentationFormat>
  <Paragraphs>161</Paragraphs>
  <Slides>24</Slides>
  <Notes>13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31" baseType="lpstr">
      <vt:lpstr>Arial</vt:lpstr>
      <vt:lpstr>Calibri Light</vt:lpstr>
      <vt:lpstr>Euphemia</vt:lpstr>
      <vt:lpstr>Symbol</vt:lpstr>
      <vt:lpstr>Times New Roman</vt:lpstr>
      <vt:lpstr>Математика 16 х 9</vt:lpstr>
      <vt:lpstr>Equation</vt:lpstr>
      <vt:lpstr>РАЗРАБОТКА МЕТОДОЛОГИИ И ТЕХНОЛОГИИ ОЦЕНКИ ЭКОНОМИЧЕСКОЙ ЦЕЛЕСООБРАЗНОСТИ ПРОВЕДЕНИЯ ПГИ НА ОСНОВЕ ЦЕННОСТИ ИСТОРИЧЕСКИХ ДАННЫХ О СКВАЖИНЕ</vt:lpstr>
      <vt:lpstr>Актуальность исследования</vt:lpstr>
      <vt:lpstr>Цель исследования</vt:lpstr>
      <vt:lpstr>Задачи</vt:lpstr>
      <vt:lpstr>Объект исследования</vt:lpstr>
      <vt:lpstr>Разработка методологии расчета оценки ценности информации</vt:lpstr>
      <vt:lpstr>Историческая справка</vt:lpstr>
      <vt:lpstr>Общая концепция метода VOI</vt:lpstr>
      <vt:lpstr>NPV сценарии</vt:lpstr>
      <vt:lpstr>Математические постановки для NPV сценариев</vt:lpstr>
      <vt:lpstr>Разработанная концепция методологии расчета оценки ценности информации на основе исторических данных о скважине. </vt:lpstr>
      <vt:lpstr>Основные неопределенности в данном дереве решений: </vt:lpstr>
      <vt:lpstr>Вероятности исходов в зависимости от сценария NPV</vt:lpstr>
      <vt:lpstr>Предварительная обработка входных данных</vt:lpstr>
      <vt:lpstr>Аппаратные средства.</vt:lpstr>
      <vt:lpstr>Разработка технологии расчета оценки ценности информации</vt:lpstr>
      <vt:lpstr>Предварительная подготовка данных</vt:lpstr>
      <vt:lpstr>Техническая реализация алгоритма XGB</vt:lpstr>
      <vt:lpstr>Техническая реализация алгоритма RF</vt:lpstr>
      <vt:lpstr>Техническая реализация алгоритма KNNRegression</vt:lpstr>
      <vt:lpstr>Сравнение разных алгоритмов</vt:lpstr>
      <vt:lpstr>Техническая реализация алгоритма ARIMA</vt:lpstr>
      <vt:lpstr>Программный комплекс</vt:lpstr>
      <vt:lpstr>Выводы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РАЗРАБОТКА МЕТОДА И ТЕХНОЛОГИИ ОЦЕНКИ ЭКОНОМИЧЕСКОЙ ЦЕЛЕСООБРАЗНОСТИ ПРОВЕДЕНИЯ ПГИ НА ОСНОВЕ ЦЕННОСТИ ИСТОРИЧЕСКИХ ДАННЫХ О СКВАЖИНЕ</dc:title>
  <dc:creator>Василий Казаков</dc:creator>
  <cp:lastModifiedBy>Василий Казаков</cp:lastModifiedBy>
  <cp:revision>40</cp:revision>
  <dcterms:created xsi:type="dcterms:W3CDTF">2020-05-24T19:38:39Z</dcterms:created>
  <dcterms:modified xsi:type="dcterms:W3CDTF">2020-06-29T10:52:51Z</dcterms:modified>
</cp:coreProperties>
</file>