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301" r:id="rId3"/>
    <p:sldId id="303" r:id="rId4"/>
    <p:sldId id="322" r:id="rId5"/>
    <p:sldId id="323" r:id="rId6"/>
    <p:sldId id="324" r:id="rId7"/>
    <p:sldId id="326" r:id="rId8"/>
    <p:sldId id="310" r:id="rId9"/>
    <p:sldId id="311" r:id="rId10"/>
    <p:sldId id="327" r:id="rId11"/>
    <p:sldId id="328" r:id="rId12"/>
    <p:sldId id="304" r:id="rId13"/>
    <p:sldId id="308" r:id="rId14"/>
    <p:sldId id="309" r:id="rId15"/>
    <p:sldId id="307" r:id="rId16"/>
    <p:sldId id="320" r:id="rId17"/>
    <p:sldId id="314" r:id="rId18"/>
    <p:sldId id="313" r:id="rId19"/>
    <p:sldId id="312" r:id="rId20"/>
    <p:sldId id="331" r:id="rId21"/>
    <p:sldId id="329" r:id="rId22"/>
    <p:sldId id="315" r:id="rId23"/>
    <p:sldId id="318" r:id="rId24"/>
    <p:sldId id="316" r:id="rId25"/>
    <p:sldId id="319" r:id="rId26"/>
    <p:sldId id="284" r:id="rId27"/>
  </p:sldIdLst>
  <p:sldSz cx="12192000" cy="6858000"/>
  <p:notesSz cx="6797675" cy="9872663"/>
  <p:embeddedFontLst>
    <p:embeddedFont>
      <p:font typeface="PT Sans" panose="020B0604020202020204" charset="-52"/>
      <p:regular r:id="rId29"/>
      <p:bold r:id="rId30"/>
      <p:italic r:id="rId31"/>
      <p:boldItalic r:id="rId32"/>
    </p:embeddedFont>
    <p:embeddedFont>
      <p:font typeface="Cambria Math" panose="02040503050406030204" pitchFamily="18" charset="0"/>
      <p:regular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Montserrat" panose="020B0604020202020204" charset="-52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3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9" roundtripDataSignature="AMtx7mjhpHkv0BwOTdmqScz7ozXVDY3I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C1C1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FAEA8E-EC4E-4722-B8BC-D6916873BA65}" v="155" dt="2021-12-21T15:20:03.561"/>
    <p1510:client id="{DDB5B01E-8600-FBB0-FFA7-7E431228EBAC}" v="128" dt="2022-02-17T16:59:42.326"/>
    <p1510:client id="{EA8FB0CA-9EFC-D949-E987-E83EE97C9D0A}" v="47" dt="2022-02-18T10:10:12.696"/>
    <p1510:client id="{F217480A-2D2E-313F-C374-1C669034B3F3}" v="100" dt="2022-02-18T09:58:23.2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>
        <p:guide orient="horz" pos="243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64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59" Type="http://customschemas.google.com/relationships/presentationmetadata" Target="metadata"/><Relationship Id="rId20" Type="http://schemas.openxmlformats.org/officeDocument/2006/relationships/slide" Target="slides/slide19.xml"/><Relationship Id="rId41" Type="http://schemas.openxmlformats.org/officeDocument/2006/relationships/font" Target="fonts/font13.fntdata"/><Relationship Id="rId6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Моисеева Екатерина" userId="S::moiseeva_e@spbstu.ru::5bb8df96-6ec8-49c8-b87a-a5a6e46ff321" providerId="AD" clId="Web-{EA8FB0CA-9EFC-D949-E987-E83EE97C9D0A}"/>
    <pc:docChg chg="modSld">
      <pc:chgData name="Моисеева Екатерина" userId="S::moiseeva_e@spbstu.ru::5bb8df96-6ec8-49c8-b87a-a5a6e46ff321" providerId="AD" clId="Web-{EA8FB0CA-9EFC-D949-E987-E83EE97C9D0A}" dt="2022-02-18T10:10:12.586" v="45" actId="20577"/>
      <pc:docMkLst>
        <pc:docMk/>
      </pc:docMkLst>
      <pc:sldChg chg="modSp">
        <pc:chgData name="Моисеева Екатерина" userId="S::moiseeva_e@spbstu.ru::5bb8df96-6ec8-49c8-b87a-a5a6e46ff321" providerId="AD" clId="Web-{EA8FB0CA-9EFC-D949-E987-E83EE97C9D0A}" dt="2022-02-18T10:10:12.586" v="45" actId="20577"/>
        <pc:sldMkLst>
          <pc:docMk/>
          <pc:sldMk cId="1790049686" sldId="299"/>
        </pc:sldMkLst>
        <pc:spChg chg="mod">
          <ac:chgData name="Моисеева Екатерина" userId="S::moiseeva_e@spbstu.ru::5bb8df96-6ec8-49c8-b87a-a5a6e46ff321" providerId="AD" clId="Web-{EA8FB0CA-9EFC-D949-E987-E83EE97C9D0A}" dt="2022-02-18T10:10:12.586" v="45" actId="20577"/>
          <ac:spMkLst>
            <pc:docMk/>
            <pc:sldMk cId="1790049686" sldId="299"/>
            <ac:spMk id="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5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5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36563" y="1233488"/>
            <a:ext cx="5924550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51223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77321"/>
            <a:ext cx="2945659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377321"/>
            <a:ext cx="2945659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10001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3984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8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Пользовательский макет">
  <p:cSld name="10_Пользовательский макет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7"/>
          <p:cNvSpPr>
            <a:spLocks noGrp="1"/>
          </p:cNvSpPr>
          <p:nvPr>
            <p:ph type="pic" idx="2"/>
          </p:nvPr>
        </p:nvSpPr>
        <p:spPr>
          <a:xfrm>
            <a:off x="539062" y="1711841"/>
            <a:ext cx="6326372" cy="4412511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37"/>
          <p:cNvSpPr txBox="1">
            <a:spLocks noGrp="1"/>
          </p:cNvSpPr>
          <p:nvPr>
            <p:ph type="title"/>
          </p:nvPr>
        </p:nvSpPr>
        <p:spPr>
          <a:xfrm>
            <a:off x="539062" y="828215"/>
            <a:ext cx="11305607" cy="482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B34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7"/>
          <p:cNvSpPr txBox="1">
            <a:spLocks noGrp="1"/>
          </p:cNvSpPr>
          <p:nvPr>
            <p:ph type="body" idx="1"/>
          </p:nvPr>
        </p:nvSpPr>
        <p:spPr>
          <a:xfrm>
            <a:off x="7187609" y="1711841"/>
            <a:ext cx="4657060" cy="62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7"/>
          <p:cNvSpPr txBox="1">
            <a:spLocks noGrp="1"/>
          </p:cNvSpPr>
          <p:nvPr>
            <p:ph type="body" idx="3"/>
          </p:nvPr>
        </p:nvSpPr>
        <p:spPr>
          <a:xfrm>
            <a:off x="7187609" y="2574646"/>
            <a:ext cx="4679927" cy="3549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Пользовательский макет">
  <p:cSld name="20_Пользовательский макет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8"/>
          <p:cNvSpPr/>
          <p:nvPr/>
        </p:nvSpPr>
        <p:spPr>
          <a:xfrm>
            <a:off x="10067453" y="6246891"/>
            <a:ext cx="1982709" cy="50699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8"/>
          <p:cNvSpPr txBox="1">
            <a:spLocks noGrp="1"/>
          </p:cNvSpPr>
          <p:nvPr>
            <p:ph type="title"/>
          </p:nvPr>
        </p:nvSpPr>
        <p:spPr>
          <a:xfrm>
            <a:off x="526574" y="891461"/>
            <a:ext cx="10848406" cy="482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B34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8"/>
          <p:cNvSpPr>
            <a:spLocks noGrp="1"/>
          </p:cNvSpPr>
          <p:nvPr>
            <p:ph type="pic" idx="2"/>
          </p:nvPr>
        </p:nvSpPr>
        <p:spPr>
          <a:xfrm>
            <a:off x="526574" y="1786271"/>
            <a:ext cx="3413051" cy="5071728"/>
          </a:xfrm>
          <a:prstGeom prst="rect">
            <a:avLst/>
          </a:prstGeom>
          <a:noFill/>
          <a:ln>
            <a:noFill/>
          </a:ln>
        </p:spPr>
      </p:sp>
      <p:sp>
        <p:nvSpPr>
          <p:cNvPr id="113" name="Google Shape;113;p38"/>
          <p:cNvSpPr>
            <a:spLocks noGrp="1"/>
          </p:cNvSpPr>
          <p:nvPr>
            <p:ph type="pic" idx="3"/>
          </p:nvPr>
        </p:nvSpPr>
        <p:spPr>
          <a:xfrm>
            <a:off x="4368505" y="1786270"/>
            <a:ext cx="3413051" cy="5071728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38"/>
          <p:cNvSpPr>
            <a:spLocks noGrp="1"/>
          </p:cNvSpPr>
          <p:nvPr>
            <p:ph type="pic" idx="4"/>
          </p:nvPr>
        </p:nvSpPr>
        <p:spPr>
          <a:xfrm>
            <a:off x="8210436" y="1786272"/>
            <a:ext cx="3413051" cy="507172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Пользовательский макет">
  <p:cSld name="22_Пользовательский маке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0"/>
          <p:cNvSpPr>
            <a:spLocks noGrp="1"/>
          </p:cNvSpPr>
          <p:nvPr>
            <p:ph type="pic" idx="2"/>
          </p:nvPr>
        </p:nvSpPr>
        <p:spPr>
          <a:xfrm>
            <a:off x="0" y="-1"/>
            <a:ext cx="12191999" cy="2870791"/>
          </a:xfrm>
          <a:prstGeom prst="rect">
            <a:avLst/>
          </a:prstGeom>
          <a:noFill/>
          <a:ln>
            <a:noFill/>
          </a:ln>
        </p:spPr>
      </p:sp>
      <p:sp>
        <p:nvSpPr>
          <p:cNvPr id="121" name="Google Shape;121;p40"/>
          <p:cNvSpPr txBox="1">
            <a:spLocks noGrp="1"/>
          </p:cNvSpPr>
          <p:nvPr>
            <p:ph type="body" idx="1"/>
          </p:nvPr>
        </p:nvSpPr>
        <p:spPr>
          <a:xfrm>
            <a:off x="1045389" y="3115081"/>
            <a:ext cx="10101222" cy="62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40"/>
          <p:cNvSpPr txBox="1">
            <a:spLocks noGrp="1"/>
          </p:cNvSpPr>
          <p:nvPr>
            <p:ph type="body" idx="3"/>
          </p:nvPr>
        </p:nvSpPr>
        <p:spPr>
          <a:xfrm>
            <a:off x="1045388" y="3987209"/>
            <a:ext cx="10101223" cy="2286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_Пользовательский макет">
  <p:cSld name="33_Пользовательский макет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1"/>
          <p:cNvSpPr>
            <a:spLocks noGrp="1"/>
          </p:cNvSpPr>
          <p:nvPr>
            <p:ph type="pic" idx="2"/>
          </p:nvPr>
        </p:nvSpPr>
        <p:spPr>
          <a:xfrm>
            <a:off x="1" y="3255142"/>
            <a:ext cx="12192000" cy="3602858"/>
          </a:xfrm>
          <a:prstGeom prst="rect">
            <a:avLst/>
          </a:prstGeom>
          <a:noFill/>
          <a:ln>
            <a:noFill/>
          </a:ln>
        </p:spPr>
      </p:sp>
      <p:sp>
        <p:nvSpPr>
          <p:cNvPr id="125" name="Google Shape;125;p41"/>
          <p:cNvSpPr txBox="1">
            <a:spLocks noGrp="1"/>
          </p:cNvSpPr>
          <p:nvPr>
            <p:ph type="body" idx="1"/>
          </p:nvPr>
        </p:nvSpPr>
        <p:spPr>
          <a:xfrm>
            <a:off x="515941" y="1754372"/>
            <a:ext cx="9314122" cy="1158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41"/>
          <p:cNvSpPr txBox="1">
            <a:spLocks noGrp="1"/>
          </p:cNvSpPr>
          <p:nvPr>
            <p:ph type="title"/>
          </p:nvPr>
        </p:nvSpPr>
        <p:spPr>
          <a:xfrm>
            <a:off x="526574" y="891461"/>
            <a:ext cx="10848406" cy="482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B34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4_Пользовательский макет">
  <p:cSld name="34_Пользовательский макет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2"/>
          <p:cNvSpPr>
            <a:spLocks noGrp="1"/>
          </p:cNvSpPr>
          <p:nvPr>
            <p:ph type="pic" idx="2"/>
          </p:nvPr>
        </p:nvSpPr>
        <p:spPr>
          <a:xfrm>
            <a:off x="510363" y="3241231"/>
            <a:ext cx="3285460" cy="2870791"/>
          </a:xfrm>
          <a:prstGeom prst="rect">
            <a:avLst/>
          </a:prstGeom>
          <a:noFill/>
          <a:ln>
            <a:noFill/>
          </a:ln>
        </p:spPr>
      </p:sp>
      <p:sp>
        <p:nvSpPr>
          <p:cNvPr id="129" name="Google Shape;129;p42"/>
          <p:cNvSpPr txBox="1">
            <a:spLocks noGrp="1"/>
          </p:cNvSpPr>
          <p:nvPr>
            <p:ph type="body" idx="1"/>
          </p:nvPr>
        </p:nvSpPr>
        <p:spPr>
          <a:xfrm>
            <a:off x="510363" y="1423183"/>
            <a:ext cx="8442250" cy="1351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42"/>
          <p:cNvSpPr txBox="1">
            <a:spLocks noGrp="1"/>
          </p:cNvSpPr>
          <p:nvPr>
            <p:ph type="title"/>
          </p:nvPr>
        </p:nvSpPr>
        <p:spPr>
          <a:xfrm>
            <a:off x="510363" y="745978"/>
            <a:ext cx="11004990" cy="482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B34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42"/>
          <p:cNvSpPr>
            <a:spLocks noGrp="1"/>
          </p:cNvSpPr>
          <p:nvPr>
            <p:ph type="pic" idx="3"/>
          </p:nvPr>
        </p:nvSpPr>
        <p:spPr>
          <a:xfrm>
            <a:off x="4051005" y="3241231"/>
            <a:ext cx="3285460" cy="2870791"/>
          </a:xfrm>
          <a:prstGeom prst="rect">
            <a:avLst/>
          </a:prstGeom>
          <a:noFill/>
          <a:ln>
            <a:noFill/>
          </a:ln>
        </p:spPr>
      </p:sp>
      <p:sp>
        <p:nvSpPr>
          <p:cNvPr id="132" name="Google Shape;132;p42"/>
          <p:cNvSpPr>
            <a:spLocks noGrp="1"/>
          </p:cNvSpPr>
          <p:nvPr>
            <p:ph type="pic" idx="4"/>
          </p:nvPr>
        </p:nvSpPr>
        <p:spPr>
          <a:xfrm>
            <a:off x="7570382" y="3241231"/>
            <a:ext cx="3285460" cy="287079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5_Пользовательский макет">
  <p:cSld name="35_Пользовательский макет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3"/>
          <p:cNvSpPr txBox="1">
            <a:spLocks noGrp="1"/>
          </p:cNvSpPr>
          <p:nvPr>
            <p:ph type="body" idx="1"/>
          </p:nvPr>
        </p:nvSpPr>
        <p:spPr>
          <a:xfrm>
            <a:off x="517451" y="1584250"/>
            <a:ext cx="4235303" cy="2280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43"/>
          <p:cNvSpPr txBox="1">
            <a:spLocks noGrp="1"/>
          </p:cNvSpPr>
          <p:nvPr>
            <p:ph type="title"/>
          </p:nvPr>
        </p:nvSpPr>
        <p:spPr>
          <a:xfrm>
            <a:off x="517451" y="756609"/>
            <a:ext cx="11004990" cy="482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B34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43"/>
          <p:cNvSpPr>
            <a:spLocks noGrp="1"/>
          </p:cNvSpPr>
          <p:nvPr>
            <p:ph type="pic" idx="2"/>
          </p:nvPr>
        </p:nvSpPr>
        <p:spPr>
          <a:xfrm>
            <a:off x="5049626" y="1584250"/>
            <a:ext cx="5774320" cy="4922875"/>
          </a:xfrm>
          <a:prstGeom prst="rect">
            <a:avLst/>
          </a:prstGeom>
          <a:noFill/>
          <a:ln>
            <a:noFill/>
          </a:ln>
        </p:spPr>
      </p:sp>
      <p:sp>
        <p:nvSpPr>
          <p:cNvPr id="137" name="Google Shape;137;p43"/>
          <p:cNvSpPr txBox="1">
            <a:spLocks noGrp="1"/>
          </p:cNvSpPr>
          <p:nvPr>
            <p:ph type="body" idx="3"/>
          </p:nvPr>
        </p:nvSpPr>
        <p:spPr>
          <a:xfrm>
            <a:off x="517451" y="4130426"/>
            <a:ext cx="4235303" cy="23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Пользовательский макет">
  <p:cSld name="25_Пользовательский макет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6"/>
          <p:cNvSpPr>
            <a:spLocks noGrp="1"/>
          </p:cNvSpPr>
          <p:nvPr>
            <p:ph type="pic" idx="2"/>
          </p:nvPr>
        </p:nvSpPr>
        <p:spPr>
          <a:xfrm>
            <a:off x="541968" y="1468871"/>
            <a:ext cx="2774759" cy="4775385"/>
          </a:xfrm>
          <a:prstGeom prst="rect">
            <a:avLst/>
          </a:prstGeom>
          <a:noFill/>
          <a:ln>
            <a:noFill/>
          </a:ln>
        </p:spPr>
      </p:sp>
      <p:sp>
        <p:nvSpPr>
          <p:cNvPr id="140" name="Google Shape;140;p46"/>
          <p:cNvSpPr txBox="1">
            <a:spLocks noGrp="1"/>
          </p:cNvSpPr>
          <p:nvPr>
            <p:ph type="title"/>
          </p:nvPr>
        </p:nvSpPr>
        <p:spPr>
          <a:xfrm>
            <a:off x="541968" y="745977"/>
            <a:ext cx="11004990" cy="482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B34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46"/>
          <p:cNvSpPr>
            <a:spLocks noGrp="1"/>
          </p:cNvSpPr>
          <p:nvPr>
            <p:ph type="pic" idx="3"/>
          </p:nvPr>
        </p:nvSpPr>
        <p:spPr>
          <a:xfrm>
            <a:off x="3486847" y="1468871"/>
            <a:ext cx="4221757" cy="2784152"/>
          </a:xfrm>
          <a:prstGeom prst="rect">
            <a:avLst/>
          </a:prstGeom>
          <a:noFill/>
          <a:ln>
            <a:noFill/>
          </a:ln>
        </p:spPr>
      </p:sp>
      <p:sp>
        <p:nvSpPr>
          <p:cNvPr id="142" name="Google Shape;142;p46"/>
          <p:cNvSpPr>
            <a:spLocks noGrp="1"/>
          </p:cNvSpPr>
          <p:nvPr>
            <p:ph type="pic" idx="4"/>
          </p:nvPr>
        </p:nvSpPr>
        <p:spPr>
          <a:xfrm>
            <a:off x="7878093" y="1468871"/>
            <a:ext cx="3495493" cy="2784152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46"/>
          <p:cNvSpPr>
            <a:spLocks noGrp="1"/>
          </p:cNvSpPr>
          <p:nvPr>
            <p:ph type="pic" idx="5"/>
          </p:nvPr>
        </p:nvSpPr>
        <p:spPr>
          <a:xfrm>
            <a:off x="3486847" y="4414090"/>
            <a:ext cx="2988381" cy="1830166"/>
          </a:xfrm>
          <a:prstGeom prst="rect">
            <a:avLst/>
          </a:prstGeom>
          <a:noFill/>
          <a:ln>
            <a:noFill/>
          </a:ln>
        </p:spPr>
      </p:sp>
      <p:sp>
        <p:nvSpPr>
          <p:cNvPr id="144" name="Google Shape;144;p46"/>
          <p:cNvSpPr>
            <a:spLocks noGrp="1"/>
          </p:cNvSpPr>
          <p:nvPr>
            <p:ph type="pic" idx="6"/>
          </p:nvPr>
        </p:nvSpPr>
        <p:spPr>
          <a:xfrm>
            <a:off x="6655350" y="4414090"/>
            <a:ext cx="2988381" cy="1830166"/>
          </a:xfrm>
          <a:prstGeom prst="rect">
            <a:avLst/>
          </a:prstGeom>
          <a:noFill/>
          <a:ln>
            <a:noFill/>
          </a:ln>
        </p:spPr>
      </p:sp>
      <p:sp>
        <p:nvSpPr>
          <p:cNvPr id="145" name="Google Shape;145;p46"/>
          <p:cNvSpPr>
            <a:spLocks noGrp="1"/>
          </p:cNvSpPr>
          <p:nvPr>
            <p:ph type="pic" idx="7"/>
          </p:nvPr>
        </p:nvSpPr>
        <p:spPr>
          <a:xfrm>
            <a:off x="9823853" y="4414090"/>
            <a:ext cx="1549734" cy="183016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_Пользовательский макет">
  <p:cSld name="26_Пользовательский макет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7"/>
          <p:cNvSpPr>
            <a:spLocks noGrp="1"/>
          </p:cNvSpPr>
          <p:nvPr>
            <p:ph type="pic" idx="2"/>
          </p:nvPr>
        </p:nvSpPr>
        <p:spPr>
          <a:xfrm>
            <a:off x="519308" y="1669194"/>
            <a:ext cx="2768771" cy="2784152"/>
          </a:xfrm>
          <a:prstGeom prst="rect">
            <a:avLst/>
          </a:prstGeom>
          <a:noFill/>
          <a:ln>
            <a:noFill/>
          </a:ln>
        </p:spPr>
      </p:sp>
      <p:sp>
        <p:nvSpPr>
          <p:cNvPr id="148" name="Google Shape;148;p47"/>
          <p:cNvSpPr txBox="1">
            <a:spLocks noGrp="1"/>
          </p:cNvSpPr>
          <p:nvPr>
            <p:ph type="title"/>
          </p:nvPr>
        </p:nvSpPr>
        <p:spPr>
          <a:xfrm>
            <a:off x="519308" y="788508"/>
            <a:ext cx="10297253" cy="482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B34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47"/>
          <p:cNvSpPr>
            <a:spLocks noGrp="1"/>
          </p:cNvSpPr>
          <p:nvPr>
            <p:ph type="pic" idx="3"/>
          </p:nvPr>
        </p:nvSpPr>
        <p:spPr>
          <a:xfrm>
            <a:off x="3447566" y="1669192"/>
            <a:ext cx="3870883" cy="4868133"/>
          </a:xfrm>
          <a:prstGeom prst="rect">
            <a:avLst/>
          </a:prstGeom>
          <a:noFill/>
          <a:ln>
            <a:noFill/>
          </a:ln>
        </p:spPr>
      </p:sp>
      <p:sp>
        <p:nvSpPr>
          <p:cNvPr id="150" name="Google Shape;150;p47"/>
          <p:cNvSpPr>
            <a:spLocks noGrp="1"/>
          </p:cNvSpPr>
          <p:nvPr>
            <p:ph type="pic" idx="4"/>
          </p:nvPr>
        </p:nvSpPr>
        <p:spPr>
          <a:xfrm>
            <a:off x="7488570" y="1669193"/>
            <a:ext cx="3845736" cy="2390747"/>
          </a:xfrm>
          <a:prstGeom prst="rect">
            <a:avLst/>
          </a:prstGeom>
          <a:noFill/>
          <a:ln>
            <a:noFill/>
          </a:ln>
        </p:spPr>
      </p:sp>
      <p:sp>
        <p:nvSpPr>
          <p:cNvPr id="151" name="Google Shape;151;p47"/>
          <p:cNvSpPr>
            <a:spLocks noGrp="1"/>
          </p:cNvSpPr>
          <p:nvPr>
            <p:ph type="pic" idx="5"/>
          </p:nvPr>
        </p:nvSpPr>
        <p:spPr>
          <a:xfrm>
            <a:off x="519308" y="4582515"/>
            <a:ext cx="2768771" cy="1954810"/>
          </a:xfrm>
          <a:prstGeom prst="rect">
            <a:avLst/>
          </a:prstGeom>
          <a:noFill/>
          <a:ln>
            <a:noFill/>
          </a:ln>
        </p:spPr>
      </p:sp>
      <p:sp>
        <p:nvSpPr>
          <p:cNvPr id="152" name="Google Shape;152;p47"/>
          <p:cNvSpPr>
            <a:spLocks noGrp="1"/>
          </p:cNvSpPr>
          <p:nvPr>
            <p:ph type="pic" idx="6"/>
          </p:nvPr>
        </p:nvSpPr>
        <p:spPr>
          <a:xfrm>
            <a:off x="7488570" y="4210374"/>
            <a:ext cx="3845736" cy="232695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9_Пользовательский макет">
  <p:cSld name="39_Пользовательский макет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8"/>
          <p:cNvSpPr txBox="1">
            <a:spLocks noGrp="1"/>
          </p:cNvSpPr>
          <p:nvPr>
            <p:ph type="title"/>
          </p:nvPr>
        </p:nvSpPr>
        <p:spPr>
          <a:xfrm>
            <a:off x="520997" y="719074"/>
            <a:ext cx="10504969" cy="482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B34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48"/>
          <p:cNvSpPr>
            <a:spLocks noGrp="1"/>
          </p:cNvSpPr>
          <p:nvPr>
            <p:ph type="pic" idx="2"/>
          </p:nvPr>
        </p:nvSpPr>
        <p:spPr>
          <a:xfrm>
            <a:off x="520998" y="1467295"/>
            <a:ext cx="5241992" cy="2190306"/>
          </a:xfrm>
          <a:prstGeom prst="rect">
            <a:avLst/>
          </a:prstGeom>
          <a:noFill/>
          <a:ln>
            <a:noFill/>
          </a:ln>
        </p:spPr>
      </p:sp>
      <p:sp>
        <p:nvSpPr>
          <p:cNvPr id="156" name="Google Shape;156;p48"/>
          <p:cNvSpPr>
            <a:spLocks noGrp="1"/>
          </p:cNvSpPr>
          <p:nvPr>
            <p:ph type="pic" idx="3"/>
          </p:nvPr>
        </p:nvSpPr>
        <p:spPr>
          <a:xfrm>
            <a:off x="5993221" y="1467295"/>
            <a:ext cx="5245393" cy="2190306"/>
          </a:xfrm>
          <a:prstGeom prst="rect">
            <a:avLst/>
          </a:prstGeom>
          <a:noFill/>
          <a:ln>
            <a:noFill/>
          </a:ln>
        </p:spPr>
      </p:sp>
      <p:sp>
        <p:nvSpPr>
          <p:cNvPr id="157" name="Google Shape;157;p48"/>
          <p:cNvSpPr>
            <a:spLocks noGrp="1"/>
          </p:cNvSpPr>
          <p:nvPr>
            <p:ph type="pic" idx="4"/>
          </p:nvPr>
        </p:nvSpPr>
        <p:spPr>
          <a:xfrm>
            <a:off x="520998" y="3891516"/>
            <a:ext cx="5241992" cy="2190306"/>
          </a:xfrm>
          <a:prstGeom prst="rect">
            <a:avLst/>
          </a:prstGeom>
          <a:noFill/>
          <a:ln>
            <a:noFill/>
          </a:ln>
        </p:spPr>
      </p:sp>
      <p:sp>
        <p:nvSpPr>
          <p:cNvPr id="158" name="Google Shape;158;p48"/>
          <p:cNvSpPr>
            <a:spLocks noGrp="1"/>
          </p:cNvSpPr>
          <p:nvPr>
            <p:ph type="pic" idx="5"/>
          </p:nvPr>
        </p:nvSpPr>
        <p:spPr>
          <a:xfrm>
            <a:off x="5993221" y="3891516"/>
            <a:ext cx="5245393" cy="219030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_Пользовательский макет">
  <p:cSld name="31_Пользовательский макет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9"/>
          <p:cNvSpPr>
            <a:spLocks noGrp="1"/>
          </p:cNvSpPr>
          <p:nvPr>
            <p:ph type="pic" idx="2"/>
          </p:nvPr>
        </p:nvSpPr>
        <p:spPr>
          <a:xfrm>
            <a:off x="531336" y="1436975"/>
            <a:ext cx="3168794" cy="4825602"/>
          </a:xfrm>
          <a:prstGeom prst="rect">
            <a:avLst/>
          </a:prstGeom>
          <a:noFill/>
          <a:ln>
            <a:noFill/>
          </a:ln>
        </p:spPr>
      </p:sp>
      <p:sp>
        <p:nvSpPr>
          <p:cNvPr id="161" name="Google Shape;161;p49"/>
          <p:cNvSpPr txBox="1">
            <a:spLocks noGrp="1"/>
          </p:cNvSpPr>
          <p:nvPr>
            <p:ph type="title"/>
          </p:nvPr>
        </p:nvSpPr>
        <p:spPr>
          <a:xfrm>
            <a:off x="504756" y="777873"/>
            <a:ext cx="10558422" cy="482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B34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49"/>
          <p:cNvSpPr>
            <a:spLocks noGrp="1"/>
          </p:cNvSpPr>
          <p:nvPr>
            <p:ph type="pic" idx="3"/>
          </p:nvPr>
        </p:nvSpPr>
        <p:spPr>
          <a:xfrm>
            <a:off x="4188937" y="1436975"/>
            <a:ext cx="3168794" cy="4825602"/>
          </a:xfrm>
          <a:prstGeom prst="rect">
            <a:avLst/>
          </a:prstGeom>
          <a:noFill/>
          <a:ln>
            <a:noFill/>
          </a:ln>
        </p:spPr>
      </p:sp>
      <p:sp>
        <p:nvSpPr>
          <p:cNvPr id="163" name="Google Shape;163;p49"/>
          <p:cNvSpPr>
            <a:spLocks noGrp="1"/>
          </p:cNvSpPr>
          <p:nvPr>
            <p:ph type="pic" idx="4"/>
          </p:nvPr>
        </p:nvSpPr>
        <p:spPr>
          <a:xfrm>
            <a:off x="7846538" y="1436975"/>
            <a:ext cx="3168794" cy="482560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Пользовательский макет">
  <p:cSld name="2_Пользовательский макет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7"/>
          <p:cNvSpPr txBox="1">
            <a:spLocks noGrp="1"/>
          </p:cNvSpPr>
          <p:nvPr>
            <p:ph type="title"/>
          </p:nvPr>
        </p:nvSpPr>
        <p:spPr>
          <a:xfrm>
            <a:off x="539062" y="994466"/>
            <a:ext cx="11305607" cy="482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B34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/>
          <p:nvPr/>
        </p:nvSpPr>
        <p:spPr>
          <a:xfrm>
            <a:off x="6548028" y="721653"/>
            <a:ext cx="1383631" cy="264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00"/>
              <a:buFont typeface="Arial"/>
              <a:buNone/>
            </a:pPr>
            <a:r>
              <a:rPr lang="ru-RU" sz="16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«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1"/>
          </p:nvPr>
        </p:nvSpPr>
        <p:spPr>
          <a:xfrm>
            <a:off x="7325057" y="2349279"/>
            <a:ext cx="4296329" cy="264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 sz="3200" b="1">
                <a:solidFill>
                  <a:srgbClr val="403C3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body" idx="2"/>
          </p:nvPr>
        </p:nvSpPr>
        <p:spPr>
          <a:xfrm>
            <a:off x="539062" y="1653993"/>
            <a:ext cx="5199322" cy="4113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_Пользовательский макет">
  <p:cSld name="30_Пользовательский макет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0"/>
          <p:cNvSpPr>
            <a:spLocks noGrp="1"/>
          </p:cNvSpPr>
          <p:nvPr>
            <p:ph type="pic" idx="2"/>
          </p:nvPr>
        </p:nvSpPr>
        <p:spPr>
          <a:xfrm>
            <a:off x="524291" y="1467297"/>
            <a:ext cx="4887948" cy="4976038"/>
          </a:xfrm>
          <a:prstGeom prst="rect">
            <a:avLst/>
          </a:prstGeom>
          <a:noFill/>
          <a:ln>
            <a:noFill/>
          </a:ln>
        </p:spPr>
      </p:sp>
      <p:sp>
        <p:nvSpPr>
          <p:cNvPr id="166" name="Google Shape;166;p50"/>
          <p:cNvSpPr txBox="1">
            <a:spLocks noGrp="1"/>
          </p:cNvSpPr>
          <p:nvPr>
            <p:ph type="title"/>
          </p:nvPr>
        </p:nvSpPr>
        <p:spPr>
          <a:xfrm>
            <a:off x="524291" y="799141"/>
            <a:ext cx="10543104" cy="482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B34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50"/>
          <p:cNvSpPr>
            <a:spLocks noGrp="1"/>
          </p:cNvSpPr>
          <p:nvPr>
            <p:ph type="pic" idx="3"/>
          </p:nvPr>
        </p:nvSpPr>
        <p:spPr>
          <a:xfrm>
            <a:off x="5733146" y="1479511"/>
            <a:ext cx="4875950" cy="496382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_Пользовательский макет">
  <p:cSld name="32_Пользовательский макет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1"/>
          <p:cNvSpPr txBox="1">
            <a:spLocks noGrp="1"/>
          </p:cNvSpPr>
          <p:nvPr>
            <p:ph type="title"/>
          </p:nvPr>
        </p:nvSpPr>
        <p:spPr>
          <a:xfrm>
            <a:off x="497885" y="756610"/>
            <a:ext cx="10543104" cy="482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B34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51"/>
          <p:cNvSpPr>
            <a:spLocks noGrp="1"/>
          </p:cNvSpPr>
          <p:nvPr>
            <p:ph type="pic" idx="2"/>
          </p:nvPr>
        </p:nvSpPr>
        <p:spPr>
          <a:xfrm>
            <a:off x="497885" y="2211572"/>
            <a:ext cx="3168503" cy="3168503"/>
          </a:xfrm>
          <a:prstGeom prst="ellipse">
            <a:avLst/>
          </a:prstGeom>
          <a:noFill/>
          <a:ln>
            <a:noFill/>
          </a:ln>
        </p:spPr>
      </p:sp>
      <p:sp>
        <p:nvSpPr>
          <p:cNvPr id="171" name="Google Shape;171;p51"/>
          <p:cNvSpPr>
            <a:spLocks noGrp="1"/>
          </p:cNvSpPr>
          <p:nvPr>
            <p:ph type="pic" idx="3"/>
          </p:nvPr>
        </p:nvSpPr>
        <p:spPr>
          <a:xfrm>
            <a:off x="4458512" y="2211572"/>
            <a:ext cx="3168503" cy="3168503"/>
          </a:xfrm>
          <a:prstGeom prst="ellipse">
            <a:avLst/>
          </a:prstGeom>
          <a:noFill/>
          <a:ln>
            <a:noFill/>
          </a:ln>
        </p:spPr>
      </p:sp>
      <p:sp>
        <p:nvSpPr>
          <p:cNvPr id="172" name="Google Shape;172;p51"/>
          <p:cNvSpPr>
            <a:spLocks noGrp="1"/>
          </p:cNvSpPr>
          <p:nvPr>
            <p:ph type="pic" idx="4"/>
          </p:nvPr>
        </p:nvSpPr>
        <p:spPr>
          <a:xfrm>
            <a:off x="8419140" y="2211572"/>
            <a:ext cx="3168503" cy="3168503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6_Пользовательский макет">
  <p:cSld name="36_Пользовательский макет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2"/>
          <p:cNvSpPr/>
          <p:nvPr/>
        </p:nvSpPr>
        <p:spPr>
          <a:xfrm>
            <a:off x="389106" y="287078"/>
            <a:ext cx="11710745" cy="4163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52"/>
          <p:cNvSpPr txBox="1">
            <a:spLocks noGrp="1"/>
          </p:cNvSpPr>
          <p:nvPr>
            <p:ph type="title"/>
          </p:nvPr>
        </p:nvSpPr>
        <p:spPr>
          <a:xfrm>
            <a:off x="525389" y="809773"/>
            <a:ext cx="4803957" cy="482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B34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52"/>
          <p:cNvSpPr>
            <a:spLocks noGrp="1"/>
          </p:cNvSpPr>
          <p:nvPr>
            <p:ph type="pic" idx="2"/>
          </p:nvPr>
        </p:nvSpPr>
        <p:spPr>
          <a:xfrm>
            <a:off x="5329346" y="0"/>
            <a:ext cx="6862654" cy="6932428"/>
          </a:xfrm>
          <a:prstGeom prst="rect">
            <a:avLst/>
          </a:prstGeom>
          <a:noFill/>
          <a:ln>
            <a:noFill/>
          </a:ln>
        </p:spPr>
      </p:sp>
      <p:sp>
        <p:nvSpPr>
          <p:cNvPr id="177" name="Google Shape;177;p52"/>
          <p:cNvSpPr txBox="1">
            <a:spLocks noGrp="1"/>
          </p:cNvSpPr>
          <p:nvPr>
            <p:ph type="body" idx="1"/>
          </p:nvPr>
        </p:nvSpPr>
        <p:spPr>
          <a:xfrm>
            <a:off x="525389" y="2101953"/>
            <a:ext cx="4561658" cy="432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_Пользовательский макет">
  <p:cSld name="28_Пользовательский макет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3"/>
          <p:cNvSpPr txBox="1">
            <a:spLocks noGrp="1"/>
          </p:cNvSpPr>
          <p:nvPr>
            <p:ph type="title"/>
          </p:nvPr>
        </p:nvSpPr>
        <p:spPr>
          <a:xfrm>
            <a:off x="542260" y="791464"/>
            <a:ext cx="11531936" cy="482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B34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53"/>
          <p:cNvSpPr>
            <a:spLocks noGrp="1"/>
          </p:cNvSpPr>
          <p:nvPr>
            <p:ph type="media" idx="2"/>
          </p:nvPr>
        </p:nvSpPr>
        <p:spPr>
          <a:xfrm>
            <a:off x="542261" y="1612382"/>
            <a:ext cx="6337004" cy="441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CC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5A66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699FF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1" name="Google Shape;181;p53"/>
          <p:cNvSpPr txBox="1">
            <a:spLocks noGrp="1"/>
          </p:cNvSpPr>
          <p:nvPr>
            <p:ph type="body" idx="1"/>
          </p:nvPr>
        </p:nvSpPr>
        <p:spPr>
          <a:xfrm>
            <a:off x="7124328" y="2413568"/>
            <a:ext cx="4184032" cy="361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p53"/>
          <p:cNvSpPr txBox="1">
            <a:spLocks noGrp="1"/>
          </p:cNvSpPr>
          <p:nvPr>
            <p:ph type="body" idx="3"/>
          </p:nvPr>
        </p:nvSpPr>
        <p:spPr>
          <a:xfrm>
            <a:off x="7124328" y="1612382"/>
            <a:ext cx="4184032" cy="62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_Пользовательский макет">
  <p:cSld name="29_Пользовательский макет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4"/>
          <p:cNvSpPr>
            <a:spLocks noGrp="1"/>
          </p:cNvSpPr>
          <p:nvPr>
            <p:ph type="media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CC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5A66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699FF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Пользовательский макет">
  <p:cSld name="15_Пользовательский макет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55"/>
          <p:cNvSpPr/>
          <p:nvPr/>
        </p:nvSpPr>
        <p:spPr>
          <a:xfrm>
            <a:off x="531629" y="0"/>
            <a:ext cx="11748976" cy="7147931"/>
          </a:xfrm>
          <a:prstGeom prst="rect">
            <a:avLst/>
          </a:prstGeom>
          <a:solidFill>
            <a:srgbClr val="37B3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55"/>
          <p:cNvSpPr txBox="1">
            <a:spLocks noGrp="1"/>
          </p:cNvSpPr>
          <p:nvPr>
            <p:ph type="body" idx="1"/>
          </p:nvPr>
        </p:nvSpPr>
        <p:spPr>
          <a:xfrm>
            <a:off x="5337545" y="1739174"/>
            <a:ext cx="6836736" cy="86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5400"/>
              <a:buNone/>
              <a:defRPr sz="54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" name="Google Shape;188;p55"/>
          <p:cNvSpPr txBox="1">
            <a:spLocks noGrp="1"/>
          </p:cNvSpPr>
          <p:nvPr>
            <p:ph type="body" idx="2"/>
          </p:nvPr>
        </p:nvSpPr>
        <p:spPr>
          <a:xfrm>
            <a:off x="5337545" y="3067278"/>
            <a:ext cx="6836734" cy="1991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55"/>
          <p:cNvSpPr txBox="1">
            <a:spLocks noGrp="1"/>
          </p:cNvSpPr>
          <p:nvPr>
            <p:ph type="body" idx="3"/>
          </p:nvPr>
        </p:nvSpPr>
        <p:spPr>
          <a:xfrm>
            <a:off x="1612604" y="1286527"/>
            <a:ext cx="4245935" cy="1991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900"/>
              <a:buNone/>
              <a:defRPr sz="239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55"/>
          <p:cNvSpPr txBox="1"/>
          <p:nvPr/>
        </p:nvSpPr>
        <p:spPr>
          <a:xfrm rot="-5400000">
            <a:off x="-735510" y="5426833"/>
            <a:ext cx="2025178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0" u="none" strike="noStrike" cap="non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SPBSTU.RU</a:t>
            </a:r>
            <a:endParaRPr sz="1100" b="0" i="0" u="none" strike="noStrike" cap="none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Пользовательский макет">
  <p:cSld name="17_Пользовательский макет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57"/>
          <p:cNvSpPr/>
          <p:nvPr/>
        </p:nvSpPr>
        <p:spPr>
          <a:xfrm>
            <a:off x="542260" y="-173153"/>
            <a:ext cx="11727712" cy="7147931"/>
          </a:xfrm>
          <a:prstGeom prst="rect">
            <a:avLst/>
          </a:prstGeom>
          <a:solidFill>
            <a:srgbClr val="37B3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57"/>
          <p:cNvSpPr txBox="1"/>
          <p:nvPr/>
        </p:nvSpPr>
        <p:spPr>
          <a:xfrm rot="-5400000">
            <a:off x="-735510" y="5426833"/>
            <a:ext cx="2025178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0" u="none" strike="noStrike" cap="non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SPBSTU.RU</a:t>
            </a:r>
            <a:endParaRPr sz="1100" b="0" i="0" u="none" strike="noStrike" cap="none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8" name="Google Shape;198;p57"/>
          <p:cNvSpPr>
            <a:spLocks noGrp="1"/>
          </p:cNvSpPr>
          <p:nvPr>
            <p:ph type="pic" idx="2"/>
          </p:nvPr>
        </p:nvSpPr>
        <p:spPr>
          <a:xfrm>
            <a:off x="2820569" y="2303795"/>
            <a:ext cx="2041582" cy="2041582"/>
          </a:xfrm>
          <a:prstGeom prst="ellipse">
            <a:avLst/>
          </a:prstGeom>
          <a:noFill/>
          <a:ln>
            <a:noFill/>
          </a:ln>
        </p:spPr>
      </p:sp>
      <p:sp>
        <p:nvSpPr>
          <p:cNvPr id="199" name="Google Shape;199;p57"/>
          <p:cNvSpPr txBox="1">
            <a:spLocks noGrp="1"/>
          </p:cNvSpPr>
          <p:nvPr>
            <p:ph type="body" idx="1"/>
          </p:nvPr>
        </p:nvSpPr>
        <p:spPr>
          <a:xfrm>
            <a:off x="5191630" y="2563338"/>
            <a:ext cx="4465675" cy="537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0" name="Google Shape;200;p57"/>
          <p:cNvSpPr txBox="1">
            <a:spLocks noGrp="1"/>
          </p:cNvSpPr>
          <p:nvPr>
            <p:ph type="body" idx="3"/>
          </p:nvPr>
        </p:nvSpPr>
        <p:spPr>
          <a:xfrm>
            <a:off x="5191630" y="3081842"/>
            <a:ext cx="4465675" cy="370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57"/>
          <p:cNvSpPr txBox="1">
            <a:spLocks noGrp="1"/>
          </p:cNvSpPr>
          <p:nvPr>
            <p:ph type="body" idx="4"/>
          </p:nvPr>
        </p:nvSpPr>
        <p:spPr>
          <a:xfrm>
            <a:off x="5191630" y="3400813"/>
            <a:ext cx="4465675" cy="370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2" name="Google Shape;202;p57"/>
          <p:cNvSpPr txBox="1">
            <a:spLocks noGrp="1"/>
          </p:cNvSpPr>
          <p:nvPr>
            <p:ph type="body" idx="5"/>
          </p:nvPr>
        </p:nvSpPr>
        <p:spPr>
          <a:xfrm>
            <a:off x="5191630" y="3709154"/>
            <a:ext cx="4465675" cy="370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3" name="Google Shape;203;p57"/>
          <p:cNvSpPr txBox="1"/>
          <p:nvPr/>
        </p:nvSpPr>
        <p:spPr>
          <a:xfrm>
            <a:off x="4444409" y="1196762"/>
            <a:ext cx="511426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ru-RU" sz="5400" b="1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Контакты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Пользовательский макет">
  <p:cSld name="3_Пользовательский макет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9"/>
          <p:cNvSpPr txBox="1">
            <a:spLocks noGrp="1"/>
          </p:cNvSpPr>
          <p:nvPr>
            <p:ph type="title"/>
          </p:nvPr>
        </p:nvSpPr>
        <p:spPr>
          <a:xfrm>
            <a:off x="539062" y="994466"/>
            <a:ext cx="11305607" cy="482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B34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body" idx="1"/>
          </p:nvPr>
        </p:nvSpPr>
        <p:spPr>
          <a:xfrm>
            <a:off x="1730962" y="2290589"/>
            <a:ext cx="7901556" cy="2778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body" idx="2"/>
          </p:nvPr>
        </p:nvSpPr>
        <p:spPr>
          <a:xfrm>
            <a:off x="8270566" y="5206933"/>
            <a:ext cx="2851090" cy="353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0">
                <a:solidFill>
                  <a:srgbClr val="005A6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9"/>
          <p:cNvSpPr txBox="1">
            <a:spLocks noGrp="1"/>
          </p:cNvSpPr>
          <p:nvPr>
            <p:ph type="body" idx="3"/>
          </p:nvPr>
        </p:nvSpPr>
        <p:spPr>
          <a:xfrm>
            <a:off x="8270566" y="5483378"/>
            <a:ext cx="2851090" cy="318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0">
                <a:solidFill>
                  <a:srgbClr val="005A6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/>
          <p:nvPr/>
        </p:nvSpPr>
        <p:spPr>
          <a:xfrm>
            <a:off x="347331" y="764683"/>
            <a:ext cx="1383631" cy="315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00"/>
              <a:buFont typeface="Arial"/>
              <a:buNone/>
            </a:pPr>
            <a:r>
              <a:rPr lang="ru-RU" sz="199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«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Пользовательский макет">
  <p:cSld name="4_Пользовательский макет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1"/>
          <p:cNvSpPr txBox="1">
            <a:spLocks noGrp="1"/>
          </p:cNvSpPr>
          <p:nvPr>
            <p:ph type="title"/>
          </p:nvPr>
        </p:nvSpPr>
        <p:spPr>
          <a:xfrm>
            <a:off x="539062" y="994466"/>
            <a:ext cx="11305607" cy="482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B34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1"/>
          </p:nvPr>
        </p:nvSpPr>
        <p:spPr>
          <a:xfrm>
            <a:off x="539063" y="1636898"/>
            <a:ext cx="3839021" cy="2329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>
                <a:solidFill>
                  <a:srgbClr val="005A6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body" idx="2"/>
          </p:nvPr>
        </p:nvSpPr>
        <p:spPr>
          <a:xfrm>
            <a:off x="4646137" y="1636898"/>
            <a:ext cx="6727449" cy="4500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body" idx="3"/>
          </p:nvPr>
        </p:nvSpPr>
        <p:spPr>
          <a:xfrm>
            <a:off x="539062" y="4125969"/>
            <a:ext cx="3839021" cy="78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 b="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Пользовательский макет">
  <p:cSld name="5_Пользовательский макет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2"/>
          <p:cNvSpPr txBox="1">
            <a:spLocks noGrp="1"/>
          </p:cNvSpPr>
          <p:nvPr>
            <p:ph type="title"/>
          </p:nvPr>
        </p:nvSpPr>
        <p:spPr>
          <a:xfrm>
            <a:off x="539062" y="994466"/>
            <a:ext cx="10678459" cy="482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B34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2"/>
          <p:cNvSpPr txBox="1">
            <a:spLocks noGrp="1"/>
          </p:cNvSpPr>
          <p:nvPr>
            <p:ph type="body" idx="1"/>
          </p:nvPr>
        </p:nvSpPr>
        <p:spPr>
          <a:xfrm>
            <a:off x="539062" y="1690060"/>
            <a:ext cx="3753294" cy="62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 txBox="1">
            <a:spLocks noGrp="1"/>
          </p:cNvSpPr>
          <p:nvPr>
            <p:ph type="body" idx="2"/>
          </p:nvPr>
        </p:nvSpPr>
        <p:spPr>
          <a:xfrm>
            <a:off x="539062" y="2540665"/>
            <a:ext cx="3753294" cy="3828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32"/>
          <p:cNvSpPr>
            <a:spLocks noGrp="1"/>
          </p:cNvSpPr>
          <p:nvPr>
            <p:ph type="pic" idx="3"/>
          </p:nvPr>
        </p:nvSpPr>
        <p:spPr>
          <a:xfrm>
            <a:off x="4581771" y="1700692"/>
            <a:ext cx="6635750" cy="466821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Пользовательский макет">
  <p:cSld name="6_Пользовательский макет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3"/>
          <p:cNvSpPr txBox="1">
            <a:spLocks noGrp="1"/>
          </p:cNvSpPr>
          <p:nvPr>
            <p:ph type="title"/>
          </p:nvPr>
        </p:nvSpPr>
        <p:spPr>
          <a:xfrm>
            <a:off x="539062" y="994466"/>
            <a:ext cx="11305607" cy="482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B34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3"/>
          <p:cNvSpPr txBox="1">
            <a:spLocks noGrp="1"/>
          </p:cNvSpPr>
          <p:nvPr>
            <p:ph type="body" idx="1"/>
          </p:nvPr>
        </p:nvSpPr>
        <p:spPr>
          <a:xfrm>
            <a:off x="539062" y="1700693"/>
            <a:ext cx="3753294" cy="62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>
                <a:solidFill>
                  <a:srgbClr val="005A6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33"/>
          <p:cNvSpPr txBox="1">
            <a:spLocks noGrp="1"/>
          </p:cNvSpPr>
          <p:nvPr>
            <p:ph type="body" idx="2"/>
          </p:nvPr>
        </p:nvSpPr>
        <p:spPr>
          <a:xfrm>
            <a:off x="539062" y="2551298"/>
            <a:ext cx="3753294" cy="3828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3"/>
          <p:cNvSpPr>
            <a:spLocks noGrp="1"/>
          </p:cNvSpPr>
          <p:nvPr>
            <p:ph type="pic" idx="3"/>
          </p:nvPr>
        </p:nvSpPr>
        <p:spPr>
          <a:xfrm>
            <a:off x="4975600" y="1701209"/>
            <a:ext cx="3285904" cy="4678842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33"/>
          <p:cNvSpPr>
            <a:spLocks noGrp="1"/>
          </p:cNvSpPr>
          <p:nvPr>
            <p:ph type="pic" idx="4"/>
          </p:nvPr>
        </p:nvSpPr>
        <p:spPr>
          <a:xfrm>
            <a:off x="8481093" y="1700693"/>
            <a:ext cx="3285904" cy="467884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Пользовательский макет">
  <p:cSld name="7_Пользовательский макет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4"/>
          <p:cNvSpPr txBox="1">
            <a:spLocks noGrp="1"/>
          </p:cNvSpPr>
          <p:nvPr>
            <p:ph type="title"/>
          </p:nvPr>
        </p:nvSpPr>
        <p:spPr>
          <a:xfrm>
            <a:off x="539062" y="994466"/>
            <a:ext cx="11305607" cy="482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B34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4"/>
          <p:cNvSpPr txBox="1">
            <a:spLocks noGrp="1"/>
          </p:cNvSpPr>
          <p:nvPr>
            <p:ph type="body" idx="1"/>
          </p:nvPr>
        </p:nvSpPr>
        <p:spPr>
          <a:xfrm>
            <a:off x="539062" y="1764486"/>
            <a:ext cx="3753294" cy="62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>
                <a:solidFill>
                  <a:srgbClr val="005A6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body" idx="2"/>
          </p:nvPr>
        </p:nvSpPr>
        <p:spPr>
          <a:xfrm>
            <a:off x="539062" y="2615092"/>
            <a:ext cx="3753294" cy="366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4"/>
          <p:cNvSpPr>
            <a:spLocks noGrp="1"/>
          </p:cNvSpPr>
          <p:nvPr>
            <p:ph type="pic" idx="3"/>
          </p:nvPr>
        </p:nvSpPr>
        <p:spPr>
          <a:xfrm>
            <a:off x="4525829" y="1764486"/>
            <a:ext cx="3285904" cy="2158925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34"/>
          <p:cNvSpPr>
            <a:spLocks noGrp="1"/>
          </p:cNvSpPr>
          <p:nvPr>
            <p:ph type="pic" idx="4"/>
          </p:nvPr>
        </p:nvSpPr>
        <p:spPr>
          <a:xfrm>
            <a:off x="8031322" y="1763970"/>
            <a:ext cx="3285904" cy="2158925"/>
          </a:xfrm>
          <a:prstGeom prst="rect">
            <a:avLst/>
          </a:prstGeom>
          <a:noFill/>
          <a:ln>
            <a:noFill/>
          </a:ln>
        </p:spPr>
      </p:sp>
      <p:sp>
        <p:nvSpPr>
          <p:cNvPr id="83" name="Google Shape;83;p34"/>
          <p:cNvSpPr>
            <a:spLocks noGrp="1"/>
          </p:cNvSpPr>
          <p:nvPr>
            <p:ph type="pic" idx="5"/>
          </p:nvPr>
        </p:nvSpPr>
        <p:spPr>
          <a:xfrm>
            <a:off x="4525829" y="4124914"/>
            <a:ext cx="3285904" cy="2158925"/>
          </a:xfrm>
          <a:prstGeom prst="rect">
            <a:avLst/>
          </a:prstGeom>
          <a:noFill/>
          <a:ln>
            <a:noFill/>
          </a:ln>
        </p:spPr>
      </p:sp>
      <p:sp>
        <p:nvSpPr>
          <p:cNvPr id="84" name="Google Shape;84;p34"/>
          <p:cNvSpPr>
            <a:spLocks noGrp="1"/>
          </p:cNvSpPr>
          <p:nvPr>
            <p:ph type="pic" idx="6"/>
          </p:nvPr>
        </p:nvSpPr>
        <p:spPr>
          <a:xfrm>
            <a:off x="8031322" y="4124398"/>
            <a:ext cx="3285904" cy="215892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Пользовательский макет">
  <p:cSld name="8_Пользовательский макет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5"/>
          <p:cNvSpPr txBox="1">
            <a:spLocks noGrp="1"/>
          </p:cNvSpPr>
          <p:nvPr>
            <p:ph type="title"/>
          </p:nvPr>
        </p:nvSpPr>
        <p:spPr>
          <a:xfrm>
            <a:off x="550665" y="779824"/>
            <a:ext cx="11004990" cy="482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B34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5"/>
          <p:cNvSpPr txBox="1">
            <a:spLocks noGrp="1"/>
          </p:cNvSpPr>
          <p:nvPr>
            <p:ph type="body" idx="1"/>
          </p:nvPr>
        </p:nvSpPr>
        <p:spPr>
          <a:xfrm>
            <a:off x="525857" y="3583916"/>
            <a:ext cx="3283814" cy="62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5"/>
          <p:cNvSpPr txBox="1">
            <a:spLocks noGrp="1"/>
          </p:cNvSpPr>
          <p:nvPr>
            <p:ph type="body" idx="2"/>
          </p:nvPr>
        </p:nvSpPr>
        <p:spPr>
          <a:xfrm>
            <a:off x="525857" y="4326672"/>
            <a:ext cx="3283813" cy="215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35"/>
          <p:cNvSpPr>
            <a:spLocks noGrp="1"/>
          </p:cNvSpPr>
          <p:nvPr>
            <p:ph type="pic" idx="3"/>
          </p:nvPr>
        </p:nvSpPr>
        <p:spPr>
          <a:xfrm>
            <a:off x="550665" y="1448298"/>
            <a:ext cx="3260944" cy="1980702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35"/>
          <p:cNvSpPr txBox="1">
            <a:spLocks noGrp="1"/>
          </p:cNvSpPr>
          <p:nvPr>
            <p:ph type="body" idx="4"/>
          </p:nvPr>
        </p:nvSpPr>
        <p:spPr>
          <a:xfrm>
            <a:off x="4098396" y="3583916"/>
            <a:ext cx="3283814" cy="62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35"/>
          <p:cNvSpPr txBox="1">
            <a:spLocks noGrp="1"/>
          </p:cNvSpPr>
          <p:nvPr>
            <p:ph type="body" idx="5"/>
          </p:nvPr>
        </p:nvSpPr>
        <p:spPr>
          <a:xfrm>
            <a:off x="4098396" y="4326672"/>
            <a:ext cx="3283813" cy="215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35"/>
          <p:cNvSpPr>
            <a:spLocks noGrp="1"/>
          </p:cNvSpPr>
          <p:nvPr>
            <p:ph type="pic" idx="6"/>
          </p:nvPr>
        </p:nvSpPr>
        <p:spPr>
          <a:xfrm>
            <a:off x="4123204" y="1448298"/>
            <a:ext cx="3260944" cy="1980702"/>
          </a:xfrm>
          <a:prstGeom prst="rect">
            <a:avLst/>
          </a:prstGeom>
          <a:noFill/>
          <a:ln>
            <a:noFill/>
          </a:ln>
        </p:spPr>
      </p:sp>
      <p:sp>
        <p:nvSpPr>
          <p:cNvPr id="93" name="Google Shape;93;p35"/>
          <p:cNvSpPr txBox="1">
            <a:spLocks noGrp="1"/>
          </p:cNvSpPr>
          <p:nvPr>
            <p:ph type="body" idx="7"/>
          </p:nvPr>
        </p:nvSpPr>
        <p:spPr>
          <a:xfrm>
            <a:off x="7660303" y="3583916"/>
            <a:ext cx="3283814" cy="62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5"/>
          <p:cNvSpPr txBox="1">
            <a:spLocks noGrp="1"/>
          </p:cNvSpPr>
          <p:nvPr>
            <p:ph type="body" idx="8"/>
          </p:nvPr>
        </p:nvSpPr>
        <p:spPr>
          <a:xfrm>
            <a:off x="7660303" y="4326672"/>
            <a:ext cx="3283813" cy="215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35"/>
          <p:cNvSpPr>
            <a:spLocks noGrp="1"/>
          </p:cNvSpPr>
          <p:nvPr>
            <p:ph type="pic" idx="9"/>
          </p:nvPr>
        </p:nvSpPr>
        <p:spPr>
          <a:xfrm>
            <a:off x="7685111" y="1448298"/>
            <a:ext cx="3260944" cy="198070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Пользовательский макет">
  <p:cSld name="11_Пользовательский макет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6"/>
          <p:cNvSpPr>
            <a:spLocks noGrp="1"/>
          </p:cNvSpPr>
          <p:nvPr>
            <p:ph type="pic" idx="2"/>
          </p:nvPr>
        </p:nvSpPr>
        <p:spPr>
          <a:xfrm>
            <a:off x="510070" y="1594884"/>
            <a:ext cx="3190200" cy="4029737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36"/>
          <p:cNvSpPr txBox="1">
            <a:spLocks noGrp="1"/>
          </p:cNvSpPr>
          <p:nvPr>
            <p:ph type="title"/>
          </p:nvPr>
        </p:nvSpPr>
        <p:spPr>
          <a:xfrm>
            <a:off x="531336" y="767243"/>
            <a:ext cx="11451556" cy="482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B34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6"/>
          <p:cNvSpPr txBox="1">
            <a:spLocks noGrp="1"/>
          </p:cNvSpPr>
          <p:nvPr>
            <p:ph type="body" idx="1"/>
          </p:nvPr>
        </p:nvSpPr>
        <p:spPr>
          <a:xfrm>
            <a:off x="520273" y="5875234"/>
            <a:ext cx="3190200" cy="62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36"/>
          <p:cNvSpPr>
            <a:spLocks noGrp="1"/>
          </p:cNvSpPr>
          <p:nvPr>
            <p:ph type="pic" idx="3"/>
          </p:nvPr>
        </p:nvSpPr>
        <p:spPr>
          <a:xfrm>
            <a:off x="3976284" y="1594884"/>
            <a:ext cx="3190200" cy="4029737"/>
          </a:xfrm>
          <a:prstGeom prst="rect">
            <a:avLst/>
          </a:prstGeom>
          <a:noFill/>
          <a:ln>
            <a:noFill/>
          </a:ln>
        </p:spPr>
      </p:sp>
      <p:sp>
        <p:nvSpPr>
          <p:cNvPr id="101" name="Google Shape;101;p36"/>
          <p:cNvSpPr txBox="1">
            <a:spLocks noGrp="1"/>
          </p:cNvSpPr>
          <p:nvPr>
            <p:ph type="body" idx="4"/>
          </p:nvPr>
        </p:nvSpPr>
        <p:spPr>
          <a:xfrm>
            <a:off x="3986487" y="5875234"/>
            <a:ext cx="3190200" cy="62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36"/>
          <p:cNvSpPr>
            <a:spLocks noGrp="1"/>
          </p:cNvSpPr>
          <p:nvPr>
            <p:ph type="pic" idx="5"/>
          </p:nvPr>
        </p:nvSpPr>
        <p:spPr>
          <a:xfrm>
            <a:off x="7463763" y="1594884"/>
            <a:ext cx="3190200" cy="4029737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36"/>
          <p:cNvSpPr txBox="1">
            <a:spLocks noGrp="1"/>
          </p:cNvSpPr>
          <p:nvPr>
            <p:ph type="body" idx="6"/>
          </p:nvPr>
        </p:nvSpPr>
        <p:spPr>
          <a:xfrm>
            <a:off x="7473966" y="5875234"/>
            <a:ext cx="3190200" cy="62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539062" y="994466"/>
            <a:ext cx="11305607" cy="482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B34A"/>
              </a:buClr>
              <a:buSzPts val="2800"/>
              <a:buFont typeface="PT Sans"/>
              <a:buNone/>
              <a:defRPr sz="2800" b="1" i="0" u="none" strike="noStrike" cap="none">
                <a:solidFill>
                  <a:srgbClr val="37B34A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539062" y="1698710"/>
            <a:ext cx="9306687" cy="4448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CC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5A66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699FF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/>
          <p:nvPr/>
        </p:nvSpPr>
        <p:spPr>
          <a:xfrm>
            <a:off x="446295" y="358950"/>
            <a:ext cx="2025178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rgbClr val="7F7F7F"/>
                </a:solidFill>
                <a:latin typeface="PT Sans"/>
                <a:ea typeface="PT Sans"/>
                <a:cs typeface="PT Sans"/>
                <a:sym typeface="PT Sans"/>
              </a:rPr>
              <a:t>SPBSTU.RU</a:t>
            </a:r>
            <a:endParaRPr sz="1000" b="0" i="0" u="none" strike="noStrike" cap="none">
              <a:solidFill>
                <a:srgbClr val="7F7F7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3" name="Google Shape;13;p20"/>
          <p:cNvSpPr txBox="1"/>
          <p:nvPr/>
        </p:nvSpPr>
        <p:spPr>
          <a:xfrm>
            <a:off x="11144560" y="298646"/>
            <a:ext cx="78836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ru-RU" sz="1600" b="1" i="0" u="none" strike="noStrike" cap="none">
                <a:solidFill>
                  <a:srgbClr val="37B34A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sz="3200" b="1" i="0" u="none" strike="noStrike" cap="none">
              <a:solidFill>
                <a:srgbClr val="37B34A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cxnSp>
        <p:nvCxnSpPr>
          <p:cNvPr id="14" name="Google Shape;14;p20"/>
          <p:cNvCxnSpPr/>
          <p:nvPr/>
        </p:nvCxnSpPr>
        <p:spPr>
          <a:xfrm>
            <a:off x="1240403" y="481208"/>
            <a:ext cx="10189598" cy="0"/>
          </a:xfrm>
          <a:prstGeom prst="straightConnector1">
            <a:avLst/>
          </a:prstGeom>
          <a:noFill/>
          <a:ln w="9525" cap="flat" cmpd="sng">
            <a:solidFill>
              <a:srgbClr val="37B34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" name="Google Shape;15;p20"/>
          <p:cNvPicPr preferRelativeResize="0"/>
          <p:nvPr/>
        </p:nvPicPr>
        <p:blipFill rotWithShape="1">
          <a:blip r:embed="rId28">
            <a:alphaModFix/>
          </a:blip>
          <a:srcRect l="40211" r="41417"/>
          <a:stretch/>
        </p:blipFill>
        <p:spPr>
          <a:xfrm>
            <a:off x="11525929" y="6201664"/>
            <a:ext cx="363895" cy="35025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6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5" r:id="rId20"/>
    <p:sldLayoutId id="2147483676" r:id="rId21"/>
    <p:sldLayoutId id="2147483677" r:id="rId22"/>
    <p:sldLayoutId id="2147483678" r:id="rId23"/>
    <p:sldLayoutId id="2147483679" r:id="rId24"/>
    <p:sldLayoutId id="2147483680" r:id="rId25"/>
    <p:sldLayoutId id="2147483682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25BA774-4A08-47B2-B7AB-DA5EE338F1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7855" y="992767"/>
            <a:ext cx="6693253" cy="2736800"/>
          </a:xfrm>
        </p:spPr>
        <p:txBody>
          <a:bodyPr>
            <a:normAutofit/>
          </a:bodyPr>
          <a:lstStyle/>
          <a:p>
            <a:r>
              <a:rPr lang="ru-RU" sz="3200" dirty="0"/>
              <a:t>Моделирование транспорта газа в магистральном </a:t>
            </a:r>
            <a:br>
              <a:rPr lang="ru-RU" sz="3200" dirty="0"/>
            </a:br>
            <a:r>
              <a:rPr lang="ru-RU" sz="3200" dirty="0"/>
              <a:t>трубопроводе</a:t>
            </a:r>
            <a:endParaRPr lang="ru-RU" sz="3200" dirty="0">
              <a:latin typeface="+mn-lt"/>
            </a:endParaRP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3641A7AD-5F29-4ACB-B9F2-E69D7BC17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3446" y="6361799"/>
            <a:ext cx="6963899" cy="503822"/>
          </a:xfrm>
        </p:spPr>
        <p:txBody>
          <a:bodyPr>
            <a:normAutofit/>
          </a:bodyPr>
          <a:lstStyle/>
          <a:p>
            <a:pPr algn="r"/>
            <a:r>
              <a:rPr lang="ru-RU" sz="1600" dirty="0" smtClean="0">
                <a:latin typeface="+mn-lt"/>
              </a:rPr>
              <a:t>Подготовил: Удалов Егор Владимирович</a:t>
            </a:r>
            <a:endParaRPr lang="ru-RU" sz="1600" dirty="0">
              <a:latin typeface="+mn-lt"/>
            </a:endParaRPr>
          </a:p>
        </p:txBody>
      </p:sp>
      <p:pic>
        <p:nvPicPr>
          <p:cNvPr id="1028" name="Picture 4" descr="https://sun9-18.userapi.com/impg/7hBdV0GFNAKjhxIEbCLpfCQdLdRrr168cpKqHg/8yQnAOcN8fo.jpg?size=1024x1024&amp;quality=96&amp;sign=07636ce8eb2093fcdf02b078716facf6&amp;type=albu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8" t="32341" r="23711" b="28476"/>
          <a:stretch/>
        </p:blipFill>
        <p:spPr bwMode="auto">
          <a:xfrm>
            <a:off x="6539346" y="5202878"/>
            <a:ext cx="1431636" cy="1105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062" y="617201"/>
            <a:ext cx="11305607" cy="482407"/>
          </a:xfrm>
        </p:spPr>
        <p:txBody>
          <a:bodyPr/>
          <a:lstStyle/>
          <a:p>
            <a:r>
              <a:rPr lang="en-US" sz="2400" dirty="0" smtClean="0"/>
              <a:t>I</a:t>
            </a:r>
            <a:r>
              <a:rPr lang="en-US" sz="2400" dirty="0"/>
              <a:t>I</a:t>
            </a:r>
            <a:r>
              <a:rPr lang="en-US" sz="2400" dirty="0" smtClean="0"/>
              <a:t>. </a:t>
            </a:r>
            <a:r>
              <a:rPr lang="ru-RU" sz="2400" dirty="0" smtClean="0"/>
              <a:t>Моделирование газожидкостного течения. Модель объема жидкости</a:t>
            </a:r>
            <a:endParaRPr lang="ru-RU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Текст 4"/>
              <p:cNvSpPr>
                <a:spLocks noGrp="1"/>
              </p:cNvSpPr>
              <p:nvPr>
                <p:ph type="body" idx="3"/>
              </p:nvPr>
            </p:nvSpPr>
            <p:spPr>
              <a:xfrm>
                <a:off x="314036" y="1228243"/>
                <a:ext cx="11877963" cy="5117137"/>
              </a:xfrm>
            </p:spPr>
            <p:txBody>
              <a:bodyPr>
                <a:normAutofit/>
              </a:bodyPr>
              <a:lstStyle/>
              <a:p>
                <a:pPr marL="0" indent="0" algn="just"/>
                <a:r>
                  <a:rPr lang="ru-RU" sz="2000" dirty="0" smtClean="0">
                    <a:latin typeface="+mn-lt"/>
                  </a:rPr>
                  <a:t>В основе модели лежат следующие принципы:</a:t>
                </a:r>
              </a:p>
              <a:p>
                <a:pPr marL="342900" indent="-342900" algn="just">
                  <a:buFontTx/>
                  <a:buChar char="-"/>
                </a:pPr>
                <a:r>
                  <a:rPr lang="ru-RU" sz="2000" dirty="0" smtClean="0">
                    <a:latin typeface="+mn-lt"/>
                  </a:rPr>
                  <a:t>Фазы не перемешиваются</a:t>
                </a:r>
              </a:p>
              <a:p>
                <a:pPr marL="342900" indent="-342900" algn="just">
                  <a:buFontTx/>
                  <a:buChar char="-"/>
                </a:pPr>
                <a:r>
                  <a:rPr lang="ru-RU" sz="2000" dirty="0" smtClean="0">
                    <a:latin typeface="+mn-lt"/>
                  </a:rPr>
                  <a:t>Решаются единственные уравнения баланса и модельные уравнения</a:t>
                </a:r>
              </a:p>
              <a:p>
                <a:pPr marL="342900" indent="-342900" algn="just">
                  <a:buFontTx/>
                  <a:buChar char="-"/>
                </a:pPr>
                <a:r>
                  <a:rPr lang="ru-RU" sz="2000" dirty="0" smtClean="0">
                    <a:latin typeface="+mn-lt"/>
                  </a:rPr>
                  <a:t>Величины, отвечающие за свойство флюида в уравнениях, </a:t>
                </a:r>
                <a:r>
                  <a:rPr lang="ru-RU" sz="2000" dirty="0">
                    <a:latin typeface="+mn-lt"/>
                  </a:rPr>
                  <a:t>полагаются равными </a:t>
                </a:r>
                <a:r>
                  <a:rPr lang="ru-RU" sz="2000" dirty="0" smtClean="0">
                    <a:latin typeface="+mn-lt"/>
                  </a:rPr>
                  <a:t>взвешенной сумме свойства </a:t>
                </a:r>
                <a:r>
                  <a:rPr lang="ru-RU" sz="2000" dirty="0">
                    <a:latin typeface="+mn-lt"/>
                  </a:rPr>
                  <a:t>по мольной доле </a:t>
                </a:r>
                <a:r>
                  <a:rPr lang="ru-RU" sz="2000" dirty="0" smtClean="0">
                    <a:latin typeface="+mn-lt"/>
                  </a:rPr>
                  <a:t>каждой фазы</a:t>
                </a:r>
              </a:p>
              <a:p>
                <a:pPr marL="342900" indent="-342900" algn="just">
                  <a:buFontTx/>
                  <a:buChar char="-"/>
                </a:pPr>
                <a:r>
                  <a:rPr lang="ru-RU" sz="2000" dirty="0" smtClean="0">
                    <a:latin typeface="+mn-lt"/>
                  </a:rPr>
                  <a:t>Граница фаз отслеживается с помощью уравнения баланса мольной доли</a:t>
                </a:r>
              </a:p>
              <a:p>
                <a:pPr marL="0" indent="0" algn="just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d>
                                    <m:d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ru-RU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ru-RU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bar>
                                        <m:barPr>
                                          <m:ctrlPr>
                                            <a:rPr lang="ru-RU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</m:ba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000" dirty="0"/>
              </a:p>
              <a:p>
                <a:pPr marL="0" indent="0" algn="just"/>
                <a:r>
                  <a:rPr lang="ru-RU" sz="2000" dirty="0" smtClean="0">
                    <a:latin typeface="+mn-lt"/>
                  </a:rPr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000" dirty="0" smtClean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ru-RU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2000" dirty="0" smtClean="0">
                    <a:latin typeface="+mn-lt"/>
                  </a:rPr>
                  <a:t> - доли первой и второй фазы соответственно</a:t>
                </a:r>
                <a:endParaRPr lang="ru-RU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Текс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3"/>
              </p:nvPr>
            </p:nvSpPr>
            <p:spPr>
              <a:xfrm>
                <a:off x="314036" y="1228243"/>
                <a:ext cx="11877963" cy="5117137"/>
              </a:xfrm>
              <a:blipFill>
                <a:blip r:embed="rId2"/>
                <a:stretch>
                  <a:fillRect l="-1335" r="-5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9124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062" y="617201"/>
            <a:ext cx="11305607" cy="482407"/>
          </a:xfrm>
        </p:spPr>
        <p:txBody>
          <a:bodyPr/>
          <a:lstStyle/>
          <a:p>
            <a:r>
              <a:rPr lang="en-US" sz="2400" dirty="0" smtClean="0"/>
              <a:t>I</a:t>
            </a:r>
            <a:r>
              <a:rPr lang="en-US" sz="2400" dirty="0"/>
              <a:t>I</a:t>
            </a:r>
            <a:r>
              <a:rPr lang="en-US" sz="2400" dirty="0" smtClean="0"/>
              <a:t>. </a:t>
            </a:r>
            <a:r>
              <a:rPr lang="ru-RU" sz="2400" dirty="0" smtClean="0"/>
              <a:t>Моделирование газожидкостного течения. Модель Эйлера</a:t>
            </a:r>
            <a:endParaRPr lang="ru-RU" sz="2400" dirty="0">
              <a:latin typeface="+mn-lt"/>
            </a:endParaRPr>
          </a:p>
        </p:txBody>
      </p:sp>
      <p:sp>
        <p:nvSpPr>
          <p:cNvPr id="8" name="Текст 4"/>
          <p:cNvSpPr>
            <a:spLocks noGrp="1"/>
          </p:cNvSpPr>
          <p:nvPr>
            <p:ph type="body" idx="3"/>
          </p:nvPr>
        </p:nvSpPr>
        <p:spPr>
          <a:xfrm>
            <a:off x="314036" y="1228243"/>
            <a:ext cx="11877963" cy="5117137"/>
          </a:xfrm>
        </p:spPr>
        <p:txBody>
          <a:bodyPr>
            <a:normAutofit/>
          </a:bodyPr>
          <a:lstStyle/>
          <a:p>
            <a:pPr marL="0" indent="0" algn="just"/>
            <a:r>
              <a:rPr lang="ru-RU" sz="2000" dirty="0">
                <a:latin typeface="+mj-lt"/>
              </a:rPr>
              <a:t>Модель </a:t>
            </a:r>
            <a:r>
              <a:rPr lang="ru-RU" sz="2000" dirty="0" smtClean="0">
                <a:latin typeface="+mj-lt"/>
              </a:rPr>
              <a:t>Эйлера - </a:t>
            </a:r>
            <a:r>
              <a:rPr lang="ru-RU" sz="2000" dirty="0">
                <a:latin typeface="+mj-lt"/>
              </a:rPr>
              <a:t>моделирование </a:t>
            </a:r>
            <a:r>
              <a:rPr lang="ru-RU" sz="2000" dirty="0" smtClean="0">
                <a:latin typeface="+mj-lt"/>
              </a:rPr>
              <a:t>течений с взаимопроникающими фазами. </a:t>
            </a:r>
          </a:p>
          <a:p>
            <a:pPr marL="0" indent="0" algn="just"/>
            <a:r>
              <a:rPr lang="ru-RU" sz="2000" dirty="0" smtClean="0">
                <a:latin typeface="+mn-lt"/>
              </a:rPr>
              <a:t>В основе модели лежат следующие принципы: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latin typeface="+mn-lt"/>
              </a:rPr>
              <a:t>Поле давления единственно</a:t>
            </a:r>
          </a:p>
          <a:p>
            <a:pPr marL="342900" indent="-342900" algn="just">
              <a:buFontTx/>
              <a:buChar char="-"/>
            </a:pPr>
            <a:r>
              <a:rPr lang="ru-RU" sz="2000" dirty="0">
                <a:latin typeface="+mn-lt"/>
              </a:rPr>
              <a:t>У</a:t>
            </a:r>
            <a:r>
              <a:rPr lang="ru-RU" sz="2000" dirty="0" smtClean="0">
                <a:latin typeface="+mn-lt"/>
              </a:rPr>
              <a:t>равнения баланса решаются отдельно для каждой фазы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latin typeface="+mn-lt"/>
              </a:rPr>
              <a:t>Модельные уравнения могут решаться в единственном экземпляре (как в модели </a:t>
            </a:r>
            <a:r>
              <a:rPr lang="en-US" sz="2000" dirty="0" smtClean="0">
                <a:latin typeface="+mn-lt"/>
              </a:rPr>
              <a:t>VOF), </a:t>
            </a:r>
            <a:r>
              <a:rPr lang="ru-RU" sz="2000" dirty="0" smtClean="0">
                <a:latin typeface="+mn-lt"/>
              </a:rPr>
              <a:t>так и раздельно для каждой фазы</a:t>
            </a:r>
            <a:endParaRPr lang="ru-RU" sz="2000" dirty="0">
              <a:latin typeface="+mn-lt"/>
            </a:endParaRP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latin typeface="+mn-lt"/>
              </a:rPr>
              <a:t>В уравнения баланса можно учесть силы, которые возникают при взаимодействии фаз, путём добавления соответствующих слагаемых и их моделирования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2639647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062" y="617201"/>
            <a:ext cx="11305607" cy="482407"/>
          </a:xfrm>
        </p:spPr>
        <p:txBody>
          <a:bodyPr/>
          <a:lstStyle/>
          <a:p>
            <a:r>
              <a:rPr lang="en-US" sz="2400" dirty="0" smtClean="0"/>
              <a:t>III. </a:t>
            </a:r>
            <a:r>
              <a:rPr lang="ru-RU" sz="2400" dirty="0"/>
              <a:t>Постановка задачи</a:t>
            </a:r>
            <a:endParaRPr lang="ru-RU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Текст 4"/>
              <p:cNvSpPr>
                <a:spLocks noGrp="1"/>
              </p:cNvSpPr>
              <p:nvPr>
                <p:ph type="body" idx="3"/>
              </p:nvPr>
            </p:nvSpPr>
            <p:spPr>
              <a:xfrm>
                <a:off x="461818" y="1099608"/>
                <a:ext cx="10954326" cy="5758391"/>
              </a:xfrm>
            </p:spPr>
            <p:txBody>
              <a:bodyPr>
                <a:normAutofit/>
              </a:bodyPr>
              <a:lstStyle/>
              <a:p>
                <a:pPr marL="228600" indent="0" algn="just">
                  <a:spcBef>
                    <a:spcPts val="0"/>
                  </a:spcBef>
                </a:pPr>
                <a:r>
                  <a:rPr lang="ru-RU" sz="2000" dirty="0" smtClean="0">
                    <a:latin typeface="+mn-lt"/>
                  </a:rPr>
                  <a:t>Рассмотрим горизонтальный прямолинейный участок трубопровода между компрессорными станциями длиной </a:t>
                </a:r>
                <a:r>
                  <a:rPr lang="en-US" sz="2000" dirty="0">
                    <a:latin typeface="+mn-lt"/>
                  </a:rPr>
                  <a:t>L = </a:t>
                </a:r>
                <a:r>
                  <a:rPr lang="ru-RU" sz="2000" dirty="0">
                    <a:latin typeface="+mn-lt"/>
                  </a:rPr>
                  <a:t>150 км, </a:t>
                </a:r>
                <a:r>
                  <a:rPr lang="ru-RU" sz="2000" dirty="0" smtClean="0">
                    <a:latin typeface="+mn-lt"/>
                  </a:rPr>
                  <a:t>радиусом </a:t>
                </a:r>
                <a:r>
                  <a:rPr lang="en-US" sz="2000" dirty="0" smtClean="0">
                    <a:latin typeface="+mn-lt"/>
                  </a:rPr>
                  <a:t>R </a:t>
                </a:r>
                <a:r>
                  <a:rPr lang="en-US" sz="2000" dirty="0">
                    <a:latin typeface="+mn-lt"/>
                  </a:rPr>
                  <a:t>= </a:t>
                </a:r>
                <a:r>
                  <a:rPr lang="ru-RU" sz="2000" dirty="0">
                    <a:latin typeface="+mn-lt"/>
                  </a:rPr>
                  <a:t>0</a:t>
                </a:r>
                <a:r>
                  <a:rPr lang="en-US" sz="2000" dirty="0">
                    <a:latin typeface="+mn-lt"/>
                  </a:rPr>
                  <a:t>.</a:t>
                </a:r>
                <a:r>
                  <a:rPr lang="ru-RU" sz="2000" dirty="0">
                    <a:latin typeface="+mn-lt"/>
                  </a:rPr>
                  <a:t>72 м. Граничные условия (взяты самые неблагоприятные</a:t>
                </a:r>
                <a:r>
                  <a:rPr lang="ru-RU" sz="2000" dirty="0" smtClean="0">
                    <a:latin typeface="+mn-lt"/>
                  </a:rPr>
                  <a:t>):</a:t>
                </a:r>
                <a:endParaRPr lang="ru-RU" sz="2000" dirty="0">
                  <a:latin typeface="+mn-lt"/>
                </a:endParaRPr>
              </a:p>
              <a:p>
                <a:pPr algn="just">
                  <a:buFontTx/>
                  <a:buChar char="-"/>
                </a:pPr>
                <a:r>
                  <a:rPr lang="ru-RU" sz="2000" dirty="0">
                    <a:latin typeface="+mn-lt"/>
                  </a:rPr>
                  <a:t>Вход: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𝑖𝑛𝑙𝑒𝑡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</a:rPr>
                      <m:t>=7.5МПа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𝑖𝑛𝑙𝑒𝑡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</a:rPr>
                      <m:t>=273</m:t>
                    </m:r>
                    <m:r>
                      <a:rPr lang="ru-RU" sz="20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ru-RU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2000" dirty="0">
                  <a:latin typeface="+mn-lt"/>
                </a:endParaRPr>
              </a:p>
              <a:p>
                <a:pPr algn="just">
                  <a:buFontTx/>
                  <a:buChar char="-"/>
                </a:pPr>
                <a:r>
                  <a:rPr lang="ru-RU" sz="2000" dirty="0">
                    <a:latin typeface="+mn-lt"/>
                  </a:rPr>
                  <a:t>Выход: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𝑜𝑢𝑡</m:t>
                        </m:r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𝑙𝑒𝑡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</a:rPr>
                      <m:t>=5М</m:t>
                    </m:r>
                    <m:r>
                      <a:rPr lang="ru-RU" sz="2000" b="0" i="1" smtClean="0">
                        <a:latin typeface="Cambria Math" panose="02040503050406030204" pitchFamily="18" charset="0"/>
                      </a:rPr>
                      <m:t>П</m:t>
                    </m:r>
                    <m:r>
                      <a:rPr lang="ru-RU" sz="2000" i="1">
                        <a:latin typeface="Cambria Math" panose="02040503050406030204" pitchFamily="18" charset="0"/>
                      </a:rPr>
                      <m:t>а</m:t>
                    </m:r>
                  </m:oMath>
                </a14:m>
                <a:endParaRPr lang="ru-RU" sz="2000" dirty="0">
                  <a:latin typeface="+mn-lt"/>
                </a:endParaRPr>
              </a:p>
              <a:p>
                <a:pPr algn="just">
                  <a:buFontTx/>
                  <a:buChar char="-"/>
                </a:pPr>
                <a:r>
                  <a:rPr lang="ru-RU" sz="2000" dirty="0">
                    <a:latin typeface="+mn-lt"/>
                  </a:rPr>
                  <a:t>Стенка: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𝑤𝑎𝑙𝑙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</a:rPr>
                      <m:t>=263</m:t>
                    </m:r>
                    <m:r>
                      <a:rPr lang="ru-RU" sz="20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000" i="1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ru-RU" sz="20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</a:rPr>
                      <m:t>=0,  </m:t>
                    </m:r>
                    <m:r>
                      <a:rPr lang="ru-RU" sz="20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ru-RU" sz="2000" i="1">
                        <a:latin typeface="Cambria Math" panose="02040503050406030204" pitchFamily="18" charset="0"/>
                      </a:rPr>
                      <m:t>=</m:t>
                    </m:r>
                    <m:bar>
                      <m:barPr>
                        <m:pos m:val="top"/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bar>
                  </m:oMath>
                </a14:m>
                <a:r>
                  <a:rPr lang="ru-RU" sz="2000" dirty="0">
                    <a:latin typeface="+mn-lt"/>
                  </a:rPr>
                  <a:t>, шероховатость = 0.15 мм</a:t>
                </a:r>
              </a:p>
              <a:p>
                <a:pPr marL="0" indent="0" algn="just">
                  <a:lnSpc>
                    <a:spcPct val="100000"/>
                  </a:lnSpc>
                </a:pPr>
                <a:r>
                  <a:rPr lang="ru-RU" sz="2000" dirty="0" smtClean="0">
                    <a:latin typeface="+mn-lt"/>
                  </a:rPr>
                  <a:t>Общий расход в </a:t>
                </a:r>
                <a:r>
                  <a:rPr lang="ru-RU" sz="2000" dirty="0">
                    <a:latin typeface="+mn-lt"/>
                  </a:rPr>
                  <a:t>магистральном трубопроводе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45 </m:t>
                    </m:r>
                    <m:r>
                      <a:rPr lang="ru-RU" sz="2000" b="0" i="1" smtClean="0">
                        <a:latin typeface="Cambria Math" panose="02040503050406030204" pitchFamily="18" charset="0"/>
                      </a:rPr>
                      <m:t>млрд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000" b="0" i="1" smtClean="0">
                                <a:latin typeface="Cambria Math" panose="02040503050406030204" pitchFamily="18" charset="0"/>
                              </a:rPr>
                              <m:t>м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ru-RU" sz="2000" b="0" i="1" smtClean="0">
                            <a:latin typeface="Cambria Math" panose="02040503050406030204" pitchFamily="18" charset="0"/>
                          </a:rPr>
                          <m:t>год</m:t>
                        </m:r>
                      </m:den>
                    </m:f>
                  </m:oMath>
                </a14:m>
                <a:endParaRPr lang="ru-RU" sz="2000" dirty="0" smtClean="0">
                  <a:latin typeface="+mn-lt"/>
                </a:endParaRPr>
              </a:p>
              <a:p>
                <a:pPr marL="0" indent="0" algn="just">
                  <a:lnSpc>
                    <a:spcPct val="100000"/>
                  </a:lnSpc>
                </a:pPr>
                <a:r>
                  <a:rPr lang="ru-RU" sz="2000" dirty="0" smtClean="0">
                    <a:latin typeface="+mn-lt"/>
                  </a:rPr>
                  <a:t>Средняя скорость на входе (из расхода) = </a:t>
                </a:r>
                <a14:m>
                  <m:oMath xmlns:m="http://schemas.openxmlformats.org/officeDocument/2006/math">
                    <m:r>
                      <a:rPr lang="ru-RU" sz="2000" b="0" i="1" smtClean="0">
                        <a:latin typeface="Cambria Math" panose="02040503050406030204" pitchFamily="18" charset="0"/>
                      </a:rPr>
                      <m:t>12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 panose="02040503050406030204" pitchFamily="18" charset="0"/>
                          </a:rPr>
                          <m:t>м</m:t>
                        </m:r>
                      </m:num>
                      <m:den>
                        <m:r>
                          <a:rPr lang="ru-RU" sz="2000" b="0" i="1" smtClean="0">
                            <a:latin typeface="Cambria Math" panose="02040503050406030204" pitchFamily="18" charset="0"/>
                          </a:rPr>
                          <m:t>с</m:t>
                        </m:r>
                      </m:den>
                    </m:f>
                  </m:oMath>
                </a14:m>
                <a:endParaRPr lang="ru-RU" sz="2000" dirty="0" smtClean="0">
                  <a:latin typeface="+mn-lt"/>
                </a:endParaRPr>
              </a:p>
              <a:p>
                <a:pPr marL="0" indent="0" algn="just">
                  <a:lnSpc>
                    <a:spcPct val="100000"/>
                  </a:lnSpc>
                </a:pPr>
                <a:r>
                  <a:rPr lang="ru-RU" sz="2000" b="1" u="sng" dirty="0">
                    <a:latin typeface="+mn-lt"/>
                  </a:rPr>
                  <a:t>Вопрос:</a:t>
                </a:r>
                <a:r>
                  <a:rPr lang="ru-RU" sz="2000" dirty="0">
                    <a:latin typeface="+mn-lt"/>
                  </a:rPr>
                  <a:t> возможно ли выпадение конденсата </a:t>
                </a:r>
                <a:r>
                  <a:rPr lang="ru-RU" sz="2000" dirty="0" smtClean="0">
                    <a:latin typeface="+mn-lt"/>
                  </a:rPr>
                  <a:t>при транспортировке газа на </a:t>
                </a:r>
                <a:r>
                  <a:rPr lang="ru-RU" sz="2000" dirty="0">
                    <a:latin typeface="+mn-lt"/>
                  </a:rPr>
                  <a:t>рассматриваемом участке трубопровода вследствие изменения термобарических параметров и как следствие фазовых превращений</a:t>
                </a:r>
              </a:p>
            </p:txBody>
          </p:sp>
        </mc:Choice>
        <mc:Fallback xmlns="">
          <p:sp>
            <p:nvSpPr>
              <p:cNvPr id="5" name="Текс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3"/>
              </p:nvPr>
            </p:nvSpPr>
            <p:spPr>
              <a:xfrm>
                <a:off x="461818" y="1099608"/>
                <a:ext cx="10954326" cy="5758391"/>
              </a:xfrm>
              <a:blipFill>
                <a:blip r:embed="rId2"/>
                <a:stretch>
                  <a:fillRect l="-1447" r="-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0797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062" y="617201"/>
            <a:ext cx="11305607" cy="482407"/>
          </a:xfrm>
        </p:spPr>
        <p:txBody>
          <a:bodyPr/>
          <a:lstStyle/>
          <a:p>
            <a:r>
              <a:rPr lang="en-US" sz="2400" dirty="0"/>
              <a:t>III. </a:t>
            </a:r>
            <a:r>
              <a:rPr lang="ru-RU" sz="2400" dirty="0"/>
              <a:t>Постановка задачи</a:t>
            </a:r>
            <a:endParaRPr lang="ru-RU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94585238"/>
                  </p:ext>
                </p:extLst>
              </p:nvPr>
            </p:nvGraphicFramePr>
            <p:xfrm>
              <a:off x="5183743" y="786980"/>
              <a:ext cx="5977696" cy="55415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9942">
                      <a:extLst>
                        <a:ext uri="{9D8B030D-6E8A-4147-A177-3AD203B41FA5}">
                          <a16:colId xmlns:a16="http://schemas.microsoft.com/office/drawing/2014/main" val="2772256889"/>
                        </a:ext>
                      </a:extLst>
                    </a:gridCol>
                    <a:gridCol w="2558877">
                      <a:extLst>
                        <a:ext uri="{9D8B030D-6E8A-4147-A177-3AD203B41FA5}">
                          <a16:colId xmlns:a16="http://schemas.microsoft.com/office/drawing/2014/main" val="2223271548"/>
                        </a:ext>
                      </a:extLst>
                    </a:gridCol>
                    <a:gridCol w="2558877">
                      <a:extLst>
                        <a:ext uri="{9D8B030D-6E8A-4147-A177-3AD203B41FA5}">
                          <a16:colId xmlns:a16="http://schemas.microsoft.com/office/drawing/2014/main" val="1785020722"/>
                        </a:ext>
                      </a:extLst>
                    </a:gridCol>
                  </a:tblGrid>
                  <a:tr h="497217">
                    <a:tc>
                      <a:txBody>
                        <a:bodyPr/>
                        <a:lstStyle/>
                        <a:p>
                          <a:pPr algn="ctr"/>
                          <a:endParaRPr lang="ru-RU" sz="1400" dirty="0"/>
                        </a:p>
                      </a:txBody>
                      <a:tcPr marL="87294" marR="87294" marT="43647" marB="43647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P=7.5</a:t>
                          </a:r>
                          <a:r>
                            <a:rPr lang="ru-RU" sz="1400" dirty="0" smtClean="0"/>
                            <a:t>МПа</a:t>
                          </a:r>
                          <a:r>
                            <a:rPr lang="en-US" sz="1400" baseline="0" dirty="0" smtClean="0"/>
                            <a:t>, </a:t>
                          </a:r>
                          <a:r>
                            <a:rPr lang="en-US" sz="1400" dirty="0" smtClean="0"/>
                            <a:t>T = 273K</a:t>
                          </a:r>
                          <a:endParaRPr lang="ru-RU" sz="1400" dirty="0"/>
                        </a:p>
                      </a:txBody>
                      <a:tcPr marL="87294" marR="87294" marT="43647" marB="43647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171788"/>
                      </a:ext>
                    </a:extLst>
                  </a:tr>
                  <a:tr h="506667">
                    <a:tc>
                      <a:txBody>
                        <a:bodyPr/>
                        <a:lstStyle/>
                        <a:p>
                          <a:pPr algn="ctr"/>
                          <a:endParaRPr lang="ru-RU" sz="1400" dirty="0"/>
                        </a:p>
                      </a:txBody>
                      <a:tcPr marL="87294" marR="87294" marT="43647" marB="4364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 smtClean="0"/>
                            <a:t>Мольная доля,</a:t>
                          </a:r>
                          <a:r>
                            <a:rPr lang="ru-RU" sz="1400" baseline="0" dirty="0" smtClean="0"/>
                            <a:t> </a:t>
                          </a:r>
                          <a:r>
                            <a:rPr lang="en-US" sz="1400" baseline="0" dirty="0" smtClean="0"/>
                            <a:t>%,</a:t>
                          </a:r>
                          <a:endParaRPr lang="ru-RU" sz="1400" baseline="0" dirty="0" smtClean="0"/>
                        </a:p>
                        <a:p>
                          <a:pPr algn="ctr"/>
                          <a:r>
                            <a:rPr lang="ru-RU" sz="1400" baseline="0" dirty="0" smtClean="0"/>
                            <a:t>газ</a:t>
                          </a:r>
                          <a:endParaRPr lang="ru-RU" sz="1400" dirty="0"/>
                        </a:p>
                      </a:txBody>
                      <a:tcPr marL="87294" marR="87294" marT="43647" marB="4364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 smtClean="0"/>
                            <a:t>Мольная доля,</a:t>
                          </a:r>
                          <a:r>
                            <a:rPr lang="ru-RU" sz="1400" baseline="0" dirty="0" smtClean="0"/>
                            <a:t> </a:t>
                          </a:r>
                          <a:r>
                            <a:rPr lang="en-US" sz="1400" baseline="0" dirty="0" smtClean="0"/>
                            <a:t>%,</a:t>
                          </a:r>
                          <a:endParaRPr lang="ru-RU" sz="1400" baseline="0" dirty="0" smtClean="0"/>
                        </a:p>
                        <a:p>
                          <a:pPr algn="ctr"/>
                          <a:r>
                            <a:rPr lang="ru-RU" sz="1400" baseline="0" dirty="0" smtClean="0"/>
                            <a:t>конденсат</a:t>
                          </a:r>
                          <a:endParaRPr lang="ru-RU" sz="1400" dirty="0"/>
                        </a:p>
                      </a:txBody>
                      <a:tcPr marL="87294" marR="87294" marT="43647" marB="43647"/>
                    </a:tc>
                    <a:extLst>
                      <a:ext uri="{0D108BD9-81ED-4DB2-BD59-A6C34878D82A}">
                        <a16:rowId xmlns:a16="http://schemas.microsoft.com/office/drawing/2014/main" val="3300186123"/>
                      </a:ext>
                    </a:extLst>
                  </a:tr>
                  <a:tr h="5525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 smtClean="0"/>
                            <a:t>доля</a:t>
                          </a:r>
                        </a:p>
                        <a:p>
                          <a:pPr algn="ctr"/>
                          <a:r>
                            <a:rPr lang="ru-RU" sz="1400" dirty="0" smtClean="0"/>
                            <a:t>фазы</a:t>
                          </a:r>
                          <a:endParaRPr lang="ru-RU" sz="1400" dirty="0"/>
                        </a:p>
                      </a:txBody>
                      <a:tcPr marL="87294" marR="87294" marT="43647" marB="4364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700" b="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98</a:t>
                          </a:r>
                          <a:r>
                            <a:rPr lang="en-US" sz="1700" b="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  <a:r>
                            <a:rPr lang="ru-RU" sz="1700" b="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388</a:t>
                          </a:r>
                          <a:endParaRPr lang="ru-RU" sz="1400" dirty="0"/>
                        </a:p>
                      </a:txBody>
                      <a:tcPr marL="87294" marR="87294" marT="43647" marB="43647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700" b="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r>
                            <a:rPr lang="en-US" sz="1700" b="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  <a:r>
                            <a:rPr lang="ru-RU" sz="1700" b="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61</a:t>
                          </a:r>
                          <a:r>
                            <a:rPr lang="en-US" sz="1700" b="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endParaRPr lang="ru-RU" sz="1400" dirty="0" smtClean="0"/>
                        </a:p>
                      </a:txBody>
                      <a:tcPr marL="87294" marR="87294" marT="43647" marB="43647" anchor="ctr"/>
                    </a:tc>
                    <a:extLst>
                      <a:ext uri="{0D108BD9-81ED-4DB2-BD59-A6C34878D82A}">
                        <a16:rowId xmlns:a16="http://schemas.microsoft.com/office/drawing/2014/main" val="2444055483"/>
                      </a:ext>
                    </a:extLst>
                  </a:tr>
                  <a:tr h="49721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400" b="0" i="1" smtClean="0">
                                        <a:latin typeface="Cambria Math" panose="02040503050406030204" pitchFamily="18" charset="0"/>
                                      </a:rPr>
                                      <m:t>С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 marL="87294" marR="87294" marT="43647" marB="43647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7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89.91355</a:t>
                          </a:r>
                        </a:p>
                      </a:txBody>
                      <a:tcPr marL="7274" marR="7274" marT="7274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7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28.33108</a:t>
                          </a:r>
                        </a:p>
                      </a:txBody>
                      <a:tcPr marL="7274" marR="7274" marT="7274" marB="0" anchor="ctr"/>
                    </a:tc>
                    <a:extLst>
                      <a:ext uri="{0D108BD9-81ED-4DB2-BD59-A6C34878D82A}">
                        <a16:rowId xmlns:a16="http://schemas.microsoft.com/office/drawing/2014/main" val="3382204204"/>
                      </a:ext>
                    </a:extLst>
                  </a:tr>
                  <a:tr h="49721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400" b="0" i="1" smtClean="0">
                                        <a:latin typeface="Cambria Math" panose="02040503050406030204" pitchFamily="18" charset="0"/>
                                      </a:rPr>
                                      <m:t>С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 marL="87294" marR="87294" marT="43647" marB="43647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7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6.819818</a:t>
                          </a:r>
                        </a:p>
                      </a:txBody>
                      <a:tcPr marL="7274" marR="7274" marT="7274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7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21.10145</a:t>
                          </a:r>
                        </a:p>
                      </a:txBody>
                      <a:tcPr marL="7274" marR="7274" marT="7274" marB="0" anchor="ctr"/>
                    </a:tc>
                    <a:extLst>
                      <a:ext uri="{0D108BD9-81ED-4DB2-BD59-A6C34878D82A}">
                        <a16:rowId xmlns:a16="http://schemas.microsoft.com/office/drawing/2014/main" val="398165559"/>
                      </a:ext>
                    </a:extLst>
                  </a:tr>
                  <a:tr h="49721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400" b="0" i="1" smtClean="0">
                                        <a:latin typeface="Cambria Math" panose="02040503050406030204" pitchFamily="18" charset="0"/>
                                      </a:rPr>
                                      <m:t>С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 marL="87294" marR="87294" marT="43647" marB="43647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7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1.774912</a:t>
                          </a:r>
                        </a:p>
                      </a:txBody>
                      <a:tcPr marL="7274" marR="7274" marT="7274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7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28.14952</a:t>
                          </a:r>
                        </a:p>
                      </a:txBody>
                      <a:tcPr marL="7274" marR="7274" marT="7274" marB="0" anchor="ctr"/>
                    </a:tc>
                    <a:extLst>
                      <a:ext uri="{0D108BD9-81ED-4DB2-BD59-A6C34878D82A}">
                        <a16:rowId xmlns:a16="http://schemas.microsoft.com/office/drawing/2014/main" val="1973574457"/>
                      </a:ext>
                    </a:extLst>
                  </a:tr>
                  <a:tr h="49721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400" b="0" i="1" smtClean="0">
                                        <a:latin typeface="Cambria Math" panose="02040503050406030204" pitchFamily="18" charset="0"/>
                                      </a:rPr>
                                      <m:t>С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 marL="87294" marR="87294" marT="43647" marB="43647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7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0.2682</a:t>
                          </a:r>
                        </a:p>
                      </a:txBody>
                      <a:tcPr marL="7274" marR="7274" marT="7274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7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16.88385</a:t>
                          </a:r>
                        </a:p>
                      </a:txBody>
                      <a:tcPr marL="7274" marR="7274" marT="7274" marB="0" anchor="ctr"/>
                    </a:tc>
                    <a:extLst>
                      <a:ext uri="{0D108BD9-81ED-4DB2-BD59-A6C34878D82A}">
                        <a16:rowId xmlns:a16="http://schemas.microsoft.com/office/drawing/2014/main" val="1418741884"/>
                      </a:ext>
                    </a:extLst>
                  </a:tr>
                  <a:tr h="49721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400" b="0" i="1" smtClean="0">
                                        <a:latin typeface="Cambria Math" panose="02040503050406030204" pitchFamily="18" charset="0"/>
                                      </a:rPr>
                                      <m:t>С</m:t>
                                    </m:r>
                                  </m:e>
                                  <m:sub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 marL="87294" marR="87294" marT="43647" marB="43647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7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0.012635</a:t>
                          </a:r>
                        </a:p>
                      </a:txBody>
                      <a:tcPr marL="7274" marR="7274" marT="7274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7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3.137539</a:t>
                          </a:r>
                        </a:p>
                      </a:txBody>
                      <a:tcPr marL="7274" marR="7274" marT="7274" marB="0" anchor="ctr"/>
                    </a:tc>
                    <a:extLst>
                      <a:ext uri="{0D108BD9-81ED-4DB2-BD59-A6C34878D82A}">
                        <a16:rowId xmlns:a16="http://schemas.microsoft.com/office/drawing/2014/main" val="1023559104"/>
                      </a:ext>
                    </a:extLst>
                  </a:tr>
                  <a:tr h="49721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400" b="0" i="1" smtClean="0">
                                        <a:latin typeface="Cambria Math" panose="02040503050406030204" pitchFamily="18" charset="0"/>
                                      </a:rPr>
                                      <m:t>С</m:t>
                                    </m:r>
                                  </m:e>
                                  <m:sub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 marL="87294" marR="87294" marT="43647" marB="43647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7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0.00076</a:t>
                          </a:r>
                        </a:p>
                      </a:txBody>
                      <a:tcPr marL="7274" marR="7274" marT="7274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7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0.76018</a:t>
                          </a:r>
                        </a:p>
                      </a:txBody>
                      <a:tcPr marL="7274" marR="7274" marT="7274" marB="0" anchor="ctr"/>
                    </a:tc>
                    <a:extLst>
                      <a:ext uri="{0D108BD9-81ED-4DB2-BD59-A6C34878D82A}">
                        <a16:rowId xmlns:a16="http://schemas.microsoft.com/office/drawing/2014/main" val="1823360572"/>
                      </a:ext>
                    </a:extLst>
                  </a:tr>
                  <a:tr h="49721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 marL="87294" marR="87294" marT="43647" marB="43647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7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0.000126</a:t>
                          </a:r>
                        </a:p>
                      </a:txBody>
                      <a:tcPr marL="7274" marR="7274" marT="7274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7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0.364592</a:t>
                          </a:r>
                        </a:p>
                      </a:txBody>
                      <a:tcPr marL="7274" marR="7274" marT="7274" marB="0" anchor="ctr"/>
                    </a:tc>
                    <a:extLst>
                      <a:ext uri="{0D108BD9-81ED-4DB2-BD59-A6C34878D82A}">
                        <a16:rowId xmlns:a16="http://schemas.microsoft.com/office/drawing/2014/main" val="4000203819"/>
                      </a:ext>
                    </a:extLst>
                  </a:tr>
                  <a:tr h="49721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 marL="87294" marR="87294" marT="43647" marB="43647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7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5.43E-06</a:t>
                          </a:r>
                        </a:p>
                      </a:txBody>
                      <a:tcPr marL="7274" marR="7274" marT="7274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7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0.061713</a:t>
                          </a:r>
                        </a:p>
                      </a:txBody>
                      <a:tcPr marL="7274" marR="7274" marT="7274" marB="0" anchor="ctr"/>
                    </a:tc>
                    <a:extLst>
                      <a:ext uri="{0D108BD9-81ED-4DB2-BD59-A6C34878D82A}">
                        <a16:rowId xmlns:a16="http://schemas.microsoft.com/office/drawing/2014/main" val="29305678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94585238"/>
                  </p:ext>
                </p:extLst>
              </p:nvPr>
            </p:nvGraphicFramePr>
            <p:xfrm>
              <a:off x="5183743" y="786980"/>
              <a:ext cx="5977696" cy="55415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9942">
                      <a:extLst>
                        <a:ext uri="{9D8B030D-6E8A-4147-A177-3AD203B41FA5}">
                          <a16:colId xmlns:a16="http://schemas.microsoft.com/office/drawing/2014/main" val="2772256889"/>
                        </a:ext>
                      </a:extLst>
                    </a:gridCol>
                    <a:gridCol w="2558877">
                      <a:extLst>
                        <a:ext uri="{9D8B030D-6E8A-4147-A177-3AD203B41FA5}">
                          <a16:colId xmlns:a16="http://schemas.microsoft.com/office/drawing/2014/main" val="2223271548"/>
                        </a:ext>
                      </a:extLst>
                    </a:gridCol>
                    <a:gridCol w="2558877">
                      <a:extLst>
                        <a:ext uri="{9D8B030D-6E8A-4147-A177-3AD203B41FA5}">
                          <a16:colId xmlns:a16="http://schemas.microsoft.com/office/drawing/2014/main" val="1785020722"/>
                        </a:ext>
                      </a:extLst>
                    </a:gridCol>
                  </a:tblGrid>
                  <a:tr h="497217">
                    <a:tc>
                      <a:txBody>
                        <a:bodyPr/>
                        <a:lstStyle/>
                        <a:p>
                          <a:pPr algn="ctr"/>
                          <a:endParaRPr lang="ru-RU" sz="1400" dirty="0"/>
                        </a:p>
                      </a:txBody>
                      <a:tcPr marL="87294" marR="87294" marT="43647" marB="43647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P=7.5</a:t>
                          </a:r>
                          <a:r>
                            <a:rPr lang="ru-RU" sz="1400" dirty="0" smtClean="0"/>
                            <a:t>МПа</a:t>
                          </a:r>
                          <a:r>
                            <a:rPr lang="en-US" sz="1400" baseline="0" dirty="0" smtClean="0"/>
                            <a:t>, </a:t>
                          </a:r>
                          <a:r>
                            <a:rPr lang="en-US" sz="1400" dirty="0" smtClean="0"/>
                            <a:t>T = 273K</a:t>
                          </a:r>
                          <a:endParaRPr lang="ru-RU" sz="1400" dirty="0"/>
                        </a:p>
                      </a:txBody>
                      <a:tcPr marL="87294" marR="87294" marT="43647" marB="43647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171788"/>
                      </a:ext>
                    </a:extLst>
                  </a:tr>
                  <a:tr h="514014">
                    <a:tc>
                      <a:txBody>
                        <a:bodyPr/>
                        <a:lstStyle/>
                        <a:p>
                          <a:pPr algn="ctr"/>
                          <a:endParaRPr lang="ru-RU" sz="1400" dirty="0"/>
                        </a:p>
                      </a:txBody>
                      <a:tcPr marL="87294" marR="87294" marT="43647" marB="4364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 smtClean="0"/>
                            <a:t>Мольная доля,</a:t>
                          </a:r>
                          <a:r>
                            <a:rPr lang="ru-RU" sz="1400" baseline="0" dirty="0" smtClean="0"/>
                            <a:t> </a:t>
                          </a:r>
                          <a:r>
                            <a:rPr lang="en-US" sz="1400" baseline="0" dirty="0" smtClean="0"/>
                            <a:t>%,</a:t>
                          </a:r>
                          <a:endParaRPr lang="ru-RU" sz="1400" baseline="0" dirty="0" smtClean="0"/>
                        </a:p>
                        <a:p>
                          <a:pPr algn="ctr"/>
                          <a:r>
                            <a:rPr lang="ru-RU" sz="1400" baseline="0" dirty="0" smtClean="0"/>
                            <a:t>газ</a:t>
                          </a:r>
                          <a:endParaRPr lang="ru-RU" sz="1400" dirty="0"/>
                        </a:p>
                      </a:txBody>
                      <a:tcPr marL="87294" marR="87294" marT="43647" marB="4364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 smtClean="0"/>
                            <a:t>Мольная доля,</a:t>
                          </a:r>
                          <a:r>
                            <a:rPr lang="ru-RU" sz="1400" baseline="0" dirty="0" smtClean="0"/>
                            <a:t> </a:t>
                          </a:r>
                          <a:r>
                            <a:rPr lang="en-US" sz="1400" baseline="0" dirty="0" smtClean="0"/>
                            <a:t>%,</a:t>
                          </a:r>
                          <a:endParaRPr lang="ru-RU" sz="1400" baseline="0" dirty="0" smtClean="0"/>
                        </a:p>
                        <a:p>
                          <a:pPr algn="ctr"/>
                          <a:r>
                            <a:rPr lang="ru-RU" sz="1400" baseline="0" dirty="0" smtClean="0"/>
                            <a:t>конденсат</a:t>
                          </a:r>
                          <a:endParaRPr lang="ru-RU" sz="1400" dirty="0"/>
                        </a:p>
                      </a:txBody>
                      <a:tcPr marL="87294" marR="87294" marT="43647" marB="43647"/>
                    </a:tc>
                    <a:extLst>
                      <a:ext uri="{0D108BD9-81ED-4DB2-BD59-A6C34878D82A}">
                        <a16:rowId xmlns:a16="http://schemas.microsoft.com/office/drawing/2014/main" val="3300186123"/>
                      </a:ext>
                    </a:extLst>
                  </a:tr>
                  <a:tr h="5525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 smtClean="0"/>
                            <a:t>доля</a:t>
                          </a:r>
                        </a:p>
                        <a:p>
                          <a:pPr algn="ctr"/>
                          <a:r>
                            <a:rPr lang="ru-RU" sz="1400" dirty="0" smtClean="0"/>
                            <a:t>фазы</a:t>
                          </a:r>
                          <a:endParaRPr lang="ru-RU" sz="1400" dirty="0"/>
                        </a:p>
                      </a:txBody>
                      <a:tcPr marL="87294" marR="87294" marT="43647" marB="4364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700" b="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98</a:t>
                          </a:r>
                          <a:r>
                            <a:rPr lang="en-US" sz="1700" b="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  <a:r>
                            <a:rPr lang="ru-RU" sz="1700" b="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388</a:t>
                          </a:r>
                          <a:endParaRPr lang="ru-RU" sz="1400" dirty="0"/>
                        </a:p>
                      </a:txBody>
                      <a:tcPr marL="87294" marR="87294" marT="43647" marB="43647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700" b="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r>
                            <a:rPr lang="en-US" sz="1700" b="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  <a:r>
                            <a:rPr lang="ru-RU" sz="1700" b="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61</a:t>
                          </a:r>
                          <a:r>
                            <a:rPr lang="en-US" sz="1700" b="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endParaRPr lang="ru-RU" sz="1400" dirty="0" smtClean="0"/>
                        </a:p>
                      </a:txBody>
                      <a:tcPr marL="87294" marR="87294" marT="43647" marB="43647" anchor="ctr"/>
                    </a:tc>
                    <a:extLst>
                      <a:ext uri="{0D108BD9-81ED-4DB2-BD59-A6C34878D82A}">
                        <a16:rowId xmlns:a16="http://schemas.microsoft.com/office/drawing/2014/main" val="2444055483"/>
                      </a:ext>
                    </a:extLst>
                  </a:tr>
                  <a:tr h="49721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87294" marR="87294" marT="43647" marB="43647">
                        <a:blipFill>
                          <a:blip r:embed="rId2"/>
                          <a:stretch>
                            <a:fillRect l="-709" t="-319753" r="-599291" b="-7086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7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89.91355</a:t>
                          </a:r>
                        </a:p>
                      </a:txBody>
                      <a:tcPr marL="7274" marR="7274" marT="7274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7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28.33108</a:t>
                          </a:r>
                        </a:p>
                      </a:txBody>
                      <a:tcPr marL="7274" marR="7274" marT="7274" marB="0" anchor="ctr"/>
                    </a:tc>
                    <a:extLst>
                      <a:ext uri="{0D108BD9-81ED-4DB2-BD59-A6C34878D82A}">
                        <a16:rowId xmlns:a16="http://schemas.microsoft.com/office/drawing/2014/main" val="3382204204"/>
                      </a:ext>
                    </a:extLst>
                  </a:tr>
                  <a:tr h="49721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87294" marR="87294" marT="43647" marB="43647">
                        <a:blipFill>
                          <a:blip r:embed="rId2"/>
                          <a:stretch>
                            <a:fillRect l="-709" t="-414634" r="-599291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7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6.819818</a:t>
                          </a:r>
                        </a:p>
                      </a:txBody>
                      <a:tcPr marL="7274" marR="7274" marT="7274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7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21.10145</a:t>
                          </a:r>
                        </a:p>
                      </a:txBody>
                      <a:tcPr marL="7274" marR="7274" marT="7274" marB="0" anchor="ctr"/>
                    </a:tc>
                    <a:extLst>
                      <a:ext uri="{0D108BD9-81ED-4DB2-BD59-A6C34878D82A}">
                        <a16:rowId xmlns:a16="http://schemas.microsoft.com/office/drawing/2014/main" val="398165559"/>
                      </a:ext>
                    </a:extLst>
                  </a:tr>
                  <a:tr h="49721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87294" marR="87294" marT="43647" marB="43647">
                        <a:blipFill>
                          <a:blip r:embed="rId2"/>
                          <a:stretch>
                            <a:fillRect l="-709" t="-514634" r="-599291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7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1.774912</a:t>
                          </a:r>
                        </a:p>
                      </a:txBody>
                      <a:tcPr marL="7274" marR="7274" marT="7274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7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28.14952</a:t>
                          </a:r>
                        </a:p>
                      </a:txBody>
                      <a:tcPr marL="7274" marR="7274" marT="7274" marB="0" anchor="ctr"/>
                    </a:tc>
                    <a:extLst>
                      <a:ext uri="{0D108BD9-81ED-4DB2-BD59-A6C34878D82A}">
                        <a16:rowId xmlns:a16="http://schemas.microsoft.com/office/drawing/2014/main" val="1973574457"/>
                      </a:ext>
                    </a:extLst>
                  </a:tr>
                  <a:tr h="49721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87294" marR="87294" marT="43647" marB="43647">
                        <a:blipFill>
                          <a:blip r:embed="rId2"/>
                          <a:stretch>
                            <a:fillRect l="-709" t="-622222" r="-599291" b="-4061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7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0.2682</a:t>
                          </a:r>
                        </a:p>
                      </a:txBody>
                      <a:tcPr marL="7274" marR="7274" marT="7274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7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16.88385</a:t>
                          </a:r>
                        </a:p>
                      </a:txBody>
                      <a:tcPr marL="7274" marR="7274" marT="7274" marB="0" anchor="ctr"/>
                    </a:tc>
                    <a:extLst>
                      <a:ext uri="{0D108BD9-81ED-4DB2-BD59-A6C34878D82A}">
                        <a16:rowId xmlns:a16="http://schemas.microsoft.com/office/drawing/2014/main" val="1418741884"/>
                      </a:ext>
                    </a:extLst>
                  </a:tr>
                  <a:tr h="49721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87294" marR="87294" marT="43647" marB="43647">
                        <a:blipFill>
                          <a:blip r:embed="rId2"/>
                          <a:stretch>
                            <a:fillRect l="-709" t="-713415" r="-599291" b="-3012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7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0.012635</a:t>
                          </a:r>
                        </a:p>
                      </a:txBody>
                      <a:tcPr marL="7274" marR="7274" marT="7274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7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3.137539</a:t>
                          </a:r>
                        </a:p>
                      </a:txBody>
                      <a:tcPr marL="7274" marR="7274" marT="7274" marB="0" anchor="ctr"/>
                    </a:tc>
                    <a:extLst>
                      <a:ext uri="{0D108BD9-81ED-4DB2-BD59-A6C34878D82A}">
                        <a16:rowId xmlns:a16="http://schemas.microsoft.com/office/drawing/2014/main" val="1023559104"/>
                      </a:ext>
                    </a:extLst>
                  </a:tr>
                  <a:tr h="49721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87294" marR="87294" marT="43647" marB="43647">
                        <a:blipFill>
                          <a:blip r:embed="rId2"/>
                          <a:stretch>
                            <a:fillRect l="-709" t="-813415" r="-599291" b="-2012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7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0.00076</a:t>
                          </a:r>
                        </a:p>
                      </a:txBody>
                      <a:tcPr marL="7274" marR="7274" marT="7274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7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0.76018</a:t>
                          </a:r>
                        </a:p>
                      </a:txBody>
                      <a:tcPr marL="7274" marR="7274" marT="7274" marB="0" anchor="ctr"/>
                    </a:tc>
                    <a:extLst>
                      <a:ext uri="{0D108BD9-81ED-4DB2-BD59-A6C34878D82A}">
                        <a16:rowId xmlns:a16="http://schemas.microsoft.com/office/drawing/2014/main" val="1823360572"/>
                      </a:ext>
                    </a:extLst>
                  </a:tr>
                  <a:tr h="49721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87294" marR="87294" marT="43647" marB="43647">
                        <a:blipFill>
                          <a:blip r:embed="rId2"/>
                          <a:stretch>
                            <a:fillRect l="-709" t="-924691" r="-599291" b="-10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7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0.000126</a:t>
                          </a:r>
                        </a:p>
                      </a:txBody>
                      <a:tcPr marL="7274" marR="7274" marT="7274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7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0.364592</a:t>
                          </a:r>
                        </a:p>
                      </a:txBody>
                      <a:tcPr marL="7274" marR="7274" marT="7274" marB="0" anchor="ctr"/>
                    </a:tc>
                    <a:extLst>
                      <a:ext uri="{0D108BD9-81ED-4DB2-BD59-A6C34878D82A}">
                        <a16:rowId xmlns:a16="http://schemas.microsoft.com/office/drawing/2014/main" val="4000203819"/>
                      </a:ext>
                    </a:extLst>
                  </a:tr>
                  <a:tr h="49721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87294" marR="87294" marT="43647" marB="43647">
                        <a:blipFill>
                          <a:blip r:embed="rId2"/>
                          <a:stretch>
                            <a:fillRect l="-709" t="-1012195" r="-599291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7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5.43E-06</a:t>
                          </a:r>
                        </a:p>
                      </a:txBody>
                      <a:tcPr marL="7274" marR="7274" marT="7274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7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0.061713</a:t>
                          </a:r>
                        </a:p>
                      </a:txBody>
                      <a:tcPr marL="7274" marR="7274" marT="7274" marB="0" anchor="ctr"/>
                    </a:tc>
                    <a:extLst>
                      <a:ext uri="{0D108BD9-81ED-4DB2-BD59-A6C34878D82A}">
                        <a16:rowId xmlns:a16="http://schemas.microsoft.com/office/drawing/2014/main" val="29305678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Прямоугольник 5"/>
          <p:cNvSpPr/>
          <p:nvPr/>
        </p:nvSpPr>
        <p:spPr>
          <a:xfrm>
            <a:off x="446698" y="3289442"/>
            <a:ext cx="4476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+mn-lt"/>
              </a:rPr>
              <a:t>Табл.1. Компонентный </a:t>
            </a:r>
            <a:r>
              <a:rPr lang="ru-RU" sz="2000" dirty="0">
                <a:latin typeface="+mn-lt"/>
              </a:rPr>
              <a:t>состав </a:t>
            </a:r>
            <a:r>
              <a:rPr lang="ru-RU" sz="2000" dirty="0" smtClean="0">
                <a:latin typeface="+mn-lt"/>
              </a:rPr>
              <a:t>фаз </a:t>
            </a:r>
            <a:r>
              <a:rPr lang="ru-RU" sz="2000" dirty="0">
                <a:latin typeface="+mn-lt"/>
              </a:rPr>
              <a:t>при заданных условиях на входе</a:t>
            </a:r>
          </a:p>
        </p:txBody>
      </p:sp>
    </p:spTree>
    <p:extLst>
      <p:ext uri="{BB962C8B-B14F-4D97-AF65-F5344CB8AC3E}">
        <p14:creationId xmlns:p14="http://schemas.microsoft.com/office/powerpoint/2010/main" val="3778890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062" y="617201"/>
            <a:ext cx="11305607" cy="482407"/>
          </a:xfrm>
        </p:spPr>
        <p:txBody>
          <a:bodyPr/>
          <a:lstStyle/>
          <a:p>
            <a:r>
              <a:rPr lang="en-US" sz="2400" dirty="0"/>
              <a:t>III. </a:t>
            </a:r>
            <a:r>
              <a:rPr lang="ru-RU" sz="2400" dirty="0"/>
              <a:t>Постановка задачи</a:t>
            </a:r>
            <a:endParaRPr lang="ru-RU" sz="2400" dirty="0">
              <a:latin typeface="+mn-lt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3"/>
          </p:nvPr>
        </p:nvSpPr>
        <p:spPr>
          <a:xfrm>
            <a:off x="539062" y="1099608"/>
            <a:ext cx="10954326" cy="5758391"/>
          </a:xfrm>
        </p:spPr>
        <p:txBody>
          <a:bodyPr>
            <a:normAutofit/>
          </a:bodyPr>
          <a:lstStyle/>
          <a:p>
            <a:pPr marL="0" indent="0" algn="just"/>
            <a:r>
              <a:rPr lang="ru-RU" sz="2000" dirty="0" smtClean="0">
                <a:latin typeface="+mn-lt"/>
              </a:rPr>
              <a:t>Известны </a:t>
            </a:r>
            <a:r>
              <a:rPr lang="ru-RU" sz="2000" dirty="0">
                <a:latin typeface="+mn-lt"/>
              </a:rPr>
              <a:t>необходимые свойства для ожидаемого интервала </a:t>
            </a:r>
            <a:r>
              <a:rPr lang="ru-RU" sz="2000" dirty="0" smtClean="0">
                <a:latin typeface="+mn-lt"/>
              </a:rPr>
              <a:t>температуры </a:t>
            </a:r>
            <a:r>
              <a:rPr lang="ru-RU" sz="2000" dirty="0">
                <a:latin typeface="+mn-lt"/>
              </a:rPr>
              <a:t>и давления при моделировании: </a:t>
            </a:r>
          </a:p>
          <a:p>
            <a:pPr algn="just">
              <a:buFontTx/>
              <a:buChar char="-"/>
            </a:pPr>
            <a:r>
              <a:rPr lang="ru-RU" sz="2000" dirty="0">
                <a:latin typeface="+mn-lt"/>
              </a:rPr>
              <a:t>молекулярная масса</a:t>
            </a:r>
          </a:p>
          <a:p>
            <a:pPr algn="just">
              <a:buFontTx/>
              <a:buChar char="-"/>
            </a:pPr>
            <a:r>
              <a:rPr lang="ru-RU" sz="2000" dirty="0">
                <a:latin typeface="+mn-lt"/>
              </a:rPr>
              <a:t>плотность</a:t>
            </a:r>
          </a:p>
          <a:p>
            <a:pPr algn="just">
              <a:buFontTx/>
              <a:buChar char="-"/>
            </a:pPr>
            <a:r>
              <a:rPr lang="ru-RU" sz="2000" dirty="0">
                <a:latin typeface="+mn-lt"/>
              </a:rPr>
              <a:t>динамическая вязкость</a:t>
            </a:r>
          </a:p>
          <a:p>
            <a:pPr algn="just">
              <a:buFontTx/>
              <a:buChar char="-"/>
            </a:pPr>
            <a:r>
              <a:rPr lang="ru-RU" sz="2000" dirty="0">
                <a:latin typeface="+mn-lt"/>
              </a:rPr>
              <a:t>теплоемкость при постоянном давлении</a:t>
            </a:r>
          </a:p>
          <a:p>
            <a:pPr algn="just">
              <a:buFontTx/>
              <a:buChar char="-"/>
            </a:pPr>
            <a:r>
              <a:rPr lang="ru-RU" sz="2000" dirty="0">
                <a:latin typeface="+mn-lt"/>
              </a:rPr>
              <a:t>коэффициент теплопроводности</a:t>
            </a:r>
          </a:p>
          <a:p>
            <a:pPr algn="just">
              <a:buFontTx/>
              <a:buChar char="-"/>
            </a:pPr>
            <a:r>
              <a:rPr lang="ru-RU" sz="2000" dirty="0">
                <a:latin typeface="+mn-lt"/>
              </a:rPr>
              <a:t>коэффициент поверхностного межфазного </a:t>
            </a:r>
            <a:r>
              <a:rPr lang="ru-RU" sz="2000" dirty="0" smtClean="0">
                <a:latin typeface="+mn-lt"/>
              </a:rPr>
              <a:t>натяжения</a:t>
            </a:r>
          </a:p>
          <a:p>
            <a:pPr marL="228600" indent="0" algn="just"/>
            <a:endParaRPr lang="ru-RU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5061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062" y="617201"/>
            <a:ext cx="11305607" cy="482407"/>
          </a:xfrm>
        </p:spPr>
        <p:txBody>
          <a:bodyPr/>
          <a:lstStyle/>
          <a:p>
            <a:r>
              <a:rPr lang="en-US" sz="2400" dirty="0"/>
              <a:t>III. </a:t>
            </a:r>
            <a:r>
              <a:rPr lang="ru-RU" sz="2400" dirty="0" smtClean="0"/>
              <a:t>Постановка задачи</a:t>
            </a:r>
            <a:endParaRPr lang="ru-RU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Текст 4"/>
              <p:cNvSpPr>
                <a:spLocks noGrp="1"/>
              </p:cNvSpPr>
              <p:nvPr>
                <p:ph type="body" idx="3"/>
              </p:nvPr>
            </p:nvSpPr>
            <p:spPr>
              <a:xfrm>
                <a:off x="461818" y="1099608"/>
                <a:ext cx="10954326" cy="5758391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just"/>
                <a:r>
                  <a:rPr lang="ru-RU" sz="2100" dirty="0">
                    <a:latin typeface="+mn-lt"/>
                  </a:rPr>
                  <a:t>Моделировать длинный участок невозможно – рассмотрим маленький участок. При этом необходимо соблюсти условие подобия с точки зрения числа </a:t>
                </a:r>
                <a:r>
                  <a:rPr lang="ru-RU" sz="2100" dirty="0" err="1">
                    <a:latin typeface="+mn-lt"/>
                  </a:rPr>
                  <a:t>Рейнольдса</a:t>
                </a:r>
                <a:r>
                  <a:rPr lang="en-US" sz="2100" dirty="0">
                    <a:latin typeface="+mn-lt"/>
                  </a:rPr>
                  <a:t>. </a:t>
                </a:r>
                <a:r>
                  <a:rPr lang="ru-RU" sz="2100" dirty="0">
                    <a:latin typeface="+mn-lt"/>
                  </a:rPr>
                  <a:t>Для этого воспользуемся связью </a:t>
                </a:r>
                <a:r>
                  <a:rPr lang="en-US" sz="2100" dirty="0">
                    <a:latin typeface="+mn-lt"/>
                  </a:rPr>
                  <a:t>Re </a:t>
                </a:r>
                <a:r>
                  <a:rPr lang="ru-RU" sz="2100" dirty="0">
                    <a:latin typeface="+mn-lt"/>
                  </a:rPr>
                  <a:t>и коэффициента сопротивления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ru-RU" sz="2100" dirty="0">
                    <a:latin typeface="+mn-lt"/>
                  </a:rPr>
                  <a:t>:</a:t>
                </a:r>
              </a:p>
              <a:p>
                <a:pPr marL="0" indent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>
                          <a:latin typeface="Cambria Math" panose="02040503050406030204" pitchFamily="18" charset="0"/>
                        </a:rPr>
                        <m:t>𝑅𝑒</m:t>
                      </m:r>
                      <m:d>
                        <m:dPr>
                          <m:ctrlPr>
                            <a:rPr lang="ru-RU" sz="2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ru-RU" sz="21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ctrlPr>
                                        <a:rPr lang="ru-RU" sz="2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1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ru-RU" sz="21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2100" i="1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</m:rad>
                                    </m:den>
                                  </m:f>
                                  <m:r>
                                    <a:rPr lang="en-US" sz="2100" i="1">
                                      <a:latin typeface="Cambria Math" panose="02040503050406030204" pitchFamily="18" charset="0"/>
                                    </a:rPr>
                                    <m:t>+0.85 </m:t>
                                  </m:r>
                                </m:num>
                                <m:den>
                                  <m:r>
                                    <a:rPr lang="en-US" sz="2100" i="1">
                                      <a:latin typeface="Cambria Math" panose="02040503050406030204" pitchFamily="18" charset="0"/>
                                    </a:rPr>
                                    <m:t>0.88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sz="21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rad>
                        </m:den>
                      </m:f>
                      <m:r>
                        <a:rPr lang="ru-RU" sz="2100" i="1">
                          <a:latin typeface="Cambria Math" panose="02040503050406030204" pitchFamily="18" charset="0"/>
                        </a:rPr>
                        <m:t>  (1)</m:t>
                      </m:r>
                    </m:oMath>
                  </m:oMathPara>
                </a14:m>
                <a:endParaRPr lang="ru-RU" sz="2100" dirty="0"/>
              </a:p>
              <a:p>
                <a:pPr marL="0" indent="0" algn="just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ru-RU" sz="2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1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latin typeface="Cambria Math" panose="02040503050406030204" pitchFamily="18" charset="0"/>
                                    </a:rPr>
                                    <m:t>𝑜𝑢𝑡𝑙𝑒𝑡</m:t>
                                  </m:r>
                                </m:sub>
                              </m:sSub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sz="21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latin typeface="Cambria Math" panose="02040503050406030204" pitchFamily="18" charset="0"/>
                                    </a:rPr>
                                    <m:t>𝑖𝑛𝑙𝑒𝑡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𝐿</m:t>
                          </m:r>
                          <m:sSup>
                            <m:sSupPr>
                              <m:ctrlPr>
                                <a:rPr lang="ru-RU" sz="2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bar>
                                <m:barPr>
                                  <m:pos m:val="top"/>
                                  <m:ctrlPr>
                                    <a:rPr lang="ru-RU" sz="2100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21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bar>
                            </m:e>
                            <m:sup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sz="2100" i="1">
                          <a:latin typeface="Cambria Math" panose="02040503050406030204" pitchFamily="18" charset="0"/>
                        </a:rPr>
                        <m:t>  (2)</m:t>
                      </m:r>
                    </m:oMath>
                  </m:oMathPara>
                </a14:m>
                <a:endParaRPr lang="ru-RU" sz="2100" dirty="0"/>
              </a:p>
              <a:p>
                <a:pPr marL="0" indent="0" algn="just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ru-RU" sz="2100" i="1">
                          <a:latin typeface="Cambria Math" panose="02040503050406030204" pitchFamily="18" charset="0"/>
                        </a:rPr>
                        <m:t>=</m:t>
                      </m:r>
                      <m:bar>
                        <m:barPr>
                          <m:pos m:val="top"/>
                          <m:ctrlPr>
                            <a:rPr lang="ru-RU" sz="2100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bar>
                      <m:r>
                        <a:rPr lang="ru-RU" sz="2100" i="1">
                          <a:latin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ru-RU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ru-RU" sz="2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1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latin typeface="Cambria Math" panose="02040503050406030204" pitchFamily="18" charset="0"/>
                                    </a:rPr>
                                    <m:t>𝑜𝑢𝑡𝑙𝑒𝑡</m:t>
                                  </m:r>
                                </m:sub>
                              </m:sSub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sz="21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latin typeface="Cambria Math" panose="02040503050406030204" pitchFamily="18" charset="0"/>
                                    </a:rPr>
                                    <m:t>𝑖𝑛𝑙𝑒𝑡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ru-RU" sz="21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ru-RU" sz="2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1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pos m:val="top"/>
                                      <m:ctrlPr>
                                        <a:rPr lang="ru-RU" sz="2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GB" sz="21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sz="2100" i="1">
                                      <a:latin typeface="Cambria Math" panose="02040503050406030204" pitchFamily="18" charset="0"/>
                                    </a:rPr>
                                    <m:t>𝑜𝑢𝑡𝑙𝑒𝑡</m:t>
                                  </m:r>
                                </m:sub>
                              </m:sSub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sz="21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pos m:val="top"/>
                                      <m:ctrlPr>
                                        <a:rPr lang="ru-RU" sz="2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GB" sz="21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sz="2100" i="1">
                                      <a:latin typeface="Cambria Math" panose="02040503050406030204" pitchFamily="18" charset="0"/>
                                    </a:rPr>
                                    <m:t>𝑖𝑛𝑙𝑒𝑡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1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</m:den>
                      </m:f>
                      <m:r>
                        <a:rPr lang="en-US" sz="21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US" sz="2100" dirty="0"/>
              </a:p>
              <a:p>
                <a:pPr marL="0" indent="0" algn="just"/>
                <a:r>
                  <a:rPr lang="ru-RU" sz="2100" dirty="0">
                    <a:latin typeface="+mn-lt"/>
                  </a:rPr>
                  <a:t>Рассмотрим начальный участок трубы длиной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GB" sz="21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GB" sz="21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bar>
                  </m:oMath>
                </a14:m>
                <a:r>
                  <a:rPr lang="ru-RU" sz="2100" dirty="0">
                    <a:latin typeface="+mn-lt"/>
                  </a:rPr>
                  <a:t>. Тогда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ru-RU" sz="210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GB" sz="21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ba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𝑖𝑛𝑙𝑒𝑡</m:t>
                        </m:r>
                      </m:sub>
                    </m:sSub>
                    <m:r>
                      <a:rPr lang="ru-RU" sz="21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𝑖𝑛𝑙𝑒𝑡</m:t>
                        </m:r>
                      </m:sub>
                    </m:sSub>
                  </m:oMath>
                </a14:m>
                <a:r>
                  <a:rPr lang="ru-RU" sz="2100" dirty="0">
                    <a:latin typeface="+mn-lt"/>
                  </a:rPr>
                  <a:t> и </a:t>
                </a:r>
              </a:p>
              <a:p>
                <a:pPr marL="0" indent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ru-RU" sz="2100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GB" sz="21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ba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𝑜𝑢𝑡𝑙𝑒𝑡</m:t>
                          </m:r>
                        </m:sub>
                      </m:sSub>
                      <m:r>
                        <a:rPr lang="en-GB" sz="21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𝑖𝑛𝑙𝑒𝑡</m:t>
                          </m:r>
                        </m:sub>
                      </m:sSub>
                      <m:r>
                        <a:rPr lang="en-GB" sz="21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bar>
                            <m:barPr>
                              <m:pos m:val="top"/>
                              <m:ctrlPr>
                                <a:rPr lang="en-GB" sz="2100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GB" sz="21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bar>
                        </m:num>
                        <m:den>
                          <m:r>
                            <a:rPr lang="en-GB" sz="2100" i="1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d>
                        <m:dPr>
                          <m:ctrlPr>
                            <a:rPr lang="ru-RU" sz="2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𝑜𝑢𝑡𝑙𝑒𝑡</m:t>
                              </m:r>
                            </m:sub>
                          </m:s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𝑖𝑛𝑙𝑒𝑡</m:t>
                              </m:r>
                            </m:sub>
                          </m:sSub>
                        </m:e>
                      </m:d>
                      <m:r>
                        <a:rPr lang="ru-RU" sz="21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(4)</m:t>
                      </m:r>
                    </m:oMath>
                  </m:oMathPara>
                </a14:m>
                <a:endParaRPr lang="ru-RU" sz="2100" dirty="0"/>
              </a:p>
              <a:p>
                <a:pPr marL="228600" indent="0">
                  <a:spcBef>
                    <a:spcPts val="0"/>
                  </a:spcBef>
                </a:pPr>
                <a:endParaRPr lang="ru-RU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Текс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3"/>
              </p:nvPr>
            </p:nvSpPr>
            <p:spPr>
              <a:xfrm>
                <a:off x="461818" y="1099608"/>
                <a:ext cx="10954326" cy="5758391"/>
              </a:xfrm>
              <a:blipFill>
                <a:blip r:embed="rId2"/>
                <a:stretch>
                  <a:fillRect l="-1391" r="-5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5375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062" y="617201"/>
            <a:ext cx="11305607" cy="482407"/>
          </a:xfrm>
        </p:spPr>
        <p:txBody>
          <a:bodyPr/>
          <a:lstStyle/>
          <a:p>
            <a:r>
              <a:rPr lang="en-US" sz="2400" dirty="0"/>
              <a:t>III. </a:t>
            </a:r>
            <a:r>
              <a:rPr lang="ru-RU" sz="2400" dirty="0"/>
              <a:t>Постановка задачи</a:t>
            </a:r>
            <a:endParaRPr lang="ru-RU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Текст 4"/>
              <p:cNvSpPr>
                <a:spLocks noGrp="1"/>
              </p:cNvSpPr>
              <p:nvPr>
                <p:ph type="body" idx="3"/>
              </p:nvPr>
            </p:nvSpPr>
            <p:spPr>
              <a:xfrm>
                <a:off x="461818" y="1265382"/>
                <a:ext cx="10954326" cy="5592617"/>
              </a:xfrm>
            </p:spPr>
            <p:txBody>
              <a:bodyPr>
                <a:normAutofit/>
              </a:bodyPr>
              <a:lstStyle/>
              <a:p>
                <a:pPr marL="0" indent="0" algn="just"/>
                <a:r>
                  <a:rPr lang="ru-RU" sz="2000" dirty="0" smtClean="0">
                    <a:latin typeface="+mn-lt"/>
                  </a:rPr>
                  <a:t>- Пусть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bar>
                  </m:oMath>
                </a14:m>
                <a:r>
                  <a:rPr lang="ru-RU" sz="2000" dirty="0" smtClean="0">
                    <a:latin typeface="+mn-lt"/>
                  </a:rPr>
                  <a:t> = 15 м. Тогда по формуле (4)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ba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𝑜𝑢𝑡𝑙𝑒𝑡</m:t>
                        </m:r>
                      </m:sub>
                    </m:sSub>
                  </m:oMath>
                </a14:m>
                <a:r>
                  <a:rPr lang="ru-RU" sz="2000" dirty="0" smtClean="0">
                    <a:latin typeface="+mn-lt"/>
                  </a:rPr>
                  <a:t> = 7.49975 МПа.</a:t>
                </a:r>
              </a:p>
              <a:p>
                <a:pPr marL="0" indent="0" algn="just"/>
                <a:r>
                  <a:rPr lang="ru-RU" sz="2000" dirty="0" smtClean="0">
                    <a:latin typeface="+mn-lt"/>
                  </a:rPr>
                  <a:t>- На вопрос задачи необходимо ответить на малом участке</a:t>
                </a:r>
                <a:endParaRPr lang="ru-RU" sz="2000" dirty="0">
                  <a:latin typeface="+mn-lt"/>
                </a:endParaRPr>
              </a:p>
              <a:p>
                <a:pPr marL="0" indent="0" algn="just"/>
                <a:r>
                  <a:rPr lang="ru-RU" sz="2000" dirty="0" smtClean="0">
                    <a:latin typeface="+mn-lt"/>
                  </a:rPr>
                  <a:t>- Рассмотрим стационарную задачу, так как участок трубопровода длинный и по нему уже достаточно долгое время протекал флюид, а значит можно считать, что все процессы в нём установились</a:t>
                </a:r>
              </a:p>
              <a:p>
                <a:pPr marL="0" indent="0" algn="just"/>
                <a:r>
                  <a:rPr lang="ru-RU" sz="2000" dirty="0">
                    <a:latin typeface="+mn-lt"/>
                  </a:rPr>
                  <a:t>- В условиях задачи возможны три типа газожидкостного течения: </a:t>
                </a:r>
                <a:r>
                  <a:rPr lang="ru-RU" sz="2000" dirty="0" err="1">
                    <a:latin typeface="+mn-lt"/>
                  </a:rPr>
                  <a:t>туманообразный</a:t>
                </a:r>
                <a:r>
                  <a:rPr lang="ru-RU" sz="2000" dirty="0">
                    <a:latin typeface="+mn-lt"/>
                  </a:rPr>
                  <a:t>, кольцевой и </a:t>
                </a:r>
                <a:r>
                  <a:rPr lang="ru-RU" sz="2000" dirty="0" smtClean="0">
                    <a:latin typeface="+mn-lt"/>
                  </a:rPr>
                  <a:t>расслоенный</a:t>
                </a:r>
              </a:p>
              <a:p>
                <a:pPr marL="0" indent="0" algn="just"/>
                <a:r>
                  <a:rPr lang="ru-RU" sz="2000" dirty="0" smtClean="0">
                    <a:latin typeface="+mn-lt"/>
                  </a:rPr>
                  <a:t>- Фазовые переходы между газом и конденсатом учитываться не будут (это отдельная трудоёмкая задача)</a:t>
                </a:r>
              </a:p>
              <a:p>
                <a:pPr marL="342900" indent="-342900" algn="just">
                  <a:buFontTx/>
                  <a:buChar char="-"/>
                </a:pPr>
                <a:endParaRPr lang="ru-RU" sz="2100" dirty="0">
                  <a:latin typeface="+mn-lt"/>
                </a:endParaRPr>
              </a:p>
              <a:p>
                <a:pPr marL="228600" indent="0">
                  <a:spcBef>
                    <a:spcPts val="0"/>
                  </a:spcBef>
                </a:pPr>
                <a:endParaRPr lang="ru-RU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Текс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3"/>
              </p:nvPr>
            </p:nvSpPr>
            <p:spPr>
              <a:xfrm>
                <a:off x="461818" y="1265382"/>
                <a:ext cx="10954326" cy="5592617"/>
              </a:xfrm>
              <a:blipFill>
                <a:blip r:embed="rId2"/>
                <a:stretch>
                  <a:fillRect l="-1447" r="-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6436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062" y="617201"/>
            <a:ext cx="11305607" cy="482407"/>
          </a:xfrm>
        </p:spPr>
        <p:txBody>
          <a:bodyPr/>
          <a:lstStyle/>
          <a:p>
            <a:r>
              <a:rPr lang="en-US" sz="2400" dirty="0"/>
              <a:t>III. </a:t>
            </a:r>
            <a:r>
              <a:rPr lang="ru-RU" sz="2400" dirty="0"/>
              <a:t>Постановка задачи</a:t>
            </a:r>
            <a:endParaRPr lang="ru-RU" sz="2400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Текст 4"/>
              <p:cNvSpPr>
                <a:spLocks noGrp="1"/>
              </p:cNvSpPr>
              <p:nvPr>
                <p:ph type="body" idx="3"/>
              </p:nvPr>
            </p:nvSpPr>
            <p:spPr>
              <a:xfrm>
                <a:off x="539062" y="1025718"/>
                <a:ext cx="10954326" cy="5578282"/>
              </a:xfrm>
            </p:spPr>
            <p:txBody>
              <a:bodyPr>
                <a:normAutofit/>
              </a:bodyPr>
              <a:lstStyle/>
              <a:p>
                <a:pPr marL="0" indent="0" algn="just"/>
                <a:r>
                  <a:rPr lang="ru-RU" sz="2000" b="1" dirty="0">
                    <a:latin typeface="+mn-lt"/>
                  </a:rPr>
                  <a:t>1</a:t>
                </a:r>
                <a:r>
                  <a:rPr lang="ru-RU" sz="2000" b="1" dirty="0" smtClean="0">
                    <a:latin typeface="+mn-lt"/>
                  </a:rPr>
                  <a:t>. Постановка </a:t>
                </a:r>
                <a:r>
                  <a:rPr lang="ru-RU" sz="2000" b="1" dirty="0">
                    <a:latin typeface="+mn-lt"/>
                  </a:rPr>
                  <a:t>задачи для </a:t>
                </a:r>
                <a:r>
                  <a:rPr lang="ru-RU" sz="2000" b="1" dirty="0" err="1" smtClean="0">
                    <a:latin typeface="+mn-lt"/>
                  </a:rPr>
                  <a:t>туманообразного</a:t>
                </a:r>
                <a:r>
                  <a:rPr lang="ru-RU" sz="2000" b="1" dirty="0" smtClean="0">
                    <a:latin typeface="+mn-lt"/>
                  </a:rPr>
                  <a:t> </a:t>
                </a:r>
                <a:r>
                  <a:rPr lang="ru-RU" sz="2000" b="1" dirty="0">
                    <a:latin typeface="+mn-lt"/>
                  </a:rPr>
                  <a:t>режима </a:t>
                </a:r>
                <a:endParaRPr lang="ru-RU" sz="2000" b="1" dirty="0" smtClean="0">
                  <a:latin typeface="+mn-lt"/>
                </a:endParaRPr>
              </a:p>
              <a:p>
                <a:pPr algn="just"/>
                <a:r>
                  <a:rPr lang="ru-RU" sz="2000" dirty="0" smtClean="0">
                    <a:latin typeface="+mn-lt"/>
                  </a:rPr>
                  <a:t>- Модель многофазного течения – модель Эйлера</a:t>
                </a:r>
                <a:endParaRPr lang="en-US" sz="2000" dirty="0" smtClean="0">
                  <a:latin typeface="+mn-lt"/>
                </a:endParaRPr>
              </a:p>
              <a:p>
                <a:pPr algn="just"/>
                <a:r>
                  <a:rPr lang="ru-RU" sz="2000" dirty="0" smtClean="0">
                    <a:latin typeface="+mn-lt"/>
                  </a:rPr>
                  <a:t>- Размерность </a:t>
                </a:r>
                <a:r>
                  <a:rPr lang="ru-RU" sz="2000" dirty="0">
                    <a:latin typeface="+mn-lt"/>
                  </a:rPr>
                  <a:t>задачи </a:t>
                </a:r>
                <a:r>
                  <a:rPr lang="ru-RU" sz="2000" dirty="0" smtClean="0">
                    <a:latin typeface="+mn-lt"/>
                  </a:rPr>
                  <a:t>– двумерная</a:t>
                </a:r>
                <a:r>
                  <a:rPr lang="ru-RU" sz="2000" dirty="0">
                    <a:latin typeface="+mn-lt"/>
                  </a:rPr>
                  <a:t>, </a:t>
                </a:r>
                <a:r>
                  <a:rPr lang="ru-RU" sz="2000" dirty="0" smtClean="0">
                    <a:latin typeface="+mn-lt"/>
                  </a:rPr>
                  <a:t>осесимметричная постановка</a:t>
                </a:r>
                <a:endParaRPr lang="ru-RU" sz="2000" dirty="0">
                  <a:latin typeface="+mn-lt"/>
                </a:endParaRPr>
              </a:p>
              <a:p>
                <a:pPr algn="just"/>
                <a:r>
                  <a:rPr lang="ru-RU" sz="2000" dirty="0" smtClean="0">
                    <a:latin typeface="+mn-lt"/>
                  </a:rPr>
                  <a:t>- Профиль </a:t>
                </a:r>
                <a:r>
                  <a:rPr lang="ru-RU" sz="2000" dirty="0">
                    <a:latin typeface="+mn-lt"/>
                  </a:rPr>
                  <a:t>скорости на входе – однородный,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ru-RU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=12</m:t>
                    </m:r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м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den>
                    </m:f>
                  </m:oMath>
                </a14:m>
                <a:endParaRPr lang="ru-RU" sz="2000" dirty="0" smtClean="0">
                  <a:latin typeface="+mn-lt"/>
                </a:endParaRPr>
              </a:p>
              <a:p>
                <a:pPr algn="just"/>
                <a:r>
                  <a:rPr lang="ru-RU" sz="2000" dirty="0" smtClean="0">
                    <a:latin typeface="+mn-lt"/>
                  </a:rPr>
                  <a:t>- Конденсат распределен равномерно среди газа</a:t>
                </a:r>
              </a:p>
              <a:p>
                <a:pPr algn="just"/>
                <a:r>
                  <a:rPr lang="ru-RU" sz="2000" dirty="0" smtClean="0">
                    <a:latin typeface="+mn-lt"/>
                  </a:rPr>
                  <a:t>- Гравитация не учитывается</a:t>
                </a:r>
              </a:p>
              <a:p>
                <a:pPr marL="0" indent="0" algn="just"/>
                <a:endParaRPr lang="ru-RU" sz="2000" b="1" dirty="0"/>
              </a:p>
            </p:txBody>
          </p:sp>
        </mc:Choice>
        <mc:Fallback>
          <p:sp>
            <p:nvSpPr>
              <p:cNvPr id="5" name="Текс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3"/>
              </p:nvPr>
            </p:nvSpPr>
            <p:spPr>
              <a:xfrm>
                <a:off x="539062" y="1025718"/>
                <a:ext cx="10954326" cy="5578282"/>
              </a:xfrm>
              <a:blipFill>
                <a:blip r:embed="rId2"/>
                <a:stretch>
                  <a:fillRect l="-13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924" y="2917797"/>
            <a:ext cx="3745464" cy="368620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3186546" y="5698050"/>
            <a:ext cx="4922982" cy="785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/>
              <a:t>Рис.5. Поперечное сечение трубы при </a:t>
            </a:r>
            <a:r>
              <a:rPr lang="ru-RU" sz="2000" dirty="0" err="1" smtClean="0"/>
              <a:t>туманообразном</a:t>
            </a:r>
            <a:r>
              <a:rPr lang="ru-RU" sz="2000" dirty="0" smtClean="0"/>
              <a:t> </a:t>
            </a:r>
            <a:r>
              <a:rPr lang="ru-RU" sz="2000" dirty="0"/>
              <a:t>режиме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2400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9304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062" y="617201"/>
            <a:ext cx="11305607" cy="482407"/>
          </a:xfrm>
        </p:spPr>
        <p:txBody>
          <a:bodyPr/>
          <a:lstStyle/>
          <a:p>
            <a:r>
              <a:rPr lang="en-US" sz="2400" dirty="0"/>
              <a:t>III. </a:t>
            </a:r>
            <a:r>
              <a:rPr lang="ru-RU" sz="2400" dirty="0"/>
              <a:t>Постановка задачи</a:t>
            </a:r>
            <a:endParaRPr lang="ru-RU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Текст 4"/>
              <p:cNvSpPr>
                <a:spLocks noGrp="1"/>
              </p:cNvSpPr>
              <p:nvPr>
                <p:ph type="body" idx="3"/>
              </p:nvPr>
            </p:nvSpPr>
            <p:spPr>
              <a:xfrm>
                <a:off x="539062" y="998009"/>
                <a:ext cx="10954326" cy="5578282"/>
              </a:xfrm>
            </p:spPr>
            <p:txBody>
              <a:bodyPr>
                <a:normAutofit/>
              </a:bodyPr>
              <a:lstStyle/>
              <a:p>
                <a:pPr marL="0" indent="0" algn="just"/>
                <a:r>
                  <a:rPr lang="ru-RU" sz="2000" b="1" dirty="0" smtClean="0">
                    <a:latin typeface="+mn-lt"/>
                  </a:rPr>
                  <a:t>2. Постановка </a:t>
                </a:r>
                <a:r>
                  <a:rPr lang="ru-RU" sz="2000" b="1" dirty="0">
                    <a:latin typeface="+mn-lt"/>
                  </a:rPr>
                  <a:t>задачи для </a:t>
                </a:r>
                <a:r>
                  <a:rPr lang="ru-RU" sz="2000" b="1" dirty="0" smtClean="0">
                    <a:latin typeface="+mn-lt"/>
                  </a:rPr>
                  <a:t>кольцевого </a:t>
                </a:r>
                <a:r>
                  <a:rPr lang="ru-RU" sz="2000" b="1" dirty="0">
                    <a:latin typeface="+mn-lt"/>
                  </a:rPr>
                  <a:t>режима </a:t>
                </a:r>
                <a:endParaRPr lang="ru-RU" sz="2000" b="1" dirty="0" smtClean="0">
                  <a:latin typeface="+mn-lt"/>
                </a:endParaRPr>
              </a:p>
              <a:p>
                <a:pPr algn="just"/>
                <a:r>
                  <a:rPr lang="ru-RU" sz="2000" dirty="0" smtClean="0">
                    <a:latin typeface="+mn-lt"/>
                  </a:rPr>
                  <a:t>- Модель многофазного течения – </a:t>
                </a:r>
                <a:r>
                  <a:rPr lang="en-US" sz="2000" dirty="0" smtClean="0">
                    <a:latin typeface="+mn-lt"/>
                  </a:rPr>
                  <a:t>VOF</a:t>
                </a:r>
              </a:p>
              <a:p>
                <a:pPr algn="just"/>
                <a:r>
                  <a:rPr lang="ru-RU" sz="2000" dirty="0" smtClean="0">
                    <a:latin typeface="+mn-lt"/>
                  </a:rPr>
                  <a:t>- Размерность </a:t>
                </a:r>
                <a:r>
                  <a:rPr lang="ru-RU" sz="2000" dirty="0">
                    <a:latin typeface="+mn-lt"/>
                  </a:rPr>
                  <a:t>задачи </a:t>
                </a:r>
                <a:r>
                  <a:rPr lang="ru-RU" sz="2000" dirty="0" smtClean="0">
                    <a:latin typeface="+mn-lt"/>
                  </a:rPr>
                  <a:t>– двумерная</a:t>
                </a:r>
                <a:r>
                  <a:rPr lang="ru-RU" sz="2000" dirty="0">
                    <a:latin typeface="+mn-lt"/>
                  </a:rPr>
                  <a:t>, </a:t>
                </a:r>
                <a:r>
                  <a:rPr lang="ru-RU" sz="2000" dirty="0" smtClean="0">
                    <a:latin typeface="+mn-lt"/>
                  </a:rPr>
                  <a:t>осесимметричная постановка</a:t>
                </a:r>
                <a:endParaRPr lang="ru-RU" sz="2000" dirty="0">
                  <a:latin typeface="+mn-lt"/>
                </a:endParaRPr>
              </a:p>
              <a:p>
                <a:pPr algn="just"/>
                <a:r>
                  <a:rPr lang="ru-RU" sz="2000" dirty="0" smtClean="0">
                    <a:latin typeface="+mn-lt"/>
                  </a:rPr>
                  <a:t>- Профиль </a:t>
                </a:r>
                <a:r>
                  <a:rPr lang="ru-RU" sz="2000" dirty="0">
                    <a:latin typeface="+mn-lt"/>
                  </a:rPr>
                  <a:t>скорости на входе – однородный,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ru-RU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=12</m:t>
                    </m:r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м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den>
                    </m:f>
                  </m:oMath>
                </a14:m>
                <a:endParaRPr lang="ru-RU" sz="2000" dirty="0" smtClean="0">
                  <a:latin typeface="+mn-lt"/>
                </a:endParaRPr>
              </a:p>
              <a:p>
                <a:pPr algn="just"/>
                <a:r>
                  <a:rPr lang="ru-RU" sz="2000" dirty="0" smtClean="0">
                    <a:latin typeface="+mn-lt"/>
                  </a:rPr>
                  <a:t>- Слой конденсата </a:t>
                </a:r>
                <a:r>
                  <a:rPr lang="ru-RU" sz="2000" dirty="0">
                    <a:latin typeface="+mn-lt"/>
                  </a:rPr>
                  <a:t>течет </a:t>
                </a:r>
                <a:r>
                  <a:rPr lang="ru-RU" sz="2000" dirty="0" smtClean="0">
                    <a:latin typeface="+mn-lt"/>
                  </a:rPr>
                  <a:t>вблизи стенки </a:t>
                </a:r>
                <a:endParaRPr lang="en-US" sz="2000" dirty="0">
                  <a:latin typeface="+mn-lt"/>
                </a:endParaRPr>
              </a:p>
              <a:p>
                <a:pPr algn="just"/>
                <a:r>
                  <a:rPr lang="ru-RU" sz="2000" dirty="0">
                    <a:latin typeface="+mn-lt"/>
                  </a:rPr>
                  <a:t>- Высота слоя, </a:t>
                </a:r>
                <a:r>
                  <a:rPr lang="ru-RU" sz="2000" dirty="0" smtClean="0">
                    <a:latin typeface="+mn-lt"/>
                  </a:rPr>
                  <a:t>ℎ=0.01м</a:t>
                </a:r>
                <a:endParaRPr lang="ru-RU" sz="2000" dirty="0">
                  <a:latin typeface="+mn-lt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</a:pPr>
                <a:endParaRPr lang="ru-RU" sz="2000" dirty="0" smtClean="0">
                  <a:latin typeface="+mn-lt"/>
                </a:endParaRPr>
              </a:p>
              <a:p>
                <a:pPr marL="0" indent="0" algn="just"/>
                <a:endParaRPr lang="ru-RU" sz="2000" b="1" dirty="0"/>
              </a:p>
            </p:txBody>
          </p:sp>
        </mc:Choice>
        <mc:Fallback xmlns="">
          <p:sp>
            <p:nvSpPr>
              <p:cNvPr id="5" name="Текс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3"/>
              </p:nvPr>
            </p:nvSpPr>
            <p:spPr>
              <a:xfrm>
                <a:off x="539062" y="998009"/>
                <a:ext cx="10954326" cy="5578282"/>
              </a:xfrm>
              <a:blipFill>
                <a:blip r:embed="rId2"/>
                <a:stretch>
                  <a:fillRect l="-13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2699151"/>
            <a:ext cx="3670187" cy="371617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3482109" y="5790414"/>
            <a:ext cx="4922982" cy="785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/>
              <a:t>Рис.6. </a:t>
            </a:r>
            <a:r>
              <a:rPr lang="ru-RU" sz="2000" dirty="0"/>
              <a:t>Поперечное сечение трубы при </a:t>
            </a:r>
            <a:r>
              <a:rPr lang="ru-RU" sz="2000" dirty="0" smtClean="0"/>
              <a:t>кольцевом </a:t>
            </a:r>
            <a:r>
              <a:rPr lang="ru-RU" sz="2000" dirty="0"/>
              <a:t>режиме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2400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5266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062" y="617201"/>
            <a:ext cx="11305607" cy="482407"/>
          </a:xfrm>
        </p:spPr>
        <p:txBody>
          <a:bodyPr/>
          <a:lstStyle/>
          <a:p>
            <a:r>
              <a:rPr lang="en-US" sz="2400" dirty="0" smtClean="0"/>
              <a:t>II</a:t>
            </a:r>
            <a:r>
              <a:rPr lang="en-US" sz="2400" dirty="0"/>
              <a:t>I</a:t>
            </a:r>
            <a:r>
              <a:rPr lang="en-US" sz="2400" dirty="0" smtClean="0"/>
              <a:t>. </a:t>
            </a:r>
            <a:r>
              <a:rPr lang="ru-RU" sz="2400" dirty="0" smtClean="0"/>
              <a:t>Постановка задачи</a:t>
            </a:r>
            <a:endParaRPr lang="ru-RU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Текст 4"/>
              <p:cNvSpPr>
                <a:spLocks noGrp="1"/>
              </p:cNvSpPr>
              <p:nvPr>
                <p:ph type="body" idx="3"/>
              </p:nvPr>
            </p:nvSpPr>
            <p:spPr>
              <a:xfrm>
                <a:off x="539062" y="998009"/>
                <a:ext cx="11188588" cy="5578282"/>
              </a:xfrm>
            </p:spPr>
            <p:txBody>
              <a:bodyPr>
                <a:normAutofit/>
              </a:bodyPr>
              <a:lstStyle/>
              <a:p>
                <a:pPr marL="0" indent="0" algn="just"/>
                <a:r>
                  <a:rPr lang="ru-RU" sz="2000" b="1" dirty="0">
                    <a:latin typeface="+mn-lt"/>
                  </a:rPr>
                  <a:t>3</a:t>
                </a:r>
                <a:r>
                  <a:rPr lang="ru-RU" sz="2000" b="1" dirty="0" smtClean="0">
                    <a:latin typeface="+mn-lt"/>
                  </a:rPr>
                  <a:t>. Постановка </a:t>
                </a:r>
                <a:r>
                  <a:rPr lang="ru-RU" sz="2000" b="1" dirty="0">
                    <a:latin typeface="+mn-lt"/>
                  </a:rPr>
                  <a:t>задачи для расслоенного режима </a:t>
                </a:r>
                <a:endParaRPr lang="ru-RU" sz="2000" b="1" dirty="0" smtClean="0">
                  <a:latin typeface="+mn-lt"/>
                </a:endParaRPr>
              </a:p>
              <a:p>
                <a:pPr algn="just"/>
                <a:r>
                  <a:rPr lang="ru-RU" sz="2000" dirty="0" smtClean="0">
                    <a:latin typeface="+mn-lt"/>
                  </a:rPr>
                  <a:t>- Модель многофазного течения – </a:t>
                </a:r>
                <a:r>
                  <a:rPr lang="en-US" sz="2000" dirty="0" smtClean="0">
                    <a:latin typeface="+mn-lt"/>
                  </a:rPr>
                  <a:t>VOF</a:t>
                </a:r>
              </a:p>
              <a:p>
                <a:pPr algn="just"/>
                <a:r>
                  <a:rPr lang="ru-RU" sz="2000" dirty="0" smtClean="0">
                    <a:latin typeface="+mn-lt"/>
                  </a:rPr>
                  <a:t>- Размерность </a:t>
                </a:r>
                <a:r>
                  <a:rPr lang="ru-RU" sz="2000" dirty="0">
                    <a:latin typeface="+mn-lt"/>
                  </a:rPr>
                  <a:t>задачи – </a:t>
                </a:r>
                <a:r>
                  <a:rPr lang="ru-RU" sz="2000" dirty="0" smtClean="0">
                    <a:latin typeface="+mn-lt"/>
                  </a:rPr>
                  <a:t>трёхмерная</a:t>
                </a:r>
                <a:endParaRPr lang="ru-RU" sz="2000" dirty="0">
                  <a:latin typeface="+mn-lt"/>
                </a:endParaRPr>
              </a:p>
              <a:p>
                <a:pPr algn="just"/>
                <a:r>
                  <a:rPr lang="ru-RU" sz="2000" dirty="0" smtClean="0">
                    <a:latin typeface="+mn-lt"/>
                  </a:rPr>
                  <a:t>- Профиль </a:t>
                </a:r>
                <a:r>
                  <a:rPr lang="ru-RU" sz="2000" dirty="0">
                    <a:latin typeface="+mn-lt"/>
                  </a:rPr>
                  <a:t>скорости на входе – однородный,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ru-RU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=12</m:t>
                    </m:r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м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den>
                    </m:f>
                  </m:oMath>
                </a14:m>
                <a:endParaRPr lang="ru-RU" sz="2000" dirty="0" smtClean="0">
                  <a:latin typeface="+mn-lt"/>
                </a:endParaRPr>
              </a:p>
              <a:p>
                <a:pPr algn="just"/>
                <a:r>
                  <a:rPr lang="ru-RU" sz="2000" dirty="0" smtClean="0">
                    <a:latin typeface="+mn-lt"/>
                  </a:rPr>
                  <a:t>- Слой </a:t>
                </a:r>
                <a:r>
                  <a:rPr lang="ru-RU" sz="2000" dirty="0"/>
                  <a:t>конденсата</a:t>
                </a:r>
                <a:r>
                  <a:rPr lang="ru-RU" sz="2000" dirty="0" smtClean="0">
                    <a:latin typeface="+mn-lt"/>
                  </a:rPr>
                  <a:t> </a:t>
                </a:r>
                <a:r>
                  <a:rPr lang="ru-RU" sz="2000" dirty="0">
                    <a:latin typeface="+mn-lt"/>
                  </a:rPr>
                  <a:t>течет по дну </a:t>
                </a:r>
                <a:r>
                  <a:rPr lang="ru-RU" sz="2000" dirty="0" smtClean="0">
                    <a:latin typeface="+mn-lt"/>
                  </a:rPr>
                  <a:t>трубы</a:t>
                </a:r>
              </a:p>
              <a:p>
                <a:pPr algn="just"/>
                <a:r>
                  <a:rPr lang="ru-RU" sz="2000" dirty="0" smtClean="0">
                    <a:latin typeface="+mn-lt"/>
                  </a:rPr>
                  <a:t>- </a:t>
                </a:r>
                <a:r>
                  <a:rPr lang="ru-RU" sz="2000" dirty="0">
                    <a:latin typeface="+mn-lt"/>
                  </a:rPr>
                  <a:t>Поверхность раздела – горизонтальная </a:t>
                </a:r>
                <a:endParaRPr lang="en-US" sz="2000" dirty="0">
                  <a:latin typeface="+mn-lt"/>
                </a:endParaRPr>
              </a:p>
              <a:p>
                <a:pPr algn="just"/>
                <a:r>
                  <a:rPr lang="ru-RU" sz="2000" dirty="0">
                    <a:latin typeface="+mn-lt"/>
                  </a:rPr>
                  <a:t>- Высота слоя, ℎ=0.07м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</a:pPr>
                <a:endParaRPr lang="ru-RU" sz="2000" dirty="0" smtClean="0">
                  <a:latin typeface="+mn-lt"/>
                </a:endParaRPr>
              </a:p>
              <a:p>
                <a:pPr marL="0" indent="0" algn="just"/>
                <a:endParaRPr lang="ru-RU" sz="2000" b="1" dirty="0"/>
              </a:p>
            </p:txBody>
          </p:sp>
        </mc:Choice>
        <mc:Fallback xmlns="">
          <p:sp>
            <p:nvSpPr>
              <p:cNvPr id="5" name="Текс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3"/>
              </p:nvPr>
            </p:nvSpPr>
            <p:spPr>
              <a:xfrm>
                <a:off x="539062" y="998009"/>
                <a:ext cx="11188588" cy="5578282"/>
              </a:xfrm>
              <a:blipFill>
                <a:blip r:embed="rId2"/>
                <a:stretch>
                  <a:fillRect l="-13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Объект 2"/>
          <p:cNvSpPr txBox="1">
            <a:spLocks/>
          </p:cNvSpPr>
          <p:nvPr/>
        </p:nvSpPr>
        <p:spPr>
          <a:xfrm>
            <a:off x="7139709" y="5153105"/>
            <a:ext cx="4922982" cy="785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/>
              <a:t>Рис.7. </a:t>
            </a:r>
            <a:r>
              <a:rPr lang="ru-RU" sz="2000" dirty="0"/>
              <a:t>Поперечное сечение трубы при расслоенном режиме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2400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0052" y="1099608"/>
            <a:ext cx="4043336" cy="378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948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062" y="617201"/>
            <a:ext cx="11305607" cy="482407"/>
          </a:xfrm>
        </p:spPr>
        <p:txBody>
          <a:bodyPr/>
          <a:lstStyle/>
          <a:p>
            <a:r>
              <a:rPr lang="ru-RU" sz="2400" dirty="0" smtClean="0">
                <a:latin typeface="+mn-lt"/>
              </a:rPr>
              <a:t>Актуальность</a:t>
            </a:r>
            <a:endParaRPr lang="ru-RU" sz="2400" dirty="0">
              <a:latin typeface="+mn-lt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3"/>
          </p:nvPr>
        </p:nvSpPr>
        <p:spPr>
          <a:xfrm>
            <a:off x="212436" y="1607126"/>
            <a:ext cx="4618181" cy="4230255"/>
          </a:xfrm>
        </p:spPr>
        <p:txBody>
          <a:bodyPr>
            <a:normAutofit/>
          </a:bodyPr>
          <a:lstStyle/>
          <a:p>
            <a:pPr marL="228600" indent="0">
              <a:spcBef>
                <a:spcPts val="0"/>
              </a:spcBef>
            </a:pPr>
            <a:r>
              <a:rPr lang="ru-RU" sz="2000" b="1" dirty="0">
                <a:latin typeface="+mn-lt"/>
              </a:rPr>
              <a:t>- </a:t>
            </a:r>
            <a:r>
              <a:rPr lang="ru-RU" sz="2000" dirty="0">
                <a:latin typeface="+mn-lt"/>
              </a:rPr>
              <a:t>Выявление возможности возникновения </a:t>
            </a:r>
            <a:r>
              <a:rPr lang="ru-RU" sz="2000" b="1" dirty="0">
                <a:solidFill>
                  <a:schemeClr val="tx1"/>
                </a:solidFill>
                <a:latin typeface="+mn-lt"/>
              </a:rPr>
              <a:t>потерь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в виде выпадения конденсата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000" dirty="0" smtClean="0">
                <a:latin typeface="+mn-lt"/>
              </a:rPr>
              <a:t>при </a:t>
            </a:r>
            <a:r>
              <a:rPr lang="ru-RU" sz="2000" dirty="0">
                <a:latin typeface="+mn-lt"/>
              </a:rPr>
              <a:t>транспорте </a:t>
            </a:r>
            <a:r>
              <a:rPr lang="ru-RU" sz="2000" dirty="0" smtClean="0">
                <a:latin typeface="+mn-lt"/>
              </a:rPr>
              <a:t>газа с высоким содержанием С2+ из </a:t>
            </a:r>
            <a:r>
              <a:rPr lang="ru-RU" sz="2000" dirty="0">
                <a:latin typeface="+mn-lt"/>
              </a:rPr>
              <a:t>Уренгоя до Усть-Луги</a:t>
            </a:r>
          </a:p>
          <a:p>
            <a:pPr marL="228600" indent="0">
              <a:spcBef>
                <a:spcPts val="0"/>
              </a:spcBef>
            </a:pPr>
            <a:r>
              <a:rPr lang="ru-RU" sz="2000" dirty="0">
                <a:latin typeface="+mn-lt"/>
              </a:rPr>
              <a:t>- До этого </a:t>
            </a:r>
            <a:r>
              <a:rPr lang="ru-RU" sz="2000" dirty="0" smtClean="0">
                <a:latin typeface="+mn-lt"/>
              </a:rPr>
              <a:t>такой </a:t>
            </a:r>
            <a:r>
              <a:rPr lang="ru-RU" sz="2000" dirty="0">
                <a:latin typeface="+mn-lt"/>
              </a:rPr>
              <a:t>газ на такие расстояния никогда не транспортировался</a:t>
            </a:r>
          </a:p>
          <a:p>
            <a:pPr marL="228600" indent="0">
              <a:spcBef>
                <a:spcPts val="0"/>
              </a:spcBef>
            </a:pPr>
            <a:endParaRPr lang="ru-RU" sz="1400" dirty="0" smtClean="0">
              <a:latin typeface="+mn-lt"/>
            </a:endParaRPr>
          </a:p>
        </p:txBody>
      </p:sp>
      <p:pic>
        <p:nvPicPr>
          <p:cNvPr id="4" name="image10.png" descr="Схема газопроводов «Бованенково — Ухта» и «Бованенково — Ухта — 2»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655127" y="844325"/>
            <a:ext cx="6446981" cy="5193427"/>
          </a:xfrm>
          <a:prstGeom prst="rect">
            <a:avLst/>
          </a:prstGeom>
          <a:ln/>
        </p:spPr>
      </p:pic>
      <p:sp>
        <p:nvSpPr>
          <p:cNvPr id="6" name="Прямоугольник 5"/>
          <p:cNvSpPr/>
          <p:nvPr/>
        </p:nvSpPr>
        <p:spPr>
          <a:xfrm>
            <a:off x="4655127" y="6110987"/>
            <a:ext cx="6640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/>
              <a:t>Рис. 1. Расположение магистрального газопровода от Уренгоя до Усть-Луги</a:t>
            </a:r>
          </a:p>
        </p:txBody>
      </p:sp>
    </p:spTree>
    <p:extLst>
      <p:ext uri="{BB962C8B-B14F-4D97-AF65-F5344CB8AC3E}">
        <p14:creationId xmlns:p14="http://schemas.microsoft.com/office/powerpoint/2010/main" val="2662641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062" y="617201"/>
            <a:ext cx="11305607" cy="482407"/>
          </a:xfrm>
        </p:spPr>
        <p:txBody>
          <a:bodyPr/>
          <a:lstStyle/>
          <a:p>
            <a:r>
              <a:rPr lang="en-US" sz="2400" dirty="0" smtClean="0"/>
              <a:t>II</a:t>
            </a:r>
            <a:r>
              <a:rPr lang="en-US" sz="2400" dirty="0"/>
              <a:t>I</a:t>
            </a:r>
            <a:r>
              <a:rPr lang="en-US" sz="2400" dirty="0" smtClean="0"/>
              <a:t>. </a:t>
            </a:r>
            <a:r>
              <a:rPr lang="ru-RU" sz="2400" dirty="0" smtClean="0"/>
              <a:t>Постановка задачи. Сетка</a:t>
            </a:r>
            <a:endParaRPr lang="ru-RU" sz="2400" dirty="0">
              <a:latin typeface="+mn-lt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304800" y="2839463"/>
            <a:ext cx="2807855" cy="97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/>
              <a:t>Рис.</a:t>
            </a:r>
            <a:r>
              <a:rPr lang="ru-RU" sz="2000" dirty="0"/>
              <a:t>8</a:t>
            </a:r>
            <a:r>
              <a:rPr lang="ru-RU" sz="2000" dirty="0" smtClean="0"/>
              <a:t>. </a:t>
            </a:r>
            <a:r>
              <a:rPr lang="ru-RU" sz="2000" dirty="0" smtClean="0"/>
              <a:t>Сетка для </a:t>
            </a:r>
            <a:r>
              <a:rPr lang="ru-RU" sz="2000" dirty="0" err="1" smtClean="0"/>
              <a:t>туманообразного</a:t>
            </a:r>
            <a:r>
              <a:rPr lang="ru-RU" sz="2000" dirty="0" smtClean="0"/>
              <a:t> и кольцевого режима</a:t>
            </a:r>
            <a:endParaRPr lang="ru-RU" sz="2400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0836" y="5895088"/>
            <a:ext cx="114438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+mn-lt"/>
                <a:ea typeface="Times New Roman" panose="02020603050405020304" pitchFamily="18" charset="0"/>
              </a:rPr>
              <a:t>Число </a:t>
            </a:r>
            <a:r>
              <a:rPr lang="ru-RU" sz="2000" dirty="0">
                <a:latin typeface="+mn-lt"/>
                <a:ea typeface="Times New Roman" panose="02020603050405020304" pitchFamily="18" charset="0"/>
              </a:rPr>
              <a:t>узлов = 1446321, число элементов = 480000, минимальный размер элемента = 0.5мм, максимальный = 5мм</a:t>
            </a:r>
            <a:endParaRPr lang="ru-RU" sz="2000" dirty="0">
              <a:latin typeface="+mn-lt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2"/>
          <a:srcRect l="10970" t="19592" b="11063"/>
          <a:stretch/>
        </p:blipFill>
        <p:spPr>
          <a:xfrm>
            <a:off x="3255622" y="1475064"/>
            <a:ext cx="8686996" cy="380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4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062" y="617201"/>
            <a:ext cx="11305607" cy="482407"/>
          </a:xfrm>
        </p:spPr>
        <p:txBody>
          <a:bodyPr/>
          <a:lstStyle/>
          <a:p>
            <a:r>
              <a:rPr lang="en-US" sz="2400" dirty="0" smtClean="0"/>
              <a:t>II</a:t>
            </a:r>
            <a:r>
              <a:rPr lang="en-US" sz="2400" dirty="0"/>
              <a:t>I</a:t>
            </a:r>
            <a:r>
              <a:rPr lang="en-US" sz="2400" dirty="0" smtClean="0"/>
              <a:t>. </a:t>
            </a:r>
            <a:r>
              <a:rPr lang="ru-RU" sz="2400" dirty="0" smtClean="0"/>
              <a:t>Постановка задачи. Сетка</a:t>
            </a:r>
            <a:endParaRPr lang="ru-RU" sz="2400" dirty="0">
              <a:latin typeface="+mn-lt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304800" y="2839463"/>
            <a:ext cx="2807855" cy="97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/>
              <a:t>Рис.</a:t>
            </a:r>
            <a:r>
              <a:rPr lang="ru-RU" sz="2000" dirty="0"/>
              <a:t>9</a:t>
            </a:r>
            <a:r>
              <a:rPr lang="ru-RU" sz="2000" dirty="0" smtClean="0"/>
              <a:t>. </a:t>
            </a:r>
            <a:r>
              <a:rPr lang="ru-RU" sz="2000" dirty="0" smtClean="0"/>
              <a:t>Сетка для расслоенного режима</a:t>
            </a:r>
            <a:endParaRPr lang="ru-RU" sz="2400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24416" t="27926" b="8371"/>
          <a:stretch/>
        </p:blipFill>
        <p:spPr>
          <a:xfrm>
            <a:off x="3328853" y="1099608"/>
            <a:ext cx="8669593" cy="4109873"/>
          </a:xfrm>
          <a:prstGeom prst="rect">
            <a:avLst/>
          </a:prstGeom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10836" y="5895088"/>
            <a:ext cx="114438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+mn-lt"/>
                <a:ea typeface="Times New Roman" panose="02020603050405020304" pitchFamily="18" charset="0"/>
              </a:rPr>
              <a:t>Число </a:t>
            </a:r>
            <a:r>
              <a:rPr lang="ru-RU" sz="2000" dirty="0">
                <a:latin typeface="+mn-lt"/>
                <a:ea typeface="Times New Roman" panose="02020603050405020304" pitchFamily="18" charset="0"/>
              </a:rPr>
              <a:t>узлов = 3078944, число элементов = 756250, минимальный размер элемента </a:t>
            </a:r>
            <a:r>
              <a:rPr lang="ru-RU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≈</a:t>
            </a:r>
            <a:r>
              <a:rPr lang="ru-RU" sz="2000" dirty="0">
                <a:latin typeface="+mn-lt"/>
                <a:ea typeface="Times New Roman" panose="02020603050405020304" pitchFamily="18" charset="0"/>
              </a:rPr>
              <a:t> 0.85мм, максимальный </a:t>
            </a:r>
            <a:r>
              <a:rPr lang="ru-RU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≈</a:t>
            </a:r>
            <a:r>
              <a:rPr lang="ru-RU" sz="2000" dirty="0">
                <a:latin typeface="+mn-lt"/>
                <a:ea typeface="Times New Roman" panose="02020603050405020304" pitchFamily="18" charset="0"/>
              </a:rPr>
              <a:t> 40мм.</a:t>
            </a:r>
            <a:endParaRPr lang="ru-RU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66577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062" y="617201"/>
            <a:ext cx="11305607" cy="482407"/>
          </a:xfrm>
        </p:spPr>
        <p:txBody>
          <a:bodyPr/>
          <a:lstStyle/>
          <a:p>
            <a:r>
              <a:rPr lang="en-US" sz="2400" dirty="0" smtClean="0"/>
              <a:t>I</a:t>
            </a:r>
            <a:r>
              <a:rPr lang="en-GB" sz="2400" dirty="0"/>
              <a:t>V</a:t>
            </a:r>
            <a:r>
              <a:rPr lang="en-US" sz="2400" dirty="0" smtClean="0"/>
              <a:t>. </a:t>
            </a:r>
            <a:r>
              <a:rPr lang="ru-RU" sz="2400" dirty="0" smtClean="0"/>
              <a:t>Результаты расчета</a:t>
            </a:r>
            <a:endParaRPr lang="ru-RU" sz="2400" dirty="0">
              <a:latin typeface="+mn-lt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3"/>
          </p:nvPr>
        </p:nvSpPr>
        <p:spPr>
          <a:xfrm>
            <a:off x="539062" y="998009"/>
            <a:ext cx="10954326" cy="5578282"/>
          </a:xfrm>
        </p:spPr>
        <p:txBody>
          <a:bodyPr>
            <a:normAutofit/>
          </a:bodyPr>
          <a:lstStyle/>
          <a:p>
            <a:pPr marL="0" indent="0" algn="just"/>
            <a:r>
              <a:rPr lang="ru-RU" sz="2000" b="1" dirty="0" smtClean="0">
                <a:latin typeface="+mn-lt"/>
              </a:rPr>
              <a:t>1. </a:t>
            </a:r>
            <a:r>
              <a:rPr lang="ru-RU" sz="2000" b="1" dirty="0" err="1" smtClean="0">
                <a:latin typeface="+mn-lt"/>
              </a:rPr>
              <a:t>Туманообразный</a:t>
            </a:r>
            <a:r>
              <a:rPr lang="ru-RU" sz="2000" b="1" dirty="0" smtClean="0">
                <a:latin typeface="+mn-lt"/>
              </a:rPr>
              <a:t> режим </a:t>
            </a:r>
          </a:p>
          <a:p>
            <a:pPr marL="0" indent="0" algn="just"/>
            <a:r>
              <a:rPr lang="ru-RU" sz="1800" b="1" dirty="0" smtClean="0">
                <a:latin typeface="+mn-lt"/>
              </a:rPr>
              <a:t>Давление:</a:t>
            </a:r>
          </a:p>
          <a:p>
            <a:pPr marL="0" indent="0" algn="just">
              <a:lnSpc>
                <a:spcPct val="100000"/>
              </a:lnSpc>
            </a:pPr>
            <a:r>
              <a:rPr lang="ru-RU" sz="1800" dirty="0">
                <a:latin typeface="+mn-lt"/>
              </a:rPr>
              <a:t>- Отличие давления газа от </a:t>
            </a:r>
          </a:p>
          <a:p>
            <a:pPr marL="0" indent="0" algn="just">
              <a:lnSpc>
                <a:spcPct val="100000"/>
              </a:lnSpc>
            </a:pPr>
            <a:r>
              <a:rPr lang="ru-RU" sz="1800" dirty="0">
                <a:latin typeface="+mn-lt"/>
              </a:rPr>
              <a:t>давления конденсата &lt;= 0.5</a:t>
            </a:r>
            <a:r>
              <a:rPr lang="ru-RU" sz="1800" dirty="0" smtClean="0">
                <a:latin typeface="+mn-lt"/>
              </a:rPr>
              <a:t>%</a:t>
            </a:r>
            <a:endParaRPr lang="ru-RU" sz="1800" dirty="0">
              <a:latin typeface="+mn-lt"/>
            </a:endParaRPr>
          </a:p>
          <a:p>
            <a:pPr marL="0" indent="0" algn="just">
              <a:lnSpc>
                <a:spcPct val="200000"/>
              </a:lnSpc>
            </a:pPr>
            <a:r>
              <a:rPr lang="ru-RU" sz="1800" b="1" dirty="0" smtClean="0">
                <a:latin typeface="+mn-lt"/>
              </a:rPr>
              <a:t>Температура:</a:t>
            </a:r>
            <a:endParaRPr lang="ru-RU" sz="1800" b="1" dirty="0">
              <a:latin typeface="+mn-lt"/>
            </a:endParaRPr>
          </a:p>
          <a:p>
            <a:pPr marL="0" indent="0" algn="just">
              <a:lnSpc>
                <a:spcPct val="100000"/>
              </a:lnSpc>
            </a:pPr>
            <a:r>
              <a:rPr lang="ru-RU" sz="1800" dirty="0" smtClean="0">
                <a:latin typeface="+mn-lt"/>
              </a:rPr>
              <a:t>- Уменьшение </a:t>
            </a:r>
            <a:r>
              <a:rPr lang="ru-RU" sz="1800" dirty="0">
                <a:latin typeface="+mn-lt"/>
              </a:rPr>
              <a:t>температуры &lt;= 3</a:t>
            </a:r>
            <a:r>
              <a:rPr lang="ru-RU" sz="1800" dirty="0" smtClean="0">
                <a:latin typeface="+mn-lt"/>
              </a:rPr>
              <a:t>%</a:t>
            </a:r>
          </a:p>
          <a:p>
            <a:pPr marL="0" indent="0" algn="just">
              <a:lnSpc>
                <a:spcPct val="100000"/>
              </a:lnSpc>
            </a:pPr>
            <a:r>
              <a:rPr lang="ru-RU" sz="1800" dirty="0" smtClean="0">
                <a:latin typeface="+mn-lt"/>
              </a:rPr>
              <a:t>- Значительно уменьшается 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</a:pPr>
            <a:r>
              <a:rPr lang="ru-RU" sz="1800" dirty="0" smtClean="0">
                <a:latin typeface="+mn-lt"/>
              </a:rPr>
              <a:t>в </a:t>
            </a:r>
            <a:r>
              <a:rPr lang="ru-RU" sz="1800" dirty="0">
                <a:latin typeface="+mn-lt"/>
              </a:rPr>
              <a:t>очень тонком слое, примыкающем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</a:pPr>
            <a:r>
              <a:rPr lang="ru-RU" sz="1800" dirty="0">
                <a:latin typeface="+mn-lt"/>
              </a:rPr>
              <a:t>к стенке (&lt;=2.6</a:t>
            </a:r>
            <a:r>
              <a:rPr lang="ru-RU" sz="1800" dirty="0" smtClean="0">
                <a:latin typeface="+mn-lt"/>
              </a:rPr>
              <a:t>%)</a:t>
            </a:r>
            <a:endParaRPr lang="ru-RU" sz="1800" dirty="0">
              <a:latin typeface="+mn-lt"/>
            </a:endParaRPr>
          </a:p>
          <a:p>
            <a:pPr marL="0" indent="0" algn="just">
              <a:lnSpc>
                <a:spcPct val="200000"/>
              </a:lnSpc>
            </a:pPr>
            <a:r>
              <a:rPr lang="ru-RU" sz="1800" b="1" dirty="0" smtClean="0"/>
              <a:t>Шероховатость:</a:t>
            </a:r>
            <a:endParaRPr lang="ru-RU" sz="1800" b="1" dirty="0"/>
          </a:p>
          <a:p>
            <a:pPr marL="0" indent="0" algn="just">
              <a:lnSpc>
                <a:spcPct val="100000"/>
              </a:lnSpc>
            </a:pPr>
            <a:r>
              <a:rPr lang="ru-RU" sz="1800" dirty="0"/>
              <a:t>- </a:t>
            </a:r>
            <a:r>
              <a:rPr lang="ru-RU" sz="1800" dirty="0" smtClean="0"/>
              <a:t>Мало влияет на профили</a:t>
            </a:r>
            <a:endParaRPr lang="ru-RU" sz="1800" dirty="0" smtClean="0">
              <a:latin typeface="+mn-lt"/>
            </a:endParaRPr>
          </a:p>
          <a:p>
            <a:pPr marL="0" indent="0" algn="just"/>
            <a:endParaRPr lang="ru-RU" sz="1800" dirty="0" smtClean="0">
              <a:latin typeface="+mn-lt"/>
            </a:endParaRPr>
          </a:p>
          <a:p>
            <a:pPr marL="0" indent="0" algn="just"/>
            <a:endParaRPr lang="ru-RU" sz="2000" b="1" dirty="0"/>
          </a:p>
        </p:txBody>
      </p:sp>
      <p:pic>
        <p:nvPicPr>
          <p:cNvPr id="6" name="image21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055255" y="661216"/>
            <a:ext cx="6044382" cy="3061116"/>
          </a:xfrm>
          <a:prstGeom prst="rect">
            <a:avLst/>
          </a:prstGeom>
          <a:ln>
            <a:noFill/>
          </a:ln>
        </p:spPr>
      </p:pic>
      <p:pic>
        <p:nvPicPr>
          <p:cNvPr id="7" name="image18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055255" y="3722332"/>
            <a:ext cx="6044382" cy="313566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35484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062" y="617201"/>
            <a:ext cx="11305607" cy="482407"/>
          </a:xfrm>
        </p:spPr>
        <p:txBody>
          <a:bodyPr/>
          <a:lstStyle/>
          <a:p>
            <a:r>
              <a:rPr lang="en-US" sz="2400" dirty="0"/>
              <a:t>I</a:t>
            </a:r>
            <a:r>
              <a:rPr lang="en-GB" sz="2400" dirty="0"/>
              <a:t>V</a:t>
            </a:r>
            <a:r>
              <a:rPr lang="en-US" sz="2400" dirty="0"/>
              <a:t>. </a:t>
            </a:r>
            <a:r>
              <a:rPr lang="ru-RU" sz="2400" dirty="0" smtClean="0"/>
              <a:t>Результаты расчета</a:t>
            </a:r>
            <a:endParaRPr lang="ru-RU" sz="2400" dirty="0">
              <a:latin typeface="+mn-lt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3"/>
          </p:nvPr>
        </p:nvSpPr>
        <p:spPr>
          <a:xfrm>
            <a:off x="539062" y="998009"/>
            <a:ext cx="10954326" cy="5578282"/>
          </a:xfrm>
        </p:spPr>
        <p:txBody>
          <a:bodyPr>
            <a:normAutofit/>
          </a:bodyPr>
          <a:lstStyle/>
          <a:p>
            <a:pPr marL="0" indent="0" algn="just"/>
            <a:r>
              <a:rPr lang="ru-RU" sz="2000" b="1" dirty="0">
                <a:latin typeface="+mn-lt"/>
              </a:rPr>
              <a:t>2</a:t>
            </a:r>
            <a:r>
              <a:rPr lang="ru-RU" sz="2000" b="1" dirty="0" smtClean="0">
                <a:latin typeface="+mn-lt"/>
              </a:rPr>
              <a:t>. Кольцевой режим </a:t>
            </a:r>
          </a:p>
          <a:p>
            <a:pPr marL="0" indent="0" algn="just"/>
            <a:r>
              <a:rPr lang="ru-RU" sz="1800" b="1" dirty="0" smtClean="0">
                <a:latin typeface="+mn-lt"/>
              </a:rPr>
              <a:t>Давление:</a:t>
            </a:r>
          </a:p>
          <a:p>
            <a:pPr marL="0" indent="0" algn="just">
              <a:lnSpc>
                <a:spcPct val="100000"/>
              </a:lnSpc>
            </a:pPr>
            <a:r>
              <a:rPr lang="ru-RU" sz="1800" dirty="0">
                <a:latin typeface="+mn-lt"/>
              </a:rPr>
              <a:t>- Разница давлений &lt;= </a:t>
            </a:r>
            <a:r>
              <a:rPr lang="ru-RU" sz="1800" dirty="0" smtClean="0">
                <a:latin typeface="+mn-lt"/>
              </a:rPr>
              <a:t>0.1%</a:t>
            </a:r>
            <a:endParaRPr lang="ru-RU" sz="1800" dirty="0">
              <a:latin typeface="+mn-lt"/>
            </a:endParaRPr>
          </a:p>
          <a:p>
            <a:pPr marL="0" indent="0" algn="just">
              <a:lnSpc>
                <a:spcPct val="100000"/>
              </a:lnSpc>
            </a:pPr>
            <a:r>
              <a:rPr lang="ru-RU" sz="1800" dirty="0" smtClean="0">
                <a:latin typeface="+mn-lt"/>
              </a:rPr>
              <a:t>- Есть скачок</a:t>
            </a:r>
            <a:endParaRPr lang="ru-RU" sz="1800" dirty="0">
              <a:latin typeface="+mn-lt"/>
            </a:endParaRPr>
          </a:p>
          <a:p>
            <a:pPr marL="0" indent="0" algn="just">
              <a:lnSpc>
                <a:spcPct val="200000"/>
              </a:lnSpc>
            </a:pPr>
            <a:r>
              <a:rPr lang="ru-RU" sz="1800" b="1" dirty="0" smtClean="0">
                <a:latin typeface="+mn-lt"/>
              </a:rPr>
              <a:t>Температура:</a:t>
            </a:r>
            <a:endParaRPr lang="ru-RU" sz="1800" b="1" dirty="0">
              <a:latin typeface="+mn-lt"/>
            </a:endParaRPr>
          </a:p>
          <a:p>
            <a:pPr marL="0" indent="0" algn="just">
              <a:lnSpc>
                <a:spcPct val="100000"/>
              </a:lnSpc>
            </a:pPr>
            <a:r>
              <a:rPr lang="ru-RU" sz="1800" dirty="0" smtClean="0">
                <a:latin typeface="+mn-lt"/>
              </a:rPr>
              <a:t>- Разница температур </a:t>
            </a:r>
            <a:r>
              <a:rPr lang="ru-RU" sz="1800" dirty="0">
                <a:latin typeface="+mn-lt"/>
              </a:rPr>
              <a:t>&lt;= </a:t>
            </a:r>
            <a:r>
              <a:rPr lang="ru-RU" sz="1800" dirty="0" smtClean="0">
                <a:latin typeface="+mn-lt"/>
              </a:rPr>
              <a:t>1%</a:t>
            </a:r>
          </a:p>
          <a:p>
            <a:pPr marL="0" indent="0" algn="just">
              <a:lnSpc>
                <a:spcPct val="100000"/>
              </a:lnSpc>
            </a:pPr>
            <a:r>
              <a:rPr lang="ru-RU" sz="1800" dirty="0">
                <a:latin typeface="+mn-lt"/>
              </a:rPr>
              <a:t>- Большее изменение происходит</a:t>
            </a:r>
          </a:p>
          <a:p>
            <a:pPr marL="0" indent="0" algn="just">
              <a:lnSpc>
                <a:spcPct val="100000"/>
              </a:lnSpc>
            </a:pPr>
            <a:r>
              <a:rPr lang="ru-RU" sz="1800" dirty="0">
                <a:latin typeface="+mn-lt"/>
              </a:rPr>
              <a:t>в пристеночном слое (&lt;= 0.7</a:t>
            </a:r>
            <a:r>
              <a:rPr lang="ru-RU" sz="1800" dirty="0" smtClean="0">
                <a:latin typeface="+mn-lt"/>
              </a:rPr>
              <a:t>%)</a:t>
            </a:r>
            <a:endParaRPr lang="ru-RU" sz="1800" dirty="0">
              <a:latin typeface="+mn-lt"/>
            </a:endParaRPr>
          </a:p>
          <a:p>
            <a:pPr marL="0" indent="0" algn="just">
              <a:lnSpc>
                <a:spcPct val="200000"/>
              </a:lnSpc>
            </a:pPr>
            <a:r>
              <a:rPr lang="ru-RU" sz="1800" b="1" dirty="0" smtClean="0"/>
              <a:t>Шероховатость:</a:t>
            </a:r>
            <a:endParaRPr lang="ru-RU" sz="1800" b="1" dirty="0"/>
          </a:p>
          <a:p>
            <a:pPr marL="0" indent="0" algn="just">
              <a:lnSpc>
                <a:spcPct val="100000"/>
              </a:lnSpc>
            </a:pPr>
            <a:r>
              <a:rPr lang="ru-RU" sz="1800" dirty="0"/>
              <a:t>- </a:t>
            </a:r>
            <a:r>
              <a:rPr lang="ru-RU" sz="1800" dirty="0" smtClean="0"/>
              <a:t>Мало влияет на профили</a:t>
            </a:r>
            <a:endParaRPr lang="ru-RU" sz="1800" dirty="0" smtClean="0">
              <a:latin typeface="+mn-lt"/>
            </a:endParaRPr>
          </a:p>
          <a:p>
            <a:pPr marL="0" indent="0" algn="just"/>
            <a:endParaRPr lang="ru-RU" sz="1800" dirty="0" smtClean="0">
              <a:latin typeface="+mn-lt"/>
            </a:endParaRPr>
          </a:p>
          <a:p>
            <a:pPr marL="0" indent="0" algn="just"/>
            <a:endParaRPr lang="ru-RU" sz="2000" b="1" dirty="0"/>
          </a:p>
        </p:txBody>
      </p:sp>
      <p:pic>
        <p:nvPicPr>
          <p:cNvPr id="8" name="image15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064490" y="617201"/>
            <a:ext cx="6046357" cy="3095397"/>
          </a:xfrm>
          <a:prstGeom prst="rect">
            <a:avLst/>
          </a:prstGeom>
          <a:ln>
            <a:noFill/>
          </a:ln>
        </p:spPr>
      </p:pic>
      <p:pic>
        <p:nvPicPr>
          <p:cNvPr id="9" name="image14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064489" y="3712598"/>
            <a:ext cx="5878129" cy="314540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73805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062" y="617201"/>
            <a:ext cx="11305607" cy="482407"/>
          </a:xfrm>
        </p:spPr>
        <p:txBody>
          <a:bodyPr/>
          <a:lstStyle/>
          <a:p>
            <a:r>
              <a:rPr lang="en-US" sz="2400" dirty="0"/>
              <a:t>I</a:t>
            </a:r>
            <a:r>
              <a:rPr lang="en-GB" sz="2400" dirty="0"/>
              <a:t>V</a:t>
            </a:r>
            <a:r>
              <a:rPr lang="en-US" sz="2400" dirty="0"/>
              <a:t>. </a:t>
            </a:r>
            <a:r>
              <a:rPr lang="ru-RU" sz="2400" dirty="0" smtClean="0"/>
              <a:t>Результаты расчета</a:t>
            </a:r>
            <a:endParaRPr lang="ru-RU" sz="2400" dirty="0">
              <a:latin typeface="+mn-lt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3"/>
          </p:nvPr>
        </p:nvSpPr>
        <p:spPr>
          <a:xfrm>
            <a:off x="539062" y="998009"/>
            <a:ext cx="10954326" cy="5578282"/>
          </a:xfrm>
        </p:spPr>
        <p:txBody>
          <a:bodyPr>
            <a:normAutofit/>
          </a:bodyPr>
          <a:lstStyle/>
          <a:p>
            <a:pPr marL="0" indent="0" algn="just"/>
            <a:r>
              <a:rPr lang="ru-RU" sz="2000" b="1" dirty="0">
                <a:latin typeface="+mn-lt"/>
              </a:rPr>
              <a:t>3</a:t>
            </a:r>
            <a:r>
              <a:rPr lang="ru-RU" sz="2000" b="1" dirty="0" smtClean="0">
                <a:latin typeface="+mn-lt"/>
              </a:rPr>
              <a:t>. Расслоенный режим </a:t>
            </a:r>
          </a:p>
          <a:p>
            <a:pPr marL="0" indent="0" algn="just"/>
            <a:r>
              <a:rPr lang="ru-RU" sz="1800" b="1" dirty="0" smtClean="0">
                <a:latin typeface="+mn-lt"/>
              </a:rPr>
              <a:t>Давление:</a:t>
            </a:r>
          </a:p>
          <a:p>
            <a:pPr marL="0" indent="0" algn="just">
              <a:lnSpc>
                <a:spcPct val="100000"/>
              </a:lnSpc>
            </a:pPr>
            <a:r>
              <a:rPr lang="ru-RU" sz="1800" dirty="0">
                <a:latin typeface="+mn-lt"/>
              </a:rPr>
              <a:t>- Разница давлений &lt;= 0.3%</a:t>
            </a:r>
          </a:p>
          <a:p>
            <a:pPr marL="0" indent="0" algn="just">
              <a:lnSpc>
                <a:spcPct val="100000"/>
              </a:lnSpc>
            </a:pPr>
            <a:r>
              <a:rPr lang="ru-RU" sz="1800" dirty="0" smtClean="0">
                <a:latin typeface="+mn-lt"/>
              </a:rPr>
              <a:t>- Есть скачок</a:t>
            </a:r>
            <a:endParaRPr lang="ru-RU" sz="1800" dirty="0">
              <a:latin typeface="+mn-lt"/>
            </a:endParaRPr>
          </a:p>
          <a:p>
            <a:pPr marL="0" indent="0" algn="just">
              <a:lnSpc>
                <a:spcPct val="200000"/>
              </a:lnSpc>
            </a:pPr>
            <a:r>
              <a:rPr lang="ru-RU" sz="1800" b="1" dirty="0" smtClean="0">
                <a:latin typeface="+mn-lt"/>
              </a:rPr>
              <a:t>Температура:</a:t>
            </a:r>
            <a:endParaRPr lang="ru-RU" sz="1800" b="1" dirty="0">
              <a:latin typeface="+mn-lt"/>
            </a:endParaRPr>
          </a:p>
          <a:p>
            <a:pPr marL="0" indent="0" algn="just">
              <a:lnSpc>
                <a:spcPct val="100000"/>
              </a:lnSpc>
            </a:pPr>
            <a:r>
              <a:rPr lang="ru-RU" sz="1800" dirty="0" smtClean="0">
                <a:latin typeface="+mn-lt"/>
              </a:rPr>
              <a:t>- Разница температур </a:t>
            </a:r>
            <a:r>
              <a:rPr lang="ru-RU" sz="1800" dirty="0">
                <a:latin typeface="+mn-lt"/>
              </a:rPr>
              <a:t>&lt;= </a:t>
            </a:r>
            <a:r>
              <a:rPr lang="ru-RU" sz="1800" dirty="0" smtClean="0">
                <a:latin typeface="+mn-lt"/>
              </a:rPr>
              <a:t>0.4%</a:t>
            </a:r>
          </a:p>
          <a:p>
            <a:pPr marL="0" indent="0" algn="just">
              <a:lnSpc>
                <a:spcPct val="100000"/>
              </a:lnSpc>
            </a:pPr>
            <a:r>
              <a:rPr lang="ru-RU" sz="1800" dirty="0" smtClean="0">
                <a:latin typeface="+mn-lt"/>
              </a:rPr>
              <a:t>- Значительно уменьшается 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</a:pPr>
            <a:r>
              <a:rPr lang="ru-RU" sz="1800" dirty="0" smtClean="0">
                <a:latin typeface="+mn-lt"/>
              </a:rPr>
              <a:t>в пристеночном слое</a:t>
            </a:r>
            <a:endParaRPr lang="ru-RU" sz="1800" dirty="0">
              <a:latin typeface="+mn-lt"/>
            </a:endParaRPr>
          </a:p>
          <a:p>
            <a:pPr marL="0" indent="0" algn="just">
              <a:lnSpc>
                <a:spcPct val="200000"/>
              </a:lnSpc>
            </a:pPr>
            <a:r>
              <a:rPr lang="ru-RU" sz="1800" b="1" dirty="0" smtClean="0"/>
              <a:t>Шероховатость:</a:t>
            </a:r>
            <a:endParaRPr lang="ru-RU" sz="1800" b="1" dirty="0"/>
          </a:p>
          <a:p>
            <a:pPr marL="0" indent="0" algn="just">
              <a:lnSpc>
                <a:spcPct val="100000"/>
              </a:lnSpc>
            </a:pPr>
            <a:r>
              <a:rPr lang="ru-RU" sz="1800" dirty="0"/>
              <a:t>- </a:t>
            </a:r>
            <a:r>
              <a:rPr lang="ru-RU" sz="1800" dirty="0" smtClean="0"/>
              <a:t>Мало влияет на профили</a:t>
            </a:r>
            <a:endParaRPr lang="ru-RU" sz="1800" dirty="0" smtClean="0">
              <a:latin typeface="+mn-lt"/>
            </a:endParaRPr>
          </a:p>
          <a:p>
            <a:pPr marL="0" indent="0" algn="just"/>
            <a:endParaRPr lang="ru-RU" sz="1800" dirty="0" smtClean="0">
              <a:latin typeface="+mn-lt"/>
            </a:endParaRPr>
          </a:p>
          <a:p>
            <a:pPr marL="0" indent="0" algn="just"/>
            <a:endParaRPr lang="ru-RU" sz="2000" b="1" dirty="0"/>
          </a:p>
        </p:txBody>
      </p:sp>
      <p:pic>
        <p:nvPicPr>
          <p:cNvPr id="8" name="image6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073727" y="617201"/>
            <a:ext cx="6046357" cy="3095397"/>
          </a:xfrm>
          <a:prstGeom prst="rect">
            <a:avLst/>
          </a:prstGeom>
          <a:ln>
            <a:noFill/>
          </a:ln>
        </p:spPr>
      </p:pic>
      <p:pic>
        <p:nvPicPr>
          <p:cNvPr id="9" name="image17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073727" y="3712597"/>
            <a:ext cx="6044382" cy="314491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25482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062" y="617201"/>
            <a:ext cx="11305607" cy="482407"/>
          </a:xfrm>
        </p:spPr>
        <p:txBody>
          <a:bodyPr/>
          <a:lstStyle/>
          <a:p>
            <a:r>
              <a:rPr lang="ru-RU" sz="2400" dirty="0" smtClean="0"/>
              <a:t>Выводы</a:t>
            </a:r>
            <a:endParaRPr lang="ru-RU" sz="2400" dirty="0">
              <a:latin typeface="+mn-lt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3"/>
          </p:nvPr>
        </p:nvSpPr>
        <p:spPr>
          <a:xfrm>
            <a:off x="539062" y="895926"/>
            <a:ext cx="10954326" cy="5962073"/>
          </a:xfrm>
        </p:spPr>
        <p:txBody>
          <a:bodyPr>
            <a:normAutofit/>
          </a:bodyPr>
          <a:lstStyle/>
          <a:p>
            <a:pPr marL="0" indent="0" algn="just"/>
            <a:r>
              <a:rPr lang="ru-RU" sz="1800" b="1" dirty="0" smtClean="0">
                <a:latin typeface="+mn-lt"/>
              </a:rPr>
              <a:t>1) По давлению</a:t>
            </a:r>
          </a:p>
          <a:p>
            <a:pPr marL="0" indent="0" algn="just">
              <a:lnSpc>
                <a:spcPct val="100000"/>
              </a:lnSpc>
            </a:pPr>
            <a:r>
              <a:rPr lang="ru-RU" sz="1800" dirty="0">
                <a:latin typeface="+mn-lt"/>
              </a:rPr>
              <a:t>- практически не изменяется для всех случаев (&lt;= 0.5% ≈ 0.04 МПа) </a:t>
            </a:r>
          </a:p>
          <a:p>
            <a:pPr marL="0" indent="0" algn="just">
              <a:lnSpc>
                <a:spcPct val="100000"/>
              </a:lnSpc>
            </a:pPr>
            <a:r>
              <a:rPr lang="ru-RU" sz="1800" dirty="0">
                <a:latin typeface="+mn-lt"/>
              </a:rPr>
              <a:t>- значительные изменения происходят вблизи стенки</a:t>
            </a:r>
          </a:p>
          <a:p>
            <a:pPr marL="0" indent="0" algn="just">
              <a:lnSpc>
                <a:spcPct val="200000"/>
              </a:lnSpc>
            </a:pPr>
            <a:r>
              <a:rPr lang="ru-RU" sz="1800" b="1" dirty="0" smtClean="0">
                <a:latin typeface="+mn-lt"/>
              </a:rPr>
              <a:t>2) По температуре</a:t>
            </a:r>
            <a:endParaRPr lang="ru-RU" sz="1800" b="1" dirty="0">
              <a:latin typeface="+mn-lt"/>
            </a:endParaRPr>
          </a:p>
          <a:p>
            <a:pPr marL="0" indent="0" algn="just">
              <a:lnSpc>
                <a:spcPct val="100000"/>
              </a:lnSpc>
            </a:pPr>
            <a:r>
              <a:rPr lang="ru-RU" sz="1800" dirty="0">
                <a:latin typeface="+mn-lt"/>
              </a:rPr>
              <a:t>- если уменьшается значительно, то в очень тонком слое у стенки (&lt;= </a:t>
            </a:r>
            <a:r>
              <a:rPr lang="ru-RU" sz="1800" dirty="0" smtClean="0">
                <a:latin typeface="+mn-lt"/>
              </a:rPr>
              <a:t>2.6% </a:t>
            </a:r>
            <a:r>
              <a:rPr lang="ru-RU" sz="1800" dirty="0">
                <a:latin typeface="+mn-lt"/>
              </a:rPr>
              <a:t>≈ </a:t>
            </a:r>
            <a:r>
              <a:rPr lang="ru-RU" sz="1800" dirty="0" smtClean="0">
                <a:latin typeface="+mn-lt"/>
              </a:rPr>
              <a:t>7</a:t>
            </a:r>
            <a:r>
              <a:rPr lang="en-US" sz="1800" baseline="30000" dirty="0">
                <a:latin typeface="+mn-lt"/>
              </a:rPr>
              <a:t> </a:t>
            </a:r>
            <a:r>
              <a:rPr lang="en-US" sz="1800" baseline="30000" dirty="0" err="1">
                <a:latin typeface="+mn-lt"/>
              </a:rPr>
              <a:t>o</a:t>
            </a:r>
            <a:r>
              <a:rPr lang="en-US" sz="1800" dirty="0" err="1">
                <a:latin typeface="+mn-lt"/>
              </a:rPr>
              <a:t>C</a:t>
            </a:r>
            <a:r>
              <a:rPr lang="ru-RU" sz="1800" dirty="0" smtClean="0">
                <a:latin typeface="+mn-lt"/>
              </a:rPr>
              <a:t>)</a:t>
            </a:r>
            <a:endParaRPr lang="ru-RU" sz="1800" dirty="0">
              <a:latin typeface="+mn-lt"/>
            </a:endParaRPr>
          </a:p>
          <a:p>
            <a:pPr marL="0" indent="0" algn="just">
              <a:lnSpc>
                <a:spcPct val="100000"/>
              </a:lnSpc>
            </a:pPr>
            <a:r>
              <a:rPr lang="ru-RU" sz="1800" dirty="0" smtClean="0">
                <a:latin typeface="+mn-lt"/>
              </a:rPr>
              <a:t>- если </a:t>
            </a:r>
            <a:r>
              <a:rPr lang="ru-RU" sz="1800" dirty="0">
                <a:latin typeface="+mn-lt"/>
              </a:rPr>
              <a:t>уменьшается быстро, начиная в основном потоке, то в целом изменяется мало </a:t>
            </a:r>
            <a:endParaRPr lang="ru-RU" sz="1800" dirty="0" smtClean="0">
              <a:latin typeface="+mn-lt"/>
            </a:endParaRPr>
          </a:p>
          <a:p>
            <a:pPr marL="0" indent="0" algn="just">
              <a:lnSpc>
                <a:spcPct val="100000"/>
              </a:lnSpc>
            </a:pPr>
            <a:r>
              <a:rPr lang="ru-RU" sz="1800" dirty="0" smtClean="0">
                <a:latin typeface="+mn-lt"/>
              </a:rPr>
              <a:t>(&lt;= 0.3% </a:t>
            </a:r>
            <a:r>
              <a:rPr lang="ru-RU" sz="1800" dirty="0">
                <a:latin typeface="+mn-lt"/>
              </a:rPr>
              <a:t>≈ </a:t>
            </a:r>
            <a:r>
              <a:rPr lang="ru-RU" sz="1800" dirty="0" smtClean="0">
                <a:latin typeface="+mn-lt"/>
              </a:rPr>
              <a:t>0.8</a:t>
            </a:r>
            <a:r>
              <a:rPr lang="en-US" sz="1800" baseline="30000" dirty="0">
                <a:latin typeface="+mn-lt"/>
              </a:rPr>
              <a:t> </a:t>
            </a:r>
            <a:r>
              <a:rPr lang="en-US" sz="1800" baseline="30000" dirty="0" err="1">
                <a:latin typeface="+mn-lt"/>
              </a:rPr>
              <a:t>o</a:t>
            </a:r>
            <a:r>
              <a:rPr lang="en-US" sz="1800" dirty="0" err="1">
                <a:latin typeface="+mn-lt"/>
              </a:rPr>
              <a:t>C</a:t>
            </a:r>
            <a:r>
              <a:rPr lang="ru-RU" sz="1800" dirty="0" smtClean="0">
                <a:latin typeface="+mn-lt"/>
              </a:rPr>
              <a:t>), </a:t>
            </a:r>
            <a:r>
              <a:rPr lang="ru-RU" sz="1800" dirty="0">
                <a:latin typeface="+mn-lt"/>
              </a:rPr>
              <a:t>а большие изменения происходят вблизи стенки </a:t>
            </a:r>
            <a:r>
              <a:rPr lang="ru-RU" sz="1800" dirty="0" smtClean="0">
                <a:latin typeface="+mn-lt"/>
              </a:rPr>
              <a:t>(&lt;= 0.7% </a:t>
            </a:r>
            <a:r>
              <a:rPr lang="ru-RU" sz="1800" dirty="0">
                <a:latin typeface="+mn-lt"/>
              </a:rPr>
              <a:t>≈ </a:t>
            </a:r>
            <a:r>
              <a:rPr lang="ru-RU" sz="1800" dirty="0" smtClean="0">
                <a:latin typeface="+mn-lt"/>
              </a:rPr>
              <a:t>1.9</a:t>
            </a:r>
            <a:r>
              <a:rPr lang="en-US" sz="1800" baseline="30000" dirty="0">
                <a:latin typeface="+mn-lt"/>
              </a:rPr>
              <a:t> </a:t>
            </a:r>
            <a:r>
              <a:rPr lang="en-US" sz="1800" baseline="30000" dirty="0" err="1">
                <a:latin typeface="+mn-lt"/>
              </a:rPr>
              <a:t>o</a:t>
            </a:r>
            <a:r>
              <a:rPr lang="en-US" sz="1800" dirty="0" err="1">
                <a:latin typeface="+mn-lt"/>
              </a:rPr>
              <a:t>C</a:t>
            </a:r>
            <a:r>
              <a:rPr lang="ru-RU" sz="1800" dirty="0" smtClean="0">
                <a:latin typeface="+mn-lt"/>
              </a:rPr>
              <a:t>)</a:t>
            </a:r>
            <a:endParaRPr lang="ru-RU" sz="1800" dirty="0">
              <a:latin typeface="+mn-lt"/>
            </a:endParaRPr>
          </a:p>
          <a:p>
            <a:pPr marL="0" indent="0" algn="just">
              <a:lnSpc>
                <a:spcPct val="200000"/>
              </a:lnSpc>
            </a:pPr>
            <a:r>
              <a:rPr lang="ru-RU" sz="1800" b="1" dirty="0" smtClean="0">
                <a:latin typeface="+mn-lt"/>
              </a:rPr>
              <a:t>3) По шероховатости:</a:t>
            </a:r>
            <a:endParaRPr lang="ru-RU" sz="1800" b="1" dirty="0">
              <a:latin typeface="+mn-lt"/>
            </a:endParaRPr>
          </a:p>
          <a:p>
            <a:pPr marL="0" indent="0" algn="just">
              <a:lnSpc>
                <a:spcPct val="100000"/>
              </a:lnSpc>
            </a:pPr>
            <a:r>
              <a:rPr lang="ru-RU" sz="1800" dirty="0" smtClean="0">
                <a:latin typeface="+mn-lt"/>
              </a:rPr>
              <a:t>- слабо влияет на профили</a:t>
            </a:r>
          </a:p>
          <a:p>
            <a:pPr marL="0" indent="0" algn="just">
              <a:lnSpc>
                <a:spcPct val="100000"/>
              </a:lnSpc>
            </a:pPr>
            <a:endParaRPr lang="ru-RU" sz="1800" dirty="0" smtClean="0">
              <a:latin typeface="+mn-lt"/>
            </a:endParaRPr>
          </a:p>
          <a:p>
            <a:pPr marL="0" indent="0" algn="just">
              <a:lnSpc>
                <a:spcPct val="100000"/>
              </a:lnSpc>
            </a:pPr>
            <a:r>
              <a:rPr lang="ru-RU" sz="1800" b="1" dirty="0" smtClean="0">
                <a:latin typeface="+mn-lt"/>
              </a:rPr>
              <a:t>Вывод: </a:t>
            </a:r>
            <a:r>
              <a:rPr lang="ru-RU" sz="1800" dirty="0" smtClean="0">
                <a:latin typeface="+mn-lt"/>
              </a:rPr>
              <a:t>такой </a:t>
            </a:r>
            <a:r>
              <a:rPr lang="ru-RU" sz="1800" dirty="0">
                <a:latin typeface="+mn-lt"/>
              </a:rPr>
              <a:t>фактор образования конденсата, как значительное изменение термобарических параметров, был зафиксирован лишь в очень тонком слое у стенки, а значит можно утверждать, что весомых предпосылок для образования </a:t>
            </a:r>
            <a:r>
              <a:rPr lang="ru-RU" sz="1800" dirty="0"/>
              <a:t>конденсата </a:t>
            </a:r>
            <a:r>
              <a:rPr lang="ru-RU" sz="1800" dirty="0" smtClean="0">
                <a:latin typeface="+mn-lt"/>
              </a:rPr>
              <a:t>на </a:t>
            </a:r>
            <a:r>
              <a:rPr lang="ru-RU" sz="1800" dirty="0">
                <a:latin typeface="+mn-lt"/>
              </a:rPr>
              <a:t>коротком участке </a:t>
            </a:r>
            <a:r>
              <a:rPr lang="ru-RU" sz="1800" dirty="0" smtClean="0">
                <a:latin typeface="+mn-lt"/>
              </a:rPr>
              <a:t>нет</a:t>
            </a:r>
          </a:p>
          <a:p>
            <a:pPr marL="0" indent="0" algn="just"/>
            <a:endParaRPr lang="ru-RU" sz="1800" dirty="0" smtClean="0">
              <a:latin typeface="+mn-lt"/>
            </a:endParaRPr>
          </a:p>
          <a:p>
            <a:pPr marL="0" indent="0" algn="just"/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7993790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+mn-lt"/>
              </a:rPr>
              <a:t>Благодарю </a:t>
            </a:r>
            <a:r>
              <a:rPr lang="ru-RU" sz="3600" dirty="0">
                <a:latin typeface="+mn-lt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120535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062" y="617201"/>
            <a:ext cx="11305607" cy="482407"/>
          </a:xfrm>
        </p:spPr>
        <p:txBody>
          <a:bodyPr/>
          <a:lstStyle/>
          <a:p>
            <a:r>
              <a:rPr lang="ru-RU" sz="2400" dirty="0">
                <a:latin typeface="+mn-lt"/>
              </a:rPr>
              <a:t>Цель </a:t>
            </a:r>
            <a:r>
              <a:rPr lang="ru-RU" sz="2400" dirty="0" smtClean="0">
                <a:latin typeface="+mn-lt"/>
              </a:rPr>
              <a:t>работы</a:t>
            </a:r>
            <a:endParaRPr lang="ru-RU" sz="2400" dirty="0">
              <a:latin typeface="+mn-lt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3"/>
          </p:nvPr>
        </p:nvSpPr>
        <p:spPr>
          <a:xfrm>
            <a:off x="539062" y="1219201"/>
            <a:ext cx="9934974" cy="5277851"/>
          </a:xfrm>
        </p:spPr>
        <p:txBody>
          <a:bodyPr>
            <a:normAutofit/>
          </a:bodyPr>
          <a:lstStyle/>
          <a:p>
            <a:pPr marL="228600" indent="0">
              <a:spcBef>
                <a:spcPts val="0"/>
              </a:spcBef>
            </a:pPr>
            <a:r>
              <a:rPr lang="ru-RU" sz="2000" b="1" dirty="0" smtClean="0">
                <a:latin typeface="+mn-lt"/>
              </a:rPr>
              <a:t>Возможные </a:t>
            </a:r>
            <a:r>
              <a:rPr lang="ru-RU" sz="2000" b="1" dirty="0">
                <a:latin typeface="+mn-lt"/>
              </a:rPr>
              <a:t>причины </a:t>
            </a:r>
            <a:r>
              <a:rPr lang="ru-RU" sz="2000" b="1" dirty="0" smtClean="0">
                <a:latin typeface="+mn-lt"/>
              </a:rPr>
              <a:t>потерь</a:t>
            </a:r>
          </a:p>
          <a:p>
            <a:pPr marL="228600" indent="0">
              <a:spcBef>
                <a:spcPts val="0"/>
              </a:spcBef>
            </a:pPr>
            <a:r>
              <a:rPr lang="ru-RU" sz="2000" dirty="0" smtClean="0">
                <a:latin typeface="+mn-lt"/>
              </a:rPr>
              <a:t>- Высокая </a:t>
            </a:r>
            <a:r>
              <a:rPr lang="ru-RU" sz="2000" dirty="0">
                <a:latin typeface="+mn-lt"/>
              </a:rPr>
              <a:t>протяженность газопровода через территорию Крайнего Севера</a:t>
            </a:r>
          </a:p>
          <a:p>
            <a:pPr marL="228600" indent="0">
              <a:spcBef>
                <a:spcPts val="0"/>
              </a:spcBef>
            </a:pPr>
            <a:r>
              <a:rPr lang="ru-RU" sz="2000" dirty="0" smtClean="0">
                <a:latin typeface="Arial"/>
              </a:rPr>
              <a:t>- Неблагоприятные </a:t>
            </a:r>
            <a:r>
              <a:rPr lang="ru-RU" sz="2000" dirty="0">
                <a:latin typeface="Arial"/>
              </a:rPr>
              <a:t>климатические условия (низкая </a:t>
            </a:r>
            <a:r>
              <a:rPr lang="ru-RU" sz="2000" dirty="0" smtClean="0">
                <a:latin typeface="Arial"/>
              </a:rPr>
              <a:t>температура</a:t>
            </a:r>
            <a:r>
              <a:rPr lang="ru-RU" sz="2000" dirty="0" smtClean="0">
                <a:latin typeface="+mn-lt"/>
              </a:rPr>
              <a:t>)</a:t>
            </a:r>
          </a:p>
          <a:p>
            <a:pPr marL="228600" indent="0">
              <a:spcBef>
                <a:spcPts val="0"/>
              </a:spcBef>
            </a:pPr>
            <a:r>
              <a:rPr lang="ru-RU" sz="2000" dirty="0" smtClean="0">
                <a:latin typeface="+mn-lt"/>
              </a:rPr>
              <a:t>- </a:t>
            </a:r>
            <a:r>
              <a:rPr lang="ru-RU" sz="2000" dirty="0">
                <a:latin typeface="+mn-lt"/>
              </a:rPr>
              <a:t>К</a:t>
            </a:r>
            <a:r>
              <a:rPr lang="ru-RU" sz="2000" dirty="0" smtClean="0">
                <a:latin typeface="+mn-lt"/>
              </a:rPr>
              <a:t>оличество </a:t>
            </a:r>
            <a:r>
              <a:rPr lang="ru-RU" sz="2000" dirty="0">
                <a:latin typeface="+mn-lt"/>
              </a:rPr>
              <a:t>компрессорных станций</a:t>
            </a:r>
          </a:p>
          <a:p>
            <a:pPr marL="228600" indent="0">
              <a:spcBef>
                <a:spcPts val="0"/>
              </a:spcBef>
            </a:pPr>
            <a:endParaRPr lang="ru-RU" sz="2000" dirty="0">
              <a:latin typeface="+mn-lt"/>
            </a:endParaRPr>
          </a:p>
          <a:p>
            <a:pPr marL="228600" indent="0" algn="just">
              <a:spcBef>
                <a:spcPts val="0"/>
              </a:spcBef>
            </a:pPr>
            <a:r>
              <a:rPr lang="ru-RU" sz="2000" b="1" dirty="0">
                <a:latin typeface="+mn-lt"/>
              </a:rPr>
              <a:t>Цель - 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оценить 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возможность 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выпадения конденсата с 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точки зрения неблагоприятных климатических условий с помощью гидродинамического моделирования (</a:t>
            </a:r>
            <a:r>
              <a:rPr lang="ru-RU" sz="2000" dirty="0" err="1">
                <a:solidFill>
                  <a:schemeClr val="tx1"/>
                </a:solidFill>
                <a:latin typeface="+mn-lt"/>
              </a:rPr>
              <a:t>Ansys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</a:rPr>
              <a:t>Fluent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)</a:t>
            </a:r>
          </a:p>
          <a:p>
            <a:pPr marL="228600" indent="0">
              <a:spcBef>
                <a:spcPts val="0"/>
              </a:spcBef>
            </a:pPr>
            <a:endParaRPr lang="ru-RU" sz="14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5798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062" y="617201"/>
            <a:ext cx="11305607" cy="482407"/>
          </a:xfrm>
        </p:spPr>
        <p:txBody>
          <a:bodyPr/>
          <a:lstStyle/>
          <a:p>
            <a:r>
              <a:rPr lang="en-US" sz="2400" dirty="0"/>
              <a:t>I. </a:t>
            </a:r>
            <a:r>
              <a:rPr lang="ru-RU" sz="2400" dirty="0" smtClean="0"/>
              <a:t>Описание движения флюида. Система уравнений Навье-Стокса</a:t>
            </a:r>
            <a:endParaRPr lang="ru-RU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Текст 4"/>
              <p:cNvSpPr>
                <a:spLocks noGrp="1"/>
              </p:cNvSpPr>
              <p:nvPr>
                <p:ph type="body" idx="3"/>
              </p:nvPr>
            </p:nvSpPr>
            <p:spPr>
              <a:xfrm>
                <a:off x="539062" y="1099609"/>
                <a:ext cx="10954326" cy="5758391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00000"/>
                  </a:lnSpc>
                </a:pPr>
                <a:r>
                  <a:rPr lang="ru-RU" sz="2000" u="sng" dirty="0" smtClean="0">
                    <a:latin typeface="+mn-lt"/>
                  </a:rPr>
                  <a:t>Баланс массы:</a:t>
                </a:r>
              </a:p>
              <a:p>
                <a:pPr marL="0" indent="0" algn="just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𝜕𝜌</m:t>
                          </m:r>
                        </m:num>
                        <m:den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ru-RU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200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ru-RU" sz="2000" i="1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𝜌</m:t>
                          </m:r>
                          <m:bar>
                            <m:bar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bar>
                        </m:e>
                      </m:d>
                      <m:r>
                        <a:rPr lang="ru-RU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00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2800" dirty="0" smtClean="0">
                  <a:latin typeface="+mn-lt"/>
                </a:endParaRPr>
              </a:p>
              <a:p>
                <a:pPr marL="0" indent="0" algn="just">
                  <a:lnSpc>
                    <a:spcPct val="100000"/>
                  </a:lnSpc>
                </a:pPr>
                <a:r>
                  <a:rPr lang="ru-RU" sz="2000" u="sng" dirty="0"/>
                  <a:t>Баланс количества движения:</a:t>
                </a:r>
                <a:endParaRPr lang="ru-RU" sz="2000" u="sng" dirty="0" smtClean="0"/>
              </a:p>
              <a:p>
                <a:pPr marL="0" indent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d>
                            <m:d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bar>
                                <m:bar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</m:bar>
                            </m:e>
                          </m:d>
                        </m:num>
                        <m:den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ru-RU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200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ru-RU" sz="2000" i="1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𝜌</m:t>
                          </m:r>
                          <m:bar>
                            <m:bar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bar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bar>
                            <m:bar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bar>
                        </m:e>
                      </m:d>
                      <m:r>
                        <a:rPr lang="ru-RU" sz="20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ru-RU" sz="200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ru-RU" sz="20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ru-RU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200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ru-RU" sz="200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𝜇</m:t>
                          </m:r>
                          <m:d>
                            <m:d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000">
                                  <a:latin typeface="Cambria Math" panose="02040503050406030204" pitchFamily="18" charset="0"/>
                                </a:rPr>
                                <m:t>𝛻</m:t>
                              </m:r>
                              <m:bar>
                                <m:bar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</m:bar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2000">
                                          <a:latin typeface="Cambria Math" panose="02040503050406030204" pitchFamily="18" charset="0"/>
                                        </a:rPr>
                                        <m:t>𝛻</m:t>
                                      </m:r>
                                      <m:bar>
                                        <m:barPr>
                                          <m:ctrlPr>
                                            <a:rPr lang="ru-RU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ru-RU" sz="2000" i="1">
                                              <a:latin typeface="Cambria Math" panose="02040503050406030204" pitchFamily="18" charset="0"/>
                                            </a:rPr>
                                            <m:t>𝑈</m:t>
                                          </m:r>
                                        </m:e>
                                      </m:bar>
                                    </m:e>
                                  </m:d>
                                </m:e>
                                <m:sup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bar>
                                <m:bar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bar>
                                    <m:bar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</m:bar>
                                </m:e>
                              </m:bar>
                              <m:d>
                                <m:d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000">
                                      <a:latin typeface="Cambria Math" panose="02040503050406030204" pitchFamily="18" charset="0"/>
                                    </a:rPr>
                                    <m:t>𝛻</m:t>
                                  </m:r>
                                  <m:r>
                                    <a:rPr lang="ru-RU" sz="2000"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bar>
                                    <m:bar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</m:bar>
                                </m:e>
                              </m:d>
                            </m:e>
                          </m:d>
                        </m:e>
                      </m:d>
                      <m:r>
                        <a:rPr lang="ru-RU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2000" i="1">
                          <a:latin typeface="Cambria Math" panose="02040503050406030204" pitchFamily="18" charset="0"/>
                        </a:rPr>
                        <m:t>𝜌</m:t>
                      </m:r>
                      <m:bar>
                        <m:bar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bar>
                    </m:oMath>
                  </m:oMathPara>
                </a14:m>
                <a:endParaRPr lang="ru-RU" sz="2000" dirty="0"/>
              </a:p>
              <a:p>
                <a:pPr marL="0" indent="0" algn="just">
                  <a:lnSpc>
                    <a:spcPct val="100000"/>
                  </a:lnSpc>
                </a:pPr>
                <a:r>
                  <a:rPr lang="ru-RU" sz="2000" u="sng" dirty="0"/>
                  <a:t>Баланс </a:t>
                </a:r>
                <a:r>
                  <a:rPr lang="ru-RU" sz="2000" u="sng" dirty="0" smtClean="0"/>
                  <a:t>энергии:</a:t>
                </a:r>
                <a:endParaRPr lang="ru-RU" sz="2000" u="sng" dirty="0"/>
              </a:p>
              <a:p>
                <a:pPr marL="0" indent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d>
                            <m:d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num>
                        <m:den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ru-RU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200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ru-RU" sz="2000" i="1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bar>
                          <m:d>
                            <m:d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</m:d>
                      <m:r>
                        <a:rPr lang="ru-RU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00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ru-RU" sz="2000" i="1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ru-RU" sz="2000">
                              <a:latin typeface="Cambria Math" panose="02040503050406030204" pitchFamily="18" charset="0"/>
                            </a:rPr>
                            <m:t>𝛻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ru-RU" sz="20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200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ru-RU" sz="2000" i="1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𝜇</m:t>
                          </m:r>
                          <m:d>
                            <m:d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000">
                                  <a:latin typeface="Cambria Math" panose="02040503050406030204" pitchFamily="18" charset="0"/>
                                </a:rPr>
                                <m:t>𝛻</m:t>
                              </m:r>
                              <m:bar>
                                <m:bar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</m:bar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2000">
                                          <a:latin typeface="Cambria Math" panose="02040503050406030204" pitchFamily="18" charset="0"/>
                                        </a:rPr>
                                        <m:t>𝛻</m:t>
                                      </m:r>
                                      <m:bar>
                                        <m:barPr>
                                          <m:ctrlPr>
                                            <a:rPr lang="ru-RU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ru-RU" sz="2000" i="1">
                                              <a:latin typeface="Cambria Math" panose="02040503050406030204" pitchFamily="18" charset="0"/>
                                            </a:rPr>
                                            <m:t>𝑈</m:t>
                                          </m:r>
                                        </m:e>
                                      </m:bar>
                                    </m:e>
                                  </m:d>
                                </m:e>
                                <m:sup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bar>
                                <m:bar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bar>
                                    <m:bar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</m:bar>
                                </m:e>
                              </m:bar>
                              <m:d>
                                <m:d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000">
                                      <a:latin typeface="Cambria Math" panose="02040503050406030204" pitchFamily="18" charset="0"/>
                                    </a:rPr>
                                    <m:t>𝛻</m:t>
                                  </m:r>
                                  <m:r>
                                    <a:rPr lang="ru-RU" sz="2000"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bar>
                                    <m:bar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</m:bar>
                                </m:e>
                              </m:d>
                            </m:e>
                          </m:d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∙</m:t>
                          </m:r>
                          <m:bar>
                            <m:bar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bar>
                        </m:e>
                      </m:d>
                    </m:oMath>
                  </m:oMathPara>
                </a14:m>
                <a:endParaRPr lang="ru-RU" sz="2000" dirty="0" smtClean="0">
                  <a:latin typeface="+mn-lt"/>
                </a:endParaRPr>
              </a:p>
              <a:p>
                <a:pPr marL="0" indent="0" algn="just">
                  <a:lnSpc>
                    <a:spcPct val="100000"/>
                  </a:lnSpc>
                </a:pPr>
                <a:r>
                  <a:rPr lang="ru-RU" sz="2000" dirty="0" smtClean="0">
                    <a:latin typeface="+mn-lt"/>
                  </a:rPr>
                  <a:t>Связывающие соотношения:</a:t>
                </a:r>
              </a:p>
              <a:p>
                <a:pPr marL="0" indent="0" algn="just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bar>
                            <m:bar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bar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⋅</m:t>
                          </m:r>
                          <m:bar>
                            <m:bar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ba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000" dirty="0" smtClean="0">
                  <a:latin typeface="+mn-lt"/>
                </a:endParaRPr>
              </a:p>
              <a:p>
                <a:pPr marL="0" indent="0" algn="just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>
                          <a:latin typeface="Cambria Math" panose="02040503050406030204" pitchFamily="18" charset="0"/>
                        </a:rPr>
                        <m:t>𝑑h</m:t>
                      </m:r>
                      <m:r>
                        <a:rPr lang="ru-RU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ru-RU" sz="2000" i="1">
                          <a:latin typeface="Cambria Math" panose="02040503050406030204" pitchFamily="18" charset="0"/>
                        </a:rPr>
                        <m:t>𝑑𝑇</m:t>
                      </m:r>
                    </m:oMath>
                  </m:oMathPara>
                </a14:m>
                <a:endParaRPr lang="ru-RU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Текс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3"/>
              </p:nvPr>
            </p:nvSpPr>
            <p:spPr>
              <a:xfrm>
                <a:off x="539062" y="1099609"/>
                <a:ext cx="10954326" cy="5758391"/>
              </a:xfrm>
              <a:blipFill>
                <a:blip r:embed="rId2"/>
                <a:stretch>
                  <a:fillRect l="-13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9774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062" y="617201"/>
            <a:ext cx="11305607" cy="482407"/>
          </a:xfrm>
        </p:spPr>
        <p:txBody>
          <a:bodyPr/>
          <a:lstStyle/>
          <a:p>
            <a:r>
              <a:rPr lang="en-US" sz="2400" dirty="0"/>
              <a:t>I. </a:t>
            </a:r>
            <a:r>
              <a:rPr lang="ru-RU" sz="2400" dirty="0" smtClean="0"/>
              <a:t>Описание движения флюида. Осреднение по </a:t>
            </a:r>
            <a:r>
              <a:rPr lang="ru-RU" sz="2400" dirty="0" err="1" smtClean="0"/>
              <a:t>Рейнольдсу</a:t>
            </a:r>
            <a:endParaRPr lang="ru-RU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Текст 4"/>
              <p:cNvSpPr>
                <a:spLocks noGrp="1"/>
              </p:cNvSpPr>
              <p:nvPr>
                <p:ph type="body" idx="3"/>
              </p:nvPr>
            </p:nvSpPr>
            <p:spPr>
              <a:xfrm>
                <a:off x="539062" y="1099609"/>
                <a:ext cx="10954326" cy="5758391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00000"/>
                  </a:lnSpc>
                </a:pPr>
                <a:r>
                  <a:rPr lang="ru-RU" sz="2000" dirty="0" smtClean="0">
                    <a:latin typeface="+mn-lt"/>
                  </a:rPr>
                  <a:t>Величины разбиваются на две составляющие:</a:t>
                </a:r>
              </a:p>
              <a:p>
                <a:pPr hangingPunct="0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</m:acc>
                      <m:r>
                        <a:rPr lang="en-GB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  </m:t>
                      </m:r>
                      <m:acc>
                        <m:accPr>
                          <m:chr m:val="̅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</m:acc>
                      <m:r>
                        <a:rPr lang="ru-RU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Φ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ru-RU" sz="2000" dirty="0" smtClean="0"/>
              </a:p>
              <a:p>
                <a:pPr marL="0" indent="0" algn="just">
                  <a:lnSpc>
                    <a:spcPct val="100000"/>
                  </a:lnSpc>
                </a:pPr>
                <a:r>
                  <a:rPr lang="ru-RU" sz="2000" dirty="0" smtClean="0"/>
                  <a:t>где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ru-RU" sz="2000" dirty="0" smtClean="0">
                    <a:latin typeface="+mn-lt"/>
                  </a:rPr>
                  <a:t> - исходная величина,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</m:acc>
                  </m:oMath>
                </a14:m>
                <a:r>
                  <a:rPr lang="ru-RU" sz="2000" dirty="0"/>
                  <a:t>- </a:t>
                </a:r>
                <a:r>
                  <a:rPr lang="ru-RU" sz="2000" dirty="0" smtClean="0"/>
                  <a:t>средняя часть,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ru-RU" sz="2000" dirty="0" smtClean="0"/>
                  <a:t>– </a:t>
                </a:r>
                <a:r>
                  <a:rPr lang="ru-RU" sz="2000" dirty="0" err="1" smtClean="0"/>
                  <a:t>флуктуационная</a:t>
                </a:r>
                <a:r>
                  <a:rPr lang="ru-RU" sz="2000" dirty="0" smtClean="0"/>
                  <a:t> часть, </a:t>
                </a:r>
                <a:endParaRPr lang="ru-RU" sz="2000" dirty="0"/>
              </a:p>
              <a:p>
                <a:pPr marL="0" indent="0" algn="just">
                  <a:lnSpc>
                    <a:spcPct val="100000"/>
                  </a:lnSpc>
                </a:pPr>
                <a:endParaRPr lang="ru-RU" sz="2000" dirty="0"/>
              </a:p>
            </p:txBody>
          </p:sp>
        </mc:Choice>
        <mc:Fallback xmlns="">
          <p:sp>
            <p:nvSpPr>
              <p:cNvPr id="5" name="Текс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3"/>
              </p:nvPr>
            </p:nvSpPr>
            <p:spPr>
              <a:xfrm>
                <a:off x="539062" y="1099609"/>
                <a:ext cx="10954326" cy="5758391"/>
              </a:xfrm>
              <a:blipFill>
                <a:blip r:embed="rId2"/>
                <a:stretch>
                  <a:fillRect l="-13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 descr="D:\Books\Pipeline Calculation\ВКР\Осреднение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62" y="3141114"/>
            <a:ext cx="6040755" cy="333819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7069319" y="3978804"/>
            <a:ext cx="42359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+mn-lt"/>
                <a:ea typeface="Times New Roman" panose="02020603050405020304" pitchFamily="18" charset="0"/>
              </a:rPr>
              <a:t>Рис.2. </a:t>
            </a:r>
            <a:r>
              <a:rPr lang="ru-RU" sz="2000" dirty="0">
                <a:latin typeface="+mn-lt"/>
                <a:ea typeface="Times New Roman" panose="02020603050405020304" pitchFamily="18" charset="0"/>
              </a:rPr>
              <a:t>Пример представления </a:t>
            </a:r>
            <a:r>
              <a:rPr lang="ru-RU" sz="2000" dirty="0" smtClean="0">
                <a:latin typeface="+mn-lt"/>
                <a:ea typeface="Times New Roman" panose="02020603050405020304" pitchFamily="18" charset="0"/>
              </a:rPr>
              <a:t>через </a:t>
            </a:r>
            <a:r>
              <a:rPr lang="ru-RU" sz="2000" dirty="0">
                <a:latin typeface="+mn-lt"/>
                <a:ea typeface="Times New Roman" panose="02020603050405020304" pitchFamily="18" charset="0"/>
              </a:rPr>
              <a:t>среднюю и </a:t>
            </a:r>
            <a:r>
              <a:rPr lang="ru-RU" sz="2000" dirty="0" err="1">
                <a:latin typeface="+mn-lt"/>
                <a:ea typeface="Times New Roman" panose="02020603050405020304" pitchFamily="18" charset="0"/>
              </a:rPr>
              <a:t>флуктуационную</a:t>
            </a:r>
            <a:r>
              <a:rPr lang="ru-RU" sz="2000" dirty="0">
                <a:latin typeface="+mn-lt"/>
                <a:ea typeface="Times New Roman" panose="02020603050405020304" pitchFamily="18" charset="0"/>
              </a:rPr>
              <a:t> составляющие</a:t>
            </a:r>
            <a:endParaRPr lang="ru-RU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8902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062" y="617201"/>
            <a:ext cx="11305607" cy="482407"/>
          </a:xfrm>
        </p:spPr>
        <p:txBody>
          <a:bodyPr/>
          <a:lstStyle/>
          <a:p>
            <a:r>
              <a:rPr lang="en-US" sz="2400" dirty="0"/>
              <a:t>I. </a:t>
            </a:r>
            <a:r>
              <a:rPr lang="ru-RU" sz="2400" dirty="0" smtClean="0"/>
              <a:t>Описание движения флюида. Осредненная система уравнений Навье-Стокса</a:t>
            </a:r>
            <a:endParaRPr lang="ru-RU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Текст 4"/>
              <p:cNvSpPr>
                <a:spLocks noGrp="1"/>
              </p:cNvSpPr>
              <p:nvPr>
                <p:ph type="body" idx="3"/>
              </p:nvPr>
            </p:nvSpPr>
            <p:spPr>
              <a:xfrm>
                <a:off x="539062" y="1219681"/>
                <a:ext cx="10954326" cy="5758391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𝜕𝜌</m:t>
                                  </m:r>
                                </m:num>
                                <m:den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d>
                                    <m:dPr>
                                      <m:ctrlP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  <m:sSub>
                                        <m:sSubPr>
                                          <m:ctrlPr>
                                            <a:rPr lang="ru-RU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ru-RU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  <m:t>𝑈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ru-RU" sz="18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d>
                                    <m:dPr>
                                      <m:ctrlP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  <m:sSub>
                                        <m:sSubPr>
                                          <m:ctrlPr>
                                            <a:rPr lang="ru-RU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ru-RU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  <m:t>𝑈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ru-RU" sz="18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d>
                                    <m:dPr>
                                      <m:ctrlP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  <m:sSub>
                                        <m:sSubPr>
                                          <m:ctrlPr>
                                            <a:rPr lang="ru-RU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ru-RU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  <m:t>𝑈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ru-RU" sz="18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ru-RU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ru-RU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  <m:t>𝑈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ru-RU" sz="18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bar>
                                    <m:barPr>
                                      <m:pos m:val="top"/>
                                      <m:ctrlP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bar>
                                </m:num>
                                <m:den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den>
                              </m:f>
                              <m:d>
                                <m:d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  <m:d>
                                    <m:dPr>
                                      <m:ctrlP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ru-RU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ru-RU" sz="1800" i="1"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ru-RU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ru-RU"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1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𝑈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ru-RU" sz="18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ru-RU" sz="1800" i="1"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ru-RU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sz="18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1800" i="1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ru-RU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ru-RU" sz="1800" i="1"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ru-RU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ru-RU"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1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𝑈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ru-RU" sz="1800" i="1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ru-RU" sz="1800" i="1"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ru-RU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sz="18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18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ru-RU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ru-RU" sz="18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num>
                                        <m:den>
                                          <m:r>
                                            <a:rPr lang="ru-RU" sz="1800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  <m:sSub>
                                        <m:sSubPr>
                                          <m:ctrlPr>
                                            <a:rPr lang="ru-RU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800" i="1"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lang="ru-RU" sz="1800" i="1"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  <m:f>
                                        <m:fPr>
                                          <m:ctrlPr>
                                            <a:rPr lang="ru-RU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ru-RU" sz="1800" i="1"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ru-RU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ru-RU"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1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𝑈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ru-RU" sz="1800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ru-RU" sz="1800" i="1"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ru-RU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sz="18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1800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  <m:bar>
                                    <m:barPr>
                                      <m:pos m:val="top"/>
                                      <m:ctrlP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sSub>
                                        <m:sSubPr>
                                          <m:ctrlPr>
                                            <a:rPr lang="ru-RU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800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ru-RU" sz="18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ru-RU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800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ru-RU" sz="18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bar>
                                </m:e>
                              </m:d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sSub>
                                <m:sSub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f>
                                <m:f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d>
                                    <m:dPr>
                                      <m:ctrlP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  <m:bar>
                                        <m:barPr>
                                          <m:pos m:val="top"/>
                                          <m:ctrlPr>
                                            <a:rPr lang="ru-RU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</m:bar>
                                    </m:e>
                                  </m:d>
                                </m:num>
                                <m:den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den>
                              </m:f>
                              <m:d>
                                <m:d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ru-RU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𝑈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  <m:bar>
                                        <m:barPr>
                                          <m:pos m:val="top"/>
                                          <m:ctrlPr>
                                            <a:rPr lang="ru-RU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</m:bar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bar>
                                        <m:barPr>
                                          <m:pos m:val="top"/>
                                          <m:ctrlPr>
                                            <a:rPr lang="ru-RU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en-GB" sz="18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bar>
                                    </m:e>
                                  </m:d>
                                </m:e>
                              </m:d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den>
                              </m:f>
                              <m:d>
                                <m:d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f>
                                    <m:fPr>
                                      <m:ctrlP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bar>
                                        <m:barPr>
                                          <m:pos m:val="top"/>
                                          <m:ctrlPr>
                                            <a:rPr lang="ru-RU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ru-RU" sz="1800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</m:bar>
                                    </m:num>
                                    <m:den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b>
                                        <m:sSubPr>
                                          <m:ctrlPr>
                                            <a:rPr lang="ru-RU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8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ru-RU" sz="18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  <m:bar>
                                    <m:barPr>
                                      <m:pos m:val="top"/>
                                      <m:ctrlP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sSub>
                                        <m:sSubPr>
                                          <m:ctrlPr>
                                            <a:rPr lang="ru-RU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800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ru-RU" sz="18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</m:bar>
                                </m:e>
                              </m:d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den>
                              </m:f>
                              <m:d>
                                <m:d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  <m:d>
                                        <m:dPr>
                                          <m:ctrlPr>
                                            <a:rPr lang="ru-RU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ru-RU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ru-RU" sz="1800" i="1">
                                                  <a:latin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ru-RU"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acc>
                                                    <m:accPr>
                                                      <m:chr m:val="̅"/>
                                                      <m:ctrlPr>
                                                        <a:rPr lang="ru-RU" sz="18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accPr>
                                                    <m:e>
                                                      <m:r>
                                                        <a:rPr lang="en-US" sz="18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𝑈</m:t>
                                                      </m:r>
                                                    </m:e>
                                                  </m:acc>
                                                </m:e>
                                                <m:sub>
                                                  <m:r>
                                                    <a:rPr lang="ru-RU" sz="1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r>
                                                <a:rPr lang="ru-RU" sz="1800" i="1">
                                                  <a:latin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ru-RU"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ru-RU" sz="1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ru-RU" sz="1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  <m:r>
                                            <a:rPr lang="ru-RU" sz="1800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f>
                                            <m:fPr>
                                              <m:ctrlPr>
                                                <a:rPr lang="ru-RU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ru-RU" sz="1800" i="1">
                                                  <a:latin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ru-RU"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acc>
                                                    <m:accPr>
                                                      <m:chr m:val="̅"/>
                                                      <m:ctrlPr>
                                                        <a:rPr lang="ru-RU" sz="18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accPr>
                                                    <m:e>
                                                      <m:r>
                                                        <a:rPr lang="en-US" sz="18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𝑈</m:t>
                                                      </m:r>
                                                    </m:e>
                                                  </m:acc>
                                                </m:e>
                                                <m:sub>
                                                  <m:r>
                                                    <a:rPr lang="ru-RU" sz="1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r>
                                                <a:rPr lang="ru-RU" sz="1800" i="1">
                                                  <a:latin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ru-RU"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ru-RU" sz="1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ru-RU" sz="1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  <m:r>
                                            <a:rPr lang="ru-RU" sz="18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f>
                                            <m:fPr>
                                              <m:ctrlPr>
                                                <a:rPr lang="ru-RU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ru-RU" sz="18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num>
                                            <m:den>
                                              <m:r>
                                                <a:rPr lang="ru-RU" sz="1800" i="1"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den>
                                          </m:f>
                                          <m:sSub>
                                            <m:sSubPr>
                                              <m:ctrlPr>
                                                <a:rPr lang="ru-RU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sz="1800" i="1">
                                                  <a:latin typeface="Cambria Math" panose="02040503050406030204" pitchFamily="18" charset="0"/>
                                                </a:rPr>
                                                <m:t>𝛿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1800" i="1">
                                                  <a:latin typeface="Cambria Math" panose="02040503050406030204" pitchFamily="18" charset="0"/>
                                                </a:rPr>
                                                <m:t>𝑖𝑗</m:t>
                                              </m:r>
                                            </m:sub>
                                          </m:sSub>
                                          <m:f>
                                            <m:fPr>
                                              <m:ctrlPr>
                                                <a:rPr lang="ru-RU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ru-RU" sz="1800" i="1">
                                                  <a:latin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ru-RU"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acc>
                                                    <m:accPr>
                                                      <m:chr m:val="̅"/>
                                                      <m:ctrlPr>
                                                        <a:rPr lang="ru-RU" sz="18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accPr>
                                                    <m:e>
                                                      <m:r>
                                                        <a:rPr lang="en-US" sz="18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𝑈</m:t>
                                                      </m:r>
                                                    </m:e>
                                                  </m:acc>
                                                </m:e>
                                                <m:sub>
                                                  <m:r>
                                                    <a:rPr lang="ru-RU" sz="1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r>
                                                <a:rPr lang="ru-RU" sz="1800" i="1">
                                                  <a:latin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ru-RU"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ru-RU" sz="1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ru-RU" sz="1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d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  <m:bar>
                                        <m:barPr>
                                          <m:pos m:val="top"/>
                                          <m:ctrlPr>
                                            <a:rPr lang="ru-RU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barPr>
                                        <m:e>
                                          <m:sSub>
                                            <m:sSubPr>
                                              <m:ctrlPr>
                                                <a:rPr lang="ru-RU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sz="1800" i="1"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1800" i="1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ru-RU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sz="1800" i="1"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18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bar>
                                    </m:e>
                                  </m:d>
                                  <m:sSub>
                                    <m:sSubPr>
                                      <m:ctrlP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ru-RU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𝑈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e>
                              <m:bar>
                                <m:barPr>
                                  <m:pos m:val="top"/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ba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bar>
                                <m:barPr>
                                  <m:pos m:val="top"/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ba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bar>
                                    <m:barPr>
                                      <m:pos m:val="top"/>
                                      <m:ctrlP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bar>
                                </m:num>
                                <m:den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den>
                              </m:f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ru-RU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𝑈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bar>
                                <m:barPr>
                                  <m:pos m:val="top"/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bar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bar>
                                <m:barPr>
                                  <m:pos m:val="top"/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bar>
                            </m:e>
                          </m:eqArr>
                        </m:e>
                      </m:d>
                    </m:oMath>
                  </m:oMathPara>
                </a14:m>
                <a:endParaRPr lang="ru-RU" sz="1800" dirty="0" smtClean="0"/>
              </a:p>
              <a:p>
                <a:pPr marL="0" indent="0" algn="just">
                  <a:lnSpc>
                    <a:spcPct val="100000"/>
                  </a:lnSpc>
                </a:pPr>
                <a:r>
                  <a:rPr lang="ru-RU" sz="1800" dirty="0"/>
                  <a:t>где </a:t>
                </a:r>
                <a14:m>
                  <m:oMath xmlns:m="http://schemas.openxmlformats.org/officeDocument/2006/math">
                    <m:r>
                      <a:rPr lang="ru-RU" sz="1800" i="1">
                        <a:latin typeface="Cambria Math" panose="02040503050406030204" pitchFamily="18" charset="0"/>
                      </a:rPr>
                      <m:t>𝜌</m:t>
                    </m:r>
                    <m:bar>
                      <m:barPr>
                        <m:pos m:val="top"/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bar>
                  </m:oMath>
                </a14:m>
                <a:r>
                  <a:rPr lang="ru-RU" sz="1800" dirty="0"/>
                  <a:t> – </a:t>
                </a:r>
                <a:r>
                  <a:rPr lang="ru-RU" sz="1800" dirty="0" err="1"/>
                  <a:t>Рейнольдсовые</a:t>
                </a:r>
                <a:r>
                  <a:rPr lang="ru-RU" sz="1800" dirty="0"/>
                  <a:t> напряжения, </a:t>
                </a:r>
                <a14:m>
                  <m:oMath xmlns:m="http://schemas.openxmlformats.org/officeDocument/2006/math">
                    <m:r>
                      <a:rPr lang="ru-RU" sz="1800" i="1">
                        <a:latin typeface="Cambria Math" panose="02040503050406030204" pitchFamily="18" charset="0"/>
                      </a:rPr>
                      <m:t>𝜌</m:t>
                    </m:r>
                    <m:bar>
                      <m:barPr>
                        <m:pos m:val="top"/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bar>
                  </m:oMath>
                </a14:m>
                <a:r>
                  <a:rPr lang="ru-RU" sz="1800" dirty="0"/>
                  <a:t> – </a:t>
                </a:r>
                <a:r>
                  <a:rPr lang="ru-RU" sz="1800" dirty="0" err="1"/>
                  <a:t>Рейнольдсовый</a:t>
                </a:r>
                <a:r>
                  <a:rPr lang="ru-RU" sz="1800" dirty="0"/>
                  <a:t> </a:t>
                </a:r>
                <a:r>
                  <a:rPr lang="ru-RU" sz="1800" dirty="0" smtClean="0"/>
                  <a:t>поток. </a:t>
                </a:r>
              </a:p>
              <a:p>
                <a:pPr marL="0" indent="0" algn="just">
                  <a:lnSpc>
                    <a:spcPct val="100000"/>
                  </a:lnSpc>
                </a:pPr>
                <a:r>
                  <a:rPr lang="ru-RU" sz="1800" dirty="0" err="1" smtClean="0"/>
                  <a:t>Рейнольдсовый</a:t>
                </a:r>
                <a:r>
                  <a:rPr lang="ru-RU" sz="1800" dirty="0" smtClean="0"/>
                  <a:t> поток моделируется так:</a:t>
                </a:r>
              </a:p>
              <a:p>
                <a:pPr marL="0" indent="0" algn="just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>
                          <a:latin typeface="Cambria Math" panose="02040503050406030204" pitchFamily="18" charset="0"/>
                        </a:rPr>
                        <m:t>𝜌</m:t>
                      </m:r>
                      <m:bar>
                        <m:barPr>
                          <m:pos m:val="top"/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bar>
                      <m:r>
                        <a:rPr lang="ru-RU" sz="18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latin typeface="Cambria Math" panose="02040503050406030204" pitchFamily="18" charset="0"/>
                                </a:rPr>
                                <m:t>𝑃𝑟</m:t>
                              </m:r>
                            </m:e>
                            <m:sub>
                              <m:r>
                                <a:rPr lang="en-GB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𝜕</m:t>
                          </m:r>
                          <m:bar>
                            <m:barPr>
                              <m:pos m:val="top"/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ba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18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f>
                        <m:f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𝜕</m:t>
                          </m:r>
                          <m:bar>
                            <m:barPr>
                              <m:pos m:val="top"/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ba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1800" dirty="0" smtClean="0"/>
              </a:p>
              <a:p>
                <a:pPr marL="0" indent="0" algn="just">
                  <a:lnSpc>
                    <a:spcPct val="100000"/>
                  </a:lnSpc>
                </a:pPr>
                <a:r>
                  <a:rPr lang="ru-RU" sz="1800" dirty="0"/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ru-RU" sz="1800" dirty="0"/>
                  <a:t> – турбулентная вязкость, которая определяется из других эмпирических соотношений,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𝑃𝑟</m:t>
                        </m:r>
                      </m:e>
                      <m:sub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ru-RU" sz="1800" dirty="0"/>
                  <a:t> – турбулентное число Прандтля,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ru-RU" sz="1800" dirty="0"/>
                  <a:t> – турбулентный коэффициент теплопроводности</a:t>
                </a:r>
                <a:endParaRPr lang="ru-RU" sz="1800" dirty="0" smtClean="0"/>
              </a:p>
            </p:txBody>
          </p:sp>
        </mc:Choice>
        <mc:Fallback xmlns="">
          <p:sp>
            <p:nvSpPr>
              <p:cNvPr id="5" name="Текс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3"/>
              </p:nvPr>
            </p:nvSpPr>
            <p:spPr>
              <a:xfrm>
                <a:off x="539062" y="1219681"/>
                <a:ext cx="10954326" cy="5758391"/>
              </a:xfrm>
              <a:blipFill>
                <a:blip r:embed="rId2"/>
                <a:stretch>
                  <a:fillRect l="-1280" r="-5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8481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062" y="617201"/>
            <a:ext cx="11305607" cy="482407"/>
          </a:xfrm>
        </p:spPr>
        <p:txBody>
          <a:bodyPr/>
          <a:lstStyle/>
          <a:p>
            <a:r>
              <a:rPr lang="en-US" sz="2400" dirty="0"/>
              <a:t>I. </a:t>
            </a:r>
            <a:r>
              <a:rPr lang="ru-RU" sz="2400" dirty="0" smtClean="0"/>
              <a:t>Описание движения флюида. Модель </a:t>
            </a:r>
            <a:r>
              <a:rPr lang="en-US" sz="2400" dirty="0" smtClean="0"/>
              <a:t>Shear Stress Transport</a:t>
            </a:r>
            <a:endParaRPr lang="ru-RU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Текст 4"/>
              <p:cNvSpPr>
                <a:spLocks noGrp="1"/>
              </p:cNvSpPr>
              <p:nvPr>
                <p:ph type="body" idx="3"/>
              </p:nvPr>
            </p:nvSpPr>
            <p:spPr>
              <a:xfrm>
                <a:off x="539062" y="1099609"/>
                <a:ext cx="10954326" cy="5758391"/>
              </a:xfrm>
            </p:spPr>
            <p:txBody>
              <a:bodyPr>
                <a:normAutofit/>
              </a:bodyPr>
              <a:lstStyle/>
              <a:p>
                <a:pPr marL="0" indent="0" algn="just"/>
                <a:r>
                  <a:rPr lang="ru-RU" sz="2000" dirty="0" err="1" smtClean="0"/>
                  <a:t>Рейнольдсовые</a:t>
                </a:r>
                <a:r>
                  <a:rPr lang="ru-RU" sz="2000" dirty="0" smtClean="0"/>
                  <a:t> напряжения моделируются на основе гипотезы </a:t>
                </a:r>
                <a:r>
                  <a:rPr lang="ru-RU" sz="2000" dirty="0" err="1" smtClean="0"/>
                  <a:t>Буссинеска</a:t>
                </a:r>
                <a:r>
                  <a:rPr lang="ru-RU" sz="2000" dirty="0" smtClean="0"/>
                  <a:t>:</a:t>
                </a:r>
              </a:p>
              <a:p>
                <a:pPr marL="0" indent="0" algn="just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2000" i="1">
                          <a:latin typeface="Cambria Math" panose="02040503050406030204" pitchFamily="18" charset="0"/>
                        </a:rPr>
                        <m:t>𝜌</m:t>
                      </m:r>
                      <m:bar>
                        <m:barPr>
                          <m:pos m:val="top"/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bar>
                      <m:r>
                        <a:rPr lang="ru-RU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sSub>
                            <m:sSub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f>
                            <m:f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ru-RU" sz="20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ru-RU" sz="2000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ru-RU" sz="2000" dirty="0" smtClean="0"/>
              </a:p>
              <a:p>
                <a:pPr marL="0" indent="0" algn="just">
                  <a:lnSpc>
                    <a:spcPct val="100000"/>
                  </a:lnSpc>
                </a:pPr>
                <a:r>
                  <a:rPr lang="ru-RU" sz="2000" dirty="0" smtClean="0"/>
                  <a:t>где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ru-RU" sz="2000" dirty="0"/>
                  <a:t> – турбулентная кинетическая </a:t>
                </a:r>
                <a:r>
                  <a:rPr lang="ru-RU" sz="2000" dirty="0" smtClean="0"/>
                  <a:t>энергия</a:t>
                </a:r>
              </a:p>
              <a:p>
                <a:pPr marL="0" indent="0" algn="just">
                  <a:lnSpc>
                    <a:spcPct val="100000"/>
                  </a:lnSpc>
                </a:pPr>
                <a:endParaRPr lang="ru-RU" sz="2000" dirty="0" smtClean="0"/>
              </a:p>
              <a:p>
                <a:pPr marL="0" indent="0" algn="just">
                  <a:lnSpc>
                    <a:spcPct val="100000"/>
                  </a:lnSpc>
                </a:pPr>
                <a:r>
                  <a:rPr lang="ru-RU" sz="2000" dirty="0" smtClean="0"/>
                  <a:t>Новые введенные турбулентные характеристики определяем по полуэмпирической модели </a:t>
                </a:r>
                <a:r>
                  <a:rPr lang="en-US" sz="2000" dirty="0" smtClean="0"/>
                  <a:t>Shear Stress Transport</a:t>
                </a:r>
                <a:r>
                  <a:rPr lang="ru-RU" sz="2000" dirty="0" smtClean="0"/>
                  <a:t>. </a:t>
                </a:r>
                <a:r>
                  <a:rPr lang="ru-RU" sz="2000" dirty="0"/>
                  <a:t>Данная модель вводит уравнения баланса для турбулентных </a:t>
                </a:r>
                <a:r>
                  <a:rPr lang="ru-RU" sz="2000" dirty="0" smtClean="0"/>
                  <a:t>характеристик. </a:t>
                </a:r>
              </a:p>
              <a:p>
                <a:pPr marL="0" indent="0" algn="just">
                  <a:lnSpc>
                    <a:spcPct val="100000"/>
                  </a:lnSpc>
                </a:pPr>
                <a:r>
                  <a:rPr lang="ru-RU" sz="2000" dirty="0" smtClean="0"/>
                  <a:t>- Хорошо описывает </a:t>
                </a:r>
                <a:r>
                  <a:rPr lang="ru-RU" sz="2000" dirty="0" err="1" smtClean="0"/>
                  <a:t>пристенные</a:t>
                </a:r>
                <a:r>
                  <a:rPr lang="ru-RU" sz="2000" dirty="0" smtClean="0"/>
                  <a:t> течения</a:t>
                </a:r>
              </a:p>
              <a:p>
                <a:pPr marL="0" indent="0" algn="just">
                  <a:lnSpc>
                    <a:spcPct val="100000"/>
                  </a:lnSpc>
                </a:pPr>
                <a:r>
                  <a:rPr lang="ru-RU" sz="2000" dirty="0" smtClean="0"/>
                  <a:t>- Хорошо описывает свободные течения</a:t>
                </a:r>
              </a:p>
              <a:p>
                <a:pPr marL="0" indent="0" algn="just">
                  <a:lnSpc>
                    <a:spcPct val="100000"/>
                  </a:lnSpc>
                </a:pPr>
                <a:r>
                  <a:rPr lang="ru-RU" sz="2000" dirty="0" smtClean="0"/>
                  <a:t>- Хорошо описывает множество различных течений </a:t>
                </a:r>
              </a:p>
              <a:p>
                <a:pPr marL="0" indent="0" algn="just">
                  <a:lnSpc>
                    <a:spcPct val="100000"/>
                  </a:lnSpc>
                </a:pPr>
                <a:r>
                  <a:rPr lang="ru-RU" sz="2000" dirty="0" smtClean="0"/>
                  <a:t>- Вычислительно менее затратная среди других моделей турбулентности</a:t>
                </a:r>
              </a:p>
              <a:p>
                <a:pPr marL="0" indent="0" algn="just">
                  <a:lnSpc>
                    <a:spcPct val="100000"/>
                  </a:lnSpc>
                </a:pPr>
                <a:endParaRPr lang="ru-RU" sz="2000" dirty="0" smtClean="0"/>
              </a:p>
            </p:txBody>
          </p:sp>
        </mc:Choice>
        <mc:Fallback xmlns="">
          <p:sp>
            <p:nvSpPr>
              <p:cNvPr id="5" name="Текс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3"/>
              </p:nvPr>
            </p:nvSpPr>
            <p:spPr>
              <a:xfrm>
                <a:off x="539062" y="1099609"/>
                <a:ext cx="10954326" cy="5758391"/>
              </a:xfrm>
              <a:blipFill>
                <a:blip r:embed="rId2"/>
                <a:stretch>
                  <a:fillRect l="-1391" r="-6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5333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062" y="617201"/>
            <a:ext cx="11305607" cy="482407"/>
          </a:xfrm>
        </p:spPr>
        <p:txBody>
          <a:bodyPr/>
          <a:lstStyle/>
          <a:p>
            <a:r>
              <a:rPr lang="en-US" sz="2400" dirty="0" smtClean="0"/>
              <a:t>I</a:t>
            </a:r>
            <a:r>
              <a:rPr lang="en-US" sz="2400" dirty="0"/>
              <a:t>I</a:t>
            </a:r>
            <a:r>
              <a:rPr lang="en-US" sz="2400" dirty="0" smtClean="0"/>
              <a:t>. </a:t>
            </a:r>
            <a:r>
              <a:rPr lang="ru-RU" sz="2400" dirty="0" smtClean="0"/>
              <a:t>Моделирование газожидкостного течения. Режимы течения</a:t>
            </a:r>
            <a:endParaRPr lang="ru-RU" sz="2400" dirty="0">
              <a:latin typeface="+mn-lt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3"/>
          </p:nvPr>
        </p:nvSpPr>
        <p:spPr>
          <a:xfrm>
            <a:off x="523942" y="1007245"/>
            <a:ext cx="10954326" cy="1578937"/>
          </a:xfrm>
        </p:spPr>
        <p:txBody>
          <a:bodyPr>
            <a:normAutofit/>
          </a:bodyPr>
          <a:lstStyle/>
          <a:p>
            <a:pPr marL="0" indent="0" algn="just"/>
            <a:r>
              <a:rPr lang="ru-RU" sz="2000" dirty="0"/>
              <a:t>Р</a:t>
            </a:r>
            <a:r>
              <a:rPr lang="ru-RU" sz="2000" dirty="0" smtClean="0"/>
              <a:t>ассматривается поток газа и конденсата – газожидкостное течение:</a:t>
            </a:r>
            <a:endParaRPr lang="ru-RU" sz="2000" dirty="0">
              <a:latin typeface="+mn-lt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-304800" y="5985164"/>
            <a:ext cx="6936509" cy="440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 smtClean="0"/>
              <a:t>Рис.3. Режимы газожидкостного течения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ru-RU" sz="2400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9" name="Рисунок 8"/>
          <p:cNvPicPr/>
          <p:nvPr/>
        </p:nvPicPr>
        <p:blipFill>
          <a:blip r:embed="rId2"/>
          <a:stretch>
            <a:fillRect/>
          </a:stretch>
        </p:blipFill>
        <p:spPr>
          <a:xfrm>
            <a:off x="51318" y="1868248"/>
            <a:ext cx="5964907" cy="3917373"/>
          </a:xfrm>
          <a:prstGeom prst="rect">
            <a:avLst/>
          </a:prstGeom>
        </p:spPr>
      </p:pic>
      <p:sp>
        <p:nvSpPr>
          <p:cNvPr id="10" name="Текст 4"/>
          <p:cNvSpPr>
            <a:spLocks noGrp="1"/>
          </p:cNvSpPr>
          <p:nvPr>
            <p:ph type="body" idx="3"/>
          </p:nvPr>
        </p:nvSpPr>
        <p:spPr>
          <a:xfrm>
            <a:off x="6283865" y="2684992"/>
            <a:ext cx="5688031" cy="3001818"/>
          </a:xfrm>
        </p:spPr>
        <p:txBody>
          <a:bodyPr>
            <a:normAutofit/>
          </a:bodyPr>
          <a:lstStyle/>
          <a:p>
            <a:pPr marL="0" indent="0" algn="just"/>
            <a:r>
              <a:rPr lang="ru-RU" sz="2000" dirty="0" smtClean="0"/>
              <a:t>- </a:t>
            </a:r>
            <a:r>
              <a:rPr lang="ru-RU" sz="2000" dirty="0" smtClean="0"/>
              <a:t>Поскольку в данной работе описывается течение газоконденсатной смеси с малым количеством жидкости, </a:t>
            </a:r>
            <a:r>
              <a:rPr lang="ru-RU" sz="2000" dirty="0" smtClean="0"/>
              <a:t>то актуальными будут режимы справа</a:t>
            </a:r>
          </a:p>
        </p:txBody>
      </p:sp>
    </p:spTree>
    <p:extLst>
      <p:ext uri="{BB962C8B-B14F-4D97-AF65-F5344CB8AC3E}">
        <p14:creationId xmlns:p14="http://schemas.microsoft.com/office/powerpoint/2010/main" val="161364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062" y="617201"/>
            <a:ext cx="11305607" cy="482407"/>
          </a:xfrm>
        </p:spPr>
        <p:txBody>
          <a:bodyPr/>
          <a:lstStyle/>
          <a:p>
            <a:r>
              <a:rPr lang="en-US" sz="2400" dirty="0" smtClean="0"/>
              <a:t>I</a:t>
            </a:r>
            <a:r>
              <a:rPr lang="en-US" sz="2400" dirty="0"/>
              <a:t>I</a:t>
            </a:r>
            <a:r>
              <a:rPr lang="en-US" sz="2400" dirty="0" smtClean="0"/>
              <a:t>. </a:t>
            </a:r>
            <a:r>
              <a:rPr lang="ru-RU" sz="2400" dirty="0" smtClean="0"/>
              <a:t>Моделирование газожидкостного течения. Модель объема жидкости</a:t>
            </a:r>
            <a:endParaRPr lang="ru-RU" sz="2400" dirty="0">
              <a:latin typeface="+mn-lt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3"/>
          </p:nvPr>
        </p:nvSpPr>
        <p:spPr>
          <a:xfrm>
            <a:off x="539062" y="998009"/>
            <a:ext cx="10954326" cy="1133796"/>
          </a:xfrm>
        </p:spPr>
        <p:txBody>
          <a:bodyPr>
            <a:normAutofit/>
          </a:bodyPr>
          <a:lstStyle/>
          <a:p>
            <a:pPr marL="0" indent="0" algn="just"/>
            <a:r>
              <a:rPr lang="ru-RU" sz="2000" dirty="0">
                <a:latin typeface="+mn-lt"/>
              </a:rPr>
              <a:t>Модель объема жидкости (VOF – </a:t>
            </a:r>
            <a:r>
              <a:rPr lang="ru-RU" sz="2000" dirty="0" err="1">
                <a:latin typeface="+mn-lt"/>
              </a:rPr>
              <a:t>Volume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of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Fluid</a:t>
            </a:r>
            <a:r>
              <a:rPr lang="ru-RU" sz="2000" dirty="0">
                <a:latin typeface="+mn-lt"/>
              </a:rPr>
              <a:t>) - моделирование поверхности раздела жидкости и </a:t>
            </a:r>
            <a:r>
              <a:rPr lang="ru-RU" sz="2000" dirty="0" smtClean="0">
                <a:latin typeface="+mn-lt"/>
              </a:rPr>
              <a:t>газа</a:t>
            </a:r>
            <a:endParaRPr lang="ru-RU" sz="2000" dirty="0">
              <a:latin typeface="+mn-lt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363420" y="3502594"/>
            <a:ext cx="4855125" cy="1827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/>
              <a:t>Рис.4. Иллюстрация моделирования раздела двух сред (жидкости и газа) с помощью метода </a:t>
            </a:r>
            <a:r>
              <a:rPr lang="ru-RU" sz="2000" dirty="0" smtClean="0"/>
              <a:t>VOF</a:t>
            </a:r>
            <a:endParaRPr lang="ru-RU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ru-RU" sz="2400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9" name="Рисунок 8" descr="https://upload.wikimedia.org/wikipedia/commons/e/ed/Drifter_drop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635" y="1773382"/>
            <a:ext cx="5298526" cy="47678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4478748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ПбПУ">
      <a:dk1>
        <a:srgbClr val="2B2929"/>
      </a:dk1>
      <a:lt1>
        <a:srgbClr val="FFFFFF"/>
      </a:lt1>
      <a:dk2>
        <a:srgbClr val="00B050"/>
      </a:dk2>
      <a:lt2>
        <a:srgbClr val="FFFFFF"/>
      </a:lt2>
      <a:accent1>
        <a:srgbClr val="007889"/>
      </a:accent1>
      <a:accent2>
        <a:srgbClr val="F0961D"/>
      </a:accent2>
      <a:accent3>
        <a:srgbClr val="2FA0E1"/>
      </a:accent3>
      <a:accent4>
        <a:srgbClr val="054C84"/>
      </a:accent4>
      <a:accent5>
        <a:srgbClr val="828A9A"/>
      </a:accent5>
      <a:accent6>
        <a:srgbClr val="69AC2B"/>
      </a:accent6>
      <a:hlink>
        <a:srgbClr val="304091"/>
      </a:hlink>
      <a:folHlink>
        <a:srgbClr val="85000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13737</TotalTime>
  <Words>999</Words>
  <Application>Microsoft Office PowerPoint</Application>
  <PresentationFormat>Широкоэкранный</PresentationFormat>
  <Paragraphs>214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Noto Sans Symbols</vt:lpstr>
      <vt:lpstr>Arial</vt:lpstr>
      <vt:lpstr>PT Sans</vt:lpstr>
      <vt:lpstr>Times New Roman</vt:lpstr>
      <vt:lpstr>Cambria Math</vt:lpstr>
      <vt:lpstr>Calibri</vt:lpstr>
      <vt:lpstr>Montserrat</vt:lpstr>
      <vt:lpstr>1_Тема Office</vt:lpstr>
      <vt:lpstr>Моделирование транспорта газа в магистральном  трубопроводе</vt:lpstr>
      <vt:lpstr>Актуальность</vt:lpstr>
      <vt:lpstr>Цель работы</vt:lpstr>
      <vt:lpstr>I. Описание движения флюида. Система уравнений Навье-Стокса</vt:lpstr>
      <vt:lpstr>I. Описание движения флюида. Осреднение по Рейнольдсу</vt:lpstr>
      <vt:lpstr>I. Описание движения флюида. Осредненная система уравнений Навье-Стокса</vt:lpstr>
      <vt:lpstr>I. Описание движения флюида. Модель Shear Stress Transport</vt:lpstr>
      <vt:lpstr>II. Моделирование газожидкостного течения. Режимы течения</vt:lpstr>
      <vt:lpstr>II. Моделирование газожидкостного течения. Модель объема жидкости</vt:lpstr>
      <vt:lpstr>II. Моделирование газожидкостного течения. Модель объема жидкости</vt:lpstr>
      <vt:lpstr>II. Моделирование газожидкостного течения. Модель Эйлера</vt:lpstr>
      <vt:lpstr>III. Постановка задачи</vt:lpstr>
      <vt:lpstr>III. Постановка задачи</vt:lpstr>
      <vt:lpstr>III. Постановка задачи</vt:lpstr>
      <vt:lpstr>III. Постановка задачи</vt:lpstr>
      <vt:lpstr>III. Постановка задачи</vt:lpstr>
      <vt:lpstr>III. Постановка задачи</vt:lpstr>
      <vt:lpstr>III. Постановка задачи</vt:lpstr>
      <vt:lpstr>III. Постановка задачи</vt:lpstr>
      <vt:lpstr>III. Постановка задачи. Сетка</vt:lpstr>
      <vt:lpstr>III. Постановка задачи. Сетка</vt:lpstr>
      <vt:lpstr>IV. Результаты расчета</vt:lpstr>
      <vt:lpstr>IV. Результаты расчета</vt:lpstr>
      <vt:lpstr>IV. Результаты расчета</vt:lpstr>
      <vt:lpstr>Выводы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Кузнецова Анна Юрьевна</dc:creator>
  <cp:lastModifiedBy>Egor Udalov</cp:lastModifiedBy>
  <cp:revision>204</cp:revision>
  <dcterms:created xsi:type="dcterms:W3CDTF">2021-01-21T09:13:10Z</dcterms:created>
  <dcterms:modified xsi:type="dcterms:W3CDTF">2022-06-21T09:48:50Z</dcterms:modified>
</cp:coreProperties>
</file>