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70" r:id="rId9"/>
    <p:sldId id="265" r:id="rId10"/>
    <p:sldId id="273" r:id="rId11"/>
    <p:sldId id="274" r:id="rId12"/>
    <p:sldId id="275" r:id="rId13"/>
    <p:sldId id="276" r:id="rId14"/>
    <p:sldId id="277" r:id="rId15"/>
    <p:sldId id="295" r:id="rId16"/>
    <p:sldId id="278" r:id="rId17"/>
    <p:sldId id="279" r:id="rId18"/>
    <p:sldId id="280" r:id="rId19"/>
    <p:sldId id="281" r:id="rId20"/>
    <p:sldId id="283" r:id="rId21"/>
    <p:sldId id="286" r:id="rId22"/>
    <p:sldId id="287" r:id="rId23"/>
    <p:sldId id="288" r:id="rId24"/>
    <p:sldId id="289" r:id="rId25"/>
    <p:sldId id="293" r:id="rId26"/>
    <p:sldId id="294" r:id="rId27"/>
    <p:sldId id="29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60" d="100"/>
          <a:sy n="60" d="100"/>
        </p:scale>
        <p:origin x="-979" y="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62384-F16F-4AE7-81F6-CB5096B02CEE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20C23-AD65-4417-A072-B7440CF7D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2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20C23-AD65-4417-A072-B7440CF7D87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1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6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1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1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6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40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0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7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0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1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309B-0888-4240-AB95-3C457526AFD1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1DBA-D65B-4A48-9422-1D8E2CA5D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05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co.ifmo.ru/el_books/numerical_methods/library/uBlas_docs/storage_concept.htm" TargetMode="External"/><Relationship Id="rId2" Type="http://schemas.openxmlformats.org/officeDocument/2006/relationships/hyperlink" Target="http://aco.ifmo.ru/el_books/numerical_methods/library/uBlas_docs/matrix.htm#matrix_1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co.ifmo.ru/el_books/numerical_methods/library/uBlas_docs/matrix.htm#matrix_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co.ifmo.ru/el_books/numerical_methods/library/uBlas_docs/triangular.htm#triangular_matrix_2" TargetMode="External"/><Relationship Id="rId2" Type="http://schemas.openxmlformats.org/officeDocument/2006/relationships/hyperlink" Target="http://aco.ifmo.ru/el_books/numerical_methods/library/uBlas_docs/triangular.htm#triangular_matrix_1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co.ifmo.ru/el_books/numerical_methods/library/uBlas_docs/triangular.htm#triangular_matrix_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st.org/" TargetMode="External"/><Relationship Id="rId2" Type="http://schemas.openxmlformats.org/officeDocument/2006/relationships/hyperlink" Target="http://www.boost.org/doc/libs/1_55_0/libs/numeric/ublas/doc/index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co.ifmo.ru/el_books/numerical_methods/library/ubla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co.ifmo.ru/el_books/numerical_methods/library/uBlas_docs/range.ht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Библиотека </a:t>
            </a:r>
            <a:r>
              <a:rPr lang="en-US" b="1" dirty="0"/>
              <a:t>Boost::</a:t>
            </a:r>
            <a:r>
              <a:rPr lang="en-US" b="1" dirty="0" err="1"/>
              <a:t>uBLAS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373216"/>
            <a:ext cx="3968080" cy="146913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Выполнили:</a:t>
            </a:r>
          </a:p>
          <a:p>
            <a:pPr algn="l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Васильева Анастасия</a:t>
            </a:r>
          </a:p>
          <a:p>
            <a:pPr algn="l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Киселев Лев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13604/1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730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322714"/>
          </a:xfrm>
        </p:spPr>
        <p:txBody>
          <a:bodyPr>
            <a:normAutofit/>
          </a:bodyPr>
          <a:lstStyle/>
          <a:p>
            <a:r>
              <a:rPr lang="ru-RU" sz="2400" b="1" dirty="0"/>
              <a:t>Векторные </a:t>
            </a:r>
            <a:r>
              <a:rPr lang="ru-RU" sz="2400" b="1" dirty="0" smtClean="0"/>
              <a:t>операции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Унарные операции</a:t>
            </a:r>
            <a:br>
              <a:rPr lang="ru-RU" sz="2400" b="1" dirty="0"/>
            </a:br>
            <a:r>
              <a:rPr lang="ru-RU" sz="2400" b="1" dirty="0"/>
              <a:t>Описание</a:t>
            </a:r>
            <a:br>
              <a:rPr lang="ru-RU" sz="2400" b="1" dirty="0"/>
            </a:br>
            <a:r>
              <a:rPr lang="ru-RU" sz="2400" dirty="0"/>
              <a:t>Шаблонный класс </a:t>
            </a:r>
            <a:r>
              <a:rPr lang="ru-RU" sz="2400" dirty="0" err="1"/>
              <a:t>vector_unary</a:t>
            </a:r>
            <a:r>
              <a:rPr lang="ru-RU" sz="2400" dirty="0"/>
              <a:t> &lt;Е, F&gt; описывает унарную векторную операцию.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Параметры </a:t>
            </a:r>
            <a:r>
              <a:rPr lang="ru-RU" sz="2400" b="1" dirty="0" smtClean="0"/>
              <a:t>шаблона</a:t>
            </a:r>
            <a:br>
              <a:rPr lang="ru-RU" sz="24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54994"/>
              </p:ext>
            </p:extLst>
          </p:nvPr>
        </p:nvGraphicFramePr>
        <p:xfrm>
          <a:off x="459160" y="3861048"/>
          <a:ext cx="807328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6640"/>
                <a:gridCol w="4036640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dirty="0"/>
                        <a:t>Параметр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Описание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Тип векторного выражения.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Тип операции.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1400" b="1" dirty="0"/>
              <a:t>Унарные операции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en-US" sz="1400" dirty="0"/>
              <a:t>template&lt;class E1, class E2, class F&gt;</a:t>
            </a:r>
            <a:br>
              <a:rPr lang="en-US" sz="1400" dirty="0"/>
            </a:br>
            <a:r>
              <a:rPr lang="en-US" sz="1400" dirty="0"/>
              <a:t>   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vector_unary_traits</a:t>
            </a:r>
            <a:r>
              <a:rPr lang="en-US" sz="1400" dirty="0"/>
              <a:t> {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typedef</a:t>
            </a:r>
            <a:r>
              <a:rPr lang="en-US" sz="1400" dirty="0"/>
              <a:t> </a:t>
            </a:r>
            <a:r>
              <a:rPr lang="en-US" sz="1400" dirty="0" err="1"/>
              <a:t>vector_unary</a:t>
            </a:r>
            <a:r>
              <a:rPr lang="en-US" sz="1400" dirty="0"/>
              <a:t>&lt;</a:t>
            </a:r>
            <a:r>
              <a:rPr lang="en-US" sz="1400" dirty="0" err="1"/>
              <a:t>typename</a:t>
            </a:r>
            <a:r>
              <a:rPr lang="en-US" sz="1400" dirty="0"/>
              <a:t> E1::</a:t>
            </a:r>
            <a:r>
              <a:rPr lang="en-US" sz="1400" dirty="0" err="1"/>
              <a:t>const_closure_type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                               </a:t>
            </a:r>
            <a:r>
              <a:rPr lang="en-US" sz="1400" dirty="0" err="1"/>
              <a:t>typename</a:t>
            </a:r>
            <a:r>
              <a:rPr lang="en-US" sz="1400" dirty="0"/>
              <a:t> E2::</a:t>
            </a:r>
            <a:r>
              <a:rPr lang="en-US" sz="1400" dirty="0" err="1"/>
              <a:t>const_closure_type</a:t>
            </a:r>
            <a:r>
              <a:rPr lang="en-US" sz="1400" dirty="0"/>
              <a:t>, F&gt; </a:t>
            </a:r>
            <a:r>
              <a:rPr lang="en-US" sz="1400" dirty="0" err="1"/>
              <a:t>expression_type</a:t>
            </a:r>
            <a:r>
              <a:rPr lang="en-US" sz="1400" dirty="0"/>
              <a:t>;</a:t>
            </a:r>
            <a:br>
              <a:rPr lang="en-US" sz="1400" dirty="0"/>
            </a:br>
            <a:r>
              <a:rPr lang="en-US" sz="1400" dirty="0"/>
              <a:t>        </a:t>
            </a:r>
            <a:r>
              <a:rPr lang="en-US" sz="1400" dirty="0" err="1"/>
              <a:t>typedef</a:t>
            </a:r>
            <a:r>
              <a:rPr lang="en-US" sz="1400" dirty="0"/>
              <a:t> </a:t>
            </a:r>
            <a:r>
              <a:rPr lang="en-US" sz="1400" dirty="0" err="1"/>
              <a:t>expression_type</a:t>
            </a:r>
            <a:r>
              <a:rPr lang="en-US" sz="1400" dirty="0"/>
              <a:t> </a:t>
            </a:r>
            <a:r>
              <a:rPr lang="en-US" sz="1400" dirty="0" err="1"/>
              <a:t>result_type</a:t>
            </a:r>
            <a:r>
              <a:rPr lang="en-US" sz="1400" dirty="0"/>
              <a:t>;</a:t>
            </a:r>
            <a:br>
              <a:rPr lang="en-US" sz="1400" dirty="0"/>
            </a:br>
            <a:r>
              <a:rPr lang="en-US" sz="1400" dirty="0"/>
              <a:t>    };</a:t>
            </a:r>
            <a:br>
              <a:rPr lang="en-US" sz="1400" dirty="0"/>
            </a:br>
            <a:r>
              <a:rPr lang="en-US" sz="1400" dirty="0"/>
              <a:t>     </a:t>
            </a:r>
            <a:br>
              <a:rPr lang="en-US" sz="1400" dirty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инверсии векторного выражения</a:t>
            </a:r>
            <a:br>
              <a:rPr lang="ru-RU" sz="1400" b="1" dirty="0" smtClean="0"/>
            </a:br>
            <a:r>
              <a:rPr lang="ru-RU" sz="1400" dirty="0" smtClean="0"/>
              <a:t>    // (- </a:t>
            </a:r>
            <a:r>
              <a:rPr lang="en-US" sz="1400" dirty="0" smtClean="0"/>
              <a:t>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- v [</a:t>
            </a:r>
            <a:r>
              <a:rPr lang="en-US" sz="1400" dirty="0" err="1" smtClean="0"/>
              <a:t>i</a:t>
            </a:r>
            <a:r>
              <a:rPr lang="en-US" sz="1400" dirty="0" smtClean="0"/>
              <a:t>]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operator -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комплексного сопряженного векторного выражения</a:t>
            </a:r>
            <a:br>
              <a:rPr lang="ru-RU" sz="1400" b="1" dirty="0" smtClean="0"/>
            </a:br>
            <a:r>
              <a:rPr lang="ru-RU" sz="1400" dirty="0" smtClean="0"/>
              <a:t>    // (</a:t>
            </a:r>
            <a:r>
              <a:rPr lang="en-US" sz="1400" dirty="0" err="1" smtClean="0"/>
              <a:t>conj</a:t>
            </a:r>
            <a:r>
              <a:rPr lang="en-US" sz="1400" dirty="0" smtClean="0"/>
              <a:t> 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</a:t>
            </a:r>
            <a:r>
              <a:rPr lang="en-US" sz="1400" dirty="0" err="1" smtClean="0"/>
              <a:t>conj</a:t>
            </a:r>
            <a:r>
              <a:rPr lang="en-US" sz="1400" dirty="0" smtClean="0"/>
              <a:t> (v [</a:t>
            </a:r>
            <a:r>
              <a:rPr lang="en-US" sz="1400" dirty="0" err="1" smtClean="0"/>
              <a:t>i</a:t>
            </a:r>
            <a:r>
              <a:rPr lang="en-US" sz="1400" dirty="0" smtClean="0"/>
              <a:t>])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</a:t>
            </a:r>
            <a:r>
              <a:rPr lang="en-US" sz="1400" dirty="0" err="1" smtClean="0"/>
              <a:t>conj</a:t>
            </a:r>
            <a:r>
              <a:rPr lang="en-US" sz="1400" dirty="0" smtClean="0"/>
              <a:t>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мнимой части векторного выражения</a:t>
            </a:r>
            <a:br>
              <a:rPr lang="ru-RU" sz="1400" b="1" dirty="0" smtClean="0"/>
            </a:br>
            <a:r>
              <a:rPr lang="ru-RU" sz="1400" dirty="0" smtClean="0"/>
              <a:t>    // (</a:t>
            </a:r>
            <a:r>
              <a:rPr lang="en-US" sz="1400" dirty="0" smtClean="0"/>
              <a:t>real 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real (v [</a:t>
            </a:r>
            <a:r>
              <a:rPr lang="en-US" sz="1400" dirty="0" err="1" smtClean="0"/>
              <a:t>i</a:t>
            </a:r>
            <a:r>
              <a:rPr lang="en-US" sz="1400" dirty="0" smtClean="0"/>
              <a:t>])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real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действительной части векторного выражения</a:t>
            </a:r>
            <a:br>
              <a:rPr lang="ru-RU" sz="1400" b="1" dirty="0" smtClean="0"/>
            </a:br>
            <a:r>
              <a:rPr lang="ru-RU" sz="1400" dirty="0" smtClean="0"/>
              <a:t>    // (</a:t>
            </a:r>
            <a:r>
              <a:rPr lang="en-US" sz="1400" dirty="0" err="1" smtClean="0"/>
              <a:t>imag</a:t>
            </a:r>
            <a:r>
              <a:rPr lang="en-US" sz="1400" dirty="0" smtClean="0"/>
              <a:t> 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</a:t>
            </a:r>
            <a:r>
              <a:rPr lang="en-US" sz="1400" dirty="0" err="1" smtClean="0"/>
              <a:t>imag</a:t>
            </a:r>
            <a:r>
              <a:rPr lang="en-US" sz="1400" dirty="0" smtClean="0"/>
              <a:t> (v [</a:t>
            </a:r>
            <a:r>
              <a:rPr lang="en-US" sz="1400" dirty="0" err="1" smtClean="0"/>
              <a:t>i</a:t>
            </a:r>
            <a:r>
              <a:rPr lang="en-US" sz="1400" dirty="0" smtClean="0"/>
              <a:t>])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</a:t>
            </a:r>
            <a:r>
              <a:rPr lang="en-US" sz="1400" dirty="0" err="1" smtClean="0"/>
              <a:t>imag</a:t>
            </a:r>
            <a:r>
              <a:rPr lang="en-US" sz="1400" dirty="0" smtClean="0"/>
              <a:t>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транспонированного векторного выражения</a:t>
            </a:r>
            <a:br>
              <a:rPr lang="ru-RU" sz="1400" b="1" dirty="0" smtClean="0"/>
            </a:br>
            <a:r>
              <a:rPr lang="ru-RU" sz="1400" dirty="0" smtClean="0"/>
              <a:t>    // (</a:t>
            </a:r>
            <a:r>
              <a:rPr lang="en-US" sz="1400" dirty="0" smtClean="0"/>
              <a:t>trans 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v [</a:t>
            </a:r>
            <a:r>
              <a:rPr lang="en-US" sz="1400" dirty="0" err="1" smtClean="0"/>
              <a:t>i</a:t>
            </a:r>
            <a:r>
              <a:rPr lang="en-US" sz="1400" dirty="0" smtClean="0"/>
              <a:t>]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trans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br>
              <a:rPr lang="en-US" sz="1400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    // </a:t>
            </a:r>
            <a:r>
              <a:rPr lang="ru-RU" sz="1400" b="1" dirty="0" smtClean="0"/>
              <a:t>Вычисление </a:t>
            </a:r>
            <a:r>
              <a:rPr lang="ru-RU" sz="1400" b="1" dirty="0" err="1" smtClean="0"/>
              <a:t>эрмитового</a:t>
            </a:r>
            <a:r>
              <a:rPr lang="ru-RU" sz="1400" b="1" dirty="0" smtClean="0"/>
              <a:t> векторного выражения, т. е. комплексно сопряженного</a:t>
            </a:r>
            <a:br>
              <a:rPr lang="ru-RU" sz="1400" b="1" dirty="0" smtClean="0"/>
            </a:br>
            <a:r>
              <a:rPr lang="ru-RU" sz="1400" b="1" dirty="0" smtClean="0"/>
              <a:t>    // к транспонированному векторному выражению</a:t>
            </a:r>
            <a:br>
              <a:rPr lang="ru-RU" sz="1400" b="1" dirty="0" smtClean="0"/>
            </a:br>
            <a:r>
              <a:rPr lang="ru-RU" sz="1400" dirty="0" smtClean="0"/>
              <a:t>    // (</a:t>
            </a:r>
            <a:r>
              <a:rPr lang="en-US" sz="1400" dirty="0" smtClean="0"/>
              <a:t>herm v) [</a:t>
            </a:r>
            <a:r>
              <a:rPr lang="en-US" sz="1400" dirty="0" err="1" smtClean="0"/>
              <a:t>i</a:t>
            </a:r>
            <a:r>
              <a:rPr lang="en-US" sz="1400" dirty="0" smtClean="0"/>
              <a:t>] = </a:t>
            </a:r>
            <a:r>
              <a:rPr lang="en-US" sz="1400" dirty="0" err="1" smtClean="0"/>
              <a:t>conj</a:t>
            </a:r>
            <a:r>
              <a:rPr lang="en-US" sz="1400" dirty="0" smtClean="0"/>
              <a:t> (v [</a:t>
            </a:r>
            <a:r>
              <a:rPr lang="en-US" sz="1400" dirty="0" err="1" smtClean="0"/>
              <a:t>i</a:t>
            </a:r>
            <a:r>
              <a:rPr lang="en-US" sz="1400" dirty="0" smtClean="0"/>
              <a:t>])</a:t>
            </a:r>
            <a:br>
              <a:rPr lang="en-US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result_type</a:t>
            </a:r>
            <a:r>
              <a:rPr lang="en-US" sz="1400" dirty="0" smtClean="0"/>
              <a:t> herm (</a:t>
            </a:r>
            <a:r>
              <a:rPr lang="en-US" sz="1400" dirty="0" err="1" smtClean="0"/>
              <a:t>const</a:t>
            </a:r>
            <a:r>
              <a:rPr lang="en-US" sz="1400" dirty="0" smtClean="0"/>
              <a:t> </a:t>
            </a:r>
            <a:r>
              <a:rPr lang="en-US" sz="1400" dirty="0" err="1" smtClean="0"/>
              <a:t>vector_expression</a:t>
            </a:r>
            <a:r>
              <a:rPr lang="en-US" sz="1400" dirty="0" smtClean="0"/>
              <a:t>&lt;E&gt; &amp;e);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88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6624736"/>
          </a:xfrm>
        </p:spPr>
        <p:txBody>
          <a:bodyPr>
            <a:noAutofit/>
          </a:bodyPr>
          <a:lstStyle/>
          <a:p>
            <a:r>
              <a:rPr lang="ru-RU" sz="1800" b="1" dirty="0"/>
              <a:t>Пример</a:t>
            </a:r>
            <a:br>
              <a:rPr lang="ru-RU" sz="1800" b="1" dirty="0"/>
            </a:br>
            <a:r>
              <a:rPr lang="ru-RU" sz="1800" b="1" dirty="0" smtClean="0"/>
              <a:t>#</a:t>
            </a:r>
            <a:r>
              <a:rPr lang="en-US" sz="1800" b="1" dirty="0"/>
              <a:t>include </a:t>
            </a:r>
            <a:r>
              <a:rPr lang="en-US" sz="1800" dirty="0"/>
              <a:t>&lt;boost/numeric/</a:t>
            </a:r>
            <a:r>
              <a:rPr lang="en-US" sz="1800" dirty="0" err="1"/>
              <a:t>ublas</a:t>
            </a:r>
            <a:r>
              <a:rPr lang="en-US" sz="1800" dirty="0"/>
              <a:t>/vector.hpp&gt;</a:t>
            </a:r>
            <a:br>
              <a:rPr lang="en-US" sz="1800" dirty="0"/>
            </a:br>
            <a:r>
              <a:rPr lang="en-US" sz="1800" b="1" dirty="0"/>
              <a:t>#include </a:t>
            </a:r>
            <a:r>
              <a:rPr lang="en-US" sz="1800" dirty="0"/>
              <a:t>&lt;boost/numeric/</a:t>
            </a:r>
            <a:r>
              <a:rPr lang="en-US" sz="1800" dirty="0" err="1"/>
              <a:t>ublas</a:t>
            </a:r>
            <a:r>
              <a:rPr lang="en-US" sz="1800" dirty="0"/>
              <a:t>/io.hpp&gt;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err="1"/>
              <a:t>int</a:t>
            </a:r>
            <a:r>
              <a:rPr lang="en-US" sz="1800" dirty="0"/>
              <a:t> main () {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b="1" dirty="0"/>
              <a:t>using namespace </a:t>
            </a:r>
            <a:r>
              <a:rPr lang="en-US" sz="1800" dirty="0"/>
              <a:t>boost::numeric::</a:t>
            </a:r>
            <a:r>
              <a:rPr lang="en-US" sz="1800" dirty="0" err="1"/>
              <a:t>ublas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vector&lt;</a:t>
            </a:r>
            <a:r>
              <a:rPr lang="en-US" sz="1800" dirty="0" err="1"/>
              <a:t>std</a:t>
            </a:r>
            <a:r>
              <a:rPr lang="en-US" sz="1800" dirty="0"/>
              <a:t>::complex&lt;double&gt; &gt; v (3);</a:t>
            </a:r>
            <a:br>
              <a:rPr lang="en-US" sz="1800" dirty="0"/>
            </a:br>
            <a:r>
              <a:rPr lang="en-US" sz="1800" b="1" dirty="0"/>
              <a:t>    for </a:t>
            </a:r>
            <a:r>
              <a:rPr lang="en-US" sz="1800" dirty="0"/>
              <a:t>(</a:t>
            </a:r>
            <a:r>
              <a:rPr lang="en-US" sz="1800" b="1" dirty="0"/>
              <a:t>unsigned </a:t>
            </a:r>
            <a:r>
              <a:rPr lang="en-US" sz="1800" dirty="0" err="1"/>
              <a:t>i</a:t>
            </a:r>
            <a:r>
              <a:rPr lang="en-US" sz="1800" dirty="0"/>
              <a:t> = 0; </a:t>
            </a:r>
            <a:r>
              <a:rPr lang="en-US" sz="1800" dirty="0" err="1"/>
              <a:t>i</a:t>
            </a:r>
            <a:r>
              <a:rPr lang="en-US" sz="1800" dirty="0"/>
              <a:t> &lt; </a:t>
            </a:r>
            <a:r>
              <a:rPr lang="en-US" sz="1800" dirty="0" err="1"/>
              <a:t>v.size</a:t>
            </a:r>
            <a:r>
              <a:rPr lang="en-US" sz="1800" dirty="0"/>
              <a:t> (); ++ </a:t>
            </a:r>
            <a:r>
              <a:rPr lang="en-US" sz="1800" dirty="0" err="1"/>
              <a:t>i</a:t>
            </a:r>
            <a:r>
              <a:rPr lang="en-US" sz="1800" dirty="0"/>
              <a:t>)</a:t>
            </a:r>
            <a:br>
              <a:rPr lang="en-US" sz="1800" dirty="0"/>
            </a:br>
            <a:r>
              <a:rPr lang="en-US" sz="1800" dirty="0"/>
              <a:t>        v (</a:t>
            </a:r>
            <a:r>
              <a:rPr lang="en-US" sz="1800" dirty="0" err="1"/>
              <a:t>i</a:t>
            </a:r>
            <a:r>
              <a:rPr lang="en-US" sz="1800" dirty="0"/>
              <a:t>) = </a:t>
            </a:r>
            <a:r>
              <a:rPr lang="en-US" sz="1800" dirty="0" err="1"/>
              <a:t>std</a:t>
            </a:r>
            <a:r>
              <a:rPr lang="en-US" sz="1800" dirty="0"/>
              <a:t>::complex&lt;double&gt; (</a:t>
            </a:r>
            <a:r>
              <a:rPr lang="en-US" sz="1800" dirty="0" err="1"/>
              <a:t>i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en-US" sz="1800" dirty="0"/>
              <a:t>);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- v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</a:t>
            </a:r>
            <a:r>
              <a:rPr lang="en-US" sz="1800" dirty="0" err="1"/>
              <a:t>conj</a:t>
            </a:r>
            <a:r>
              <a:rPr lang="en-US" sz="1800" dirty="0"/>
              <a:t> (v)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real (v)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</a:t>
            </a:r>
            <a:r>
              <a:rPr lang="en-US" sz="1800" dirty="0" err="1"/>
              <a:t>imag</a:t>
            </a:r>
            <a:r>
              <a:rPr lang="en-US" sz="1800" dirty="0"/>
              <a:t> (v)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trans (v)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herm (v)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}</a:t>
            </a:r>
            <a:br>
              <a:rPr lang="en-US" sz="1800" dirty="0"/>
            </a:br>
            <a:r>
              <a:rPr lang="ru-RU" sz="1800" dirty="0"/>
              <a:t>Будет выведено на экран:</a:t>
            </a:r>
            <a:br>
              <a:rPr lang="ru-RU" sz="1800" dirty="0"/>
            </a:br>
            <a:r>
              <a:rPr lang="ru-RU" sz="1800" dirty="0"/>
              <a:t>[3]((0,0),(-1,-1),(-2,-2))</a:t>
            </a:r>
            <a:br>
              <a:rPr lang="ru-RU" sz="1800" dirty="0"/>
            </a:br>
            <a:r>
              <a:rPr lang="ru-RU" sz="1800" dirty="0"/>
              <a:t>[3]((0,0),(1,-1),(2,-2))</a:t>
            </a:r>
            <a:br>
              <a:rPr lang="ru-RU" sz="1800" dirty="0"/>
            </a:br>
            <a:r>
              <a:rPr lang="ru-RU" sz="1800" dirty="0"/>
              <a:t>[3](0,1,2)</a:t>
            </a:r>
            <a:br>
              <a:rPr lang="ru-RU" sz="1800" dirty="0"/>
            </a:br>
            <a:r>
              <a:rPr lang="ru-RU" sz="1800" dirty="0"/>
              <a:t>[3](0,1,2)</a:t>
            </a:r>
            <a:br>
              <a:rPr lang="ru-RU" sz="1800" dirty="0"/>
            </a:br>
            <a:r>
              <a:rPr lang="ru-RU" sz="1800" dirty="0"/>
              <a:t>[3]((0,0),(1,1),(2,2))</a:t>
            </a:r>
            <a:br>
              <a:rPr lang="ru-RU" sz="1800" dirty="0"/>
            </a:br>
            <a:r>
              <a:rPr lang="ru-RU" sz="1800" dirty="0"/>
              <a:t>[3]((0,0),(1,-1),(2,-2))</a:t>
            </a:r>
          </a:p>
        </p:txBody>
      </p:sp>
    </p:spTree>
    <p:extLst>
      <p:ext uri="{BB962C8B-B14F-4D97-AF65-F5344CB8AC3E}">
        <p14:creationId xmlns:p14="http://schemas.microsoft.com/office/powerpoint/2010/main" val="786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466730"/>
          </a:xfrm>
        </p:spPr>
        <p:txBody>
          <a:bodyPr>
            <a:normAutofit/>
          </a:bodyPr>
          <a:lstStyle/>
          <a:p>
            <a:r>
              <a:rPr lang="ru-RU" sz="2800" b="1" dirty="0"/>
              <a:t>Бинарные </a:t>
            </a:r>
            <a:r>
              <a:rPr lang="ru-RU" sz="2800" b="1" dirty="0" smtClean="0"/>
              <a:t>операции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Описание</a:t>
            </a:r>
            <a:br>
              <a:rPr lang="ru-RU" sz="2800" b="1" dirty="0"/>
            </a:br>
            <a:r>
              <a:rPr lang="ru-RU" sz="2800" dirty="0"/>
              <a:t>Шаблонный класс </a:t>
            </a:r>
            <a:r>
              <a:rPr lang="ru-RU" sz="2800" dirty="0" err="1"/>
              <a:t>vector_binary</a:t>
            </a:r>
            <a:r>
              <a:rPr lang="ru-RU" sz="2800" dirty="0"/>
              <a:t> &lt;Е1, Е2, F&gt; описывает бинарную векторную операцию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Параметры </a:t>
            </a:r>
            <a:r>
              <a:rPr lang="ru-RU" sz="2800" b="1" dirty="0"/>
              <a:t>шаблона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75849"/>
              </p:ext>
            </p:extLst>
          </p:nvPr>
        </p:nvGraphicFramePr>
        <p:xfrm>
          <a:off x="457200" y="4293096"/>
          <a:ext cx="8147248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73624"/>
                <a:gridCol w="4073624"/>
              </a:tblGrid>
              <a:tr h="338302">
                <a:tc>
                  <a:txBody>
                    <a:bodyPr/>
                    <a:lstStyle/>
                    <a:p>
                      <a:r>
                        <a:rPr lang="ru-RU" sz="2000" dirty="0"/>
                        <a:t>Параметр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Описание</a:t>
                      </a:r>
                    </a:p>
                  </a:txBody>
                  <a:tcPr anchor="ctr"/>
                </a:tc>
              </a:tr>
              <a:tr h="592029">
                <a:tc>
                  <a:txBody>
                    <a:bodyPr/>
                    <a:lstStyle/>
                    <a:p>
                      <a:r>
                        <a:rPr lang="ru-RU" sz="2000"/>
                        <a:t>Е1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Тип первого векторного выражения.</a:t>
                      </a:r>
                    </a:p>
                  </a:txBody>
                  <a:tcPr anchor="ctr"/>
                </a:tc>
              </a:tr>
              <a:tr h="592029">
                <a:tc>
                  <a:txBody>
                    <a:bodyPr/>
                    <a:lstStyle/>
                    <a:p>
                      <a:r>
                        <a:rPr lang="ru-RU" sz="2000"/>
                        <a:t>Е2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Тип второго векторного выражения.</a:t>
                      </a:r>
                    </a:p>
                  </a:txBody>
                  <a:tcPr anchor="ctr"/>
                </a:tc>
              </a:tr>
              <a:tr h="338302">
                <a:tc>
                  <a:txBody>
                    <a:bodyPr/>
                    <a:lstStyle/>
                    <a:p>
                      <a:r>
                        <a:rPr lang="en-US" sz="200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Тип операции.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674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97352"/>
          </a:xfrm>
        </p:spPr>
        <p:txBody>
          <a:bodyPr>
            <a:noAutofit/>
          </a:bodyPr>
          <a:lstStyle/>
          <a:p>
            <a:r>
              <a:rPr lang="ru-RU" sz="1800" b="1" dirty="0"/>
              <a:t>Бинарные операции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Ниже дано краткое описание бинарных операций, достаточное для их </a:t>
            </a:r>
            <a:r>
              <a:rPr lang="ru-RU" sz="1800" b="1" dirty="0" smtClean="0"/>
              <a:t>использования</a:t>
            </a:r>
            <a:br>
              <a:rPr lang="ru-RU" sz="1800" b="1" dirty="0" smtClean="0"/>
            </a:br>
            <a:r>
              <a:rPr lang="en-US" sz="1800" dirty="0" smtClean="0"/>
              <a:t>template&lt;class </a:t>
            </a:r>
            <a:r>
              <a:rPr lang="en-US" sz="1800" dirty="0"/>
              <a:t>E1, class E2, class F&gt;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/>
              <a:t>vector_binary_traits</a:t>
            </a:r>
            <a:r>
              <a:rPr lang="en-US" sz="1800" dirty="0"/>
              <a:t> {</a:t>
            </a:r>
            <a:br>
              <a:rPr lang="en-US" sz="1800" dirty="0"/>
            </a:br>
            <a:r>
              <a:rPr lang="en-US" sz="1800" dirty="0"/>
              <a:t>        </a:t>
            </a:r>
            <a:r>
              <a:rPr lang="en-US" sz="1800" dirty="0" err="1"/>
              <a:t>typedef</a:t>
            </a:r>
            <a:r>
              <a:rPr lang="en-US" sz="1800" dirty="0"/>
              <a:t> </a:t>
            </a:r>
            <a:r>
              <a:rPr lang="en-US" sz="1800" dirty="0" err="1"/>
              <a:t>vector_binary</a:t>
            </a:r>
            <a:r>
              <a:rPr lang="en-US" sz="1800" dirty="0"/>
              <a:t>&lt;</a:t>
            </a:r>
            <a:r>
              <a:rPr lang="en-US" sz="1800" dirty="0" err="1"/>
              <a:t>typename</a:t>
            </a:r>
            <a:r>
              <a:rPr lang="en-US" sz="1800" dirty="0"/>
              <a:t> E1::</a:t>
            </a:r>
            <a:r>
              <a:rPr lang="en-US" sz="1800" dirty="0" err="1"/>
              <a:t>const_closure_type</a:t>
            </a:r>
            <a:r>
              <a:rPr lang="en-US" sz="1800" dirty="0"/>
              <a:t>,</a:t>
            </a:r>
            <a:br>
              <a:rPr lang="en-US" sz="1800" dirty="0"/>
            </a:br>
            <a:r>
              <a:rPr lang="en-US" sz="1800" dirty="0"/>
              <a:t>                               </a:t>
            </a:r>
            <a:r>
              <a:rPr lang="en-US" sz="1800" dirty="0" err="1"/>
              <a:t>typename</a:t>
            </a:r>
            <a:r>
              <a:rPr lang="en-US" sz="1800" dirty="0"/>
              <a:t> E2::</a:t>
            </a:r>
            <a:r>
              <a:rPr lang="en-US" sz="1800" dirty="0" err="1"/>
              <a:t>const_closure_type</a:t>
            </a:r>
            <a:r>
              <a:rPr lang="en-US" sz="1800" dirty="0"/>
              <a:t>, F&gt; </a:t>
            </a:r>
            <a:r>
              <a:rPr lang="en-US" sz="1800" dirty="0" err="1"/>
              <a:t>expression_type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    </a:t>
            </a:r>
            <a:r>
              <a:rPr lang="en-US" sz="1800" dirty="0" err="1"/>
              <a:t>typedef</a:t>
            </a:r>
            <a:r>
              <a:rPr lang="en-US" sz="1800" dirty="0"/>
              <a:t> </a:t>
            </a:r>
            <a:r>
              <a:rPr lang="en-US" sz="1800" dirty="0" err="1"/>
              <a:t>expression_type</a:t>
            </a:r>
            <a:r>
              <a:rPr lang="en-US" sz="1800" dirty="0"/>
              <a:t> </a:t>
            </a:r>
            <a:r>
              <a:rPr lang="en-US" sz="1800" dirty="0" err="1"/>
              <a:t>result_type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 };</a:t>
            </a:r>
            <a:br>
              <a:rPr lang="en-US" sz="1800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    // </a:t>
            </a:r>
            <a:r>
              <a:rPr lang="ru-RU" sz="1800" b="1" dirty="0"/>
              <a:t>Сложение 2-х векторных выражений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   // (</a:t>
            </a:r>
            <a:r>
              <a:rPr lang="en-US" sz="1800" dirty="0"/>
              <a:t>v1 + v2) [</a:t>
            </a:r>
            <a:r>
              <a:rPr lang="en-US" sz="1800" dirty="0" err="1"/>
              <a:t>i</a:t>
            </a:r>
            <a:r>
              <a:rPr lang="en-US" sz="1800" dirty="0"/>
              <a:t>] = v1 [</a:t>
            </a:r>
            <a:r>
              <a:rPr lang="en-US" sz="1800" dirty="0" err="1"/>
              <a:t>i</a:t>
            </a:r>
            <a:r>
              <a:rPr lang="en-US" sz="1800" dirty="0"/>
              <a:t>] + v2 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result_type</a:t>
            </a:r>
            <a:r>
              <a:rPr lang="en-US" sz="1800" dirty="0"/>
              <a:t> operator + (</a:t>
            </a:r>
            <a:r>
              <a:rPr lang="en-US" sz="1800" dirty="0" err="1"/>
              <a:t>const</a:t>
            </a:r>
            <a:r>
              <a:rPr lang="en-US" sz="1800" dirty="0"/>
              <a:t> </a:t>
            </a:r>
            <a:r>
              <a:rPr lang="en-US" sz="1800" dirty="0" err="1"/>
              <a:t>vector_expression</a:t>
            </a:r>
            <a:r>
              <a:rPr lang="en-US" sz="1800" dirty="0"/>
              <a:t>&lt;E1&gt; &amp;e1,</a:t>
            </a:r>
            <a:br>
              <a:rPr lang="en-US" sz="1800" dirty="0"/>
            </a:br>
            <a:r>
              <a:rPr lang="en-US" sz="1800" dirty="0"/>
              <a:t>                 </a:t>
            </a:r>
            <a:r>
              <a:rPr lang="en-US" sz="1800" dirty="0" err="1"/>
              <a:t>const</a:t>
            </a:r>
            <a:r>
              <a:rPr lang="en-US" sz="1800" dirty="0"/>
              <a:t> </a:t>
            </a:r>
            <a:r>
              <a:rPr lang="en-US" sz="1800" dirty="0" err="1"/>
              <a:t>vector_expression</a:t>
            </a:r>
            <a:r>
              <a:rPr lang="en-US" sz="1800" dirty="0"/>
              <a:t>&lt;E2&gt; &amp;e2);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    // </a:t>
            </a:r>
            <a:r>
              <a:rPr lang="ru-RU" sz="1800" b="1" dirty="0"/>
              <a:t>Вычитание 2-х векторных выражений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   // (</a:t>
            </a:r>
            <a:r>
              <a:rPr lang="en-US" sz="1800" dirty="0"/>
              <a:t>v1 - v2) [</a:t>
            </a:r>
            <a:r>
              <a:rPr lang="en-US" sz="1800" dirty="0" err="1"/>
              <a:t>i</a:t>
            </a:r>
            <a:r>
              <a:rPr lang="en-US" sz="1800" dirty="0"/>
              <a:t>] = v1 [</a:t>
            </a:r>
            <a:r>
              <a:rPr lang="en-US" sz="1800" dirty="0" err="1"/>
              <a:t>i</a:t>
            </a:r>
            <a:r>
              <a:rPr lang="en-US" sz="1800" dirty="0"/>
              <a:t>] - v2 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result_type</a:t>
            </a:r>
            <a:r>
              <a:rPr lang="en-US" sz="1800" dirty="0"/>
              <a:t> operator - (</a:t>
            </a:r>
            <a:r>
              <a:rPr lang="en-US" sz="1800" dirty="0" err="1"/>
              <a:t>const</a:t>
            </a:r>
            <a:r>
              <a:rPr lang="en-US" sz="1800" dirty="0"/>
              <a:t> </a:t>
            </a:r>
            <a:r>
              <a:rPr lang="en-US" sz="1800" dirty="0" err="1"/>
              <a:t>vector_expression</a:t>
            </a:r>
            <a:r>
              <a:rPr lang="en-US" sz="1800" dirty="0"/>
              <a:t>&lt;E1&gt; &amp;e1,</a:t>
            </a:r>
            <a:br>
              <a:rPr lang="en-US" sz="1800" dirty="0"/>
            </a:br>
            <a:r>
              <a:rPr lang="en-US" sz="1800" dirty="0"/>
              <a:t>                 </a:t>
            </a:r>
            <a:r>
              <a:rPr lang="en-US" sz="1800" dirty="0" err="1"/>
              <a:t>const</a:t>
            </a:r>
            <a:r>
              <a:rPr lang="en-US" sz="1800" dirty="0"/>
              <a:t> </a:t>
            </a:r>
            <a:r>
              <a:rPr lang="en-US" sz="1800" dirty="0" err="1"/>
              <a:t>vector_expression</a:t>
            </a:r>
            <a:r>
              <a:rPr lang="en-US" sz="1800" dirty="0"/>
              <a:t>&lt;E2&gt; &amp;e2</a:t>
            </a:r>
            <a:r>
              <a:rPr lang="en-US" sz="1800" dirty="0" smtClean="0"/>
              <a:t>);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ru-RU" sz="1800" b="1" dirty="0" smtClean="0"/>
              <a:t>Предусловие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>e1 ().size () == e2 ().size ()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31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400" b="1" dirty="0"/>
              <a:t>Пример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#</a:t>
            </a:r>
            <a:r>
              <a:rPr lang="en-US" sz="2400" b="1" dirty="0"/>
              <a:t>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/vector.hpp&gt;</a:t>
            </a:r>
            <a:br>
              <a:rPr lang="en-US" sz="2400" dirty="0"/>
            </a:br>
            <a:r>
              <a:rPr lang="en-US" sz="2400" b="1" dirty="0"/>
              <a:t>#include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/io.hpp&gt;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int</a:t>
            </a:r>
            <a:r>
              <a:rPr lang="en-US" sz="2400" dirty="0"/>
              <a:t> main ()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/>
              <a:t>using namespace </a:t>
            </a:r>
            <a:r>
              <a:rPr lang="en-US" sz="2400" dirty="0"/>
              <a:t>boost::numeric::</a:t>
            </a:r>
            <a:r>
              <a:rPr lang="en-US" sz="2400" dirty="0" err="1"/>
              <a:t>ublas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vector&lt;double&gt; v1 (3), v2 (3);</a:t>
            </a:r>
            <a:br>
              <a:rPr lang="en-US" sz="2400" dirty="0"/>
            </a:br>
            <a:r>
              <a:rPr lang="en-US" sz="2400" b="1" dirty="0"/>
              <a:t>    for </a:t>
            </a:r>
            <a:r>
              <a:rPr lang="en-US" sz="2400" dirty="0"/>
              <a:t>(</a:t>
            </a:r>
            <a:r>
              <a:rPr lang="en-US" sz="2400" b="1" dirty="0"/>
              <a:t>unsigned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</a:t>
            </a:r>
            <a:r>
              <a:rPr lang="en-US" sz="2400" dirty="0" err="1"/>
              <a:t>std</a:t>
            </a:r>
            <a:r>
              <a:rPr lang="en-US" sz="2400" dirty="0"/>
              <a:t>::min (v1.size (), v2.size ()); ++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v1 (</a:t>
            </a:r>
            <a:r>
              <a:rPr lang="en-US" sz="2400" dirty="0" err="1"/>
              <a:t>i</a:t>
            </a:r>
            <a:r>
              <a:rPr lang="en-US" sz="2400" dirty="0"/>
              <a:t>) = v2 (</a:t>
            </a:r>
            <a:r>
              <a:rPr lang="en-US" sz="2400" dirty="0" err="1"/>
              <a:t>i</a:t>
            </a:r>
            <a:r>
              <a:rPr lang="en-US" sz="2400" dirty="0"/>
              <a:t>) =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cout</a:t>
            </a:r>
            <a:r>
              <a:rPr lang="en-US" sz="2400" dirty="0"/>
              <a:t> &lt;&lt; v1 + v2 &lt;&lt;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cout</a:t>
            </a:r>
            <a:r>
              <a:rPr lang="en-US" sz="2400" dirty="0"/>
              <a:t> &lt;&lt; v1 - v2 &lt;&lt;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ru-RU" sz="2400" dirty="0"/>
              <a:t>Будет выведено на экран:</a:t>
            </a:r>
            <a:br>
              <a:rPr lang="ru-RU" sz="2400" dirty="0"/>
            </a:br>
            <a:r>
              <a:rPr lang="ru-RU" sz="2400" dirty="0"/>
              <a:t>[3](0,2,4)</a:t>
            </a:r>
            <a:br>
              <a:rPr lang="ru-RU" sz="2400" dirty="0"/>
            </a:br>
            <a:r>
              <a:rPr lang="ru-RU" sz="2400" dirty="0"/>
              <a:t>[3](0,0,0)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14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1800" b="1" dirty="0"/>
              <a:t>Матрица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Описание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Шаблонный класс </a:t>
            </a:r>
            <a:r>
              <a:rPr lang="en-US" sz="1800" dirty="0"/>
              <a:t>matrix&lt;T, F, A&gt; </a:t>
            </a:r>
            <a:r>
              <a:rPr lang="ru-RU" sz="1800" dirty="0"/>
              <a:t>является базовым контейнерным адаптером для плотных матриц. Для (</a:t>
            </a:r>
            <a:r>
              <a:rPr lang="en-US" sz="1800" dirty="0"/>
              <a:t>m x n)-</a:t>
            </a:r>
            <a:r>
              <a:rPr lang="ru-RU" sz="1800" dirty="0"/>
              <a:t>размерной матрицы и 0 &lt;= </a:t>
            </a:r>
            <a:r>
              <a:rPr lang="en-US" sz="1800" dirty="0" err="1"/>
              <a:t>i</a:t>
            </a:r>
            <a:r>
              <a:rPr lang="en-US" sz="1800" dirty="0"/>
              <a:t> &lt; m, 0 &lt;= j &lt; n </a:t>
            </a:r>
            <a:r>
              <a:rPr lang="ru-RU" sz="1800" dirty="0"/>
              <a:t>каждый элемент </a:t>
            </a:r>
            <a:r>
              <a:rPr lang="en-US" sz="1800" dirty="0"/>
              <a:t>mi, j </a:t>
            </a:r>
            <a:r>
              <a:rPr lang="ru-RU" sz="1800" dirty="0"/>
              <a:t>отображается в (</a:t>
            </a:r>
            <a:r>
              <a:rPr lang="en-US" sz="1800" dirty="0" err="1"/>
              <a:t>i</a:t>
            </a:r>
            <a:r>
              <a:rPr lang="en-US" sz="1800" dirty="0"/>
              <a:t> x n + j)-</a:t>
            </a:r>
            <a:r>
              <a:rPr lang="ru-RU" sz="1800" dirty="0"/>
              <a:t>й элемент контейнера для главного направления строки или (</a:t>
            </a:r>
            <a:r>
              <a:rPr lang="en-US" sz="1800" dirty="0" err="1"/>
              <a:t>i</a:t>
            </a:r>
            <a:r>
              <a:rPr lang="en-US" sz="1800" dirty="0"/>
              <a:t> + j x m)-</a:t>
            </a:r>
            <a:r>
              <a:rPr lang="ru-RU" sz="1800" dirty="0"/>
              <a:t>й элемент контейнера для главного направления колонки.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Пример</a:t>
            </a:r>
            <a:br>
              <a:rPr lang="ru-RU" sz="1800" b="1" dirty="0"/>
            </a:br>
            <a:r>
              <a:rPr lang="ru-RU" sz="1800" b="1" dirty="0"/>
              <a:t>#</a:t>
            </a:r>
            <a:r>
              <a:rPr lang="en-US" sz="1800" b="1" dirty="0"/>
              <a:t>include</a:t>
            </a:r>
            <a:r>
              <a:rPr lang="en-US" sz="1800" dirty="0"/>
              <a:t> &lt;boost/numeric/</a:t>
            </a:r>
            <a:r>
              <a:rPr lang="en-US" sz="1800" dirty="0" err="1"/>
              <a:t>ublas</a:t>
            </a:r>
            <a:r>
              <a:rPr lang="en-US" sz="1800" dirty="0"/>
              <a:t>/matrix.hpp&gt;</a:t>
            </a:r>
            <a:br>
              <a:rPr lang="en-US" sz="1800" dirty="0"/>
            </a:br>
            <a:r>
              <a:rPr lang="en-US" sz="1800" b="1" dirty="0"/>
              <a:t>#include </a:t>
            </a:r>
            <a:r>
              <a:rPr lang="en-US" sz="1800" dirty="0"/>
              <a:t>&lt;boost/numeric/</a:t>
            </a:r>
            <a:r>
              <a:rPr lang="en-US" sz="1800" dirty="0" err="1"/>
              <a:t>ublas</a:t>
            </a:r>
            <a:r>
              <a:rPr lang="en-US" sz="1800" dirty="0"/>
              <a:t>/io.hpp&gt;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err="1"/>
              <a:t>int</a:t>
            </a:r>
            <a:r>
              <a:rPr lang="en-US" sz="1800" dirty="0"/>
              <a:t> main () {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b="1" dirty="0"/>
              <a:t>using namespace</a:t>
            </a:r>
            <a:r>
              <a:rPr lang="en-US" sz="1800" dirty="0"/>
              <a:t> boost::numeric::</a:t>
            </a:r>
            <a:r>
              <a:rPr lang="en-US" sz="1800" dirty="0" err="1"/>
              <a:t>ublas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matrix&lt;double&gt; m (3, 3);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b="1" dirty="0"/>
              <a:t>for</a:t>
            </a:r>
            <a:r>
              <a:rPr lang="en-US" sz="1800" dirty="0"/>
              <a:t> (</a:t>
            </a:r>
            <a:r>
              <a:rPr lang="en-US" sz="1800" b="1" dirty="0"/>
              <a:t>unsigned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= 0; </a:t>
            </a:r>
            <a:r>
              <a:rPr lang="en-US" sz="1800" dirty="0" err="1"/>
              <a:t>i</a:t>
            </a:r>
            <a:r>
              <a:rPr lang="en-US" sz="1800" dirty="0"/>
              <a:t> &lt; m.size1 (); ++ </a:t>
            </a:r>
            <a:r>
              <a:rPr lang="en-US" sz="1800" dirty="0" err="1"/>
              <a:t>i</a:t>
            </a:r>
            <a:r>
              <a:rPr lang="en-US" sz="1800" dirty="0"/>
              <a:t>)</a:t>
            </a:r>
            <a:br>
              <a:rPr lang="en-US" sz="1800" dirty="0"/>
            </a:br>
            <a:r>
              <a:rPr lang="en-US" sz="1800" dirty="0"/>
              <a:t>        </a:t>
            </a:r>
            <a:r>
              <a:rPr lang="en-US" sz="1800" b="1" dirty="0"/>
              <a:t>for</a:t>
            </a:r>
            <a:r>
              <a:rPr lang="en-US" sz="1800" dirty="0"/>
              <a:t> (</a:t>
            </a:r>
            <a:r>
              <a:rPr lang="en-US" sz="1800" b="1" dirty="0"/>
              <a:t>unsigned </a:t>
            </a:r>
            <a:r>
              <a:rPr lang="en-US" sz="1800" dirty="0"/>
              <a:t>j = 0; j &lt; m.size2 (); ++ j)</a:t>
            </a:r>
            <a:br>
              <a:rPr lang="en-US" sz="1800" dirty="0"/>
            </a:br>
            <a:r>
              <a:rPr lang="en-US" sz="1800" dirty="0"/>
              <a:t>            m (</a:t>
            </a:r>
            <a:r>
              <a:rPr lang="en-US" sz="1800" dirty="0" err="1"/>
              <a:t>i</a:t>
            </a:r>
            <a:r>
              <a:rPr lang="en-US" sz="1800" dirty="0"/>
              <a:t>, j) = 3 * </a:t>
            </a:r>
            <a:r>
              <a:rPr lang="en-US" sz="1800" dirty="0" err="1"/>
              <a:t>i</a:t>
            </a:r>
            <a:r>
              <a:rPr lang="en-US" sz="1800" dirty="0"/>
              <a:t> + j;</a:t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cout</a:t>
            </a:r>
            <a:r>
              <a:rPr lang="en-US" sz="1800" dirty="0"/>
              <a:t> &lt;&lt; m &lt;&lt; </a:t>
            </a:r>
            <a:r>
              <a:rPr lang="en-US" sz="1800" dirty="0" err="1"/>
              <a:t>std</a:t>
            </a:r>
            <a:r>
              <a:rPr lang="en-US" sz="1800" dirty="0"/>
              <a:t>::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}</a:t>
            </a:r>
            <a:br>
              <a:rPr lang="en-US" sz="1800" dirty="0"/>
            </a:br>
            <a:r>
              <a:rPr lang="ru-RU" sz="1800" dirty="0"/>
              <a:t>Будет выведено на экран: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[3,3]((0,1,2),(3,4,5),(6,7,8))</a:t>
            </a:r>
          </a:p>
        </p:txBody>
      </p:sp>
    </p:spTree>
    <p:extLst>
      <p:ext uri="{BB962C8B-B14F-4D97-AF65-F5344CB8AC3E}">
        <p14:creationId xmlns:p14="http://schemas.microsoft.com/office/powerpoint/2010/main" val="18983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3718"/>
              </p:ext>
            </p:extLst>
          </p:nvPr>
        </p:nvGraphicFramePr>
        <p:xfrm>
          <a:off x="457200" y="2842101"/>
          <a:ext cx="8229600" cy="31699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Параметр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Описание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Значение по умолчанию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Тип объектов, размещаемых в матрице.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              </a:t>
                      </a:r>
                      <a:r>
                        <a:rPr lang="en-US" sz="2000" dirty="0" err="1" smtClean="0">
                          <a:effectLst/>
                        </a:rPr>
                        <a:t>int</a:t>
                      </a:r>
                      <a:endParaRPr lang="ru-RU" sz="2000" dirty="0">
                        <a:effectLst/>
                      </a:endParaRP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Функция, определяющая организацию хранения. </a:t>
                      </a:r>
                      <a:r>
                        <a:rPr lang="ru-RU" sz="2000" dirty="0">
                          <a:effectLst/>
                          <a:hlinkClick r:id="rId2"/>
                        </a:rPr>
                        <a:t>[1]</a:t>
                      </a:r>
                      <a:endParaRPr lang="ru-RU" sz="2000" dirty="0">
                        <a:effectLst/>
                      </a:endParaRP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row_major</a:t>
                      </a:r>
                      <a:endParaRPr lang="en-US" sz="2000" dirty="0">
                        <a:effectLst/>
                      </a:endParaRP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A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Тип массива </a:t>
                      </a:r>
                      <a:r>
                        <a:rPr lang="ru-RU" sz="2000" dirty="0" err="1">
                          <a:effectLst/>
                          <a:hlinkClick r:id="rId3"/>
                        </a:rPr>
                        <a:t>Storage</a:t>
                      </a:r>
                      <a:r>
                        <a:rPr lang="ru-RU" sz="2000" dirty="0">
                          <a:effectLst/>
                          <a:hlinkClick r:id="rId3"/>
                        </a:rPr>
                        <a:t> (хранилища)</a:t>
                      </a:r>
                      <a:r>
                        <a:rPr lang="ru-RU" sz="2000" dirty="0">
                          <a:effectLst/>
                        </a:rPr>
                        <a:t>. </a:t>
                      </a:r>
                      <a:r>
                        <a:rPr lang="ru-RU" sz="2000" dirty="0">
                          <a:effectLst/>
                          <a:hlinkClick r:id="rId4"/>
                        </a:rPr>
                        <a:t>[2]</a:t>
                      </a:r>
                      <a:endParaRPr lang="ru-RU" sz="2000" dirty="0">
                        <a:effectLst/>
                      </a:endParaRP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unbounded_array</a:t>
                      </a:r>
                      <a:r>
                        <a:rPr lang="en-US" sz="2000" dirty="0">
                          <a:effectLst/>
                        </a:rPr>
                        <a:t>&lt;T&gt;</a:t>
                      </a:r>
                    </a:p>
                  </a:txBody>
                  <a:tcPr marL="15240" marR="15240" marT="15240" marB="1524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1412196"/>
            <a:ext cx="4085990" cy="84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Параметры шаблона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52701"/>
              </p:ext>
            </p:extLst>
          </p:nvPr>
        </p:nvGraphicFramePr>
        <p:xfrm>
          <a:off x="107504" y="319435"/>
          <a:ext cx="8928999" cy="6502921"/>
        </p:xfrm>
        <a:graphic>
          <a:graphicData uri="http://schemas.openxmlformats.org/drawingml/2006/table">
            <a:tbl>
              <a:tblPr/>
              <a:tblGrid>
                <a:gridCol w="4392495"/>
                <a:gridCol w="4536504"/>
              </a:tblGrid>
              <a:tr h="238861"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effectLst/>
                        </a:rPr>
                        <a:t>Функция-член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effectLst/>
                        </a:rPr>
                        <a:t>Описание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matrix ()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Создает пустую матрицу matrix, которая содержит "0" строк и "0" столбцов.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matrix (</a:t>
                      </a:r>
                      <a:r>
                        <a:rPr lang="en-US" sz="1300" dirty="0" err="1">
                          <a:effectLst/>
                        </a:rPr>
                        <a:t>size_type</a:t>
                      </a:r>
                      <a:r>
                        <a:rPr lang="en-US" sz="1300" dirty="0">
                          <a:effectLst/>
                        </a:rPr>
                        <a:t> size1, </a:t>
                      </a:r>
                      <a:r>
                        <a:rPr lang="en-US" sz="1300" dirty="0" err="1">
                          <a:effectLst/>
                        </a:rPr>
                        <a:t>size_type</a:t>
                      </a:r>
                      <a:r>
                        <a:rPr lang="en-US" sz="1300" dirty="0">
                          <a:effectLst/>
                        </a:rPr>
                        <a:t> size2)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Создает пустую матрицу matrix, которая содержит size1 строк и size2 столбцов.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matrix (const matrix &amp;m)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Конструктор копирования.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void resize (</a:t>
                      </a:r>
                      <a:r>
                        <a:rPr lang="en-US" sz="1300" dirty="0" err="1">
                          <a:effectLst/>
                        </a:rPr>
                        <a:t>size_type</a:t>
                      </a:r>
                      <a:r>
                        <a:rPr lang="en-US" sz="1300" dirty="0">
                          <a:effectLst/>
                        </a:rPr>
                        <a:t> size1, </a:t>
                      </a:r>
                      <a:r>
                        <a:rPr lang="en-US" sz="1300" dirty="0" err="1">
                          <a:effectLst/>
                        </a:rPr>
                        <a:t>size_type</a:t>
                      </a:r>
                      <a:r>
                        <a:rPr lang="en-US" sz="1300" dirty="0">
                          <a:effectLst/>
                        </a:rPr>
                        <a:t> size2, </a:t>
                      </a:r>
                      <a:r>
                        <a:rPr lang="en-US" sz="1300" dirty="0" err="1">
                          <a:effectLst/>
                        </a:rPr>
                        <a:t>bool</a:t>
                      </a:r>
                      <a:r>
                        <a:rPr lang="en-US" sz="1300" dirty="0">
                          <a:effectLst/>
                        </a:rPr>
                        <a:t> preserve = true)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err="1">
                          <a:effectLst/>
                        </a:rPr>
                        <a:t>Переинициализирует</a:t>
                      </a:r>
                      <a:r>
                        <a:rPr lang="ru-RU" sz="1300" dirty="0">
                          <a:effectLst/>
                        </a:rPr>
                        <a:t> объект </a:t>
                      </a:r>
                      <a:r>
                        <a:rPr lang="ru-RU" sz="1300" dirty="0" err="1">
                          <a:effectLst/>
                        </a:rPr>
                        <a:t>matrix</a:t>
                      </a:r>
                      <a:r>
                        <a:rPr lang="ru-RU" sz="1300" dirty="0">
                          <a:effectLst/>
                        </a:rPr>
                        <a:t> до размеров size1 строк и size2 столбцов. Существующие элементы </a:t>
                      </a:r>
                      <a:r>
                        <a:rPr lang="ru-RU" sz="1300" dirty="0" err="1">
                          <a:effectLst/>
                        </a:rPr>
                        <a:t>matrix</a:t>
                      </a:r>
                      <a:r>
                        <a:rPr lang="ru-RU" sz="1300" dirty="0">
                          <a:effectLst/>
                        </a:rPr>
                        <a:t> сохраняются.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 dirty="0" err="1">
                          <a:effectLst/>
                        </a:rPr>
                        <a:t>size_type</a:t>
                      </a:r>
                      <a:r>
                        <a:rPr lang="en-US" sz="1300" dirty="0">
                          <a:effectLst/>
                        </a:rPr>
                        <a:t> size1 () </a:t>
                      </a:r>
                      <a:r>
                        <a:rPr lang="en-US" sz="1300" dirty="0" err="1">
                          <a:effectLst/>
                        </a:rPr>
                        <a:t>const</a:t>
                      </a:r>
                      <a:endParaRPr lang="en-US" sz="1300" dirty="0">
                        <a:effectLst/>
                      </a:endParaRP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effectLst/>
                        </a:rPr>
                        <a:t>Возвращает </a:t>
                      </a:r>
                      <a:r>
                        <a:rPr lang="ru-RU" sz="1300" dirty="0">
                          <a:effectLst/>
                        </a:rPr>
                        <a:t>число строк.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size_type size2 () const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Возвращает число столбцов.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matrix &amp;</a:t>
                      </a:r>
                      <a:r>
                        <a:rPr lang="en-US" sz="1300" dirty="0" err="1">
                          <a:effectLst/>
                        </a:rPr>
                        <a:t>assign_temporary</a:t>
                      </a:r>
                      <a:r>
                        <a:rPr lang="en-US" sz="1300" dirty="0">
                          <a:effectLst/>
                        </a:rPr>
                        <a:t> (matrix &amp;m)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Устанавливает временную матрицу. Может изменять матрицу m.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template&lt;class AE&gt;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matrix &amp;operator += (</a:t>
                      </a:r>
                      <a:r>
                        <a:rPr lang="en-US" sz="1300" dirty="0" err="1">
                          <a:effectLst/>
                        </a:rPr>
                        <a:t>const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matrix_expression</a:t>
                      </a:r>
                      <a:r>
                        <a:rPr lang="en-US" sz="1300" dirty="0">
                          <a:effectLst/>
                        </a:rPr>
                        <a:t>&lt;AE&gt; &amp;</a:t>
                      </a:r>
                      <a:r>
                        <a:rPr lang="en-US" sz="1300" dirty="0" err="1">
                          <a:effectLst/>
                        </a:rPr>
                        <a:t>ae</a:t>
                      </a:r>
                      <a:r>
                        <a:rPr lang="en-US" sz="1300" dirty="0">
                          <a:effectLst/>
                        </a:rPr>
                        <a:t>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Вычисленный оператор присваивания. Добавляет матричное выражение к матрице.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fr-FR" sz="1300">
                          <a:effectLst/>
                        </a:rPr>
                        <a:t>template&lt;class AE&gt;</a:t>
                      </a:r>
                      <a:br>
                        <a:rPr lang="fr-FR" sz="1300">
                          <a:effectLst/>
                        </a:rPr>
                      </a:br>
                      <a:r>
                        <a:rPr lang="fr-FR" sz="1300">
                          <a:effectLst/>
                        </a:rPr>
                        <a:t>matrix &amp;plus_assign (const matrix_expression&lt;AE&gt; &amp;ae)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Добавляет матричное выражение к матрице. Левая и правая части присваивания должны быть независимыми.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template&lt;class AE&gt;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matrix &amp;operator -= (const matrix_expression&lt;AE&gt; &amp;ae)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Вычисленный оператор присваивания. Вычитает матричное выражение из матрицы.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template&lt;class AE&gt;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matrix &amp;minus_assign (const matrix_expression&lt;AE&gt; &amp;ae)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Вычитает матричное выражение из матрицы. Левая и правая части присваивания должны быть независимыми.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template&lt;class AT&gt;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matrix &amp;operator *= (const AT &amp;at)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Вычисленный оператор присваивания. Умножает матрицу на число.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65217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template&lt;class AT&gt;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matrix &amp;operator /= (const AT &amp;at)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Вычисленный оператор присваивания. Делит матрицу на число.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void swap (matrix &amp;m)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Обменивает содержимое матриц.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void insert_element (size_type i, size_type j, const_reference t)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Вставляет значение t в j-ый элемент i-ой строки.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void erase_element (size_type i, size_type j)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Удаляет значение t в j-ом элементе i-ой строки.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38861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void clear ()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</a:rPr>
                        <a:t>Очищает матрицу.</a:t>
                      </a:r>
                    </a:p>
                  </a:txBody>
                  <a:tcPr marL="4420" marR="4420" marT="4420" marB="4420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87824" y="-99392"/>
            <a:ext cx="2876108" cy="38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Функции-члены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6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6336704"/>
          </a:xfrm>
        </p:spPr>
        <p:txBody>
          <a:bodyPr>
            <a:noAutofit/>
          </a:bodyPr>
          <a:lstStyle/>
          <a:p>
            <a:r>
              <a:rPr lang="ru-RU" sz="2000" b="1" dirty="0"/>
              <a:t>Единичная матрица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Описание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Шаблонный класс </a:t>
            </a:r>
            <a:r>
              <a:rPr lang="en-US" sz="2000" dirty="0" err="1"/>
              <a:t>identity_matrix</a:t>
            </a:r>
            <a:r>
              <a:rPr lang="en-US" sz="2000" dirty="0"/>
              <a:t>&lt;T&gt; </a:t>
            </a:r>
            <a:r>
              <a:rPr lang="ru-RU" sz="2000" dirty="0"/>
              <a:t>представляет единичные матрицы. Для (</a:t>
            </a:r>
            <a:r>
              <a:rPr lang="en-US" sz="2000" dirty="0"/>
              <a:t>m x n)-</a:t>
            </a:r>
            <a:r>
              <a:rPr lang="ru-RU" sz="2000" dirty="0"/>
              <a:t>размерной единичной матрицы и 0 &lt;= </a:t>
            </a:r>
            <a:r>
              <a:rPr lang="en-US" sz="2000" dirty="0" err="1"/>
              <a:t>i</a:t>
            </a:r>
            <a:r>
              <a:rPr lang="en-US" sz="2000" dirty="0"/>
              <a:t> &lt; m, 0 &lt;= j &lt; n </a:t>
            </a:r>
            <a:r>
              <a:rPr lang="ru-RU" sz="2000" dirty="0"/>
              <a:t>элементы </a:t>
            </a:r>
            <a:r>
              <a:rPr lang="en-US" sz="2000" dirty="0" err="1"/>
              <a:t>idi</a:t>
            </a:r>
            <a:r>
              <a:rPr lang="en-US" sz="2000" dirty="0"/>
              <a:t>, j = 0, </a:t>
            </a:r>
            <a:r>
              <a:rPr lang="ru-RU" sz="2000" dirty="0"/>
              <a:t>если </a:t>
            </a:r>
            <a:r>
              <a:rPr lang="en-US" sz="2000" dirty="0" err="1"/>
              <a:t>i</a:t>
            </a:r>
            <a:r>
              <a:rPr lang="en-US" sz="2000" dirty="0"/>
              <a:t> &lt;&gt; j, </a:t>
            </a:r>
            <a:r>
              <a:rPr lang="ru-RU" sz="2000" dirty="0"/>
              <a:t>и </a:t>
            </a:r>
            <a:r>
              <a:rPr lang="en-US" sz="2000" dirty="0" err="1"/>
              <a:t>idi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= 1.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000" b="1" dirty="0"/>
              <a:t>Пример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#</a:t>
            </a:r>
            <a:r>
              <a:rPr lang="en-US" sz="2000" b="1" dirty="0"/>
              <a:t>include </a:t>
            </a:r>
            <a:r>
              <a:rPr lang="en-US" sz="2000" dirty="0"/>
              <a:t>&lt;boost/numeric/</a:t>
            </a:r>
            <a:r>
              <a:rPr lang="en-US" sz="2000" dirty="0" err="1"/>
              <a:t>ublas</a:t>
            </a:r>
            <a:r>
              <a:rPr lang="en-US" sz="2000" dirty="0"/>
              <a:t>/matrix.hpp&gt;</a:t>
            </a:r>
            <a:br>
              <a:rPr lang="en-US" sz="2000" dirty="0"/>
            </a:br>
            <a:r>
              <a:rPr lang="en-US" sz="2000" b="1" dirty="0"/>
              <a:t>#include</a:t>
            </a:r>
            <a:r>
              <a:rPr lang="en-US" sz="2000" dirty="0"/>
              <a:t> &lt;boost/numeric/</a:t>
            </a:r>
            <a:r>
              <a:rPr lang="en-US" sz="2000" dirty="0" err="1"/>
              <a:t>ublas</a:t>
            </a:r>
            <a:r>
              <a:rPr lang="en-US" sz="2000" dirty="0"/>
              <a:t>/io.hpp&gt;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main () {</a:t>
            </a:r>
            <a:br>
              <a:rPr lang="en-US" sz="2000" dirty="0"/>
            </a:br>
            <a:r>
              <a:rPr lang="en-US" sz="2000" b="1" dirty="0"/>
              <a:t>    using namespace </a:t>
            </a:r>
            <a:r>
              <a:rPr lang="en-US" sz="2000" dirty="0"/>
              <a:t>boost::numeric::</a:t>
            </a:r>
            <a:r>
              <a:rPr lang="en-US" sz="2000" dirty="0" err="1"/>
              <a:t>ublas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identity_matrix</a:t>
            </a:r>
            <a:r>
              <a:rPr lang="en-US" sz="2000" dirty="0"/>
              <a:t>&lt;double&gt; m (3);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cout</a:t>
            </a:r>
            <a:r>
              <a:rPr lang="en-US" sz="2000" dirty="0"/>
              <a:t> &lt;&lt; m &lt;&lt;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}</a:t>
            </a:r>
            <a:br>
              <a:rPr lang="en-US" sz="2000" dirty="0"/>
            </a:br>
            <a:r>
              <a:rPr lang="ru-RU" sz="2000" dirty="0" smtClean="0"/>
              <a:t>Будет выведено на экран: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[3,3]((1,0,0),(0,1,0),(0,0,1))</a:t>
            </a:r>
            <a:br>
              <a:rPr lang="ru-RU" sz="20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472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800" b="1" dirty="0"/>
              <a:t>Функциональные возможности</a:t>
            </a:r>
            <a:br>
              <a:rPr lang="ru-RU" sz="2800" b="1" dirty="0"/>
            </a:br>
            <a:r>
              <a:rPr lang="ru-RU" sz="2800" dirty="0" err="1"/>
              <a:t>uBLAS</a:t>
            </a:r>
            <a:r>
              <a:rPr lang="ru-RU" sz="2800" dirty="0"/>
              <a:t> </a:t>
            </a:r>
            <a:r>
              <a:rPr lang="ru-RU" sz="2800" dirty="0" smtClean="0"/>
              <a:t>подключает  операции </a:t>
            </a:r>
            <a:r>
              <a:rPr lang="ru-RU" sz="2800" dirty="0"/>
              <a:t>базовой линейной </a:t>
            </a:r>
            <a:r>
              <a:rPr lang="ru-RU" sz="2800" dirty="0" smtClean="0"/>
              <a:t>алгебры ( </a:t>
            </a:r>
            <a:r>
              <a:rPr lang="ru-RU" sz="2800" dirty="0"/>
              <a:t>с векторами и </a:t>
            </a:r>
            <a:r>
              <a:rPr lang="ru-RU" sz="2800" dirty="0" smtClean="0"/>
              <a:t>матрицами).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374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Autofit/>
          </a:bodyPr>
          <a:lstStyle/>
          <a:p>
            <a:r>
              <a:rPr lang="ru-RU" sz="2000" b="1" dirty="0"/>
              <a:t>Нулевая матрица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Описание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Шаблонный класс </a:t>
            </a:r>
            <a:r>
              <a:rPr lang="en-US" sz="2000" dirty="0" err="1"/>
              <a:t>zero_matrix</a:t>
            </a:r>
            <a:r>
              <a:rPr lang="en-US" sz="2000" dirty="0"/>
              <a:t>&lt;T&gt; </a:t>
            </a:r>
            <a:r>
              <a:rPr lang="ru-RU" sz="2000" dirty="0"/>
              <a:t>представляет нулевые матрицы. В (</a:t>
            </a:r>
            <a:r>
              <a:rPr lang="en-US" sz="2000" dirty="0"/>
              <a:t>m x n)-</a:t>
            </a:r>
            <a:r>
              <a:rPr lang="ru-RU" sz="2000" dirty="0"/>
              <a:t>размерной нулевой матрице и 0 &lt;= </a:t>
            </a:r>
            <a:r>
              <a:rPr lang="en-US" sz="2000" dirty="0" err="1"/>
              <a:t>i</a:t>
            </a:r>
            <a:r>
              <a:rPr lang="en-US" sz="2000" dirty="0"/>
              <a:t> &lt; m, 0 &lt;= j &lt; n </a:t>
            </a:r>
            <a:r>
              <a:rPr lang="ru-RU" sz="2000" dirty="0"/>
              <a:t>содержатся элементы </a:t>
            </a:r>
            <a:r>
              <a:rPr lang="en-US" sz="2000" dirty="0" err="1"/>
              <a:t>zi</a:t>
            </a:r>
            <a:r>
              <a:rPr lang="en-US" sz="2000" dirty="0"/>
              <a:t>, j = 0.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000" b="1" dirty="0"/>
              <a:t>Пример</a:t>
            </a:r>
            <a:br>
              <a:rPr lang="ru-RU" sz="2000" b="1" dirty="0"/>
            </a:br>
            <a:r>
              <a:rPr lang="ru-RU" sz="2000" b="1" dirty="0"/>
              <a:t>#</a:t>
            </a:r>
            <a:r>
              <a:rPr lang="en-US" sz="2000" b="1" dirty="0"/>
              <a:t>include </a:t>
            </a:r>
            <a:r>
              <a:rPr lang="en-US" sz="2000" dirty="0"/>
              <a:t>&lt;boost/numeric/</a:t>
            </a:r>
            <a:r>
              <a:rPr lang="en-US" sz="2000" dirty="0" err="1"/>
              <a:t>ublas</a:t>
            </a:r>
            <a:r>
              <a:rPr lang="en-US" sz="2000" dirty="0"/>
              <a:t>/matrix.hpp&gt;</a:t>
            </a:r>
            <a:br>
              <a:rPr lang="en-US" sz="2000" dirty="0"/>
            </a:br>
            <a:r>
              <a:rPr lang="en-US" sz="2000" b="1" dirty="0"/>
              <a:t>#include </a:t>
            </a:r>
            <a:r>
              <a:rPr lang="en-US" sz="2000" dirty="0"/>
              <a:t>&lt;boost/numeric/</a:t>
            </a:r>
            <a:r>
              <a:rPr lang="en-US" sz="2000" dirty="0" err="1"/>
              <a:t>ublas</a:t>
            </a:r>
            <a:r>
              <a:rPr lang="en-US" sz="2000" dirty="0"/>
              <a:t>/io.hpp&gt;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/>
              <a:t>int</a:t>
            </a:r>
            <a:r>
              <a:rPr lang="en-US" sz="2000" dirty="0"/>
              <a:t> main () 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using namespace </a:t>
            </a:r>
            <a:r>
              <a:rPr lang="en-US" sz="2000" dirty="0"/>
              <a:t>boost::numeric::</a:t>
            </a:r>
            <a:r>
              <a:rPr lang="en-US" sz="2000" dirty="0" err="1"/>
              <a:t>ublas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zero_matrix</a:t>
            </a:r>
            <a:r>
              <a:rPr lang="en-US" sz="2000" dirty="0"/>
              <a:t>&lt;double&gt; m (3, 3);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cout</a:t>
            </a:r>
            <a:r>
              <a:rPr lang="en-US" sz="2000" dirty="0"/>
              <a:t> &lt;&lt; m &lt;&lt;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}</a:t>
            </a:r>
            <a:br>
              <a:rPr lang="en-US" sz="2000" dirty="0"/>
            </a:br>
            <a:r>
              <a:rPr lang="ru-RU" sz="2000" dirty="0"/>
              <a:t>Будет выведено на экран: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[3,3]((0,0,0),(0,0,0),(0,0,0))</a:t>
            </a:r>
          </a:p>
        </p:txBody>
      </p:sp>
    </p:spTree>
    <p:extLst>
      <p:ext uri="{BB962C8B-B14F-4D97-AF65-F5344CB8AC3E}">
        <p14:creationId xmlns:p14="http://schemas.microsoft.com/office/powerpoint/2010/main" val="4269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ru-RU" sz="2000" b="1" dirty="0"/>
              <a:t>Скалярная матрица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Описание</a:t>
            </a:r>
            <a:br>
              <a:rPr lang="ru-RU" sz="2000" b="1" dirty="0"/>
            </a:br>
            <a:r>
              <a:rPr lang="ru-RU" sz="2000" dirty="0"/>
              <a:t>Шаблонный класс </a:t>
            </a:r>
            <a:r>
              <a:rPr lang="en-US" sz="2000" dirty="0" err="1"/>
              <a:t>scalar_matrix</a:t>
            </a:r>
            <a:r>
              <a:rPr lang="en-US" sz="2000" dirty="0"/>
              <a:t>&lt;T&gt; </a:t>
            </a:r>
            <a:r>
              <a:rPr lang="ru-RU" sz="2000" dirty="0"/>
              <a:t>представляет скалярные матрицы. Для (</a:t>
            </a:r>
            <a:r>
              <a:rPr lang="en-US" sz="2000" dirty="0"/>
              <a:t>m x n)-</a:t>
            </a:r>
            <a:r>
              <a:rPr lang="ru-RU" sz="2000" dirty="0"/>
              <a:t>размерной скалярной матрицы и 0 &lt;= </a:t>
            </a:r>
            <a:r>
              <a:rPr lang="en-US" sz="2000" dirty="0" err="1"/>
              <a:t>i</a:t>
            </a:r>
            <a:r>
              <a:rPr lang="en-US" sz="2000" dirty="0"/>
              <a:t> &lt; m, 0 &lt;= j &lt; n </a:t>
            </a:r>
            <a:r>
              <a:rPr lang="ru-RU" sz="2000" dirty="0"/>
              <a:t>элементы </a:t>
            </a:r>
            <a:r>
              <a:rPr lang="en-US" sz="2000" dirty="0" err="1"/>
              <a:t>zi</a:t>
            </a:r>
            <a:r>
              <a:rPr lang="en-US" sz="2000" dirty="0"/>
              <a:t>, j = s.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000" b="1" dirty="0"/>
              <a:t>Пример</a:t>
            </a:r>
            <a:br>
              <a:rPr lang="ru-RU" sz="2000" b="1" dirty="0"/>
            </a:br>
            <a:r>
              <a:rPr lang="ru-RU" sz="2000" b="1" dirty="0"/>
              <a:t>#</a:t>
            </a:r>
            <a:r>
              <a:rPr lang="en-US" sz="2000" b="1" dirty="0"/>
              <a:t>include </a:t>
            </a:r>
            <a:r>
              <a:rPr lang="en-US" sz="2000" dirty="0"/>
              <a:t>&lt;boost/numeric/</a:t>
            </a:r>
            <a:r>
              <a:rPr lang="en-US" sz="2000" dirty="0" err="1"/>
              <a:t>ublas</a:t>
            </a:r>
            <a:r>
              <a:rPr lang="en-US" sz="2000" dirty="0"/>
              <a:t>/matrix.hpp&gt;</a:t>
            </a:r>
            <a:br>
              <a:rPr lang="en-US" sz="2000" dirty="0"/>
            </a:br>
            <a:r>
              <a:rPr lang="en-US" sz="2000" b="1" dirty="0"/>
              <a:t>#include </a:t>
            </a:r>
            <a:r>
              <a:rPr lang="en-US" sz="2000" dirty="0"/>
              <a:t>&lt;boost/numeric/</a:t>
            </a:r>
            <a:r>
              <a:rPr lang="en-US" sz="2000" dirty="0" err="1"/>
              <a:t>ublas</a:t>
            </a:r>
            <a:r>
              <a:rPr lang="en-US" sz="2000" dirty="0"/>
              <a:t>/io.hpp&gt;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/>
              <a:t>int</a:t>
            </a:r>
            <a:r>
              <a:rPr lang="en-US" sz="2000" dirty="0"/>
              <a:t> main () {</a:t>
            </a:r>
            <a:br>
              <a:rPr lang="en-US" sz="2000" dirty="0"/>
            </a:br>
            <a:r>
              <a:rPr lang="en-US" sz="2000" b="1" dirty="0"/>
              <a:t>    using namespace </a:t>
            </a:r>
            <a:r>
              <a:rPr lang="en-US" sz="2000" dirty="0"/>
              <a:t>boost::numeric::</a:t>
            </a:r>
            <a:r>
              <a:rPr lang="en-US" sz="2000" dirty="0" err="1"/>
              <a:t>ublas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scalar_matrix</a:t>
            </a:r>
            <a:r>
              <a:rPr lang="en-US" sz="2000" dirty="0"/>
              <a:t>&lt;double&gt; m (3, 3);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cout</a:t>
            </a:r>
            <a:r>
              <a:rPr lang="en-US" sz="2000" dirty="0"/>
              <a:t> &lt;&lt; m &lt;&lt; </a:t>
            </a:r>
            <a:r>
              <a:rPr lang="en-US" sz="2000" dirty="0" err="1"/>
              <a:t>std</a:t>
            </a:r>
            <a:r>
              <a:rPr lang="en-US" sz="2000" dirty="0"/>
              <a:t>::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}</a:t>
            </a:r>
            <a:br>
              <a:rPr lang="en-US" sz="2000" dirty="0"/>
            </a:br>
            <a:r>
              <a:rPr lang="ru-RU" sz="2000" dirty="0"/>
              <a:t>Будет выведено на экран: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[3,3]((1,1,1),(1,1,1),(1,1,1))</a:t>
            </a:r>
          </a:p>
        </p:txBody>
      </p:sp>
    </p:spTree>
    <p:extLst>
      <p:ext uri="{BB962C8B-B14F-4D97-AF65-F5344CB8AC3E}">
        <p14:creationId xmlns:p14="http://schemas.microsoft.com/office/powerpoint/2010/main" val="17033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1500" b="1" dirty="0"/>
              <a:t>Треугольная матрица</a:t>
            </a:r>
            <a:br>
              <a:rPr lang="ru-RU" sz="1500" b="1" dirty="0"/>
            </a:br>
            <a:r>
              <a:rPr lang="ru-RU" sz="1500" b="1" dirty="0"/>
              <a:t/>
            </a:r>
            <a:br>
              <a:rPr lang="ru-RU" sz="1500" b="1" dirty="0"/>
            </a:br>
            <a:r>
              <a:rPr lang="ru-RU" sz="1500" b="1" dirty="0" smtClean="0"/>
              <a:t>Описание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Шаблонный класс </a:t>
            </a:r>
            <a:r>
              <a:rPr lang="en-US" sz="1500" dirty="0" err="1"/>
              <a:t>triangular_matrix</a:t>
            </a:r>
            <a:r>
              <a:rPr lang="en-US" sz="1500" dirty="0"/>
              <a:t>&lt;T, F1, F2, A&gt; </a:t>
            </a:r>
            <a:r>
              <a:rPr lang="ru-RU" sz="1500" dirty="0"/>
              <a:t>является базовым адаптером-контейнером для треугольных матриц. Для (</a:t>
            </a:r>
            <a:r>
              <a:rPr lang="en-US" sz="1500" dirty="0"/>
              <a:t>n x n)-</a:t>
            </a:r>
            <a:r>
              <a:rPr lang="ru-RU" sz="1500" dirty="0"/>
              <a:t>размерной нижней треугольной матрицы и 0 &lt;= </a:t>
            </a:r>
            <a:r>
              <a:rPr lang="en-US" sz="1500" dirty="0" err="1"/>
              <a:t>i</a:t>
            </a:r>
            <a:r>
              <a:rPr lang="en-US" sz="1500" dirty="0"/>
              <a:t> &lt; n,0 &lt;= j &lt; n, </a:t>
            </a:r>
            <a:r>
              <a:rPr lang="ru-RU" sz="1500" dirty="0"/>
              <a:t>элементы </a:t>
            </a:r>
            <a:r>
              <a:rPr lang="en-US" sz="1500" dirty="0" err="1"/>
              <a:t>ti</a:t>
            </a:r>
            <a:r>
              <a:rPr lang="en-US" sz="1500" dirty="0"/>
              <a:t>, j = 0 , </a:t>
            </a:r>
            <a:r>
              <a:rPr lang="ru-RU" sz="1500" dirty="0"/>
              <a:t>если </a:t>
            </a:r>
            <a:r>
              <a:rPr lang="en-US" sz="1500" dirty="0" err="1"/>
              <a:t>i</a:t>
            </a:r>
            <a:r>
              <a:rPr lang="en-US" sz="1500" dirty="0"/>
              <a:t> &gt; j. </a:t>
            </a:r>
            <a:r>
              <a:rPr lang="ru-RU" sz="1500" dirty="0"/>
              <a:t>Если к тому же содержащиеся </a:t>
            </a:r>
            <a:r>
              <a:rPr lang="en-US" sz="1500" dirty="0" err="1"/>
              <a:t>ti</a:t>
            </a:r>
            <a:r>
              <a:rPr lang="en-US" sz="1500" dirty="0"/>
              <a:t>, </a:t>
            </a:r>
            <a:r>
              <a:rPr lang="en-US" sz="1500" dirty="0" err="1"/>
              <a:t>i</a:t>
            </a:r>
            <a:r>
              <a:rPr lang="en-US" sz="1500" dirty="0"/>
              <a:t>= 1, </a:t>
            </a:r>
            <a:r>
              <a:rPr lang="ru-RU" sz="1500" dirty="0"/>
              <a:t>то матрица называется единичной нижней треугольной. Для (</a:t>
            </a:r>
            <a:r>
              <a:rPr lang="en-US" sz="1500" dirty="0"/>
              <a:t>n x n)-</a:t>
            </a:r>
            <a:r>
              <a:rPr lang="ru-RU" sz="1500" dirty="0"/>
              <a:t>размерной верхней треугольной матрицы и 0 &lt;= </a:t>
            </a:r>
            <a:r>
              <a:rPr lang="en-US" sz="1500" dirty="0" err="1"/>
              <a:t>i</a:t>
            </a:r>
            <a:r>
              <a:rPr lang="en-US" sz="1500" dirty="0"/>
              <a:t> &lt; n,0 &lt;= j &lt; n </a:t>
            </a:r>
            <a:r>
              <a:rPr lang="ru-RU" sz="1500" dirty="0"/>
              <a:t>элементы </a:t>
            </a:r>
            <a:r>
              <a:rPr lang="en-US" sz="1500" dirty="0" err="1"/>
              <a:t>ti</a:t>
            </a:r>
            <a:r>
              <a:rPr lang="en-US" sz="1500" dirty="0"/>
              <a:t>, j = 0 , </a:t>
            </a:r>
            <a:r>
              <a:rPr lang="ru-RU" sz="1500" dirty="0"/>
              <a:t>если </a:t>
            </a:r>
            <a:r>
              <a:rPr lang="en-US" sz="1500" dirty="0" err="1"/>
              <a:t>i</a:t>
            </a:r>
            <a:r>
              <a:rPr lang="en-US" sz="1500" dirty="0"/>
              <a:t> &lt; j. </a:t>
            </a:r>
            <a:r>
              <a:rPr lang="ru-RU" sz="1500" dirty="0"/>
              <a:t>Если к тому же содержащиеся элементы </a:t>
            </a:r>
            <a:r>
              <a:rPr lang="en-US" sz="1500" dirty="0" err="1"/>
              <a:t>i</a:t>
            </a:r>
            <a:r>
              <a:rPr lang="en-US" sz="1500" dirty="0"/>
              <a:t>, </a:t>
            </a:r>
            <a:r>
              <a:rPr lang="en-US" sz="1500" dirty="0" err="1"/>
              <a:t>i</a:t>
            </a:r>
            <a:r>
              <a:rPr lang="en-US" sz="1500" dirty="0"/>
              <a:t>= 1, </a:t>
            </a:r>
            <a:r>
              <a:rPr lang="ru-RU" sz="1500" dirty="0"/>
              <a:t>то матрица называется единичной верхней треугольной. Содержимое треугольных матриц сжато</a:t>
            </a:r>
            <a:r>
              <a:rPr lang="ru-RU" sz="1500" dirty="0" smtClean="0"/>
              <a:t>.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b="1" dirty="0" smtClean="0"/>
              <a:t>Пример</a:t>
            </a:r>
            <a:r>
              <a:rPr lang="ru-RU" sz="1500" b="1" dirty="0"/>
              <a:t/>
            </a:r>
            <a:br>
              <a:rPr lang="ru-RU" sz="1500" b="1" dirty="0"/>
            </a:br>
            <a:r>
              <a:rPr lang="ru-RU" sz="1500" b="1" dirty="0"/>
              <a:t>#</a:t>
            </a:r>
            <a:r>
              <a:rPr lang="en-US" sz="1500" b="1" dirty="0"/>
              <a:t>include</a:t>
            </a:r>
            <a:r>
              <a:rPr lang="en-US" sz="1500" dirty="0"/>
              <a:t> &lt;boost/numeric/</a:t>
            </a:r>
            <a:r>
              <a:rPr lang="en-US" sz="1500" dirty="0" err="1"/>
              <a:t>ublas</a:t>
            </a:r>
            <a:r>
              <a:rPr lang="en-US" sz="1500" dirty="0"/>
              <a:t>/triangular.hpp&gt;</a:t>
            </a:r>
            <a:br>
              <a:rPr lang="en-US" sz="1500" dirty="0"/>
            </a:br>
            <a:r>
              <a:rPr lang="en-US" sz="1500" b="1" dirty="0"/>
              <a:t>#include </a:t>
            </a:r>
            <a:r>
              <a:rPr lang="en-US" sz="1500" dirty="0"/>
              <a:t>&lt;boost/numeric/</a:t>
            </a:r>
            <a:r>
              <a:rPr lang="en-US" sz="1500" dirty="0" err="1"/>
              <a:t>ublas</a:t>
            </a:r>
            <a:r>
              <a:rPr lang="en-US" sz="1500" dirty="0"/>
              <a:t>/io.hpp&gt;</a:t>
            </a:r>
            <a:br>
              <a:rPr lang="en-US" sz="1500" dirty="0"/>
            </a:br>
            <a:r>
              <a:rPr lang="en-US" sz="1500" dirty="0"/>
              <a:t> </a:t>
            </a:r>
            <a:br>
              <a:rPr lang="en-US" sz="1500" dirty="0"/>
            </a:br>
            <a:r>
              <a:rPr lang="en-US" sz="1500" b="1" dirty="0" err="1"/>
              <a:t>int</a:t>
            </a:r>
            <a:r>
              <a:rPr lang="en-US" sz="1500" dirty="0"/>
              <a:t> main() {</a:t>
            </a:r>
            <a:br>
              <a:rPr lang="en-US" sz="1500" dirty="0"/>
            </a:br>
            <a:r>
              <a:rPr lang="en-US" sz="1500" dirty="0"/>
              <a:t>    using namespace boost::numeric::</a:t>
            </a:r>
            <a:r>
              <a:rPr lang="en-US" sz="1500" dirty="0" err="1"/>
              <a:t>ublas</a:t>
            </a:r>
            <a:r>
              <a:rPr lang="en-US" sz="1500" dirty="0"/>
              <a:t>; </a:t>
            </a:r>
            <a:r>
              <a:rPr lang="en-US" sz="1500" dirty="0" err="1"/>
              <a:t>triangular_matrix</a:t>
            </a:r>
            <a:r>
              <a:rPr lang="en-US" sz="1500" dirty="0"/>
              <a:t>&lt;</a:t>
            </a:r>
            <a:r>
              <a:rPr lang="en-US" sz="1500" dirty="0" err="1"/>
              <a:t>double,lower</a:t>
            </a:r>
            <a:r>
              <a:rPr lang="en-US" sz="1500" dirty="0"/>
              <a:t>&gt; ml (3, 3);</a:t>
            </a:r>
            <a:br>
              <a:rPr lang="en-US" sz="1500" dirty="0"/>
            </a:br>
            <a:r>
              <a:rPr lang="en-US" sz="1500" b="1" dirty="0"/>
              <a:t>    for</a:t>
            </a:r>
            <a:r>
              <a:rPr lang="en-US" sz="1500" dirty="0"/>
              <a:t> (</a:t>
            </a:r>
            <a:r>
              <a:rPr lang="en-US" sz="1500" b="1" dirty="0"/>
              <a:t>unsigned </a:t>
            </a:r>
            <a:r>
              <a:rPr lang="en-US" sz="1500" dirty="0" err="1"/>
              <a:t>i</a:t>
            </a:r>
            <a:r>
              <a:rPr lang="en-US" sz="1500" dirty="0"/>
              <a:t> = 0; </a:t>
            </a:r>
            <a:r>
              <a:rPr lang="en-US" sz="1500" dirty="0" err="1"/>
              <a:t>i</a:t>
            </a:r>
            <a:r>
              <a:rPr lang="en-US" sz="1500" dirty="0"/>
              <a:t> &lt; ml.size1(); ++ </a:t>
            </a:r>
            <a:r>
              <a:rPr lang="en-US" sz="1500" dirty="0" err="1"/>
              <a:t>i</a:t>
            </a:r>
            <a:r>
              <a:rPr lang="en-US" sz="1500" dirty="0"/>
              <a:t>)</a:t>
            </a:r>
            <a:br>
              <a:rPr lang="en-US" sz="1500" dirty="0"/>
            </a:br>
            <a:r>
              <a:rPr lang="en-US" sz="1500" dirty="0"/>
              <a:t>        </a:t>
            </a:r>
            <a:r>
              <a:rPr lang="en-US" sz="1500" b="1" dirty="0"/>
              <a:t>for</a:t>
            </a:r>
            <a:r>
              <a:rPr lang="en-US" sz="1500" dirty="0"/>
              <a:t> (</a:t>
            </a:r>
            <a:r>
              <a:rPr lang="en-US" sz="1500" b="1" dirty="0"/>
              <a:t>unsigned</a:t>
            </a:r>
            <a:r>
              <a:rPr lang="en-US" sz="1500" dirty="0"/>
              <a:t> j = 0; j &lt;= </a:t>
            </a:r>
            <a:r>
              <a:rPr lang="en-US" sz="1500" dirty="0" err="1"/>
              <a:t>i</a:t>
            </a:r>
            <a:r>
              <a:rPr lang="en-US" sz="1500" dirty="0"/>
              <a:t>; ++ j)</a:t>
            </a:r>
            <a:br>
              <a:rPr lang="en-US" sz="1500" dirty="0"/>
            </a:br>
            <a:r>
              <a:rPr lang="en-US" sz="1500" dirty="0"/>
              <a:t>            ml (</a:t>
            </a:r>
            <a:r>
              <a:rPr lang="en-US" sz="1500" dirty="0" err="1"/>
              <a:t>i</a:t>
            </a:r>
            <a:r>
              <a:rPr lang="en-US" sz="1500" dirty="0"/>
              <a:t>, j) = 3 * </a:t>
            </a:r>
            <a:r>
              <a:rPr lang="en-US" sz="1500" dirty="0" err="1"/>
              <a:t>i</a:t>
            </a:r>
            <a:r>
              <a:rPr lang="en-US" sz="1500" dirty="0"/>
              <a:t> + j;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cout</a:t>
            </a:r>
            <a:r>
              <a:rPr lang="en-US" sz="1500" dirty="0"/>
              <a:t> &lt;&lt; ml &lt;&lt;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endl</a:t>
            </a:r>
            <a:r>
              <a:rPr lang="en-US" sz="1500" dirty="0"/>
              <a:t>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triangular_matrix</a:t>
            </a:r>
            <a:r>
              <a:rPr lang="en-US" sz="1500" dirty="0"/>
              <a:t>&lt;</a:t>
            </a:r>
            <a:r>
              <a:rPr lang="en-US" sz="1500" dirty="0" err="1"/>
              <a:t>double,upper</a:t>
            </a:r>
            <a:r>
              <a:rPr lang="en-US" sz="1500" dirty="0"/>
              <a:t>&gt; mu (3, 3);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b="1" dirty="0"/>
              <a:t>for </a:t>
            </a:r>
            <a:r>
              <a:rPr lang="en-US" sz="1500" dirty="0"/>
              <a:t>(</a:t>
            </a:r>
            <a:r>
              <a:rPr lang="en-US" sz="1500" b="1" dirty="0"/>
              <a:t>unsigned </a:t>
            </a:r>
            <a:r>
              <a:rPr lang="en-US" sz="1500" dirty="0" err="1"/>
              <a:t>i</a:t>
            </a:r>
            <a:r>
              <a:rPr lang="en-US" sz="1500" dirty="0"/>
              <a:t> = 0; </a:t>
            </a:r>
            <a:r>
              <a:rPr lang="en-US" sz="1500" dirty="0" err="1"/>
              <a:t>i</a:t>
            </a:r>
            <a:r>
              <a:rPr lang="en-US" sz="1500" dirty="0"/>
              <a:t> &lt; mu.size1(); ++ </a:t>
            </a:r>
            <a:r>
              <a:rPr lang="en-US" sz="1500" dirty="0" err="1"/>
              <a:t>i</a:t>
            </a:r>
            <a:r>
              <a:rPr lang="en-US" sz="1500" dirty="0"/>
              <a:t>)</a:t>
            </a:r>
            <a:br>
              <a:rPr lang="en-US" sz="1500" dirty="0"/>
            </a:br>
            <a:r>
              <a:rPr lang="en-US" sz="1500" dirty="0"/>
              <a:t>        </a:t>
            </a:r>
            <a:r>
              <a:rPr lang="en-US" sz="1500" b="1" dirty="0"/>
              <a:t>for </a:t>
            </a:r>
            <a:r>
              <a:rPr lang="en-US" sz="1500" dirty="0"/>
              <a:t>(</a:t>
            </a:r>
            <a:r>
              <a:rPr lang="en-US" sz="1500" b="1" dirty="0"/>
              <a:t>unsigned </a:t>
            </a:r>
            <a:r>
              <a:rPr lang="en-US" sz="1500" dirty="0"/>
              <a:t>j = </a:t>
            </a:r>
            <a:r>
              <a:rPr lang="en-US" sz="1500" dirty="0" err="1"/>
              <a:t>i</a:t>
            </a:r>
            <a:r>
              <a:rPr lang="en-US" sz="1500" dirty="0"/>
              <a:t>; j &lt; mu.size2 (); ++ j)</a:t>
            </a:r>
            <a:br>
              <a:rPr lang="en-US" sz="1500" dirty="0"/>
            </a:br>
            <a:r>
              <a:rPr lang="en-US" sz="1500" dirty="0"/>
              <a:t>            mu (</a:t>
            </a:r>
            <a:r>
              <a:rPr lang="en-US" sz="1500" dirty="0" err="1"/>
              <a:t>i</a:t>
            </a:r>
            <a:r>
              <a:rPr lang="en-US" sz="1500" dirty="0"/>
              <a:t>, j) = 3 * </a:t>
            </a:r>
            <a:r>
              <a:rPr lang="en-US" sz="1500" dirty="0" err="1"/>
              <a:t>i</a:t>
            </a:r>
            <a:r>
              <a:rPr lang="en-US" sz="1500" dirty="0"/>
              <a:t> + j;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cout</a:t>
            </a:r>
            <a:r>
              <a:rPr lang="en-US" sz="1500" dirty="0"/>
              <a:t> &lt;&lt; mu &lt;&lt;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endl</a:t>
            </a:r>
            <a:r>
              <a:rPr lang="en-US" sz="1500" dirty="0"/>
              <a:t>; }</a:t>
            </a:r>
            <a:br>
              <a:rPr lang="en-US" sz="1500" dirty="0"/>
            </a:br>
            <a:r>
              <a:rPr lang="en-US" sz="1500" dirty="0"/>
              <a:t>}</a:t>
            </a:r>
            <a:br>
              <a:rPr lang="en-US" sz="1500" dirty="0"/>
            </a:br>
            <a:r>
              <a:rPr lang="ru-RU" sz="1500" dirty="0"/>
              <a:t>Будет выведено на экран: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[3,3]((0,0,0),(3,4,0),(6,7,8))</a:t>
            </a:r>
            <a:br>
              <a:rPr lang="ru-RU" sz="1500" dirty="0"/>
            </a:br>
            <a:r>
              <a:rPr lang="ru-RU" sz="1500" dirty="0"/>
              <a:t>[3,3]((0,1,2),(0,4,5),(0,0,8))</a:t>
            </a:r>
          </a:p>
        </p:txBody>
      </p:sp>
    </p:spTree>
    <p:extLst>
      <p:ext uri="{BB962C8B-B14F-4D97-AF65-F5344CB8AC3E}">
        <p14:creationId xmlns:p14="http://schemas.microsoft.com/office/powerpoint/2010/main" val="36690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2266"/>
              </p:ext>
            </p:extLst>
          </p:nvPr>
        </p:nvGraphicFramePr>
        <p:xfrm>
          <a:off x="179509" y="2278221"/>
          <a:ext cx="8640962" cy="34828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9330"/>
                <a:gridCol w="3570816"/>
                <a:gridCol w="3570816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dirty="0"/>
                        <a:t>Параметр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Описание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Значение по умолчанию</a:t>
                      </a:r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Тип объектов, размещаемых в матрице.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F1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Функциональный элемент, описывающий тип треугольной матрицы. </a:t>
                      </a:r>
                      <a:r>
                        <a:rPr lang="ru-RU" sz="2000">
                          <a:hlinkClick r:id="rId2"/>
                        </a:rPr>
                        <a:t>[1]</a:t>
                      </a:r>
                      <a:endParaRPr lang="ru-RU" sz="2000"/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lower</a:t>
                      </a:r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F2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Функция, определяющая организацию хранения. </a:t>
                      </a:r>
                      <a:r>
                        <a:rPr lang="ru-RU" sz="2000" dirty="0">
                          <a:hlinkClick r:id="rId3"/>
                        </a:rPr>
                        <a:t>[2]</a:t>
                      </a:r>
                      <a:endParaRPr lang="ru-RU" sz="2000" dirty="0"/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row_major</a:t>
                      </a:r>
                      <a:endParaRPr lang="en-US" sz="2000" dirty="0"/>
                    </a:p>
                  </a:txBody>
                  <a:tcPr marL="15240" marR="15240" marT="15240" marB="15240" anchor="ctr"/>
                </a:tc>
              </a:tr>
              <a:tr h="922531">
                <a:tc>
                  <a:txBody>
                    <a:bodyPr/>
                    <a:lstStyle/>
                    <a:p>
                      <a:r>
                        <a:rPr lang="en-US" sz="2000"/>
                        <a:t>A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Тип адаптированного (присоединенного) массива. </a:t>
                      </a:r>
                      <a:r>
                        <a:rPr lang="ru-RU" sz="2000">
                          <a:hlinkClick r:id="rId4"/>
                        </a:rPr>
                        <a:t>[3]</a:t>
                      </a:r>
                      <a:endParaRPr lang="ru-RU" sz="2000"/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unbounded_array</a:t>
                      </a:r>
                      <a:r>
                        <a:rPr lang="en-US" sz="2000" dirty="0"/>
                        <a:t>&lt;T&gt;</a:t>
                      </a: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072481"/>
            <a:ext cx="4085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Параметры шаблона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1500" b="1" dirty="0"/>
              <a:t>Симметричная матрица</a:t>
            </a:r>
            <a:br>
              <a:rPr lang="ru-RU" sz="1500" b="1" dirty="0"/>
            </a:br>
            <a:r>
              <a:rPr lang="ru-RU" sz="1500" b="1" dirty="0"/>
              <a:t/>
            </a:r>
            <a:br>
              <a:rPr lang="ru-RU" sz="1500" b="1" dirty="0"/>
            </a:br>
            <a:r>
              <a:rPr lang="ru-RU" sz="1500" b="1" dirty="0" smtClean="0"/>
              <a:t>Описание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Шаблонный класс </a:t>
            </a:r>
            <a:r>
              <a:rPr lang="en-US" sz="1500" dirty="0" err="1"/>
              <a:t>symmetric_matrix</a:t>
            </a:r>
            <a:r>
              <a:rPr lang="en-US" sz="1500" dirty="0"/>
              <a:t>&lt;T, F1, F2, A&gt; </a:t>
            </a:r>
            <a:r>
              <a:rPr lang="ru-RU" sz="1500" dirty="0"/>
              <a:t>является базовым адаптером-контейнером для симметричных матриц. Для (</a:t>
            </a:r>
            <a:r>
              <a:rPr lang="en-US" sz="1500" dirty="0"/>
              <a:t>n x n)-</a:t>
            </a:r>
            <a:r>
              <a:rPr lang="ru-RU" sz="1500" dirty="0"/>
              <a:t>размерной симметричной матрицы и 0 &lt;= </a:t>
            </a:r>
            <a:r>
              <a:rPr lang="en-US" sz="1500" dirty="0" err="1"/>
              <a:t>i</a:t>
            </a:r>
            <a:r>
              <a:rPr lang="en-US" sz="1500" dirty="0"/>
              <a:t> &lt; n, 0 &lt;= j &lt; n </a:t>
            </a:r>
            <a:r>
              <a:rPr lang="ru-RU" sz="1500" dirty="0"/>
              <a:t>содержатся элементы </a:t>
            </a:r>
            <a:r>
              <a:rPr lang="en-US" sz="1500" dirty="0" err="1"/>
              <a:t>si</a:t>
            </a:r>
            <a:r>
              <a:rPr lang="en-US" sz="1500" dirty="0"/>
              <a:t>, j = </a:t>
            </a:r>
            <a:r>
              <a:rPr lang="en-US" sz="1500" dirty="0" err="1"/>
              <a:t>sj</a:t>
            </a:r>
            <a:r>
              <a:rPr lang="en-US" sz="1500" dirty="0"/>
              <a:t>, </a:t>
            </a:r>
            <a:r>
              <a:rPr lang="en-US" sz="1500" dirty="0" err="1"/>
              <a:t>i</a:t>
            </a:r>
            <a:r>
              <a:rPr lang="en-US" sz="1500" dirty="0"/>
              <a:t>. </a:t>
            </a:r>
            <a:r>
              <a:rPr lang="ru-RU" sz="1500" dirty="0"/>
              <a:t>Содержимое симметричных матриц сжато.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b="1" dirty="0" smtClean="0"/>
              <a:t>Пример</a:t>
            </a:r>
            <a:r>
              <a:rPr lang="ru-RU" sz="1500" b="1" dirty="0"/>
              <a:t/>
            </a:r>
            <a:br>
              <a:rPr lang="ru-RU" sz="1500" b="1" dirty="0"/>
            </a:br>
            <a:r>
              <a:rPr lang="ru-RU" sz="1500" b="1" dirty="0"/>
              <a:t>#</a:t>
            </a:r>
            <a:r>
              <a:rPr lang="en-US" sz="1500" b="1" dirty="0"/>
              <a:t>include</a:t>
            </a:r>
            <a:r>
              <a:rPr lang="en-US" sz="1500" dirty="0"/>
              <a:t> &lt;boost/numeric/</a:t>
            </a:r>
            <a:r>
              <a:rPr lang="en-US" sz="1500" dirty="0" err="1"/>
              <a:t>ublas</a:t>
            </a:r>
            <a:r>
              <a:rPr lang="en-US" sz="1500" dirty="0"/>
              <a:t>/symmetric.hpp&gt;</a:t>
            </a:r>
            <a:br>
              <a:rPr lang="en-US" sz="1500" dirty="0"/>
            </a:br>
            <a:r>
              <a:rPr lang="en-US" sz="1500" b="1" dirty="0"/>
              <a:t>#include</a:t>
            </a:r>
            <a:r>
              <a:rPr lang="en-US" sz="1500" dirty="0"/>
              <a:t> &lt;boost/numeric/</a:t>
            </a:r>
            <a:r>
              <a:rPr lang="en-US" sz="1500" dirty="0" err="1"/>
              <a:t>ublas</a:t>
            </a:r>
            <a:r>
              <a:rPr lang="en-US" sz="1500" dirty="0"/>
              <a:t>/io.hpp&gt;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b="1" dirty="0" err="1"/>
              <a:t>int</a:t>
            </a:r>
            <a:r>
              <a:rPr lang="en-US" sz="1500" b="1" dirty="0"/>
              <a:t> </a:t>
            </a:r>
            <a:r>
              <a:rPr lang="en-US" sz="1500" dirty="0"/>
              <a:t>main () {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b="1" dirty="0"/>
              <a:t>using namespace</a:t>
            </a:r>
            <a:r>
              <a:rPr lang="en-US" sz="1500" dirty="0"/>
              <a:t> boost::numeric::</a:t>
            </a:r>
            <a:r>
              <a:rPr lang="en-US" sz="1500" dirty="0" err="1"/>
              <a:t>ublas</a:t>
            </a:r>
            <a:r>
              <a:rPr lang="en-US" sz="1500" dirty="0"/>
              <a:t>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symmetric_matrix</a:t>
            </a:r>
            <a:r>
              <a:rPr lang="en-US" sz="1500" dirty="0"/>
              <a:t>&lt;double, lower&gt; ml (3, 3);</a:t>
            </a:r>
            <a:br>
              <a:rPr lang="en-US" sz="1500" dirty="0"/>
            </a:br>
            <a:r>
              <a:rPr lang="en-US" sz="1500" b="1" dirty="0"/>
              <a:t>    for </a:t>
            </a:r>
            <a:r>
              <a:rPr lang="en-US" sz="1500" dirty="0"/>
              <a:t>(</a:t>
            </a:r>
            <a:r>
              <a:rPr lang="en-US" sz="1500" b="1" dirty="0"/>
              <a:t>unsigned </a:t>
            </a:r>
            <a:r>
              <a:rPr lang="en-US" sz="1500" dirty="0" err="1"/>
              <a:t>i</a:t>
            </a:r>
            <a:r>
              <a:rPr lang="en-US" sz="1500" dirty="0"/>
              <a:t> = 0; </a:t>
            </a:r>
            <a:r>
              <a:rPr lang="en-US" sz="1500" dirty="0" err="1"/>
              <a:t>i</a:t>
            </a:r>
            <a:r>
              <a:rPr lang="en-US" sz="1500" dirty="0"/>
              <a:t> &lt; ml.size1 (); ++ </a:t>
            </a:r>
            <a:r>
              <a:rPr lang="en-US" sz="1500" dirty="0" err="1"/>
              <a:t>i</a:t>
            </a:r>
            <a:r>
              <a:rPr lang="en-US" sz="1500" dirty="0"/>
              <a:t>)</a:t>
            </a:r>
            <a:br>
              <a:rPr lang="en-US" sz="1500" dirty="0"/>
            </a:br>
            <a:r>
              <a:rPr lang="en-US" sz="1500" dirty="0"/>
              <a:t>        </a:t>
            </a:r>
            <a:r>
              <a:rPr lang="en-US" sz="1500" b="1" dirty="0"/>
              <a:t>for</a:t>
            </a:r>
            <a:r>
              <a:rPr lang="en-US" sz="1500" dirty="0"/>
              <a:t> (</a:t>
            </a:r>
            <a:r>
              <a:rPr lang="en-US" sz="1500" b="1" dirty="0"/>
              <a:t>unsigned </a:t>
            </a:r>
            <a:r>
              <a:rPr lang="en-US" sz="1500" dirty="0"/>
              <a:t>j = 0; j &lt;= </a:t>
            </a:r>
            <a:r>
              <a:rPr lang="en-US" sz="1500" dirty="0" err="1"/>
              <a:t>i</a:t>
            </a:r>
            <a:r>
              <a:rPr lang="en-US" sz="1500" dirty="0"/>
              <a:t>; ++ j)</a:t>
            </a:r>
            <a:br>
              <a:rPr lang="en-US" sz="1500" dirty="0"/>
            </a:br>
            <a:r>
              <a:rPr lang="en-US" sz="1500" dirty="0"/>
              <a:t>            ml (</a:t>
            </a:r>
            <a:r>
              <a:rPr lang="en-US" sz="1500" dirty="0" err="1"/>
              <a:t>i</a:t>
            </a:r>
            <a:r>
              <a:rPr lang="en-US" sz="1500" dirty="0"/>
              <a:t>, j) = 3 * </a:t>
            </a:r>
            <a:r>
              <a:rPr lang="en-US" sz="1500" dirty="0" err="1"/>
              <a:t>i</a:t>
            </a:r>
            <a:r>
              <a:rPr lang="en-US" sz="1500" dirty="0"/>
              <a:t> + j;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cout</a:t>
            </a:r>
            <a:r>
              <a:rPr lang="en-US" sz="1500" dirty="0"/>
              <a:t> &lt;&lt; ml &lt;&lt;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endl</a:t>
            </a:r>
            <a:r>
              <a:rPr lang="en-US" sz="1500" dirty="0"/>
              <a:t>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symmetric_matrix</a:t>
            </a:r>
            <a:r>
              <a:rPr lang="en-US" sz="1500" dirty="0"/>
              <a:t>&lt;double, upper&gt; mu (3, 3);</a:t>
            </a:r>
            <a:br>
              <a:rPr lang="en-US" sz="1500" dirty="0"/>
            </a:br>
            <a:r>
              <a:rPr lang="en-US" sz="1500" b="1" dirty="0"/>
              <a:t>    for </a:t>
            </a:r>
            <a:r>
              <a:rPr lang="en-US" sz="1500" dirty="0"/>
              <a:t>(</a:t>
            </a:r>
            <a:r>
              <a:rPr lang="en-US" sz="1500" b="1" dirty="0"/>
              <a:t>unsigned </a:t>
            </a:r>
            <a:r>
              <a:rPr lang="en-US" sz="1500" dirty="0" err="1"/>
              <a:t>i</a:t>
            </a:r>
            <a:r>
              <a:rPr lang="en-US" sz="1500" dirty="0"/>
              <a:t> = 0; </a:t>
            </a:r>
            <a:r>
              <a:rPr lang="en-US" sz="1500" dirty="0" err="1"/>
              <a:t>i</a:t>
            </a:r>
            <a:r>
              <a:rPr lang="en-US" sz="1500" dirty="0"/>
              <a:t> &lt; mu.size1 (); ++ </a:t>
            </a:r>
            <a:r>
              <a:rPr lang="en-US" sz="1500" dirty="0" err="1"/>
              <a:t>i</a:t>
            </a:r>
            <a:r>
              <a:rPr lang="en-US" sz="1500" dirty="0"/>
              <a:t>)</a:t>
            </a:r>
            <a:br>
              <a:rPr lang="en-US" sz="1500" dirty="0"/>
            </a:br>
            <a:r>
              <a:rPr lang="en-US" sz="1500" b="1" dirty="0"/>
              <a:t>        for </a:t>
            </a:r>
            <a:r>
              <a:rPr lang="en-US" sz="1500" dirty="0"/>
              <a:t>(</a:t>
            </a:r>
            <a:r>
              <a:rPr lang="en-US" sz="1500" b="1" dirty="0"/>
              <a:t>unsigned </a:t>
            </a:r>
            <a:r>
              <a:rPr lang="en-US" sz="1500" dirty="0"/>
              <a:t>j = </a:t>
            </a:r>
            <a:r>
              <a:rPr lang="en-US" sz="1500" dirty="0" err="1"/>
              <a:t>i</a:t>
            </a:r>
            <a:r>
              <a:rPr lang="en-US" sz="1500" dirty="0"/>
              <a:t>; j &lt; mu.size2 (); ++ j)</a:t>
            </a:r>
            <a:br>
              <a:rPr lang="en-US" sz="1500" dirty="0"/>
            </a:br>
            <a:r>
              <a:rPr lang="en-US" sz="1500" dirty="0"/>
              <a:t>            mu (</a:t>
            </a:r>
            <a:r>
              <a:rPr lang="en-US" sz="1500" dirty="0" err="1"/>
              <a:t>i</a:t>
            </a:r>
            <a:r>
              <a:rPr lang="en-US" sz="1500" dirty="0"/>
              <a:t>, j) = 3 * </a:t>
            </a:r>
            <a:r>
              <a:rPr lang="en-US" sz="1500" dirty="0" err="1"/>
              <a:t>i</a:t>
            </a:r>
            <a:r>
              <a:rPr lang="en-US" sz="1500" dirty="0"/>
              <a:t> + j;</a:t>
            </a:r>
            <a:br>
              <a:rPr lang="en-US" sz="1500" dirty="0"/>
            </a:br>
            <a:r>
              <a:rPr lang="en-US" sz="1500" dirty="0"/>
              <a:t>   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cout</a:t>
            </a:r>
            <a:r>
              <a:rPr lang="en-US" sz="1500" dirty="0"/>
              <a:t> &lt;&lt; mu &lt;&lt; </a:t>
            </a:r>
            <a:r>
              <a:rPr lang="en-US" sz="1500" dirty="0" err="1"/>
              <a:t>std</a:t>
            </a:r>
            <a:r>
              <a:rPr lang="en-US" sz="1500" dirty="0"/>
              <a:t>::</a:t>
            </a:r>
            <a:r>
              <a:rPr lang="en-US" sz="1500" dirty="0" err="1"/>
              <a:t>endl</a:t>
            </a:r>
            <a:r>
              <a:rPr lang="en-US" sz="1500" dirty="0"/>
              <a:t>;</a:t>
            </a:r>
            <a:br>
              <a:rPr lang="en-US" sz="1500" dirty="0"/>
            </a:br>
            <a:r>
              <a:rPr lang="en-US" sz="1500" dirty="0"/>
              <a:t>}</a:t>
            </a:r>
            <a:br>
              <a:rPr lang="en-US" sz="1500" dirty="0"/>
            </a:br>
            <a:r>
              <a:rPr lang="ru-RU" sz="1500" dirty="0"/>
              <a:t>Будет выведено на экран: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[3,3]((0,3,6),(3,4,7),(6,7,8))</a:t>
            </a:r>
            <a:br>
              <a:rPr lang="ru-RU" sz="1500" dirty="0"/>
            </a:br>
            <a:r>
              <a:rPr lang="ru-RU" sz="1500" dirty="0"/>
              <a:t>[3,3]((0,1,2),(1,4,5),(2,5,8))</a:t>
            </a:r>
          </a:p>
        </p:txBody>
      </p:sp>
    </p:spTree>
    <p:extLst>
      <p:ext uri="{BB962C8B-B14F-4D97-AF65-F5344CB8AC3E}">
        <p14:creationId xmlns:p14="http://schemas.microsoft.com/office/powerpoint/2010/main" val="8083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669360"/>
          </a:xfrm>
        </p:spPr>
        <p:txBody>
          <a:bodyPr numCol="2" spcCol="108000">
            <a:normAutofit/>
          </a:bodyPr>
          <a:lstStyle/>
          <a:p>
            <a:pPr algn="l"/>
            <a:r>
              <a:rPr lang="ru-RU" sz="1600" b="1" dirty="0" smtClean="0"/>
              <a:t>Пример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>#</a:t>
            </a:r>
            <a:r>
              <a:rPr lang="en-US" sz="1600" b="1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#include </a:t>
            </a:r>
            <a:r>
              <a:rPr lang="en-US" sz="1600" dirty="0"/>
              <a:t>"boost/numeric/</a:t>
            </a:r>
            <a:r>
              <a:rPr lang="en-US" sz="1600" dirty="0" err="1"/>
              <a:t>ublas</a:t>
            </a:r>
            <a:r>
              <a:rPr lang="en-US" sz="1600" dirty="0"/>
              <a:t>/matrix.hpp"</a:t>
            </a:r>
            <a:br>
              <a:rPr lang="en-US" sz="1600" dirty="0"/>
            </a:br>
            <a:r>
              <a:rPr lang="en-US" sz="1600" b="1" dirty="0"/>
              <a:t>#include </a:t>
            </a:r>
            <a:r>
              <a:rPr lang="en-US" sz="1600" dirty="0"/>
              <a:t>"boost/numeric/</a:t>
            </a:r>
            <a:r>
              <a:rPr lang="en-US" sz="1600" dirty="0" err="1"/>
              <a:t>ublas</a:t>
            </a:r>
            <a:r>
              <a:rPr lang="en-US" sz="1600" dirty="0"/>
              <a:t>/vector.hpp"</a:t>
            </a:r>
            <a:br>
              <a:rPr lang="en-US" sz="1600" dirty="0"/>
            </a:br>
            <a:r>
              <a:rPr lang="en-US" sz="1600" dirty="0"/>
              <a:t>using namespace boost::numeric::</a:t>
            </a:r>
            <a:r>
              <a:rPr lang="en-US" sz="1600" dirty="0" err="1"/>
              <a:t>ublas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ru-RU" sz="1600" dirty="0" smtClean="0"/>
              <a:t>/////////////////////////////////////////////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// </a:t>
            </a:r>
            <a:r>
              <a:rPr lang="ru-RU" sz="1600" b="1" dirty="0"/>
              <a:t>вывод на экран матрицы 2х2</a:t>
            </a:r>
            <a:br>
              <a:rPr lang="ru-RU" sz="1600" b="1" dirty="0"/>
            </a:br>
            <a:r>
              <a:rPr lang="en-US" sz="1600" b="1" dirty="0"/>
              <a:t>void</a:t>
            </a:r>
            <a:r>
              <a:rPr lang="en-US" sz="1600" dirty="0"/>
              <a:t> print_matrix_2_2(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::string&amp; </a:t>
            </a:r>
            <a:r>
              <a:rPr lang="en-US" sz="1600" dirty="0" err="1"/>
              <a:t>sText</a:t>
            </a:r>
            <a:r>
              <a:rPr lang="en-US" sz="1600" dirty="0"/>
              <a:t>, boost::numeric::</a:t>
            </a:r>
            <a:r>
              <a:rPr lang="en-US" sz="1600" dirty="0" err="1"/>
              <a:t>ublas</a:t>
            </a:r>
            <a:r>
              <a:rPr lang="en-US" sz="1600" dirty="0"/>
              <a:t>::matrix&lt;double&gt; a)</a:t>
            </a:r>
            <a:br>
              <a:rPr lang="en-US" sz="1600" dirty="0"/>
            </a:br>
            <a:r>
              <a:rPr lang="en-US" sz="1600" dirty="0"/>
              <a:t>{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&lt;&lt;</a:t>
            </a:r>
            <a:r>
              <a:rPr lang="en-US" sz="1600" dirty="0" err="1"/>
              <a:t>sText</a:t>
            </a:r>
            <a:r>
              <a:rPr lang="en-US" sz="1600" dirty="0"/>
              <a:t>&lt;&lt;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&lt;&lt;a(0,0)&lt;&lt;" "&lt;&lt;a(0,1)&lt;&lt;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&lt;&lt;a(1,0)&lt;&lt;" "&lt;&lt;a(1,1)&lt;&lt;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&lt;&lt;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    </a:t>
            </a:r>
            <a:br>
              <a:rPr lang="en-US" sz="1600" dirty="0"/>
            </a:b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 smtClean="0"/>
              <a:t>//////////////////////////////////////////////////////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void</a:t>
            </a:r>
            <a:r>
              <a:rPr lang="en-US" sz="1600" dirty="0"/>
              <a:t> main()</a:t>
            </a:r>
            <a:br>
              <a:rPr lang="en-US" sz="1600" dirty="0"/>
            </a:br>
            <a:r>
              <a:rPr lang="en-US" sz="1600" dirty="0"/>
              <a:t>{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b="1" dirty="0"/>
              <a:t>// </a:t>
            </a:r>
            <a:r>
              <a:rPr lang="ru-RU" sz="1600" b="1" dirty="0"/>
              <a:t>Начальная инициализация матрицы </a:t>
            </a:r>
            <a:r>
              <a:rPr lang="en-US" sz="1600" b="1" dirty="0"/>
              <a:t>a</a:t>
            </a:r>
            <a:br>
              <a:rPr lang="en-US" sz="1600" b="1" dirty="0"/>
            </a:br>
            <a:r>
              <a:rPr lang="en-US" sz="1600" dirty="0"/>
              <a:t>	boost::numeric::</a:t>
            </a:r>
            <a:r>
              <a:rPr lang="en-US" sz="1600" dirty="0" err="1"/>
              <a:t>ublas</a:t>
            </a:r>
            <a:r>
              <a:rPr lang="en-US" sz="1600" dirty="0"/>
              <a:t>::matrix&lt;double&gt; a(2,2);</a:t>
            </a:r>
            <a:br>
              <a:rPr lang="en-US" sz="1600" dirty="0"/>
            </a:br>
            <a:r>
              <a:rPr lang="en-US" sz="1600" dirty="0"/>
              <a:t>    a(0,0)=1.;</a:t>
            </a:r>
            <a:br>
              <a:rPr lang="en-US" sz="1600" dirty="0"/>
            </a:br>
            <a:r>
              <a:rPr lang="en-US" sz="1600" dirty="0"/>
              <a:t>    a(0,1)=2.;</a:t>
            </a:r>
            <a:br>
              <a:rPr lang="en-US" sz="1600" dirty="0"/>
            </a:br>
            <a:r>
              <a:rPr lang="en-US" sz="1600" dirty="0"/>
              <a:t>    a(1,0)=3.;</a:t>
            </a:r>
            <a:br>
              <a:rPr lang="en-US" sz="1600" dirty="0"/>
            </a:br>
            <a:r>
              <a:rPr lang="en-US" sz="1600" dirty="0"/>
              <a:t>    a(1,1)=4.;</a:t>
            </a:r>
            <a:br>
              <a:rPr lang="en-US" sz="1600" dirty="0"/>
            </a:br>
            <a:r>
              <a:rPr lang="en-US" sz="1600" dirty="0"/>
              <a:t>    print_matrix_2_2("a:", a);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    // </a:t>
            </a:r>
            <a:r>
              <a:rPr lang="ru-RU" sz="1600" b="1" dirty="0"/>
              <a:t>матрица </a:t>
            </a:r>
            <a:r>
              <a:rPr lang="en-US" sz="1600" b="1" dirty="0"/>
              <a:t>b - </a:t>
            </a:r>
            <a:r>
              <a:rPr lang="ru-RU" sz="1600" b="1" dirty="0"/>
              <a:t>единичная</a:t>
            </a:r>
            <a:br>
              <a:rPr lang="ru-RU" sz="1600" b="1" dirty="0"/>
            </a:br>
            <a:r>
              <a:rPr lang="ru-RU" sz="1600" dirty="0"/>
              <a:t>    </a:t>
            </a:r>
            <a:r>
              <a:rPr lang="en-US" sz="1600" dirty="0"/>
              <a:t>boost::numeric::</a:t>
            </a:r>
            <a:r>
              <a:rPr lang="en-US" sz="1600" dirty="0" err="1"/>
              <a:t>ublas</a:t>
            </a:r>
            <a:r>
              <a:rPr lang="en-US" sz="1600" dirty="0"/>
              <a:t>::matrix&lt;double&gt; b(2,2);</a:t>
            </a:r>
            <a:br>
              <a:rPr lang="en-US" sz="1600" dirty="0"/>
            </a:br>
            <a:r>
              <a:rPr lang="en-US" sz="1600" dirty="0"/>
              <a:t>    b(0,0)=1.;</a:t>
            </a:r>
            <a:br>
              <a:rPr lang="en-US" sz="1600" dirty="0"/>
            </a:br>
            <a:r>
              <a:rPr lang="en-US" sz="1600" dirty="0"/>
              <a:t>    b(0,1)=0.;</a:t>
            </a:r>
            <a:br>
              <a:rPr lang="en-US" sz="1600" dirty="0"/>
            </a:br>
            <a:r>
              <a:rPr lang="en-US" sz="1600" dirty="0"/>
              <a:t>    b(1,0)=0.;</a:t>
            </a:r>
            <a:br>
              <a:rPr lang="en-US" sz="1600" dirty="0"/>
            </a:br>
            <a:r>
              <a:rPr lang="en-US" sz="1600" dirty="0"/>
              <a:t>    b(1,1)=1.;</a:t>
            </a:r>
            <a:br>
              <a:rPr lang="en-US" sz="1600" dirty="0"/>
            </a:br>
            <a:r>
              <a:rPr lang="en-US" sz="1600" dirty="0"/>
              <a:t>    print_matrix_2_2("b:", b);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    // </a:t>
            </a:r>
            <a:r>
              <a:rPr lang="ru-RU" sz="1600" b="1" dirty="0"/>
              <a:t>перемножение двух матриц</a:t>
            </a:r>
            <a:br>
              <a:rPr lang="ru-RU" sz="1600" b="1" dirty="0"/>
            </a:br>
            <a:r>
              <a:rPr lang="ru-RU" sz="1600" dirty="0"/>
              <a:t>    </a:t>
            </a:r>
            <a:r>
              <a:rPr lang="en-US" sz="1600" dirty="0"/>
              <a:t>boost::numeric::</a:t>
            </a:r>
            <a:r>
              <a:rPr lang="en-US" sz="1600" dirty="0" err="1"/>
              <a:t>ublas</a:t>
            </a:r>
            <a:r>
              <a:rPr lang="en-US" sz="1600" dirty="0"/>
              <a:t>::matrix&lt;double&gt; c = prod(b, a);</a:t>
            </a:r>
            <a:br>
              <a:rPr lang="en-US" sz="1600" dirty="0"/>
            </a:br>
            <a:r>
              <a:rPr lang="en-US" sz="1600" dirty="0"/>
              <a:t>    print_matrix_2_2("c=a*b:", c);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 </a:t>
            </a:r>
            <a:r>
              <a:rPr lang="en-US" sz="1600" b="1" dirty="0" smtClean="0"/>
              <a:t> </a:t>
            </a:r>
            <a:r>
              <a:rPr lang="en-US" sz="1600" b="1" dirty="0"/>
              <a:t>// </a:t>
            </a:r>
            <a:r>
              <a:rPr lang="ru-RU" sz="1600" b="1" dirty="0"/>
              <a:t>результат обращения матрицы </a:t>
            </a:r>
            <a:r>
              <a:rPr lang="en-US" sz="1600" b="1" dirty="0"/>
              <a:t>a </a:t>
            </a:r>
            <a:r>
              <a:rPr lang="ru-RU" sz="1600" b="1" dirty="0"/>
              <a:t>записан в матрицу </a:t>
            </a:r>
            <a:r>
              <a:rPr lang="en-US" sz="1600" b="1" dirty="0"/>
              <a:t>b</a:t>
            </a:r>
            <a:br>
              <a:rPr lang="en-US" sz="1600" b="1" dirty="0"/>
            </a:br>
            <a:r>
              <a:rPr lang="en-US" sz="1600" dirty="0"/>
              <a:t>    </a:t>
            </a:r>
            <a:r>
              <a:rPr lang="en-US" sz="1600" dirty="0" err="1"/>
              <a:t>InvertMatrix</a:t>
            </a:r>
            <a:r>
              <a:rPr lang="en-US" sz="1600" dirty="0"/>
              <a:t>(a, b);</a:t>
            </a:r>
            <a:br>
              <a:rPr lang="en-US" sz="1600" dirty="0"/>
            </a:br>
            <a:r>
              <a:rPr lang="en-US" sz="1600" dirty="0"/>
              <a:t>    print_matrix_2_2("b=invert a:", b);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    // </a:t>
            </a:r>
            <a:r>
              <a:rPr lang="ru-RU" sz="1600" b="1" dirty="0"/>
              <a:t>перемножение матрицы </a:t>
            </a:r>
            <a:r>
              <a:rPr lang="en-US" sz="1600" b="1" dirty="0"/>
              <a:t>a </a:t>
            </a:r>
            <a:r>
              <a:rPr lang="ru-RU" sz="1600" b="1" dirty="0"/>
              <a:t>и обратной ей матрицы = единичная матрица</a:t>
            </a:r>
            <a:br>
              <a:rPr lang="ru-RU" sz="1600" b="1" dirty="0"/>
            </a:br>
            <a:r>
              <a:rPr lang="ru-RU" sz="1600" dirty="0"/>
              <a:t>    </a:t>
            </a:r>
            <a:r>
              <a:rPr lang="en-US" sz="1600" dirty="0"/>
              <a:t>c = prod(b, a);</a:t>
            </a:r>
            <a:br>
              <a:rPr lang="en-US" sz="1600" dirty="0"/>
            </a:br>
            <a:r>
              <a:rPr lang="en-US" sz="1600" dirty="0"/>
              <a:t>    print_matrix_2_2("c=b*a:", c);</a:t>
            </a:r>
            <a:br>
              <a:rPr lang="en-US" sz="1600" dirty="0"/>
            </a:br>
            <a:r>
              <a:rPr lang="en-US" sz="1600" dirty="0"/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696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3228"/>
          </a:xfrm>
        </p:spPr>
        <p:txBody>
          <a:bodyPr>
            <a:noAutofit/>
          </a:bodyPr>
          <a:lstStyle/>
          <a:p>
            <a:r>
              <a:rPr lang="ru-RU" sz="1600" b="1" dirty="0"/>
              <a:t>Примеры использования матричных операций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    </a:t>
            </a:r>
            <a:r>
              <a:rPr lang="ru-RU" sz="1300" b="1" dirty="0"/>
              <a:t>// создание матрицы (пустой конструктор)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boost::numeric::</a:t>
            </a:r>
            <a:r>
              <a:rPr lang="en-US" sz="1300" dirty="0" err="1"/>
              <a:t>ublas</a:t>
            </a:r>
            <a:r>
              <a:rPr lang="en-US" sz="1300" dirty="0"/>
              <a:t>::matrix&lt;double&gt; A;</a:t>
            </a:r>
            <a:br>
              <a:rPr lang="en-US" sz="1300" dirty="0"/>
            </a:br>
            <a:r>
              <a:rPr lang="en-US" sz="1300" b="1" dirty="0"/>
              <a:t>    // </a:t>
            </a:r>
            <a:r>
              <a:rPr lang="ru-RU" sz="1300" b="1" dirty="0"/>
              <a:t>изменение размеров матрицы (значение существующих элементов сохраняются)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 err="1"/>
              <a:t>A.resize</a:t>
            </a:r>
            <a:r>
              <a:rPr lang="en-US" sz="1300" dirty="0"/>
              <a:t>(3,3);</a:t>
            </a:r>
            <a:br>
              <a:rPr lang="en-US" sz="1300" dirty="0"/>
            </a:br>
            <a:r>
              <a:rPr lang="en-US" sz="1300" b="1" dirty="0"/>
              <a:t>    // </a:t>
            </a:r>
            <a:r>
              <a:rPr lang="ru-RU" sz="1300" b="1" dirty="0"/>
              <a:t>создание матрицы с заданными размерами 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boost::numeric::</a:t>
            </a:r>
            <a:r>
              <a:rPr lang="en-US" sz="1300" dirty="0" err="1"/>
              <a:t>ublas</a:t>
            </a:r>
            <a:r>
              <a:rPr lang="en-US" sz="1300" dirty="0"/>
              <a:t>::matrix&lt;double&gt; B(3,3), C(3,3);</a:t>
            </a:r>
            <a:br>
              <a:rPr lang="en-US" sz="1300" dirty="0"/>
            </a:br>
            <a:r>
              <a:rPr lang="en-US" sz="1300" dirty="0"/>
              <a:t>    </a:t>
            </a:r>
            <a:r>
              <a:rPr lang="en-US" sz="1300" b="1" dirty="0"/>
              <a:t>// </a:t>
            </a:r>
            <a:r>
              <a:rPr lang="ru-RU" sz="1300" b="1" dirty="0"/>
              <a:t>кол-во строк матрицы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 err="1"/>
              <a:t>int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=A.size1(); </a:t>
            </a:r>
            <a:br>
              <a:rPr lang="en-US" sz="1300" dirty="0"/>
            </a:br>
            <a:r>
              <a:rPr lang="en-US" sz="1300" b="1" dirty="0"/>
              <a:t>    // </a:t>
            </a:r>
            <a:r>
              <a:rPr lang="ru-RU" sz="1300" b="1" dirty="0"/>
              <a:t>кол-во столбцов матрицы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 err="1"/>
              <a:t>int</a:t>
            </a:r>
            <a:r>
              <a:rPr lang="en-US" sz="1300" dirty="0"/>
              <a:t> j=A.size2</a:t>
            </a:r>
            <a:r>
              <a:rPr lang="en-US" sz="1300" dirty="0" smtClean="0"/>
              <a:t>();    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 smtClean="0"/>
              <a:t>    </a:t>
            </a:r>
            <a:r>
              <a:rPr lang="en-US" sz="1300" b="1" dirty="0"/>
              <a:t>// </a:t>
            </a:r>
            <a:r>
              <a:rPr lang="ru-RU" sz="1300" b="1" dirty="0"/>
              <a:t>сложение и вычитание матриц (сложение и вычитание векторов – аналогично)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C = A + B; </a:t>
            </a:r>
            <a:br>
              <a:rPr lang="en-US" sz="1300" dirty="0"/>
            </a:br>
            <a:r>
              <a:rPr lang="en-US" sz="1300" dirty="0"/>
              <a:t>    C = A - B; </a:t>
            </a:r>
            <a:br>
              <a:rPr lang="en-US" sz="1300" dirty="0"/>
            </a:br>
            <a:r>
              <a:rPr lang="en-US" sz="1300" dirty="0"/>
              <a:t>    C = -A;</a:t>
            </a:r>
            <a:br>
              <a:rPr lang="en-US" sz="1300" dirty="0"/>
            </a:br>
            <a:r>
              <a:rPr lang="en-US" sz="1300" dirty="0"/>
              <a:t>    C += A; </a:t>
            </a:r>
            <a:br>
              <a:rPr lang="en-US" sz="1300" dirty="0"/>
            </a:br>
            <a:r>
              <a:rPr lang="en-US" sz="1300" dirty="0"/>
              <a:t>    C -= A; </a:t>
            </a:r>
            <a:br>
              <a:rPr lang="en-US" sz="1300" dirty="0"/>
            </a:br>
            <a:r>
              <a:rPr lang="en-US" sz="1300" b="1" dirty="0"/>
              <a:t>    </a:t>
            </a:r>
            <a:r>
              <a:rPr lang="en-US" sz="1300" b="1" dirty="0" smtClean="0"/>
              <a:t>    </a:t>
            </a:r>
            <a:r>
              <a:rPr lang="en-US" sz="1300" b="1" dirty="0"/>
              <a:t>// </a:t>
            </a:r>
            <a:r>
              <a:rPr lang="ru-RU" sz="1300" b="1" dirty="0"/>
              <a:t>умножение/деление матрицы на число ( умножение/деление вектора на число – аналогично)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double x;</a:t>
            </a:r>
            <a:br>
              <a:rPr lang="en-US" sz="1300" dirty="0"/>
            </a:br>
            <a:r>
              <a:rPr lang="en-US" sz="1300" dirty="0"/>
              <a:t>    C = x * A; </a:t>
            </a:r>
            <a:br>
              <a:rPr lang="en-US" sz="1300" dirty="0"/>
            </a:br>
            <a:r>
              <a:rPr lang="en-US" sz="1300" dirty="0"/>
              <a:t>    C = A * x; </a:t>
            </a:r>
            <a:br>
              <a:rPr lang="en-US" sz="1300" dirty="0"/>
            </a:br>
            <a:r>
              <a:rPr lang="en-US" sz="1300" dirty="0"/>
              <a:t>    C = A / x;</a:t>
            </a:r>
            <a:br>
              <a:rPr lang="en-US" sz="1300" dirty="0"/>
            </a:br>
            <a:r>
              <a:rPr lang="en-US" sz="1300" dirty="0"/>
              <a:t>    C *= x; </a:t>
            </a:r>
            <a:br>
              <a:rPr lang="en-US" sz="1300" dirty="0"/>
            </a:br>
            <a:r>
              <a:rPr lang="en-US" sz="1300" dirty="0"/>
              <a:t>    C /= x</a:t>
            </a:r>
            <a:r>
              <a:rPr lang="en-US" sz="1300" dirty="0" smtClean="0"/>
              <a:t>;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/>
              <a:t>    // </a:t>
            </a:r>
            <a:r>
              <a:rPr lang="ru-RU" sz="1300" b="1" dirty="0"/>
              <a:t>произведение матриц и векторов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boost::numeric::</a:t>
            </a:r>
            <a:r>
              <a:rPr lang="en-US" sz="1300" dirty="0" err="1"/>
              <a:t>ublas</a:t>
            </a:r>
            <a:r>
              <a:rPr lang="en-US" sz="1300" dirty="0"/>
              <a:t>::vector&lt;double&gt; v(3), w;</a:t>
            </a:r>
            <a:br>
              <a:rPr lang="en-US" sz="1300" dirty="0"/>
            </a:br>
            <a:r>
              <a:rPr lang="en-US" sz="1300" dirty="0"/>
              <a:t>    w = prod(A, v); </a:t>
            </a:r>
            <a:br>
              <a:rPr lang="en-US" sz="1300" dirty="0"/>
            </a:br>
            <a:r>
              <a:rPr lang="en-US" sz="1300" dirty="0"/>
              <a:t>    w = prod(v, A); </a:t>
            </a:r>
            <a:br>
              <a:rPr lang="en-US" sz="1300" dirty="0"/>
            </a:br>
            <a:r>
              <a:rPr lang="en-US" sz="1300" dirty="0"/>
              <a:t>    C = prod(A, B); 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>    </a:t>
            </a:r>
            <a:r>
              <a:rPr lang="en-US" sz="1300" b="1" dirty="0" smtClean="0"/>
              <a:t>    </a:t>
            </a:r>
            <a:r>
              <a:rPr lang="en-US" sz="1300" b="1" dirty="0"/>
              <a:t>// </a:t>
            </a:r>
            <a:r>
              <a:rPr lang="ru-RU" sz="1300" b="1" dirty="0"/>
              <a:t>транспонирование матрицы </a:t>
            </a:r>
            <a:br>
              <a:rPr lang="ru-RU" sz="1300" b="1" dirty="0"/>
            </a:br>
            <a:r>
              <a:rPr lang="ru-RU" sz="1300" dirty="0"/>
              <a:t>    </a:t>
            </a:r>
            <a:r>
              <a:rPr lang="en-US" sz="1300" dirty="0"/>
              <a:t>C = trans(A);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9017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64096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 </a:t>
            </a:r>
            <a:r>
              <a:rPr lang="ru-RU" sz="5400" dirty="0" smtClean="0">
                <a:sym typeface="Wingdings" pitchFamily="2" charset="2"/>
              </a:rPr>
              <a:t>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34670"/>
            <a:ext cx="9139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2"/>
              </a:rPr>
              <a:t>Документация</a:t>
            </a:r>
            <a:r>
              <a:rPr lang="ru-RU" dirty="0"/>
              <a:t> по библиотеке </a:t>
            </a:r>
            <a:r>
              <a:rPr lang="ru-RU" dirty="0" err="1"/>
              <a:t>uBLAS</a:t>
            </a:r>
            <a:r>
              <a:rPr lang="ru-RU" dirty="0"/>
              <a:t> 1.55.0 на официальном сайте </a:t>
            </a:r>
            <a:r>
              <a:rPr lang="ru-RU" dirty="0" smtClean="0">
                <a:hlinkClick r:id="rId3"/>
              </a:rPr>
              <a:t>www.boost.org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работы с библиотекой </a:t>
            </a:r>
            <a:r>
              <a:rPr lang="ru-RU" dirty="0" err="1"/>
              <a:t>Boost</a:t>
            </a:r>
            <a:r>
              <a:rPr lang="ru-RU" dirty="0"/>
              <a:t>::</a:t>
            </a:r>
            <a:r>
              <a:rPr lang="ru-RU" dirty="0" err="1"/>
              <a:t>uBLAS</a:t>
            </a:r>
            <a:endParaRPr lang="ru-RU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aco.ifmo.ru/el_books/numerical_methods/library/ublas.html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1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968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Обозначения переменных в программах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31627"/>
              </p:ext>
            </p:extLst>
          </p:nvPr>
        </p:nvGraphicFramePr>
        <p:xfrm>
          <a:off x="395536" y="2708919"/>
          <a:ext cx="8424936" cy="25922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12468"/>
                <a:gridCol w="4212468"/>
              </a:tblGrid>
              <a:tr h="437659">
                <a:tc>
                  <a:txBody>
                    <a:bodyPr/>
                    <a:lstStyle/>
                    <a:p>
                      <a:r>
                        <a:rPr lang="en-US" sz="2400" dirty="0"/>
                        <a:t>A, B, C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матрицы</a:t>
                      </a:r>
                    </a:p>
                  </a:txBody>
                  <a:tcPr marL="15240" marR="15240" marT="15240" marB="15240" anchor="ctr"/>
                </a:tc>
              </a:tr>
              <a:tr h="437659">
                <a:tc>
                  <a:txBody>
                    <a:bodyPr/>
                    <a:lstStyle/>
                    <a:p>
                      <a:r>
                        <a:rPr lang="en-US" sz="2400" dirty="0"/>
                        <a:t>u, v, w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вектора</a:t>
                      </a:r>
                    </a:p>
                  </a:txBody>
                  <a:tcPr marL="15240" marR="15240" marT="15240" marB="15240" anchor="ctr"/>
                </a:tc>
              </a:tr>
              <a:tr h="437659">
                <a:tc>
                  <a:txBody>
                    <a:bodyPr/>
                    <a:lstStyle/>
                    <a:p>
                      <a:r>
                        <a:rPr lang="en-US" sz="2400"/>
                        <a:t>i, j, k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целочисленные значения</a:t>
                      </a:r>
                    </a:p>
                  </a:txBody>
                  <a:tcPr marL="15240" marR="15240" marT="15240" marB="15240" anchor="ctr"/>
                </a:tc>
              </a:tr>
              <a:tr h="437659">
                <a:tc>
                  <a:txBody>
                    <a:bodyPr/>
                    <a:lstStyle/>
                    <a:p>
                      <a:r>
                        <a:rPr lang="en-US" sz="2400"/>
                        <a:t>t, t1, t2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скалярные значения</a:t>
                      </a:r>
                    </a:p>
                  </a:txBody>
                  <a:tcPr marL="15240" marR="15240" marT="15240" marB="15240" anchor="ctr"/>
                </a:tc>
              </a:tr>
              <a:tr h="841652">
                <a:tc>
                  <a:txBody>
                    <a:bodyPr/>
                    <a:lstStyle/>
                    <a:p>
                      <a:r>
                        <a:rPr lang="en-US" sz="2400"/>
                        <a:t>r, r1, r2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hlinkClick r:id="rId2"/>
                        </a:rPr>
                        <a:t>диапазоны (ranges)</a:t>
                      </a:r>
                      <a:r>
                        <a:rPr lang="fr-FR" sz="2400" dirty="0"/>
                        <a:t>, т. е. range(0, 3)</a:t>
                      </a: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2013516"/>
            <a:ext cx="2232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231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632271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Вектор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Абстрактная модель, которая имитирует динамический массив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Пример</a:t>
            </a:r>
            <a:br>
              <a:rPr lang="ru-RU" sz="2400" b="1" dirty="0"/>
            </a:br>
            <a:r>
              <a:rPr lang="ru-RU" sz="2400" b="1" dirty="0"/>
              <a:t>#</a:t>
            </a:r>
            <a:r>
              <a:rPr lang="en-US" sz="2400" b="1" dirty="0"/>
              <a:t>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/vector.hpp&gt;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#include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/io.hpp&gt;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dirty="0"/>
              <a:t>main () {</a:t>
            </a:r>
            <a:br>
              <a:rPr lang="en-US" sz="2400" dirty="0"/>
            </a:br>
            <a:r>
              <a:rPr lang="en-US" sz="2400" b="1" dirty="0"/>
              <a:t>    using namespace </a:t>
            </a:r>
            <a:r>
              <a:rPr lang="en-US" sz="2400" dirty="0"/>
              <a:t>boost::numeric::</a:t>
            </a:r>
            <a:r>
              <a:rPr lang="en-US" sz="2400" dirty="0" err="1"/>
              <a:t>ublas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vector&lt;double&gt; v (3);</a:t>
            </a:r>
            <a:br>
              <a:rPr lang="en-US" sz="2400" dirty="0"/>
            </a:br>
            <a:r>
              <a:rPr lang="en-US" sz="2400" b="1" dirty="0"/>
              <a:t>    for </a:t>
            </a:r>
            <a:r>
              <a:rPr lang="en-US" sz="2400" dirty="0"/>
              <a:t>(</a:t>
            </a:r>
            <a:r>
              <a:rPr lang="en-US" sz="2400" b="1" dirty="0"/>
              <a:t>unsigned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</a:t>
            </a:r>
            <a:r>
              <a:rPr lang="en-US" sz="2400" dirty="0" err="1"/>
              <a:t>v.size</a:t>
            </a:r>
            <a:r>
              <a:rPr lang="en-US" sz="2400" dirty="0"/>
              <a:t> (); ++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v (</a:t>
            </a:r>
            <a:r>
              <a:rPr lang="en-US" sz="2400" dirty="0" err="1"/>
              <a:t>i</a:t>
            </a:r>
            <a:r>
              <a:rPr lang="en-US" sz="2400" dirty="0"/>
              <a:t>) =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cout</a:t>
            </a:r>
            <a:r>
              <a:rPr lang="en-US" sz="2400" dirty="0"/>
              <a:t> &lt;&lt; v &lt;&lt;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ru-RU" sz="2400" dirty="0"/>
              <a:t>Будет выведено на экран: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[3](0,1,2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102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90526"/>
              </p:ext>
            </p:extLst>
          </p:nvPr>
        </p:nvGraphicFramePr>
        <p:xfrm>
          <a:off x="251520" y="908720"/>
          <a:ext cx="8640960" cy="4503001"/>
        </p:xfrm>
        <a:graphic>
          <a:graphicData uri="http://schemas.openxmlformats.org/drawingml/2006/table">
            <a:tbl>
              <a:tblPr/>
              <a:tblGrid>
                <a:gridCol w="4070498"/>
                <a:gridCol w="4570462"/>
              </a:tblGrid>
              <a:tr h="40385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Функция-член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Описание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</a:tr>
              <a:tr h="40385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vector ()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Создает пустой vector, содержащий 0 элементов.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385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vector (size_type size)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Создает пустой vector, содержащийsize элементов.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385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vector (</a:t>
                      </a:r>
                      <a:r>
                        <a:rPr lang="en-US" sz="2000" dirty="0" err="1">
                          <a:effectLst/>
                        </a:rPr>
                        <a:t>const</a:t>
                      </a:r>
                      <a:r>
                        <a:rPr lang="en-US" sz="2000" dirty="0">
                          <a:effectLst/>
                        </a:rPr>
                        <a:t> vector &amp;v)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Конструктор копирования.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79840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void resize (</a:t>
                      </a:r>
                      <a:r>
                        <a:rPr lang="en-US" sz="2000" dirty="0" err="1">
                          <a:effectLst/>
                        </a:rPr>
                        <a:t>size_type</a:t>
                      </a:r>
                      <a:r>
                        <a:rPr lang="en-US" sz="2000" dirty="0">
                          <a:effectLst/>
                        </a:rPr>
                        <a:t> size, </a:t>
                      </a:r>
                      <a:r>
                        <a:rPr lang="en-US" sz="2000" dirty="0" err="1">
                          <a:effectLst/>
                        </a:rPr>
                        <a:t>bool</a:t>
                      </a:r>
                      <a:r>
                        <a:rPr lang="en-US" sz="2000" dirty="0">
                          <a:effectLst/>
                        </a:rPr>
                        <a:t> preserve = true)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Изменяет размер vector до размера вsize элементов. Существующие элементы vector сохраняются.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3850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size_type</a:t>
                      </a:r>
                      <a:r>
                        <a:rPr lang="en-US" sz="2000" dirty="0">
                          <a:effectLst/>
                        </a:rPr>
                        <a:t> size () </a:t>
                      </a:r>
                      <a:r>
                        <a:rPr lang="en-US" sz="2000" dirty="0" err="1">
                          <a:effectLst/>
                        </a:rPr>
                        <a:t>const</a:t>
                      </a:r>
                      <a:endParaRPr lang="en-US" sz="2000" dirty="0">
                        <a:effectLst/>
                      </a:endParaRP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Возвращает размер </a:t>
                      </a:r>
                      <a:r>
                        <a:rPr lang="en-US" sz="2000">
                          <a:effectLst/>
                        </a:rPr>
                        <a:t>vector.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385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vector &amp;operator = (</a:t>
                      </a:r>
                      <a:r>
                        <a:rPr lang="en-US" sz="2000" dirty="0" err="1">
                          <a:effectLst/>
                        </a:rPr>
                        <a:t>const</a:t>
                      </a:r>
                      <a:r>
                        <a:rPr lang="en-US" sz="2000" dirty="0">
                          <a:effectLst/>
                        </a:rPr>
                        <a:t> vector &amp;v)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Оператор присваивания.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738929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vector &amp;</a:t>
                      </a:r>
                      <a:r>
                        <a:rPr lang="en-US" sz="2000" dirty="0" err="1">
                          <a:effectLst/>
                        </a:rPr>
                        <a:t>assign_temporary</a:t>
                      </a:r>
                      <a:r>
                        <a:rPr lang="en-US" sz="2000" dirty="0">
                          <a:effectLst/>
                        </a:rPr>
                        <a:t> (vector &amp;v)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Устанавливает временный вектор. Может изменять вектор v.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116632"/>
            <a:ext cx="7211144" cy="9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Функции-члены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36704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151536"/>
              </p:ext>
            </p:extLst>
          </p:nvPr>
        </p:nvGraphicFramePr>
        <p:xfrm>
          <a:off x="395536" y="291663"/>
          <a:ext cx="8208912" cy="6403965"/>
        </p:xfrm>
        <a:graphic>
          <a:graphicData uri="http://schemas.openxmlformats.org/drawingml/2006/table">
            <a:tbl>
              <a:tblPr/>
              <a:tblGrid>
                <a:gridCol w="4032448"/>
                <a:gridCol w="4176464"/>
              </a:tblGrid>
              <a:tr h="605348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AE&gt;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&amp;assign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vector_expression</a:t>
                      </a:r>
                      <a:r>
                        <a:rPr lang="en-US" sz="1600" dirty="0">
                          <a:effectLst/>
                        </a:rPr>
                        <a:t>&lt;AE&gt; &amp;</a:t>
                      </a:r>
                      <a:r>
                        <a:rPr lang="en-US" sz="1600" dirty="0" err="1">
                          <a:effectLst/>
                        </a:rPr>
                        <a:t>ae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Задает векторное выражение для вектора. Левая и правая части присваивания должны быть независимыми.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AE&gt;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&amp;operator +=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vector_expression</a:t>
                      </a:r>
                      <a:r>
                        <a:rPr lang="en-US" sz="1600" dirty="0">
                          <a:effectLst/>
                        </a:rPr>
                        <a:t>&lt;AE&gt; &amp;</a:t>
                      </a:r>
                      <a:r>
                        <a:rPr lang="en-US" sz="1600" dirty="0" err="1">
                          <a:effectLst/>
                        </a:rPr>
                        <a:t>ae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Вычисленный оператор присваивания. Добавляет векторное выражение к вектору.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AE&gt;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</a:t>
                      </a:r>
                      <a:r>
                        <a:rPr lang="en-US" sz="1600" dirty="0" err="1">
                          <a:effectLst/>
                        </a:rPr>
                        <a:t>plus_assign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vector_expression</a:t>
                      </a:r>
                      <a:r>
                        <a:rPr lang="en-US" sz="1600" dirty="0">
                          <a:effectLst/>
                        </a:rPr>
                        <a:t>&lt;AE&gt; &amp;</a:t>
                      </a:r>
                      <a:r>
                        <a:rPr lang="en-US" sz="1600" dirty="0" err="1">
                          <a:effectLst/>
                        </a:rPr>
                        <a:t>ae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Задает векторное выражение для вектора. Левая и правая части присваивания должны быть независимыми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70632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AE&gt;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&amp;operator -=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vector_expression</a:t>
                      </a:r>
                      <a:r>
                        <a:rPr lang="en-US" sz="1600" dirty="0">
                          <a:effectLst/>
                        </a:rPr>
                        <a:t>&lt;AE&gt; &amp;</a:t>
                      </a:r>
                      <a:r>
                        <a:rPr lang="en-US" sz="1600" dirty="0" err="1">
                          <a:effectLst/>
                        </a:rPr>
                        <a:t>ae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Вычисленный оператор присваивания. Вычитает векторное выражение из вектора.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AE&gt;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</a:t>
                      </a:r>
                      <a:r>
                        <a:rPr lang="en-US" sz="1600" dirty="0" err="1">
                          <a:effectLst/>
                        </a:rPr>
                        <a:t>minus_assign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vector_expression</a:t>
                      </a:r>
                      <a:r>
                        <a:rPr lang="en-US" sz="1600" dirty="0">
                          <a:effectLst/>
                        </a:rPr>
                        <a:t>&lt;AE&gt; &amp;</a:t>
                      </a:r>
                      <a:r>
                        <a:rPr lang="en-US" sz="1600" dirty="0" err="1">
                          <a:effectLst/>
                        </a:rPr>
                        <a:t>ae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Вычитает векторное выражение из вектора. Левая и правая части присваивания должны быть независимыми.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70632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AT&gt;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&amp;operator *=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AT &amp;at)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Вычисленный оператор присваивания. Умножает вектор на число.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70632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template&lt;class AT&gt;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vector &amp;operator /= (</a:t>
                      </a:r>
                      <a:r>
                        <a:rPr lang="en-US" sz="1600" dirty="0" err="1">
                          <a:effectLst/>
                        </a:rPr>
                        <a:t>const</a:t>
                      </a:r>
                      <a:r>
                        <a:rPr lang="en-US" sz="1600" dirty="0">
                          <a:effectLst/>
                        </a:rPr>
                        <a:t> AT &amp;at)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Вычисленный оператор присваивания. Делит вектор на число.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70632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void swap (vector &amp;v)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Обменивает содержимое векторов.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47700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void </a:t>
                      </a:r>
                      <a:r>
                        <a:rPr lang="en-US" sz="1600" dirty="0" err="1">
                          <a:effectLst/>
                        </a:rPr>
                        <a:t>insert_element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size_type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const_reference</a:t>
                      </a:r>
                      <a:r>
                        <a:rPr lang="en-US" sz="1600" dirty="0">
                          <a:effectLst/>
                        </a:rPr>
                        <a:t> t)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Вставляет значение t в i-й элемент.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12461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void </a:t>
                      </a:r>
                      <a:r>
                        <a:rPr lang="en-US" sz="1600" dirty="0" err="1">
                          <a:effectLst/>
                        </a:rPr>
                        <a:t>erase_element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size_type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Удаляет значение с номером i.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void clear ()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Очищает вектор.</a:t>
                      </a:r>
                    </a:p>
                  </a:txBody>
                  <a:tcPr marL="2512" marR="2512" marT="2512" marB="2512" anchor="ctr">
                    <a:lnL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Единичный вектор</a:t>
            </a:r>
            <a:br>
              <a:rPr lang="ru-RU" sz="2200" b="1" dirty="0" smtClean="0"/>
            </a:br>
            <a:r>
              <a:rPr lang="ru-RU" sz="2200" b="1" dirty="0" smtClean="0"/>
              <a:t>- вектор</a:t>
            </a:r>
            <a:r>
              <a:rPr lang="ru-RU" sz="2200" b="1" dirty="0" smtClean="0"/>
              <a:t>, длина которого равна единице выбранного масштаба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b="1" dirty="0" smtClean="0"/>
              <a:t>Пример</a:t>
            </a:r>
            <a:br>
              <a:rPr lang="ru-RU" sz="2200" b="1" dirty="0" smtClean="0"/>
            </a:br>
            <a:r>
              <a:rPr lang="ru-RU" sz="2200" b="1" dirty="0" smtClean="0"/>
              <a:t>#</a:t>
            </a:r>
            <a:r>
              <a:rPr lang="en-US" sz="2200" b="1" dirty="0" smtClean="0"/>
              <a:t>include </a:t>
            </a:r>
            <a:r>
              <a:rPr lang="en-US" sz="2200" dirty="0" smtClean="0"/>
              <a:t>&lt;boost/numeric/</a:t>
            </a:r>
            <a:r>
              <a:rPr lang="en-US" sz="2200" dirty="0" err="1" smtClean="0"/>
              <a:t>ublas</a:t>
            </a:r>
            <a:r>
              <a:rPr lang="en-US" sz="2200" dirty="0" smtClean="0"/>
              <a:t>/vector.hpp&gt;</a:t>
            </a:r>
            <a:br>
              <a:rPr lang="en-US" sz="2200" dirty="0" smtClean="0"/>
            </a:br>
            <a:r>
              <a:rPr lang="en-US" sz="2200" b="1" dirty="0" smtClean="0"/>
              <a:t>#include </a:t>
            </a:r>
            <a:r>
              <a:rPr lang="en-US" sz="2200" dirty="0" smtClean="0"/>
              <a:t>&lt;boost/numeric/</a:t>
            </a:r>
            <a:r>
              <a:rPr lang="en-US" sz="2200" dirty="0" err="1" smtClean="0"/>
              <a:t>ublas</a:t>
            </a:r>
            <a:r>
              <a:rPr lang="en-US" sz="2200" dirty="0" smtClean="0"/>
              <a:t>/io.hpp&gt;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err="1" smtClean="0"/>
              <a:t>int</a:t>
            </a:r>
            <a:r>
              <a:rPr lang="en-US" sz="2200" dirty="0" smtClean="0"/>
              <a:t> main () {</a:t>
            </a:r>
            <a:br>
              <a:rPr lang="en-US" sz="2200" dirty="0" smtClean="0"/>
            </a:br>
            <a:r>
              <a:rPr lang="en-US" sz="2200" b="1" dirty="0" smtClean="0"/>
              <a:t>    using namespace</a:t>
            </a:r>
            <a:r>
              <a:rPr lang="en-US" sz="2200" dirty="0" smtClean="0"/>
              <a:t> boost::numeric::</a:t>
            </a:r>
            <a:r>
              <a:rPr lang="en-US" sz="2200" dirty="0" err="1" smtClean="0"/>
              <a:t>ublas</a:t>
            </a:r>
            <a:r>
              <a:rPr lang="en-US" sz="2200" dirty="0" smtClean="0"/>
              <a:t>;</a:t>
            </a:r>
            <a:br>
              <a:rPr lang="en-US" sz="2200" dirty="0" smtClean="0"/>
            </a:br>
            <a:r>
              <a:rPr lang="en-US" sz="2200" dirty="0" smtClean="0"/>
              <a:t>    </a:t>
            </a:r>
            <a:r>
              <a:rPr lang="en-US" sz="2200" b="1" dirty="0" smtClean="0"/>
              <a:t>for</a:t>
            </a:r>
            <a:r>
              <a:rPr lang="en-US" sz="2200" dirty="0" smtClean="0"/>
              <a:t> </a:t>
            </a:r>
            <a:r>
              <a:rPr lang="en-US" sz="2200" dirty="0" smtClean="0"/>
              <a:t>(</a:t>
            </a:r>
            <a:r>
              <a:rPr lang="en-US" sz="2200" b="1" dirty="0" err="1" smtClean="0"/>
              <a:t>int</a:t>
            </a:r>
            <a:r>
              <a:rPr lang="en-US" sz="2200" b="1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= 0; </a:t>
            </a:r>
            <a:r>
              <a:rPr lang="en-US" sz="2200" dirty="0" err="1" smtClean="0"/>
              <a:t>i</a:t>
            </a:r>
            <a:r>
              <a:rPr lang="en-US" sz="2200" dirty="0" smtClean="0"/>
              <a:t> &lt; 3; ++ </a:t>
            </a:r>
            <a:r>
              <a:rPr lang="en-US" sz="2200" dirty="0" err="1" smtClean="0"/>
              <a:t>i</a:t>
            </a:r>
            <a:r>
              <a:rPr lang="en-US" sz="2200" dirty="0" smtClean="0"/>
              <a:t>)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{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</a:t>
            </a:r>
            <a:r>
              <a:rPr lang="en-US" sz="2200" dirty="0" err="1" smtClean="0"/>
              <a:t>unit_vector</a:t>
            </a:r>
            <a:r>
              <a:rPr lang="en-US" sz="2200" dirty="0" smtClean="0"/>
              <a:t>&lt;double&gt; v (3,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  <a:br>
              <a:rPr lang="en-US" sz="2200" dirty="0" smtClean="0"/>
            </a:br>
            <a:r>
              <a:rPr lang="en-US" sz="2200" dirty="0" smtClean="0"/>
              <a:t>        </a:t>
            </a:r>
            <a:r>
              <a:rPr lang="en-US" sz="2200" dirty="0" err="1" smtClean="0"/>
              <a:t>std</a:t>
            </a:r>
            <a:r>
              <a:rPr lang="en-US" sz="2200" dirty="0" smtClean="0"/>
              <a:t>::</a:t>
            </a:r>
            <a:r>
              <a:rPr lang="en-US" sz="2200" dirty="0" err="1" smtClean="0"/>
              <a:t>cout</a:t>
            </a:r>
            <a:r>
              <a:rPr lang="en-US" sz="2200" dirty="0" smtClean="0"/>
              <a:t> &lt;&lt; v &lt;&lt; </a:t>
            </a:r>
            <a:r>
              <a:rPr lang="en-US" sz="2200" dirty="0" err="1" smtClean="0"/>
              <a:t>std</a:t>
            </a:r>
            <a:r>
              <a:rPr lang="en-US" sz="2200" dirty="0" smtClean="0"/>
              <a:t>::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  <a:br>
              <a:rPr lang="en-US" sz="2200" dirty="0" smtClean="0"/>
            </a:br>
            <a:r>
              <a:rPr lang="en-US" sz="2200" dirty="0" smtClean="0"/>
              <a:t>    }</a:t>
            </a:r>
            <a:br>
              <a:rPr lang="en-US" sz="2200" dirty="0" smtClean="0"/>
            </a:br>
            <a:r>
              <a:rPr lang="en-US" sz="2200" dirty="0" smtClean="0"/>
              <a:t>}</a:t>
            </a:r>
            <a:br>
              <a:rPr lang="en-US" sz="2200" dirty="0" smtClean="0"/>
            </a:br>
            <a:r>
              <a:rPr lang="ru-RU" sz="2200" dirty="0" smtClean="0"/>
              <a:t>Будет выведено на экран: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[3](1,0,0)</a:t>
            </a:r>
            <a:br>
              <a:rPr lang="ru-RU" sz="2200" dirty="0" smtClean="0"/>
            </a:br>
            <a:r>
              <a:rPr lang="ru-RU" sz="2200" dirty="0" smtClean="0"/>
              <a:t>[3](0,1,0)</a:t>
            </a:r>
            <a:br>
              <a:rPr lang="ru-RU" sz="2200" dirty="0" smtClean="0"/>
            </a:br>
            <a:r>
              <a:rPr lang="ru-RU" sz="2200" dirty="0" smtClean="0"/>
              <a:t>[3](0,0,1)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542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400" b="1" dirty="0"/>
              <a:t>Нулевой вектор</a:t>
            </a:r>
            <a:br>
              <a:rPr lang="ru-RU" sz="2400" b="1" dirty="0"/>
            </a:br>
            <a:r>
              <a:rPr lang="ru-RU" sz="2400" b="1" dirty="0" err="1" smtClean="0"/>
              <a:t>Вектор</a:t>
            </a:r>
            <a:r>
              <a:rPr lang="ru-RU" sz="2400" b="1" dirty="0" smtClean="0"/>
              <a:t>, начало которого совпадает с его </a:t>
            </a:r>
            <a:r>
              <a:rPr lang="ru-RU" sz="2400" b="1" dirty="0" smtClean="0"/>
              <a:t>концом</a:t>
            </a:r>
            <a:br>
              <a:rPr lang="ru-RU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ru-RU" sz="2400" b="1" dirty="0"/>
              <a:t>Пример</a:t>
            </a:r>
            <a:br>
              <a:rPr lang="ru-RU" sz="2400" b="1" dirty="0"/>
            </a:br>
            <a:r>
              <a:rPr lang="ru-RU" sz="2400" b="1" dirty="0"/>
              <a:t>#</a:t>
            </a:r>
            <a:r>
              <a:rPr lang="en-US" sz="2400" b="1" dirty="0"/>
              <a:t>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/vector.hpp&gt;</a:t>
            </a:r>
            <a:br>
              <a:rPr lang="en-US" sz="2400" dirty="0"/>
            </a:br>
            <a:r>
              <a:rPr lang="en-US" sz="2400" b="1" dirty="0"/>
              <a:t>#include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/io.hpp&gt;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dirty="0"/>
              <a:t>main () {</a:t>
            </a:r>
            <a:br>
              <a:rPr lang="en-US" sz="2400" dirty="0"/>
            </a:br>
            <a:r>
              <a:rPr lang="en-US" sz="2400" b="1" dirty="0"/>
              <a:t>    using namespace </a:t>
            </a:r>
            <a:r>
              <a:rPr lang="en-US" sz="2400" dirty="0"/>
              <a:t>boost::numeric::</a:t>
            </a:r>
            <a:r>
              <a:rPr lang="en-US" sz="2400" dirty="0" err="1"/>
              <a:t>ublas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b="1" dirty="0"/>
              <a:t>    </a:t>
            </a:r>
            <a:r>
              <a:rPr lang="en-US" sz="2400" dirty="0" err="1"/>
              <a:t>zero_vector</a:t>
            </a:r>
            <a:r>
              <a:rPr lang="en-US" sz="2400" dirty="0"/>
              <a:t>&lt;double&gt; v (3);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cout</a:t>
            </a:r>
            <a:r>
              <a:rPr lang="en-US" sz="2400" dirty="0"/>
              <a:t> &lt;&lt; v &lt;&lt;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ru-RU" sz="2400" dirty="0"/>
              <a:t>Будет выведено на экран: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[3](0,0,0)</a:t>
            </a:r>
          </a:p>
        </p:txBody>
      </p:sp>
    </p:spTree>
    <p:extLst>
      <p:ext uri="{BB962C8B-B14F-4D97-AF65-F5344CB8AC3E}">
        <p14:creationId xmlns:p14="http://schemas.microsoft.com/office/powerpoint/2010/main" val="34041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b="1" dirty="0"/>
              <a:t>Скалярный вектор</a:t>
            </a:r>
            <a:br>
              <a:rPr lang="ru-RU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ru-RU" sz="2400" b="1" dirty="0"/>
              <a:t>Пример</a:t>
            </a:r>
            <a:br>
              <a:rPr lang="ru-RU" sz="2400" b="1" dirty="0"/>
            </a:br>
            <a:r>
              <a:rPr lang="ru-RU" sz="2400" b="1" dirty="0"/>
              <a:t>#</a:t>
            </a:r>
            <a:r>
              <a:rPr lang="en-US" sz="2400" b="1" dirty="0"/>
              <a:t>include </a:t>
            </a:r>
            <a:r>
              <a:rPr lang="en-US" sz="2400" dirty="0"/>
              <a:t>&lt;boost/numeric/</a:t>
            </a:r>
            <a:r>
              <a:rPr lang="en-US" sz="2400" dirty="0" err="1"/>
              <a:t>ublas</a:t>
            </a:r>
            <a:r>
              <a:rPr lang="en-US" sz="2400" dirty="0"/>
              <a:t>/vector.hpp&gt;</a:t>
            </a:r>
            <a:br>
              <a:rPr lang="en-US" sz="2400" dirty="0"/>
            </a:br>
            <a:r>
              <a:rPr lang="en-US" sz="2400" b="1" dirty="0"/>
              <a:t>#include</a:t>
            </a:r>
            <a:r>
              <a:rPr lang="en-US" sz="2400" dirty="0"/>
              <a:t> &lt;boost/numeric/</a:t>
            </a:r>
            <a:r>
              <a:rPr lang="en-US" sz="2400" dirty="0" err="1"/>
              <a:t>ublas</a:t>
            </a:r>
            <a:r>
              <a:rPr lang="en-US" sz="2400" dirty="0"/>
              <a:t>/io.hpp&gt;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int</a:t>
            </a:r>
            <a:r>
              <a:rPr lang="en-US" sz="2400" dirty="0"/>
              <a:t> main () {</a:t>
            </a:r>
            <a:br>
              <a:rPr lang="en-US" sz="2400" dirty="0"/>
            </a:br>
            <a:r>
              <a:rPr lang="en-US" sz="2400" b="1" dirty="0"/>
              <a:t>    using namespace </a:t>
            </a:r>
            <a:r>
              <a:rPr lang="en-US" sz="2400" dirty="0"/>
              <a:t>boost::numeric::</a:t>
            </a:r>
            <a:r>
              <a:rPr lang="en-US" sz="2400" dirty="0" err="1"/>
              <a:t>ublas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scalar_vector</a:t>
            </a:r>
            <a:r>
              <a:rPr lang="en-US" sz="2400" dirty="0"/>
              <a:t>&lt;double&gt; v (3);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cout</a:t>
            </a:r>
            <a:r>
              <a:rPr lang="en-US" sz="2400" dirty="0"/>
              <a:t> &lt;&lt; v &lt;&lt; </a:t>
            </a:r>
            <a:r>
              <a:rPr lang="en-US" sz="2400" dirty="0" err="1"/>
              <a:t>std</a:t>
            </a:r>
            <a:r>
              <a:rPr lang="en-US" sz="2400" dirty="0"/>
              <a:t>::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ru-RU" sz="2400" dirty="0"/>
              <a:t>Будет выведено на экран: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[3](1,1,1)</a:t>
            </a:r>
          </a:p>
        </p:txBody>
      </p:sp>
    </p:spTree>
    <p:extLst>
      <p:ext uri="{BB962C8B-B14F-4D97-AF65-F5344CB8AC3E}">
        <p14:creationId xmlns:p14="http://schemas.microsoft.com/office/powerpoint/2010/main" val="3099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614</Words>
  <Application>Microsoft Office PowerPoint</Application>
  <PresentationFormat>Экран (4:3)</PresentationFormat>
  <Paragraphs>161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Библиотека Boost::uBLAS</vt:lpstr>
      <vt:lpstr>Функциональные возможности uBLAS подключает  операции базовой линейной алгебры ( с векторами и матрицами). </vt:lpstr>
      <vt:lpstr>Обозначения переменных в программах      </vt:lpstr>
      <vt:lpstr>Вектор Абстрактная модель, которая имитирует динамический массив  Пример #include &lt;boost/numeric/ublas/vector.hpp&gt; #include &lt;boost/numeric/ublas/io.hpp&gt;  int main () {     using namespace boost::numeric::ublas;     vector&lt;double&gt; v (3);     for (unsigned i = 0; i &lt; v.size (); ++ i)         v (i) = i;     std::cout &lt;&lt; v &lt;&lt; std::endl; } Будет выведено на экран:  [3](0,1,2)  </vt:lpstr>
      <vt:lpstr>Функции-члены </vt:lpstr>
      <vt:lpstr>Презентация PowerPoint</vt:lpstr>
      <vt:lpstr>Единичный вектор - вектор, длина которого равна единице выбранного масштаба  Пример #include &lt;boost/numeric/ublas/vector.hpp&gt; #include &lt;boost/numeric/ublas/io.hpp&gt;  int main () {     using namespace boost::numeric::ublas;     for (int i = 0; i &lt; 3; ++ i)  {         unit_vector&lt;double&gt; v (3, i);         std::cout &lt;&lt; v &lt;&lt; std::endl;     } } Будет выведено на экран:  [3](1,0,0) [3](0,1,0) [3](0,0,1)  </vt:lpstr>
      <vt:lpstr>Нулевой вектор Вектор, начало которого совпадает с его концом  Пример #include &lt;boost/numeric/ublas/vector.hpp&gt; #include &lt;boost/numeric/ublas/io.hpp&gt;  int main () {     using namespace boost::numeric::ublas;     zero_vector&lt;double&gt; v (3);     std::cout &lt;&lt; v &lt;&lt; std::endl; } Будет выведено на экран:  [3](0,0,0)</vt:lpstr>
      <vt:lpstr>Скалярный вектор  Пример #include &lt;boost/numeric/ublas/vector.hpp&gt; #include &lt;boost/numeric/ublas/io.hpp&gt;  int main () {     using namespace boost::numeric::ublas;     scalar_vector&lt;double&gt; v (3);     std::cout &lt;&lt; v &lt;&lt; std::endl; } Будет выведено на экран:  [3](1,1,1)</vt:lpstr>
      <vt:lpstr>Векторные операции Унарные операции Описание Шаблонный класс vector_unary &lt;Е, F&gt; описывает унарную векторную операцию.  Параметры шаблона                </vt:lpstr>
      <vt:lpstr>Унарные операции template&lt;class E1, class E2, class F&gt;     struct vector_unary_traits {         typedef vector_unary&lt;typename E1::const_closure_type,                                typename E2::const_closure_type, F&gt; expression_type;         typedef expression_type result_type;     };           // Вычисление инверсии векторного выражения     // (- v) [i] = - v [i]     result_type operator - (const vector_expression&lt;E&gt; &amp;e);      // Вычисление комплексного сопряженного векторного выражения     // (conj v) [i] = conj (v [i])     result_type conj (const vector_expression&lt;E&gt; &amp;e);      // Вычисление мнимой части векторного выражения     // (real v) [i] = real (v [i])     result_type real (const vector_expression&lt;E&gt; &amp;e);      // Вычисление действительной части векторного выражения     // (imag v) [i] = imag (v [i])     result_type imag (const vector_expression&lt;E&gt; &amp;e);      // Вычисление транспонированного векторного выражения     // (trans v) [i] = v [i]     result_type trans (const vector_expression&lt;E&gt; &amp;e);      // Вычисление эрмитового векторного выражения, т. е. комплексно сопряженного     // к транспонированному векторному выражению     // (herm v) [i] = conj (v [i])     result_type herm (const vector_expression&lt;E&gt; &amp;e);</vt:lpstr>
      <vt:lpstr>Пример #include &lt;boost/numeric/ublas/vector.hpp&gt; #include &lt;boost/numeric/ublas/io.hpp&gt;  int main () {     using namespace boost::numeric::ublas;     vector&lt;std::complex&lt;double&gt; &gt; v (3);     for (unsigned i = 0; i &lt; v.size (); ++ i)         v (i) = std::complex&lt;double&gt; (i, i);      std::cout &lt;&lt; - v &lt;&lt; std::endl;     std::cout &lt;&lt; conj (v) &lt;&lt; std::endl;     std::cout &lt;&lt; real (v) &lt;&lt; std::endl;     std::cout &lt;&lt; imag (v) &lt;&lt; std::endl;     std::cout &lt;&lt; trans (v) &lt;&lt; std::endl;     std::cout &lt;&lt; herm (v) &lt;&lt; std::endl; } Будет выведено на экран: [3]((0,0),(-1,-1),(-2,-2)) [3]((0,0),(1,-1),(2,-2)) [3](0,1,2) [3](0,1,2) [3]((0,0),(1,1),(2,2)) [3]((0,0),(1,-1),(2,-2))</vt:lpstr>
      <vt:lpstr>Бинарные операции  Описание Шаблонный класс vector_binary &lt;Е1, Е2, F&gt; описывает бинарную векторную операцию.  Параметры шаблона                </vt:lpstr>
      <vt:lpstr>Бинарные операции  Ниже дано краткое описание бинарных операций, достаточное для их использования template&lt;class E1, class E2, class F&gt;     struct vector_binary_traits {         typedef vector_binary&lt;typename E1::const_closure_type,                                typename E2::const_closure_type, F&gt; expression_type;         typedef expression_type result_type;      };      // Сложение 2-х векторных выражений     // (v1 + v2) [i] = v1 [i] + v2 [i]     result_type operator + (const vector_expression&lt;E1&gt; &amp;e1,                  const vector_expression&lt;E2&gt; &amp;e2);      // Вычитание 2-х векторных выражений     // (v1 - v2) [i] = v1 [i] - v2 [i]     result_type operator - (const vector_expression&lt;E1&gt; &amp;e1,                  const vector_expression&lt;E2&gt; &amp;e2);  Предусловие e1 ().size () == e2 ().size ()</vt:lpstr>
      <vt:lpstr>Пример  #include &lt;boost/numeric/ublas/vector.hpp&gt; #include &lt;boost/numeric/ublas/io.hpp&gt;  int main () {     using namespace boost::numeric::ublas;     vector&lt;double&gt; v1 (3), v2 (3);     for (unsigned i = 0; i &lt; std::min (v1.size (), v2.size ()); ++ i)         v1 (i) = v2 (i) = i;      std::cout &lt;&lt; v1 + v2 &lt;&lt; std::endl;     std::cout &lt;&lt; v1 - v2 &lt;&lt; std::endl; } Будет выведено на экран: [3](0,2,4) [3](0,0,0)</vt:lpstr>
      <vt:lpstr>Матрица  Описание Шаблонный класс matrix&lt;T, F, A&gt; является базовым контейнерным адаптером для плотных матриц. Для (m x n)-размерной матрицы и 0 &lt;= i &lt; m, 0 &lt;= j &lt; n каждый элемент mi, j отображается в (i x n + j)-й элемент контейнера для главного направления строки или (i + j x m)-й элемент контейнера для главного направления колонки.  Пример #include &lt;boost/numeric/ublas/matrix.hpp&gt; #include &lt;boost/numeric/ublas/io.hpp&gt;  int main () {     using namespace boost::numeric::ublas;     matrix&lt;double&gt; m (3, 3);     for (unsigned i = 0; i &lt; m.size1 (); ++ i)         for (unsigned j = 0; j &lt; m.size2 (); ++ j)             m (i, j) = 3 * i + j;     std::cout &lt;&lt; m &lt;&lt; std::endl; } Будет выведено на экран:  [3,3]((0,1,2),(3,4,5),(6,7,8))</vt:lpstr>
      <vt:lpstr>Параметры шаблона  </vt:lpstr>
      <vt:lpstr>Функции-члены</vt:lpstr>
      <vt:lpstr>Единичная матрица  Описание Шаблонный класс identity_matrix&lt;T&gt; представляет единичные матрицы. Для (m x n)-размерной единичной матрицы и 0 &lt;= i &lt; m, 0 &lt;= j &lt; n элементы idi, j = 0, если i &lt;&gt; j, и idi, i= 1.  Пример #include &lt;boost/numeric/ublas/matrix.hpp&gt; #include &lt;boost/numeric/ublas/io.hpp&gt;  int main () {     using namespace boost::numeric::ublas;     identity_matrix&lt;double&gt; m (3);     std::cout &lt;&lt; m &lt;&lt; std::endl; } Будет выведено на экран:  [3,3]((1,0,0),(0,1,0),(0,0,1))  </vt:lpstr>
      <vt:lpstr>Нулевая матрица  Описание Шаблонный класс zero_matrix&lt;T&gt; представляет нулевые матрицы. В (m x n)-размерной нулевой матрице и 0 &lt;= i &lt; m, 0 &lt;= j &lt; n содержатся элементы zi, j = 0.  Пример #include &lt;boost/numeric/ublas/matrix.hpp&gt; #include &lt;boost/numeric/ublas/io.hpp&gt;  int main () {     using namespace boost::numeric::ublas;     zero_matrix&lt;double&gt; m (3, 3);     std::cout &lt;&lt; m &lt;&lt; std::endl; } Будет выведено на экран:  [3,3]((0,0,0),(0,0,0),(0,0,0))</vt:lpstr>
      <vt:lpstr>Скалярная матрица  Описание Шаблонный класс scalar_matrix&lt;T&gt; представляет скалярные матрицы. Для (m x n)-размерной скалярной матрицы и 0 &lt;= i &lt; m, 0 &lt;= j &lt; n элементы zi, j = s.  Пример #include &lt;boost/numeric/ublas/matrix.hpp&gt; #include &lt;boost/numeric/ublas/io.hpp&gt;  int main () {     using namespace boost::numeric::ublas;     scalar_matrix&lt;double&gt; m (3, 3);     std::cout &lt;&lt; m &lt;&lt; std::endl; } Будет выведено на экран:  [3,3]((1,1,1),(1,1,1),(1,1,1))</vt:lpstr>
      <vt:lpstr>Треугольная матрица  Описание Шаблонный класс triangular_matrix&lt;T, F1, F2, A&gt; является базовым адаптером-контейнером для треугольных матриц. Для (n x n)-размерной нижней треугольной матрицы и 0 &lt;= i &lt; n,0 &lt;= j &lt; n, элементы ti, j = 0 , если i &gt; j. Если к тому же содержащиеся ti, i= 1, то матрица называется единичной нижней треугольной. Для (n x n)-размерной верхней треугольной матрицы и 0 &lt;= i &lt; n,0 &lt;= j &lt; n элементы ti, j = 0 , если i &lt; j. Если к тому же содержащиеся элементы i, i= 1, то матрица называется единичной верхней треугольной. Содержимое треугольных матриц сжато. Пример #include &lt;boost/numeric/ublas/triangular.hpp&gt; #include &lt;boost/numeric/ublas/io.hpp&gt;   int main() {     using namespace boost::numeric::ublas; triangular_matrix&lt;double,lower&gt; ml (3, 3);     for (unsigned i = 0; i &lt; ml.size1(); ++ i)         for (unsigned j = 0; j &lt;= i; ++ j)             ml (i, j) = 3 * i + j;     std::cout &lt;&lt; ml &lt;&lt; std::endl;     triangular_matrix&lt;double,upper&gt; mu (3, 3);     for (unsigned i = 0; i &lt; mu.size1(); ++ i)         for (unsigned j = i; j &lt; mu.size2 (); ++ j)             mu (i, j) = 3 * i + j;     std::cout &lt;&lt; mu &lt;&lt; std::endl; } } Будет выведено на экран:  [3,3]((0,0,0),(3,4,0),(6,7,8)) [3,3]((0,1,2),(0,4,5),(0,0,8))</vt:lpstr>
      <vt:lpstr>Параметры шаблона </vt:lpstr>
      <vt:lpstr>Симметричная матрица  Описание Шаблонный класс symmetric_matrix&lt;T, F1, F2, A&gt; является базовым адаптером-контейнером для симметричных матриц. Для (n x n)-размерной симметричной матрицы и 0 &lt;= i &lt; n, 0 &lt;= j &lt; n содержатся элементы si, j = sj, i. Содержимое симметричных матриц сжато.  Пример #include &lt;boost/numeric/ublas/symmetric.hpp&gt; #include &lt;boost/numeric/ublas/io.hpp&gt;  int main () {     using namespace boost::numeric::ublas;     symmetric_matrix&lt;double, lower&gt; ml (3, 3);     for (unsigned i = 0; i &lt; ml.size1 (); ++ i)         for (unsigned j = 0; j &lt;= i; ++ j)             ml (i, j) = 3 * i + j;     std::cout &lt;&lt; ml &lt;&lt; std::endl;     symmetric_matrix&lt;double, upper&gt; mu (3, 3);     for (unsigned i = 0; i &lt; mu.size1 (); ++ i)         for (unsigned j = i; j &lt; mu.size2 (); ++ j)             mu (i, j) = 3 * i + j;     std::cout &lt;&lt; mu &lt;&lt; std::endl; } Будет выведено на экран:  [3,3]((0,3,6),(3,4,7),(6,7,8)) [3,3]((0,1,2),(1,4,5),(2,5,8))</vt:lpstr>
      <vt:lpstr>Пример #include &lt;iostream&gt;  #include "boost/numeric/ublas/matrix.hpp" #include "boost/numeric/ublas/vector.hpp" using namespace boost::numeric::ublas; ///////////////////////////////////////////// // вывод на экран матрицы 2х2 void print_matrix_2_2(const std::string&amp; sText, boost::numeric::ublas::matrix&lt;double&gt; a) {     std::cout&lt;&lt;sText&lt;&lt;std::endl;     std::cout&lt;&lt;a(0,0)&lt;&lt;" "&lt;&lt;a(0,1)&lt;&lt;std::endl;     std::cout&lt;&lt;a(1,0)&lt;&lt;" "&lt;&lt;a(1,1)&lt;&lt;std::endl&lt;&lt;std::endl;     } ////////////////////////////////////////////////////// void main() {  // Начальная инициализация матрицы a  boost::numeric::ublas::matrix&lt;double&gt; a(2,2);     a(0,0)=1.;     a(0,1)=2.;     a(1,0)=3.;     a(1,1)=4.;     print_matrix_2_2("a:", a);      // матрица b - единичная     boost::numeric::ublas::matrix&lt;double&gt; b(2,2);     b(0,0)=1.;     b(0,1)=0.;     b(1,0)=0.;     b(1,1)=1.;     print_matrix_2_2("b:", b);      // перемножение двух матриц     boost::numeric::ublas::matrix&lt;double&gt; c = prod(b, a);     print_matrix_2_2("c=a*b:", c);    // результат обращения матрицы a записан в матрицу b     InvertMatrix(a, b);     print_matrix_2_2("b=invert a:", b);      // перемножение матрицы a и обратной ей матрицы = единичная матрица     c = prod(b, a);     print_matrix_2_2("c=b*a:", c); }</vt:lpstr>
      <vt:lpstr>Примеры использования матричных операций      // создание матрицы (пустой конструктор)     boost::numeric::ublas::matrix&lt;double&gt; A;     // изменение размеров матрицы (значение существующих элементов сохраняются)     A.resize(3,3);     // создание матрицы с заданными размерами      boost::numeric::ublas::matrix&lt;double&gt; B(3,3), C(3,3);     // кол-во строк матрицы     int i=A.size1();      // кол-во столбцов матрицы     int j=A.size2();         // сложение и вычитание матриц (сложение и вычитание векторов – аналогично)     C = A + B;      C = A - B;      C = -A;     C += A;      C -= A;          // умножение/деление матрицы на число ( умножение/деление вектора на число – аналогично)     double x;     C = x * A;      C = A * x;      C = A / x;     C *= x;      C /= x;     // произведение матриц и векторов     boost::numeric::ublas::vector&lt;double&gt; v(3), w;     w = prod(A, v);      w = prod(v, A);      C = prod(A, B);          // транспонирование матрицы      C = trans(A); </vt:lpstr>
      <vt:lpstr>Спасибо за внимание 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35</cp:revision>
  <dcterms:created xsi:type="dcterms:W3CDTF">2015-11-12T09:14:02Z</dcterms:created>
  <dcterms:modified xsi:type="dcterms:W3CDTF">2015-12-13T19:38:11Z</dcterms:modified>
</cp:coreProperties>
</file>