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video/unknown"/>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406" r:id="rId3"/>
    <p:sldId id="257" r:id="rId4"/>
    <p:sldId id="275" r:id="rId5"/>
    <p:sldId id="259" r:id="rId6"/>
    <p:sldId id="266" r:id="rId7"/>
    <p:sldId id="265" r:id="rId8"/>
    <p:sldId id="267" r:id="rId9"/>
    <p:sldId id="398" r:id="rId10"/>
    <p:sldId id="261" r:id="rId11"/>
    <p:sldId id="258" r:id="rId12"/>
    <p:sldId id="268" r:id="rId13"/>
    <p:sldId id="272" r:id="rId14"/>
    <p:sldId id="390" r:id="rId15"/>
    <p:sldId id="385" r:id="rId16"/>
    <p:sldId id="262" r:id="rId17"/>
    <p:sldId id="386" r:id="rId18"/>
    <p:sldId id="400" r:id="rId19"/>
    <p:sldId id="263" r:id="rId20"/>
    <p:sldId id="270" r:id="rId21"/>
    <p:sldId id="402" r:id="rId22"/>
    <p:sldId id="26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BEAB"/>
    <a:srgbClr val="DFE0CD"/>
    <a:srgbClr val="B81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5126" autoAdjust="0"/>
  </p:normalViewPr>
  <p:slideViewPr>
    <p:cSldViewPr snapToGrid="0">
      <p:cViewPr varScale="1">
        <p:scale>
          <a:sx n="66" d="100"/>
          <a:sy n="66" d="100"/>
        </p:scale>
        <p:origin x="1190" y="3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2:32:42.932"/>
    </inkml:context>
    <inkml:brush xml:id="br0">
      <inkml:brushProperty name="width" value="0.05" units="cm"/>
      <inkml:brushProperty name="height" value="0.05" units="cm"/>
    </inkml:brush>
  </inkml:definitions>
  <inkml:trace contextRef="#ctx0" brushRef="#br0">1 1477 24575,'3'0'0,"-1"-1"0,1 1 0,0-1 0,-1 0 0,1 0 0,0 0 0,-1 0 0,1 0 0,-1-1 0,0 1 0,1-1 0,-1 0 0,0 1 0,0-1 0,0 0 0,0 0 0,0-1 0,-1 1 0,1 0 0,0-1 0,-1 1 0,0 0 0,2-6 0,3-6 0,0 0 0,6-29 0,-11 41 0,6-27 0,-3 9 0,1 1 0,0-1 0,2 1 0,0 1 0,1-1 0,11-17 0,-18 34 0,0 1 0,0-1 0,0 0 0,0 0 0,1 1 0,-1-1 0,0 1 0,1-1 0,0 1 0,-1 0 0,1 0 0,0 0 0,-1 0 0,1 0 0,0 0 0,0 0 0,0 0 0,0 1 0,0-1 0,0 1 0,3-1 0,-2 1 0,-1 1 0,0-1 0,0 1 0,1 0 0,-1 0 0,0-1 0,0 1 0,0 1 0,0-1 0,0 0 0,0 0 0,0 1 0,-1-1 0,1 1 0,0 0 0,1 2 0,7 8 0,-1 2 0,0 0 0,-1 0 0,8 20 0,-12-26 0,7 21 0,0 1 0,6 32 0,-8-28 0,16 37 0,-23-67 0,0 1 0,0-1 0,1 0 0,0 0 0,-1 0 0,2 0 0,-1 0 0,4 3 0,-6-6 0,0 0 0,0 0 0,0-1 0,0 1 0,0 0 0,0-1 0,0 1 0,0 0 0,0-1 0,0 1 0,0-1 0,0 0 0,0 1 0,0-1 0,1 0 0,-1 0 0,0 0 0,0 0 0,0 0 0,1 0 0,-1 0 0,0 0 0,0 0 0,0-1 0,0 1 0,1 0 0,-1-1 0,0 1 0,0-1 0,0 1 0,0-1 0,0 0 0,0 1 0,0-1 0,0 0 0,0 0 0,-1 1 0,2-3 0,3-3 0,-1 0 0,0 0 0,-1-1 0,0 1 0,0-1 0,0 0 0,0 0 0,2-14 0,8-65 0,-11 68 0,9-131 0,-11 148 0,0-1 0,0 0 0,1 1 0,-1-1 0,0 1 0,1-1 0,-1 0 0,1 1 0,0-1 0,-1 1 0,1-1 0,0 1 0,0-1 0,0 1 0,0 0 0,2-2 0,-2 2 0,-1 1 0,1-1 0,0 1 0,0 0 0,0 0 0,0-1 0,-1 1 0,1 0 0,0 0 0,0 0 0,0 0 0,0 0 0,0 0 0,0 0 0,-1 1 0,1-1 0,0 0 0,0 0 0,0 0 0,-1 1 0,1-1 0,1 1 0,6 4 0,-1 0 0,0 1 0,0 0 0,-1 0 0,6 7 0,-1-1 0,12 11 0,-15-14 0,0 0 0,1-1 0,0 0 0,0 0 0,16 9 0,-24-17 0,0 1 0,-1-1 0,1 1 0,0-1 0,0 0 0,0 0 0,0 1 0,0-1 0,0 0 0,-1 0 0,1 0 0,0 0 0,0 0 0,0 0 0,0 0 0,0 0 0,0 0 0,0 0 0,0-1 0,-1 1 0,1 0 0,0 0 0,0-1 0,0 1 0,0-1 0,-1 1 0,1-1 0,0 1 0,0-1 0,-1 0 0,1 1 0,0-1 0,-1 0 0,1 1 0,-1-1 0,1 0 0,-1 0 0,1-1 0,11-36 0,-11 33 0,6-23 0,51-256 0,-57 280 0,7-28 0,-8 32 0,0-1 0,0 1 0,0 0 0,0-1 0,0 1 0,1-1 0,-1 1 0,0-1 0,0 1 0,0 0 0,1-1 0,-1 1 0,0 0 0,1-1 0,-1 1 0,0 0 0,1-1 0,-1 1 0,0 0 0,1 0 0,-1-1 0,0 1 0,1 0 0,-1 0 0,1 0 0,-1 0 0,1 0 0,-1-1 0,0 1 0,1 0 0,-1 0 0,1 0 0,-1 0 0,1 0 0,-1 0 0,1 0 0,-1 0 0,0 1 0,1-1 0,-1 0 0,1 0 0,-1 0 0,1 0 0,-1 1 0,0-1 0,1 0 0,-1 0 0,0 1 0,1-1 0,-1 0 0,0 1 0,1-1 0,-1 0 0,0 1 0,1-1 0,-1 0 0,0 1 0,1 0 0,4 7 0,0 1 0,0 0 0,-1 0 0,0 0 0,0 1 0,-1 0 0,2 11 0,7 16 0,6 11 0,3-2 0,2-1 0,35 53 0,101 113 0,-155-206 0,0 0 0,1 0 0,-1 0 0,1-1 0,0 0 0,0 0 0,1 0 0,6 3 0,-10-6 0,0 0 0,0-1 0,0 1 0,0-1 0,0 0 0,0 0 0,0 0 0,0 0 0,-1 0 0,1 0 0,0 0 0,0 0 0,0-1 0,0 1 0,0-1 0,0 1 0,-1-1 0,1 0 0,0 0 0,0 0 0,-1 0 0,1 0 0,-1 0 0,1 0 0,-1-1 0,1 1 0,-1 0 0,0-1 0,0 1 0,1-1 0,0-2 0,11-17 0,0-1 0,-2 0 0,-1-1 0,0 0 0,6-27 0,12-28 0,-13 35 0,-1-1 0,-3-1 0,11-90 0,-15 86 0,-7 47 0,0 0 0,1 0 0,-1 0 0,0 1 0,1-1 0,-1 0 0,1 0 0,0 1 0,0-1 0,0 0 0,0 1 0,1-3 0,-1 3 0,-1 1 0,1 0 0,-1 0 0,0-1 0,1 1 0,-1 0 0,1 0 0,-1 0 0,1-1 0,-1 1 0,1 0 0,-1 0 0,1 0 0,-1 0 0,1 0 0,-1 0 0,1 0 0,-1 0 0,1 0 0,-1 0 0,1 0 0,-1 1 0,1-1 0,-1 0 0,0 0 0,1 0 0,-1 1 0,1-1 0,0 1 0,3 2 0,0 1 0,0-1 0,-1 1 0,1 0 0,-1 1 0,0-1 0,3 6 0,23 42 0,-3 0 0,29 85 0,-34-79 0,3 0 0,37 64 0,-51-106 0,-2-1 0,1-1 0,19 23 0,-26-34 0,0-1 0,0 1 0,1-1 0,-1 0 0,0 0 0,1 0 0,0 0 0,-1 0 0,1-1 0,0 1 0,0-1 0,0 1 0,0-1 0,0 0 0,0-1 0,1 1 0,-1 0 0,0-1 0,0 0 0,5 0 0,-6 0 0,0-1 0,0 0 0,0 0 0,0 0 0,0 0 0,0 0 0,0 0 0,0 0 0,0-1 0,-1 1 0,1-1 0,0 1 0,-1-1 0,1 0 0,-1 1 0,0-1 0,2-3 0,21-44 0,-10 20 0,13-12 0,40-49 0,-66 88 0,0 1 0,1-1 0,-1 0 0,1 0 0,0 1 0,0-1 0,-1 1 0,1 0 0,0 0 0,0-1 0,0 1 0,0 0 0,1 1 0,-1-1 0,0 0 0,0 1 0,0-1 0,1 1 0,-1-1 0,4 1 0,-2 1 0,-1-1 0,1 1 0,-1 0 0,1 0 0,-1 1 0,1-1 0,-1 1 0,0-1 0,0 1 0,0 0 0,6 5 0,4 5 0,0 1 0,-1 1 0,-1 0 0,12 18 0,-21-29 0,14 21 0,-2 0 0,24 52 0,-38-75 0,1 1 0,-1 0 0,1-1 0,0 1 0,-1 0 0,1-1 0,0 1 0,0-1 0,0 1 0,0-1 0,1 1 0,-1-1 0,0 0 0,0 0 0,1 0 0,-1 1 0,1-1 0,-1-1 0,1 1 0,2 1 0,-2-2 0,-1 0 0,1-1 0,-1 1 0,0-1 0,1 1 0,-1-1 0,0 0 0,1 0 0,-1 1 0,0-1 0,0 0 0,0 0 0,0 0 0,1 0 0,-2-1 0,1 1 0,0 0 0,0 0 0,0-1 0,0 1 0,-1 0 0,1-1 0,-1 1 0,1 0 0,0-4 0,31-78 0,-19 45 0,27-52 0,-29 67 0,-9 16 0,1 1 0,-1 0 0,1 0 0,1-1 0,-1 2 0,1-1 0,0 0 0,1 1 0,-1 0 0,1 0 0,9-8 0,-12 13 0,0-1 0,0 1 0,0-1 0,0 1 0,0 0 0,-1 0 0,1 0 0,0 0 0,0 0 0,0 1 0,0-1 0,0 0 0,-1 1 0,1-1 0,0 1 0,0 0 0,-1 0 0,1 0 0,0 0 0,-1 0 0,1 0 0,-1 0 0,1 0 0,-1 0 0,0 1 0,1-1 0,-1 1 0,0-1 0,2 4 0,4 4 0,-1 1 0,0 0 0,7 14 0,-11-19 0,5 10 0,0 0 0,19 26 0,-25-38 0,1 0 0,0-1 0,0 1 0,1-1 0,-1 1 0,0-1 0,1 0 0,-1 0 0,1 0 0,0 0 0,0-1 0,0 1 0,0-1 0,0 1 0,0-1 0,0 0 0,0 0 0,0-1 0,1 1 0,-1-1 0,5 1 0,-6-1 0,0-1 0,-1 1 0,1-1 0,0 1 0,0-1 0,0 0 0,-1 0 0,1 0 0,0 0 0,-1 0 0,1 0 0,-1 0 0,1 0 0,-1-1 0,0 1 0,1-1 0,0-1 0,18-31 0,-12 19 0,-2 4 0,2-1 0,-1 1 0,1 1 0,1-1 0,0 1 0,0 1 0,17-14 0,-23 21 0,1-1 0,-1 1 0,1 0 0,-1 0 0,1 0 0,0 0 0,0 1 0,0-1 0,0 1 0,0 0 0,0 1 0,0-1 0,0 1 0,0-1 0,0 1 0,1 0 0,-1 1 0,0-1 0,0 1 0,0 0 0,0 0 0,0 0 0,0 0 0,0 1 0,0-1 0,-1 1 0,1 0 0,6 5 0,11 10 0,0 2 0,-2 0 0,33 41 0,-32-35 0,1-1 0,41 36 0,-59-58 0,0 1 0,0-1 0,0 1 0,0-1 0,1 0 0,-1-1 0,1 1 0,0 0 0,0-1 0,-1 0 0,1 0 0,0 0 0,6 0 0,-7-1 0,-1 0 0,0-1 0,1 0 0,-1 1 0,0-1 0,1 0 0,-1 0 0,0 0 0,0 0 0,0 0 0,0-1 0,0 1 0,0-1 0,0 1 0,-1-1 0,1 0 0,0 0 0,-1 0 0,0 0 0,1 0 0,-1 0 0,0 0 0,2-3 0,22-58 0,5-9 0,-27 67 0,0 0 0,0-1 0,0 2 0,1-1 0,0 0 0,0 1 0,0-1 0,0 1 0,10-7 0,-12 10 0,0 0 0,0 0 0,0 0 0,0 0 0,1 0 0,-1 0 0,0 1 0,1-1 0,-1 1 0,0 0 0,1 0 0,-1 0 0,1 0 0,-1 0 0,0 0 0,1 0 0,-1 1 0,0-1 0,1 1 0,-1 0 0,0 0 0,0 0 0,1 0 0,-1 0 0,0 0 0,0 0 0,0 1 0,0-1 0,-1 1 0,1-1 0,0 1 0,2 3 0,5 6 0,1 1 0,-2 1 0,1-1 0,6 17 0,-3-8 0,12 20 0,-4-6 0,36 48 0,-54-81 0,-1-1 0,0 1 0,0 0 0,1-1 0,-1 1 0,1-1 0,0 0 0,-1 1 0,1-1 0,0 0 0,0 0 0,0 0 0,0 0 0,0-1 0,4 2 0,-5-2 0,0 0 0,0 0 0,1 0 0,-1 0 0,0-1 0,0 1 0,0 0 0,1-1 0,-1 1 0,0-1 0,0 1 0,0-1 0,0 0 0,0 1 0,0-1 0,0 0 0,0 0 0,0 0 0,1-1 0,4-6 0,-1-1 0,0 1 0,0-1 0,-1 0 0,5-14 0,0 0 0,46-123 0,-23 52 0,-30 89 0,0 0 0,0 1 0,0-1 0,0 1 0,1-1 0,0 1 0,0 0 0,0 0 0,5-4 0,-8 7 0,1 1 0,0-1 0,-1 1 0,1-1 0,0 1 0,0-1 0,-1 1 0,1 0 0,0 0 0,0-1 0,0 1 0,-1 0 0,1 0 0,0 0 0,0 0 0,0 0 0,0 0 0,-1 0 0,1 0 0,0 0 0,1 1 0,0 0 0,0 0 0,0 0 0,-1 0 0,1 0 0,-1 0 0,1 1 0,-1-1 0,1 0 0,-1 1 0,0-1 0,0 1 0,0 0 0,2 1 0,32 69 0,-29-57 0,1-1 0,0 0 0,1 0 0,0 0 0,1-1 0,21 23 0,-30-35 0,1 0 0,0 0 0,-1-1 0,1 1 0,0-1 0,-1 1 0,1 0 0,0-1 0,0 1 0,0-1 0,-1 0 0,1 1 0,0-1 0,0 0 0,0 1 0,0-1 0,0 0 0,0 0 0,0 0 0,0 0 0,0 0 0,0 0 0,0 0 0,-1 0 0,1 0 0,2-1 0,-2 0 0,0 1 0,0-1 0,0 0 0,0-1 0,0 1 0,0 0 0,0 0 0,0 0 0,0 0 0,-1-1 0,1 1 0,-1 0 0,1-1 0,-1 1 0,1-3 0,2-8 0,-1-1 0,0 1 0,0-16 0,-2 22 0,8-156 0,7-105 0,-8 201 0,31-130 0,-25 150 0,-2 0 0,8-86 0,-18 122 0,-1 4 0,0-1 0,0 0 0,1 0 0,0 0 0,0 0 0,1 1 0,0-1 0,0 0 0,0 1 0,1 0 0,6-11 0,17-17 0,-9 13 0,-2 0 0,0 0 0,-1-2 0,-1 1 0,17-43 0,-28 58 0,0 1 0,1 0 0,0-1 0,0 1 0,1 0 0,0 1 0,6-9 0,-9 13 0,0-1 0,0 1 0,0 0 0,0 0 0,1 1 0,-1-1 0,0 0 0,0 0 0,1 0 0,-1 1 0,0-1 0,1 1 0,-1-1 0,0 1 0,1 0 0,-1-1 0,1 1 0,-1 0 0,1 0 0,-1 0 0,1 0 0,-1 0 0,0 0 0,1 0 0,-1 1 0,1-1 0,-1 0 0,1 1 0,-1-1 0,0 1 0,1 0 0,-1-1 0,0 1 0,0 0 0,1 0 0,-1 0 0,0 0 0,0 0 0,0 0 0,1 2 0,3 3 0,-1-1 0,1 1 0,-2 0 0,1 1 0,-1-1 0,0 1 0,0-1 0,0 1 0,1 8 0,13 72 0,-9-38 0,4 12 0,-3-1 0,-2 1 0,-2 78 0,-3-103 0,0 0 0,3 0 0,1 0 0,1-1 0,22 62 0,-22-74 0,-2 1 0,-1 0 0,-1-1 0,-1 1 0,-2 47 0,3 41 0,0-93 0,1 0 0,8 27 0,-9-38 0,0 1 0,0-1 0,1 1 0,0-1 0,0 0 0,1-1 0,7 9 0,-11-15 0,0 1 0,0-1 0,0 0 0,0-1 0,0 1 0,0 0 0,0 0 0,1 0 0,-1-1 0,0 1 0,0 0 0,1-1 0,-1 1 0,0-1 0,1 0 0,-1 1 0,1-1 0,-1 0 0,1 0 0,-1 0 0,0 0 0,1 0 0,2 0 0,-1-1 0,-1-1 0,1 1 0,0 0 0,-1 0 0,0-1 0,1 0 0,-1 1 0,0-1 0,1 0 0,-1 0 0,2-3 0,4-5 0,-1 0 0,0-1 0,0 1 0,6-17 0,-5 6 0,-1 0 0,-1-1 0,-1 0 0,-1 0 0,2-34 0,-5 54 0,4-17 0,-5 19 0,1 0 0,-1 0 0,0-1 0,0 1 0,0 0 0,1 0 0,-1 0 0,0 0 0,0 0 0,1-1 0,-1 1 0,0 0 0,0 0 0,1 0 0,-1 0 0,0 0 0,0 0 0,1 0 0,-1 0 0,0 0 0,0 0 0,1 0 0,-1 0 0,0 0 0,0 0 0,1 0 0,-1 0 0,0 0 0,0 0 0,1 1 0,-1-1 0,0 0 0,0 0 0,1 0 0,-1 0 0,2 2 0,-1 0 0,1 0 0,-1 0 0,1 0 0,-1 0 0,0 0 0,0 0 0,0 0 0,0 0 0,0 1 0,0-1 0,0 3 0,61 220 0,-60-219 0,0 1 0,0-1 0,1 0 0,-1 0 0,1 0 0,1 0 0,4 7 0,-7-12 0,0 1 0,0-1 0,0 0 0,0 0 0,0 0 0,0 0 0,0 1 0,0-1 0,1-1 0,-1 1 0,0 0 0,1 0 0,-1 0 0,1-1 0,-1 1 0,1-1 0,-1 1 0,1-1 0,-1 0 0,1 1 0,-1-1 0,1 0 0,0 0 0,-1 0 0,1 0 0,-1 0 0,1-1 0,0 1 0,-1 0 0,1-1 0,-1 1 0,1-1 0,-1 0 0,0 1 0,2-2 0,0 0 0,-1 1 0,1-1 0,-1 1 0,1 0 0,-1 0 0,1 0 0,-1 0 0,1 0 0,0 1 0,0-1 0,-1 1 0,1-1 0,0 1 0,0 0 0,0 0 0,-1 1 0,1-1 0,0 0 0,0 1 0,-1 0 0,1 0 0,0 0 0,-1 0 0,1 0 0,-1 0 0,1 0 0,-1 1 0,4 2 0,13 6 0,-18-9 0,1 0 0,0 0 0,-1-1 0,1 1 0,0 0 0,0-1 0,-1 1 0,1-1 0,0 0 0,0 1 0,0-1 0,0 0 0,-1 0 0,1-1 0,0 1 0,0 0 0,0 0 0,0-1 0,-1 1 0,1-1 0,0 0 0,0 1 0,-1-1 0,3-2 0,0 0 0,0-1 0,0 0 0,0 0 0,-1 0 0,0-1 0,5-7 0,-6 8 0,1 0 0,-1 0 0,1 0 0,0 0 0,0 1 0,1-1 0,6-5 0,-8 8 0,0 0 0,-1 1 0,1-1 0,0 1 0,-1-1 0,1 1 0,0 0 0,0-1 0,0 1 0,0 0 0,-1 0 0,1 0 0,0 1 0,0-1 0,0 0 0,-1 1 0,1-1 0,0 1 0,-1-1 0,1 1 0,0 0 0,-1 0 0,1 0 0,-1 0 0,1 0 0,1 1 0,8 7 0,0 0 0,0 1 0,15 17 0,-20-19 0,1 0 0,0-1 0,1 0 0,-1 0 0,1-1 0,1 0 0,-1 0 0,19 8 0,-14-7 0,0 0 0,-1 0 0,1 1 0,-2 1 0,18 15 0,-21-16 0,-1-1 0,1-1 0,0 1 0,1-1 0,0-1 0,0 0 0,0 0 0,0 0 0,1-1 0,-1-1 0,19 5 0,-27-8 0,1 0 0,0 1 0,0-1 0,0 0 0,0 0 0,0 0 0,0-1 0,-1 1 0,1 0 0,0-1 0,0 1 0,0-1 0,0 0 0,-1 1 0,1-1 0,0 0 0,-1 0 0,1 0 0,-1 0 0,1 0 0,-1-1 0,1 1 0,-1 0 0,0-1 0,0 1 0,0-1 0,0 1 0,0-1 0,1-2 0,1-4 0,0 0 0,-1 0 0,0 0 0,-1 0 0,1-14 0,4-15 0,-5 33 0,13-32 0,-14 35 0,1 0 0,-1 1 0,1-1 0,-1 1 0,1-1 0,-1 0 0,1 1 0,-1-1 0,1 1 0,0-1 0,-1 1 0,1 0 0,0-1 0,-1 1 0,1 0 0,0-1 0,0 1 0,-1 0 0,1 0 0,0 0 0,0-1 0,-1 1 0,1 0 0,0 0 0,0 0 0,-1 0 0,1 0 0,0 1 0,0-1 0,0 0 0,-1 0 0,1 0 0,0 1 0,-1-1 0,1 0 0,0 1 0,-1-1 0,1 1 0,0-1 0,-1 0 0,1 1 0,-1 0 0,2 0 0,11 11 0,-1 1 0,-1-1 0,12 18 0,-12-15 0,1 0 0,15 14 0,-26-28 0,0 0 0,0 0 0,0 0 0,1-1 0,-1 1 0,0 0 0,0 0 0,1-1 0,-1 1 0,0-1 0,1 1 0,-1-1 0,0 1 0,1-1 0,-1 0 0,1 0 0,-1 1 0,1-1 0,-1 0 0,0-1 0,1 1 0,-1 0 0,1 0 0,-1 0 0,1-1 0,-1 1 0,0-1 0,1 1 0,-1-1 0,0 0 0,0 1 0,1-1 0,-1 0 0,0 0 0,0 0 0,0 0 0,0 0 0,0 0 0,0 0 0,1-2 0,4-5 0,0-1 0,0 0 0,0 0 0,5-15 0,-5 11 0,-1 4 0,-4 5 0,1 0 0,0 0 0,1 0 0,-1 1 0,1-1 0,4-4 0,-6 7 0,0 0 0,0 0 0,0 0 0,0 1 0,1-1 0,-1 1 0,0-1 0,0 1 0,1-1 0,-1 1 0,0 0 0,1 0 0,-1-1 0,0 1 0,1 0 0,-1 0 0,0 0 0,1 0 0,-1 1 0,0-1 0,1 0 0,-1 1 0,0-1 0,1 1 0,0 0 0,31 14 0,-26-11 0,1-1 0,-1 1 0,1-1 0,0-1 0,13 4 0,-18-6 0,0 0 0,0 0 0,0 0 0,-1 0 0,1-1 0,0 1 0,0-1 0,0 1 0,0-1 0,-1 0 0,1 0 0,0 0 0,-1-1 0,1 1 0,-1-1 0,1 1 0,-1-1 0,0 0 0,1 0 0,2-3 0,3-4 0,1-1 0,-1-1 0,-1 1 0,0-1 0,-1 0 0,0-1 0,0 1 0,7-24 0,-4-2 0,9-62 0,-16 88 0,-2 7 0,1 0 0,0 1 0,-1-1 0,1 1 0,1-1 0,-1 1 0,0-1 0,1 1 0,0 0 0,0-1 0,0 1 0,0 0 0,0 0 0,1 1 0,-1-1 0,4-2 0,-4 4 0,0 0 0,0 0 0,0 0 0,0 1 0,0-1 0,0 1 0,0-1 0,0 1 0,0 0 0,0 0 0,0 0 0,0 0 0,1 0 0,-1 0 0,0 0 0,0 1 0,0-1 0,0 1 0,0 0 0,0 0 0,0 0 0,0 0 0,0 0 0,-1 0 0,1 0 0,0 0 0,-1 1 0,1-1 0,0 0 0,0 3 0,20 17 0,0 1 0,34 48 0,-10-10 0,-43-56 0,0-1 0,1 1 0,-1 0 0,1-1 0,0 0 0,0 0 0,0 0 0,0 0 0,6 2 0,-9-5 0,1 1 0,-1-1 0,0 0 0,1 0 0,-1 1 0,1-1 0,-1 0 0,0 0 0,1 0 0,-1-1 0,0 1 0,1 0 0,-1-1 0,0 1 0,1 0 0,-1-1 0,0 0 0,1 1 0,-1-1 0,0 0 0,0 1 0,0-1 0,0 0 0,0 0 0,0 0 0,0 0 0,0 0 0,0 0 0,0 0 0,-1-1 0,1 1 0,0 0 0,-1 0 0,1 0 0,0-3 0,4-10 0,0 1 0,-1-1 0,0 0 0,-2 0 0,3-24 0,-3 21 0,0 1 0,1 0 0,0 0 0,8-17 0,138-393 0,-137 382 0,3 0 0,1 1 0,32-58 0,-39 84 0,2 0 0,0 1 0,1 0 0,0 1 0,1 0 0,1 1 0,0 0 0,1 2 0,1-1 0,26-15 0,125-54 0,-163 81 0,-1-1 0,0 0 0,0 1 0,1 0 0,-1-1 0,0 1 0,1 1 0,0-1 0,-1 0 0,5 1 0,-7 0 0,1 0 0,-1 1 0,1-1 0,-1 1 0,1 0 0,-1-1 0,1 1 0,-1 0 0,0 0 0,1 0 0,-1 0 0,0 0 0,0 0 0,0 0 0,0 0 0,0 0 0,0 1 0,0-1 0,0 0 0,0 1 0,-1-1 0,1 1 0,0-1 0,0 2 0,88 207 0,-79-186 0,0 2 0,-2-1 0,-2 1 0,0 0 0,3 36 0,-2 133 0,-8-145 0,2 1 0,2-1 0,2 0 0,15 57 0,-19-100 0,2 0 0,-1-1 0,1 1 0,0 0 0,0-1 0,1 0 0,0 0 0,0 0 0,0 0 0,1 0 0,0-1 0,6 6 0,-8-10 0,-1 1 0,0 0 0,1-1 0,0 0 0,-1 1 0,1-1 0,0 0 0,0 0 0,-1-1 0,1 1 0,0-1 0,0 1 0,0-1 0,0 0 0,0 0 0,0 0 0,0 0 0,0-1 0,0 1 0,-1-1 0,1 0 0,0 0 0,0 0 0,-1 0 0,1 0 0,0 0 0,-1-1 0,1 1 0,-1-1 0,0 0 0,1 0 0,1-3 0,11-7 0,-1 0 0,2 1 0,24-14 0,-34 22 0,-1 0 0,1 1 0,0 0 0,1 0 0,-1 0 0,0 1 0,1 0 0,-1 0 0,0 1 0,1 0 0,-1 0 0,1 0 0,-1 1 0,8 1 0,-11-1 0,1 1 0,-1-1 0,1 0 0,-1 1 0,1 0 0,-1-1 0,0 1 0,1 1 0,-1-1 0,0 0 0,-1 1 0,4 3 0,27 40 0,-28-38 0,0 0 0,0-1 0,0 0 0,1 0 0,13 12 0,-16-17 0,0 0 0,-1 0 0,1-1 0,1 1 0,-1-1 0,0 0 0,0 0 0,0 0 0,1 0 0,-1 0 0,0-1 0,1 1 0,-1-1 0,0 0 0,1 0 0,-1-1 0,0 1 0,1-1 0,-1 1 0,5-3 0,7 1 0,-1 0 0,0 1 0,1 0 0,-1 2 0,1-1 0,19 4 0,22 1 0,-49-4 0,0-1 0,-1 1 0,1 1 0,-1-1 0,1 1 0,-1 0 0,1 1 0,-1-1 0,0 1 0,0 1 0,-1-1 0,1 1 0,-1 0 0,1 0 0,-1 1 0,0-1 0,-1 1 0,1 0 0,-1 0 0,0 1 0,0-1 0,4 9 0,0 3 0,0 1 0,0 0 0,-2 0 0,-1 0 0,0 1 0,4 31 0,-8-43 0,1 0 0,0-1 0,0 1 0,0-1 0,1 1 0,0-1 0,0 0 0,1 0 0,0 0 0,0-1 0,0 1 0,0-1 0,1 0 0,0 0 0,0 0 0,1-1 0,-1 0 0,1 0 0,0 0 0,0-1 0,10 5 0,1-1 0,1-1 0,0 0 0,0-1 0,1-1 0,-1-1 0,34 2 0,-48-5 0,-1 1 0,1-1 0,-1 0 0,0 0 0,1-1 0,-1 1 0,0-1 0,1 0 0,-1 0 0,0 0 0,0 0 0,0 0 0,0-1 0,0 1 0,0-1 0,0 0 0,0 0 0,-1 0 0,5-4 0,-4 2 0,0 0 0,-1-1 0,1 1 0,-1-1 0,0 0 0,0 1 0,-1-1 0,1 0 0,-1 0 0,0 0 0,-1 0 0,1-8 0,1-31 0,-2 30 0,1-1 0,0 1 0,1 0 0,1 0 0,0 0 0,7-20 0,28-46 0,-28 64 0,-2 0 0,0 0 0,-1-1 0,0 0 0,-1-1 0,-2 1 0,1-1 0,1-19 0,-6-248 0,-3 121 0,2 96 0,-1 22 0,6-60 0,-3 102 0,0-1 0,0 1 0,0-1 0,1 1 0,0-1 0,0 1 0,0 0 0,0 0 0,0 0 0,1 0 0,0 0 0,0 0 0,0 1 0,0-1 0,0 1 0,1 0 0,-1 0 0,1 0 0,0 1 0,0-1 0,0 1 0,0 0 0,1 0 0,-1 0 0,0 1 0,1 0 0,-1 0 0,1 0 0,0 0 0,-1 0 0,1 1 0,0 0 0,-1 0 0,1 0 0,0 1 0,-1 0 0,1 0 0,-1 0 0,1 0 0,-1 0 0,1 1 0,-1 0 0,0 0 0,0 0 0,0 1 0,0-1 0,0 1 0,0 0 0,-1 0 0,5 5 0,3 5 0,0 0 0,-1 0 0,-1 1 0,0 1 0,0-1 0,-2 1 0,0 1 0,8 24 0,-1 12 0,10 72 0,-20-103 0,-3-9 0,2-1 0,-1 0 0,1 0 0,1 0 0,9 18 0,-12-26 0,0-1 0,0 0 0,1 0 0,-1 0 0,1 0 0,-1 0 0,1 0 0,0-1 0,0 1 0,0 0 0,0-1 0,0 1 0,0-1 0,0 0 0,1 0 0,-1 0 0,0 0 0,1 0 0,-1-1 0,1 1 0,-1 0 0,1-1 0,-1 0 0,1 0 0,-1 0 0,1 0 0,-1 0 0,1 0 0,-1-1 0,1 1 0,-1-1 0,4-1 0,-1-1 0,1 0 0,-1 0 0,1-1 0,-1 1 0,0-1 0,0-1 0,-1 1 0,0-1 0,1 0 0,-1 0 0,-1 0 0,1 0 0,-1-1 0,3-5 0,-1 2 0,0 1 0,1-1 0,0 1 0,14-14 0,-17 21 0,-1-1 0,0 0 0,1 1 0,-1-1 0,1 1 0,0 0 0,-1-1 0,1 1 0,0 1 0,0-1 0,0 0 0,-1 1 0,1-1 0,0 1 0,0 0 0,0 0 0,0 0 0,0 0 0,0 1 0,0-1 0,3 2 0,5 1 0,0 1 0,-1 1 0,0 0 0,0 0 0,0 0 0,-1 2 0,1-1 0,-1 1 0,12 13 0,-5-4 0,-1 1 0,-1 0 0,22 35 0,-9-2 0,-22-38 0,0-1 0,1 0 0,1 0 0,0-1 0,0 1 0,1-2 0,0 1 0,14 11 0,-8-10 0,-2 0 0,2-1 0,-1-1 0,19 10 0,-29-17 0,-1-1 0,1 0 0,0 0 0,-1 1 0,1-2 0,0 1 0,0 0 0,-1 0 0,1-1 0,0 0 0,0 1 0,0-1 0,0 0 0,0-1 0,0 1 0,0 0 0,0-1 0,-1 0 0,1 1 0,0-1 0,0 0 0,-1-1 0,1 1 0,4-3 0,0-2 0,-1-1 0,0 1 0,-1-1 0,1 0 0,-1 0 0,-1-1 0,1 1 0,2-9 0,27-73 0,-14 35 0,-18 48 0,0 0 0,1 0 0,0 0 0,0 0 0,7-11 0,-9 16 0,-1 1 0,1-1 0,-1 1 0,1-1 0,-1 0 0,1 1 0,0-1 0,-1 1 0,1 0 0,0-1 0,-1 1 0,1 0 0,0-1 0,0 1 0,-1 0 0,1 0 0,0 0 0,0-1 0,-1 1 0,1 0 0,0 0 0,0 0 0,0 0 0,-1 0 0,1 1 0,0-1 0,0 0 0,-1 0 0,1 0 0,0 1 0,0-1 0,-1 0 0,1 1 0,0-1 0,-1 0 0,1 1 0,-1-1 0,1 1 0,0 0 0,-1-1 0,1 1 0,-1-1 0,1 1 0,-1 0 0,0-1 0,1 1 0,-1 0 0,1-1 0,-1 1 0,0 1 0,13 17 0,-9-11 0,1-1 0,0 0 0,0 0 0,0 0 0,1 0 0,0-1 0,1 0 0,-1 0 0,1-1 0,1 0 0,13 8 0,-5-3 0,-1 0 0,-1 0 0,0 2 0,0 0 0,-1 0 0,-1 1 0,13 17 0,-7-9 0,38 34 0,-49-49 0,0 0 0,1-1 0,0 0 0,0-1 0,0 1 0,1-2 0,-1 1 0,1-1 0,14 3 0,-19-5 0,1-1 0,-1 0 0,1 0 0,-1 0 0,1-1 0,-1 1 0,1-1 0,-1 0 0,1-1 0,-1 1 0,0-1 0,1 0 0,-1 0 0,0 0 0,0 0 0,0-1 0,-1 1 0,6-5 0,19-12 0,-20 14 0,0 0 0,-1-1 0,1 0 0,-1 0 0,-1 0 0,1-1 0,9-14 0,34-59 0,-17 24 0,-29 50 0,2-4 0,0-1 0,1 1 0,1 0 0,0 1 0,0 0 0,1 0 0,0 1 0,0 0 0,15-10 0,-22 18 0,0-1 0,-1 1 0,1 0 0,0-1 0,-1 1 0,1 0 0,0 0 0,-1 0 0,1 0 0,0 0 0,0 1 0,-1-1 0,1 0 0,0 1 0,-1-1 0,1 1 0,-1 0 0,1 0 0,-1-1 0,1 1 0,-1 0 0,1 0 0,-1 0 0,0 1 0,1-1 0,-1 0 0,0 0 0,1 2 0,6 7 0,-1-1 0,0 1 0,6 11 0,-5-8 0,27 49 42,-23-39-511,2 0 0,19 26 0,-12-26-6357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0D07B-A17F-411F-88E5-8D8177672D25}" type="datetimeFigureOut">
              <a:rPr lang="ru-RU" smtClean="0"/>
              <a:t>26.06.2023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EB101-BA0B-4759-8C86-B09345DB3648}" type="slidenum">
              <a:rPr lang="ru-RU" smtClean="0"/>
              <a:t>‹#›</a:t>
            </a:fld>
            <a:endParaRPr lang="ru-RU"/>
          </a:p>
        </p:txBody>
      </p:sp>
    </p:spTree>
    <p:extLst>
      <p:ext uri="{BB962C8B-B14F-4D97-AF65-F5344CB8AC3E}">
        <p14:creationId xmlns:p14="http://schemas.microsoft.com/office/powerpoint/2010/main" val="57111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1</a:t>
            </a:fld>
            <a:endParaRPr lang="ru-RU"/>
          </a:p>
        </p:txBody>
      </p:sp>
    </p:spTree>
    <p:extLst>
      <p:ext uri="{BB962C8B-B14F-4D97-AF65-F5344CB8AC3E}">
        <p14:creationId xmlns:p14="http://schemas.microsoft.com/office/powerpoint/2010/main" val="49212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Перейдём к основной части моей работы: к написанию бинарного классификатора, то есть, детектора. Самое интересное было в том, что мне было необходимо реализовать его на </a:t>
            </a:r>
            <a:r>
              <a:rPr lang="ru-RU" dirty="0" err="1"/>
              <a:t>спайковых</a:t>
            </a:r>
            <a:r>
              <a:rPr lang="ru-RU" dirty="0"/>
              <a:t> нейронных сетях, тем самым повысив его энергоэффективность. Что же такое </a:t>
            </a:r>
            <a:r>
              <a:rPr lang="ru-RU" dirty="0" err="1"/>
              <a:t>спайковая</a:t>
            </a:r>
            <a:r>
              <a:rPr lang="ru-RU" dirty="0"/>
              <a:t> сеть? (</a:t>
            </a:r>
            <a:r>
              <a:rPr lang="ru-RU" dirty="0" err="1"/>
              <a:t>перелист</a:t>
            </a:r>
            <a:r>
              <a:rPr lang="ru-RU" dirty="0"/>
              <a:t>)</a:t>
            </a:r>
          </a:p>
        </p:txBody>
      </p:sp>
      <p:sp>
        <p:nvSpPr>
          <p:cNvPr id="4" name="Номер слайда 3"/>
          <p:cNvSpPr>
            <a:spLocks noGrp="1"/>
          </p:cNvSpPr>
          <p:nvPr>
            <p:ph type="sldNum" sz="quarter" idx="5"/>
          </p:nvPr>
        </p:nvSpPr>
        <p:spPr/>
        <p:txBody>
          <a:bodyPr/>
          <a:lstStyle/>
          <a:p>
            <a:fld id="{CA5EB101-BA0B-4759-8C86-B09345DB3648}" type="slidenum">
              <a:rPr lang="ru-RU" smtClean="0"/>
              <a:t>10</a:t>
            </a:fld>
            <a:endParaRPr lang="ru-RU"/>
          </a:p>
        </p:txBody>
      </p:sp>
    </p:spTree>
    <p:extLst>
      <p:ext uri="{BB962C8B-B14F-4D97-AF65-F5344CB8AC3E}">
        <p14:creationId xmlns:p14="http://schemas.microsoft.com/office/powerpoint/2010/main" val="158902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Спайковая</a:t>
            </a:r>
            <a:r>
              <a:rPr lang="ru-RU" dirty="0"/>
              <a:t> сеть – это сеть, которая принимает одну последовательность импульсов, а не чисел, на вход и выдает на выходе другую</a:t>
            </a:r>
          </a:p>
        </p:txBody>
      </p:sp>
      <p:sp>
        <p:nvSpPr>
          <p:cNvPr id="4" name="Номер слайда 3"/>
          <p:cNvSpPr>
            <a:spLocks noGrp="1"/>
          </p:cNvSpPr>
          <p:nvPr>
            <p:ph type="sldNum" sz="quarter" idx="5"/>
          </p:nvPr>
        </p:nvSpPr>
        <p:spPr/>
        <p:txBody>
          <a:bodyPr/>
          <a:lstStyle/>
          <a:p>
            <a:fld id="{CA5EB101-BA0B-4759-8C86-B09345DB3648}" type="slidenum">
              <a:rPr lang="ru-RU" smtClean="0"/>
              <a:t>11</a:t>
            </a:fld>
            <a:endParaRPr lang="ru-RU"/>
          </a:p>
        </p:txBody>
      </p:sp>
    </p:spTree>
    <p:extLst>
      <p:ext uri="{BB962C8B-B14F-4D97-AF65-F5344CB8AC3E}">
        <p14:creationId xmlns:p14="http://schemas.microsoft.com/office/powerpoint/2010/main" val="348754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Они являются </a:t>
            </a:r>
            <a:r>
              <a:rPr lang="ru-RU" dirty="0" err="1"/>
              <a:t>биоподобными</a:t>
            </a:r>
            <a:r>
              <a:rPr lang="ru-RU" dirty="0"/>
              <a:t> и оперируют дискретными событиями – спайками, за счет чего они являются энергоэффективными, что как раз очень важно при аппаратных реализациях. НО эти </a:t>
            </a:r>
            <a:r>
              <a:rPr lang="ru-RU" dirty="0" err="1"/>
              <a:t>спайковые</a:t>
            </a:r>
            <a:r>
              <a:rPr lang="ru-RU" dirty="0"/>
              <a:t> сети очень сложно обучать, так как человек все еще не познал, как обучается человеческий мозг и, соответственно, подобного сделать не может (нет общепринятого метода, претендует на универсальный подход). Поэтому мне была поставлена исследовательская задача, которая была в итоге успешно решена.</a:t>
            </a:r>
          </a:p>
        </p:txBody>
      </p:sp>
      <p:sp>
        <p:nvSpPr>
          <p:cNvPr id="4" name="Номер слайда 3"/>
          <p:cNvSpPr>
            <a:spLocks noGrp="1"/>
          </p:cNvSpPr>
          <p:nvPr>
            <p:ph type="sldNum" sz="quarter" idx="5"/>
          </p:nvPr>
        </p:nvSpPr>
        <p:spPr/>
        <p:txBody>
          <a:bodyPr/>
          <a:lstStyle/>
          <a:p>
            <a:fld id="{CA5EB101-BA0B-4759-8C86-B09345DB3648}" type="slidenum">
              <a:rPr lang="ru-RU" smtClean="0"/>
              <a:t>12</a:t>
            </a:fld>
            <a:endParaRPr lang="ru-RU"/>
          </a:p>
        </p:txBody>
      </p:sp>
    </p:spTree>
    <p:extLst>
      <p:ext uri="{BB962C8B-B14F-4D97-AF65-F5344CB8AC3E}">
        <p14:creationId xmlns:p14="http://schemas.microsoft.com/office/powerpoint/2010/main" val="1279240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Постановка звучала так: попробовать обучить </a:t>
            </a:r>
            <a:r>
              <a:rPr lang="ru-RU" dirty="0" err="1"/>
              <a:t>биоподобную</a:t>
            </a:r>
            <a:r>
              <a:rPr lang="ru-RU" dirty="0"/>
              <a:t> </a:t>
            </a:r>
            <a:r>
              <a:rPr lang="ru-RU" dirty="0" err="1"/>
              <a:t>спайковую</a:t>
            </a:r>
            <a:r>
              <a:rPr lang="ru-RU" dirty="0"/>
              <a:t> нейронную сеть с помощью обычной </a:t>
            </a:r>
            <a:r>
              <a:rPr lang="ru-RU" dirty="0" err="1"/>
              <a:t>искуственной</a:t>
            </a:r>
            <a:r>
              <a:rPr lang="ru-RU" dirty="0"/>
              <a:t> нейронной сети. А точнее, сначала обучить персептрон, потом в уже обученном персептроне заменить формальные нейроны на </a:t>
            </a:r>
            <a:r>
              <a:rPr lang="ru-RU" dirty="0" err="1"/>
              <a:t>спайковые</a:t>
            </a:r>
            <a:r>
              <a:rPr lang="ru-RU" dirty="0"/>
              <a:t> модели нейронов </a:t>
            </a:r>
            <a:r>
              <a:rPr lang="ru-RU" dirty="0" err="1"/>
              <a:t>Ижикевича</a:t>
            </a:r>
            <a:r>
              <a:rPr lang="ru-RU" dirty="0"/>
              <a:t>. Далее, использовать полученную сеть для поиска </a:t>
            </a:r>
            <a:r>
              <a:rPr lang="en-US" dirty="0"/>
              <a:t>P300.</a:t>
            </a:r>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13</a:t>
            </a:fld>
            <a:endParaRPr lang="ru-RU"/>
          </a:p>
        </p:txBody>
      </p:sp>
    </p:spTree>
    <p:extLst>
      <p:ext uri="{BB962C8B-B14F-4D97-AF65-F5344CB8AC3E}">
        <p14:creationId xmlns:p14="http://schemas.microsoft.com/office/powerpoint/2010/main" val="8295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Персептрон обучался классическим методом обратного распространения ошибки. Формирование признаков происходило разделением паттерна на небольшие равные отрезки и подсчетом численного медианного значения в этих отрезках. На рисунке показан пример формирования признаков положительного обучающего примера с одного электрода. Далее эти числовые признаки передавались во входные нейроны </a:t>
            </a:r>
            <a:r>
              <a:rPr lang="ru-RU" dirty="0" err="1"/>
              <a:t>персепрона</a:t>
            </a:r>
            <a:r>
              <a:rPr lang="ru-RU" dirty="0"/>
              <a:t>.</a:t>
            </a:r>
          </a:p>
        </p:txBody>
      </p:sp>
      <p:sp>
        <p:nvSpPr>
          <p:cNvPr id="4" name="Номер слайда 3"/>
          <p:cNvSpPr>
            <a:spLocks noGrp="1"/>
          </p:cNvSpPr>
          <p:nvPr>
            <p:ph type="sldNum" sz="quarter" idx="5"/>
          </p:nvPr>
        </p:nvSpPr>
        <p:spPr/>
        <p:txBody>
          <a:bodyPr/>
          <a:lstStyle/>
          <a:p>
            <a:fld id="{CA5EB101-BA0B-4759-8C86-B09345DB3648}" type="slidenum">
              <a:rPr lang="ru-RU" smtClean="0"/>
              <a:t>14</a:t>
            </a:fld>
            <a:endParaRPr lang="ru-RU"/>
          </a:p>
        </p:txBody>
      </p:sp>
    </p:spTree>
    <p:extLst>
      <p:ext uri="{BB962C8B-B14F-4D97-AF65-F5344CB8AC3E}">
        <p14:creationId xmlns:p14="http://schemas.microsoft.com/office/powerpoint/2010/main" val="270994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Далее нужно было</a:t>
            </a:r>
            <a:r>
              <a:rPr lang="ru-RU" baseline="0" dirty="0"/>
              <a:t> решить задачу замены формальных нейронов на модели нейронов </a:t>
            </a:r>
            <a:r>
              <a:rPr lang="ru-RU" baseline="0" dirty="0" err="1"/>
              <a:t>Ижикевича</a:t>
            </a:r>
            <a:r>
              <a:rPr lang="ru-RU" baseline="0" dirty="0"/>
              <a:t>. Это оказалось не так просто и очевидно, как хотелось бы. Необходимо было подобрать удобное преобразование численных входных признаков персептрона в спайки и модифицировать модель для сохранения результата линейной комбинации входов при переходе к спайкам.</a:t>
            </a:r>
            <a:endParaRPr lang="ru-RU" dirty="0"/>
          </a:p>
        </p:txBody>
      </p:sp>
      <p:sp>
        <p:nvSpPr>
          <p:cNvPr id="4" name="Номер слайда 3"/>
          <p:cNvSpPr>
            <a:spLocks noGrp="1"/>
          </p:cNvSpPr>
          <p:nvPr>
            <p:ph type="sldNum" sz="quarter" idx="10"/>
          </p:nvPr>
        </p:nvSpPr>
        <p:spPr/>
        <p:txBody>
          <a:bodyPr/>
          <a:lstStyle/>
          <a:p>
            <a:fld id="{6647DF27-0468-4656-931E-5B03ECC249DB}" type="slidenum">
              <a:rPr lang="ru-RU" smtClean="0"/>
              <a:t>15</a:t>
            </a:fld>
            <a:endParaRPr lang="ru-RU"/>
          </a:p>
        </p:txBody>
      </p:sp>
    </p:spTree>
    <p:extLst>
      <p:ext uri="{BB962C8B-B14F-4D97-AF65-F5344CB8AC3E}">
        <p14:creationId xmlns:p14="http://schemas.microsoft.com/office/powerpoint/2010/main" val="671127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Кодирование чисел входных признаков в импульсы производилось частотным кодированием по данной формуле. Рассмотрим два примера их формирования. (появилось понятие отрицательного спайка, чего нет в классической модели </a:t>
            </a:r>
            <a:r>
              <a:rPr lang="ru-RU" dirty="0" err="1"/>
              <a:t>ижикевича</a:t>
            </a:r>
            <a:r>
              <a:rPr lang="ru-RU" dirty="0"/>
              <a:t>)</a:t>
            </a:r>
          </a:p>
        </p:txBody>
      </p:sp>
      <p:sp>
        <p:nvSpPr>
          <p:cNvPr id="4" name="Номер слайда 3"/>
          <p:cNvSpPr>
            <a:spLocks noGrp="1"/>
          </p:cNvSpPr>
          <p:nvPr>
            <p:ph type="sldNum" sz="quarter" idx="5"/>
          </p:nvPr>
        </p:nvSpPr>
        <p:spPr/>
        <p:txBody>
          <a:bodyPr/>
          <a:lstStyle/>
          <a:p>
            <a:fld id="{CA5EB101-BA0B-4759-8C86-B09345DB3648}" type="slidenum">
              <a:rPr lang="ru-RU" smtClean="0"/>
              <a:t>16</a:t>
            </a:fld>
            <a:endParaRPr lang="ru-RU"/>
          </a:p>
        </p:txBody>
      </p:sp>
    </p:spTree>
    <p:extLst>
      <p:ext uri="{BB962C8B-B14F-4D97-AF65-F5344CB8AC3E}">
        <p14:creationId xmlns:p14="http://schemas.microsoft.com/office/powerpoint/2010/main" val="26955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ru-RU" dirty="0"/>
                  <a:t>Модель </a:t>
                </a:r>
                <a:r>
                  <a:rPr lang="ru-RU" dirty="0" err="1"/>
                  <a:t>Ижикевича</a:t>
                </a:r>
                <a:r>
                  <a:rPr lang="ru-RU" dirty="0"/>
                  <a:t> необходимо было модифицировать, но для начала вкратце</a:t>
                </a:r>
                <a:r>
                  <a:rPr lang="ru-RU" baseline="0" dirty="0"/>
                  <a:t> познакомимся с классической моделью нейрона </a:t>
                </a:r>
                <a:r>
                  <a:rPr lang="ru-RU" baseline="0" dirty="0" err="1"/>
                  <a:t>Ижикевича</a:t>
                </a:r>
                <a:r>
                  <a:rPr lang="ru-RU" baseline="0" dirty="0"/>
                  <a:t>. Ею является системы из двух </a:t>
                </a:r>
                <a:r>
                  <a:rPr lang="ru-RU" baseline="0" dirty="0" err="1"/>
                  <a:t>диффуров</a:t>
                </a:r>
                <a:r>
                  <a:rPr lang="ru-RU" baseline="0" dirty="0"/>
                  <a:t>. На вход подаётся </a:t>
                </a:r>
                <a:r>
                  <a:rPr lang="ru-RU" baseline="0" dirty="0" err="1"/>
                  <a:t>синаптический</a:t>
                </a:r>
                <a:r>
                  <a:rPr lang="ru-RU" baseline="0" dirty="0"/>
                  <a:t> ток (</a:t>
                </a:r>
                <a:r>
                  <a:rPr lang="en-US" baseline="0" dirty="0" err="1"/>
                  <a:t>I_syn</a:t>
                </a:r>
                <a:r>
                  <a:rPr lang="ru-RU" baseline="0" dirty="0"/>
                  <a:t>), на выходе считается напряжение на мембране (</a:t>
                </a:r>
                <a:r>
                  <a:rPr lang="en-US" baseline="0" dirty="0"/>
                  <a:t>v</a:t>
                </a:r>
                <a:r>
                  <a:rPr lang="ru-RU" baseline="0" dirty="0"/>
                  <a:t>)</a:t>
                </a:r>
                <a:r>
                  <a:rPr lang="en-US" baseline="0" dirty="0"/>
                  <a:t>.</a:t>
                </a:r>
                <a:r>
                  <a:rPr lang="ru-RU" baseline="0" dirty="0"/>
                  <a:t> Спайк возникает в результате преодоления порогового значения напряжения. После него происходит сброс и вычисление нового значения </a:t>
                </a:r>
                <a:r>
                  <a:rPr lang="en-US" baseline="0" dirty="0"/>
                  <a:t>v</a:t>
                </a:r>
                <a:r>
                  <a:rPr lang="ru-RU" baseline="0" dirty="0"/>
                  <a:t>. (</a:t>
                </a:r>
                <a:r>
                  <a:rPr lang="ru-RU" sz="1200" baseline="0" dirty="0">
                    <a:solidFill>
                      <a:srgbClr val="FF0000"/>
                    </a:solidFill>
                  </a:rPr>
                  <a:t>В</a:t>
                </a:r>
                <a:r>
                  <a:rPr lang="ru-RU" sz="1200" dirty="0">
                    <a:solidFill>
                      <a:srgbClr val="FF0000"/>
                    </a:solidFill>
                  </a:rPr>
                  <a:t>ремена срабатывания нейрона составляют новый массив </a:t>
                </a:r>
                <a:r>
                  <a:rPr lang="ru-RU" sz="1200" dirty="0" err="1">
                    <a:solidFill>
                      <a:srgbClr val="FF0000"/>
                    </a:solidFill>
                  </a:rPr>
                  <a:t>спайков</a:t>
                </a:r>
                <a:r>
                  <a:rPr lang="ru-RU" sz="1200" dirty="0">
                    <a:solidFill>
                      <a:srgbClr val="FF0000"/>
                    </a:solidFill>
                  </a:rPr>
                  <a:t>.)</a:t>
                </a:r>
                <a:endParaRPr lang="ru-RU" baseline="0" dirty="0"/>
              </a:p>
              <a:p>
                <a:r>
                  <a:rPr lang="ru-RU" sz="1200" kern="1200" dirty="0">
                    <a:solidFill>
                      <a:schemeClr val="tx1"/>
                    </a:solidFill>
                    <a:effectLst/>
                    <a:latin typeface="+mn-lt"/>
                    <a:ea typeface="+mn-ea"/>
                    <a:cs typeface="+mn-cs"/>
                  </a:rPr>
                  <a:t>Для увеличения времени восстановления мембранного потенциала</a:t>
                </a:r>
                <a:r>
                  <a:rPr lang="ru-RU" sz="1200" i="1"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𝑣</m:t>
                    </m:r>
                  </m:oMath>
                </a14:m>
                <a:r>
                  <a:rPr lang="en-US" sz="1200" i="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после входного воздействия в стандартную формулу классической модели добавлялась мембранная ёмкость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𝐶</m:t>
                    </m:r>
                  </m:oMath>
                </a14:m>
                <a:r>
                  <a:rPr lang="ru-RU" sz="1200" b="0" kern="1200" dirty="0">
                    <a:solidFill>
                      <a:schemeClr val="tx1"/>
                    </a:solidFill>
                    <a:effectLst/>
                    <a:latin typeface="+mn-lt"/>
                    <a:ea typeface="+mn-ea"/>
                    <a:cs typeface="+mn-cs"/>
                  </a:rPr>
                  <a:t>, а для расширения диапазона суммирования </a:t>
                </a:r>
                <a:r>
                  <a:rPr lang="ru-RU" sz="1200" b="0" kern="1200" dirty="0" err="1">
                    <a:solidFill>
                      <a:schemeClr val="tx1"/>
                    </a:solidFill>
                    <a:effectLst/>
                    <a:latin typeface="+mn-lt"/>
                    <a:ea typeface="+mn-ea"/>
                    <a:cs typeface="+mn-cs"/>
                  </a:rPr>
                  <a:t>спайков</a:t>
                </a:r>
                <a:r>
                  <a:rPr lang="ru-RU" sz="1200" b="0" kern="1200" dirty="0">
                    <a:solidFill>
                      <a:schemeClr val="tx1"/>
                    </a:solidFill>
                    <a:effectLst/>
                    <a:latin typeface="+mn-lt"/>
                    <a:ea typeface="+mn-ea"/>
                    <a:cs typeface="+mn-cs"/>
                  </a:rPr>
                  <a:t> с разных нейронов использовался </a:t>
                </a:r>
                <a:r>
                  <a:rPr lang="en-US" sz="1200" b="0" kern="1200" dirty="0">
                    <a:solidFill>
                      <a:schemeClr val="tx1"/>
                    </a:solidFill>
                    <a:effectLst/>
                    <a:latin typeface="+mn-lt"/>
                    <a:ea typeface="+mn-ea"/>
                    <a:cs typeface="+mn-cs"/>
                  </a:rPr>
                  <a:t>red</a:t>
                </a:r>
                <a:r>
                  <a:rPr lang="ru-RU" sz="1200" b="0" kern="1200" dirty="0">
                    <a:solidFill>
                      <a:schemeClr val="tx1"/>
                    </a:solidFill>
                    <a:effectLst/>
                    <a:latin typeface="+mn-lt"/>
                    <a:ea typeface="+mn-ea"/>
                    <a:cs typeface="+mn-cs"/>
                  </a:rPr>
                  <a:t>.</a:t>
                </a:r>
                <a:endParaRPr lang="ru-RU" baseline="0" dirty="0"/>
              </a:p>
              <a:p>
                <a:r>
                  <a:rPr lang="ru-RU" baseline="0" dirty="0"/>
                  <a:t>На картинках изображены единичные спайки до изменения модели и после.</a:t>
                </a:r>
              </a:p>
              <a:p>
                <a:endParaRPr lang="ru-RU" baseline="0" dirty="0"/>
              </a:p>
              <a:p>
                <a:endParaRPr lang="ru-RU" dirty="0"/>
              </a:p>
            </p:txBody>
          </p:sp>
        </mc:Choice>
        <mc:Fallback xmlns="">
          <p:sp>
            <p:nvSpPr>
              <p:cNvPr id="3" name="Заметки 2"/>
              <p:cNvSpPr>
                <a:spLocks noGrp="1"/>
              </p:cNvSpPr>
              <p:nvPr>
                <p:ph type="body" idx="1"/>
              </p:nvPr>
            </p:nvSpPr>
            <p:spPr/>
            <p:txBody>
              <a:bodyPr/>
              <a:lstStyle/>
              <a:p>
                <a:r>
                  <a:rPr lang="ru-RU" dirty="0" smtClean="0"/>
                  <a:t>Решение проблемы: модификация модели. Сначала рассмотрим классическую модель нейрона </a:t>
                </a:r>
                <a:r>
                  <a:rPr lang="ru-RU" dirty="0" err="1" smtClean="0"/>
                  <a:t>ижикевича</a:t>
                </a:r>
                <a:r>
                  <a:rPr lang="ru-RU" dirty="0" smtClean="0"/>
                  <a:t>: Она состоит из системы линейных дифференциальных уравнений. (</a:t>
                </a:r>
                <a:r>
                  <a:rPr lang="ru-RU" sz="1200" kern="1200" dirty="0" smtClean="0">
                    <a:solidFill>
                      <a:schemeClr val="tx1"/>
                    </a:solidFill>
                    <a:effectLst/>
                    <a:latin typeface="+mn-lt"/>
                    <a:ea typeface="+mn-ea"/>
                    <a:cs typeface="+mn-cs"/>
                  </a:rPr>
                  <a:t>Параметр </a:t>
                </a:r>
                <a:r>
                  <a:rPr lang="en-US" sz="1200" i="0" kern="1200">
                    <a:solidFill>
                      <a:schemeClr val="tx1"/>
                    </a:solidFill>
                    <a:effectLst/>
                    <a:latin typeface="+mn-lt"/>
                    <a:ea typeface="+mn-ea"/>
                    <a:cs typeface="+mn-cs"/>
                  </a:rPr>
                  <a:t>𝑎 </a:t>
                </a:r>
                <a:r>
                  <a:rPr lang="ru-RU" sz="1200" kern="1200" dirty="0">
                    <a:solidFill>
                      <a:schemeClr val="tx1"/>
                    </a:solidFill>
                    <a:effectLst/>
                    <a:latin typeface="+mn-lt"/>
                    <a:ea typeface="+mn-ea"/>
                    <a:cs typeface="+mn-cs"/>
                  </a:rPr>
                  <a:t>определяет время восстановления переменной</a:t>
                </a:r>
                <a:r>
                  <a:rPr lang="ru-RU"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𝑢</a:t>
                </a:r>
                <a:r>
                  <a:rPr lang="ru-RU" sz="1200" kern="1200" dirty="0">
                    <a:solidFill>
                      <a:schemeClr val="tx1"/>
                    </a:solidFill>
                    <a:effectLst/>
                    <a:latin typeface="+mn-lt"/>
                    <a:ea typeface="+mn-ea"/>
                    <a:cs typeface="+mn-cs"/>
                  </a:rPr>
                  <a:t>, параметр </a:t>
                </a:r>
                <a:r>
                  <a:rPr lang="en-US" sz="1200" i="0" kern="1200">
                    <a:solidFill>
                      <a:schemeClr val="tx1"/>
                    </a:solidFill>
                    <a:effectLst/>
                    <a:latin typeface="+mn-lt"/>
                    <a:ea typeface="+mn-ea"/>
                    <a:cs typeface="+mn-cs"/>
                  </a:rPr>
                  <a:t>𝑏 </a:t>
                </a:r>
                <a:r>
                  <a:rPr lang="ru-RU" sz="1200" kern="1200" dirty="0">
                    <a:solidFill>
                      <a:schemeClr val="tx1"/>
                    </a:solidFill>
                    <a:effectLst/>
                    <a:latin typeface="+mn-lt"/>
                    <a:ea typeface="+mn-ea"/>
                    <a:cs typeface="+mn-cs"/>
                  </a:rPr>
                  <a:t>– чувствительность переменной восстановления </a:t>
                </a:r>
                <a:r>
                  <a:rPr lang="en-US" sz="1200" i="0" kern="1200">
                    <a:solidFill>
                      <a:schemeClr val="tx1"/>
                    </a:solidFill>
                    <a:effectLst/>
                    <a:latin typeface="+mn-lt"/>
                    <a:ea typeface="+mn-ea"/>
                    <a:cs typeface="+mn-cs"/>
                  </a:rPr>
                  <a:t>𝑢</a:t>
                </a:r>
                <a:r>
                  <a:rPr lang="ru-RU" sz="1200" kern="1200" dirty="0">
                    <a:solidFill>
                      <a:schemeClr val="tx1"/>
                    </a:solidFill>
                    <a:effectLst/>
                    <a:latin typeface="+mn-lt"/>
                    <a:ea typeface="+mn-ea"/>
                    <a:cs typeface="+mn-cs"/>
                  </a:rPr>
                  <a:t> к подпороговым колебаниям мембранного потенциала </a:t>
                </a:r>
                <a:r>
                  <a:rPr lang="en-US" sz="1200" i="0" kern="1200">
                    <a:solidFill>
                      <a:schemeClr val="tx1"/>
                    </a:solidFill>
                    <a:effectLst/>
                    <a:latin typeface="+mn-lt"/>
                    <a:ea typeface="+mn-ea"/>
                    <a:cs typeface="+mn-cs"/>
                  </a:rPr>
                  <a:t>𝑣</a:t>
                </a:r>
                <a:r>
                  <a:rPr lang="ru-RU" sz="1200" kern="1200" dirty="0">
                    <a:solidFill>
                      <a:schemeClr val="tx1"/>
                    </a:solidFill>
                    <a:effectLst/>
                    <a:latin typeface="+mn-lt"/>
                    <a:ea typeface="+mn-ea"/>
                    <a:cs typeface="+mn-cs"/>
                  </a:rPr>
                  <a:t>, параметр</a:t>
                </a:r>
                <a:r>
                  <a:rPr lang="ru-RU" sz="1200" i="0" kern="1200">
                    <a:solidFill>
                      <a:schemeClr val="tx1"/>
                    </a:solidFill>
                    <a:effectLst/>
                    <a:latin typeface="+mn-lt"/>
                    <a:ea typeface="+mn-ea"/>
                    <a:cs typeface="+mn-cs"/>
                  </a:rPr>
                  <a:t> </a:t>
                </a:r>
                <a:r>
                  <a:rPr lang="en-US" sz="1200" i="0" kern="1200">
                    <a:solidFill>
                      <a:schemeClr val="tx1"/>
                    </a:solidFill>
                    <a:effectLst/>
                    <a:latin typeface="+mn-lt"/>
                    <a:ea typeface="+mn-ea"/>
                    <a:cs typeface="+mn-cs"/>
                  </a:rPr>
                  <a:t>𝑐 </a:t>
                </a:r>
                <a:r>
                  <a:rPr lang="ru-RU" sz="1200" kern="1200" dirty="0">
                    <a:solidFill>
                      <a:schemeClr val="tx1"/>
                    </a:solidFill>
                    <a:effectLst/>
                    <a:latin typeface="+mn-lt"/>
                    <a:ea typeface="+mn-ea"/>
                    <a:cs typeface="+mn-cs"/>
                  </a:rPr>
                  <a:t>– значение сброса мембранного потенциала </a:t>
                </a:r>
                <a:r>
                  <a:rPr lang="en-US" sz="1200" i="0" kern="1200">
                    <a:solidFill>
                      <a:schemeClr val="tx1"/>
                    </a:solidFill>
                    <a:effectLst/>
                    <a:latin typeface="+mn-lt"/>
                    <a:ea typeface="+mn-ea"/>
                    <a:cs typeface="+mn-cs"/>
                  </a:rPr>
                  <a:t>𝑣</a:t>
                </a:r>
                <a:r>
                  <a:rPr lang="ru-RU" sz="1200" kern="1200" dirty="0">
                    <a:solidFill>
                      <a:schemeClr val="tx1"/>
                    </a:solidFill>
                    <a:effectLst/>
                    <a:latin typeface="+mn-lt"/>
                    <a:ea typeface="+mn-ea"/>
                    <a:cs typeface="+mn-cs"/>
                  </a:rPr>
                  <a:t> после спайка, параметр</a:t>
                </a:r>
                <a:r>
                  <a:rPr lang="ru-RU" sz="1200" i="1"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𝑑 </a:t>
                </a:r>
                <a:r>
                  <a:rPr lang="ru-RU" sz="1200" kern="1200" dirty="0">
                    <a:solidFill>
                      <a:schemeClr val="tx1"/>
                    </a:solidFill>
                    <a:effectLst/>
                    <a:latin typeface="+mn-lt"/>
                    <a:ea typeface="+mn-ea"/>
                    <a:cs typeface="+mn-cs"/>
                  </a:rPr>
                  <a:t>– сброс переменной восстановления </a:t>
                </a:r>
                <a:r>
                  <a:rPr lang="en-US" sz="1200" i="0" kern="1200">
                    <a:solidFill>
                      <a:schemeClr val="tx1"/>
                    </a:solidFill>
                    <a:effectLst/>
                    <a:latin typeface="+mn-lt"/>
                    <a:ea typeface="+mn-ea"/>
                    <a:cs typeface="+mn-cs"/>
                  </a:rPr>
                  <a:t>𝑢</a:t>
                </a:r>
                <a:r>
                  <a:rPr lang="en-US" sz="1200" kern="1200" dirty="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(это нужно говорить?)). С целью увеличения времени восстановления мембранного потенциала</a:t>
                </a:r>
                <a:r>
                  <a:rPr lang="ru-RU" sz="1200" i="1"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𝑣</a:t>
                </a:r>
                <a:r>
                  <a:rPr lang="en-US" sz="1200" i="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после входного воздействия </a:t>
                </a:r>
                <a:r>
                  <a:rPr lang="ru-RU" sz="1200" kern="1200" dirty="0" smtClean="0">
                    <a:solidFill>
                      <a:schemeClr val="tx1"/>
                    </a:solidFill>
                    <a:effectLst/>
                    <a:latin typeface="+mn-lt"/>
                    <a:ea typeface="+mn-ea"/>
                    <a:cs typeface="+mn-cs"/>
                  </a:rPr>
                  <a:t>была введена мембранная емкость С.</a:t>
                </a:r>
                <a:r>
                  <a:rPr lang="ru-RU" sz="1200" kern="1200" baseline="0" dirty="0" smtClean="0">
                    <a:solidFill>
                      <a:schemeClr val="tx1"/>
                    </a:solidFill>
                    <a:effectLst/>
                    <a:latin typeface="+mn-lt"/>
                    <a:ea typeface="+mn-ea"/>
                    <a:cs typeface="+mn-cs"/>
                  </a:rPr>
                  <a:t> Также, нужно учитывать </a:t>
                </a:r>
                <a:r>
                  <a:rPr lang="ru-RU" sz="1200" kern="1200" dirty="0" smtClean="0">
                    <a:solidFill>
                      <a:schemeClr val="tx1"/>
                    </a:solidFill>
                    <a:effectLst/>
                    <a:latin typeface="+mn-lt"/>
                    <a:ea typeface="+mn-ea"/>
                    <a:cs typeface="+mn-cs"/>
                  </a:rPr>
                  <a:t>возможность некоторых входных данных и весов принимать отрицательные значения, для этого вводятся два типа нейронов</a:t>
                </a:r>
                <a:r>
                  <a:rPr lang="ru-RU" sz="1200" kern="1200" baseline="0" dirty="0" smtClean="0">
                    <a:solidFill>
                      <a:schemeClr val="tx1"/>
                    </a:solidFill>
                    <a:effectLst/>
                    <a:latin typeface="+mn-lt"/>
                    <a:ea typeface="+mn-ea"/>
                    <a:cs typeface="+mn-cs"/>
                  </a:rPr>
                  <a:t> – возбуждающие и тормозящие. </a:t>
                </a:r>
                <a:endParaRPr lang="ru-RU" dirty="0"/>
              </a:p>
            </p:txBody>
          </p:sp>
        </mc:Fallback>
      </mc:AlternateContent>
      <p:sp>
        <p:nvSpPr>
          <p:cNvPr id="4" name="Номер слайда 3"/>
          <p:cNvSpPr>
            <a:spLocks noGrp="1"/>
          </p:cNvSpPr>
          <p:nvPr>
            <p:ph type="sldNum" sz="quarter" idx="10"/>
          </p:nvPr>
        </p:nvSpPr>
        <p:spPr/>
        <p:txBody>
          <a:bodyPr/>
          <a:lstStyle/>
          <a:p>
            <a:fld id="{6647DF27-0468-4656-931E-5B03ECC249DB}" type="slidenum">
              <a:rPr lang="ru-RU" smtClean="0"/>
              <a:t>17</a:t>
            </a:fld>
            <a:endParaRPr lang="ru-RU"/>
          </a:p>
        </p:txBody>
      </p:sp>
    </p:spTree>
    <p:extLst>
      <p:ext uri="{BB962C8B-B14F-4D97-AF65-F5344CB8AC3E}">
        <p14:creationId xmlns:p14="http://schemas.microsoft.com/office/powerpoint/2010/main" val="3451910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итоге получилась такая сеть. С сохранившейся архитектурой персептрона, с его обученными весами и с моделями нейрона </a:t>
            </a:r>
            <a:r>
              <a:rPr lang="ru-RU" dirty="0" err="1"/>
              <a:t>Ижикевича</a:t>
            </a:r>
            <a:r>
              <a:rPr lang="ru-RU" dirty="0"/>
              <a:t>. Точность такого детектора составляла около 82-92%. Детектирование происходило по факту срабатывания или не срабатывания выходного нейрона</a:t>
            </a:r>
          </a:p>
        </p:txBody>
      </p:sp>
      <p:sp>
        <p:nvSpPr>
          <p:cNvPr id="4" name="Номер слайда 3"/>
          <p:cNvSpPr>
            <a:spLocks noGrp="1"/>
          </p:cNvSpPr>
          <p:nvPr>
            <p:ph type="sldNum" sz="quarter" idx="5"/>
          </p:nvPr>
        </p:nvSpPr>
        <p:spPr/>
        <p:txBody>
          <a:bodyPr/>
          <a:lstStyle/>
          <a:p>
            <a:fld id="{CA5EB101-BA0B-4759-8C86-B09345DB3648}" type="slidenum">
              <a:rPr lang="ru-RU" smtClean="0"/>
              <a:t>18</a:t>
            </a:fld>
            <a:endParaRPr lang="ru-RU"/>
          </a:p>
        </p:txBody>
      </p:sp>
    </p:spTree>
    <p:extLst>
      <p:ext uri="{BB962C8B-B14F-4D97-AF65-F5344CB8AC3E}">
        <p14:creationId xmlns:p14="http://schemas.microsoft.com/office/powerpoint/2010/main" val="216158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проверки работы системы вместо инвалидной коляски, за её отсутствием, был использован </a:t>
            </a:r>
            <a:r>
              <a:rPr lang="en-US" dirty="0" err="1"/>
              <a:t>omegabot</a:t>
            </a:r>
            <a:r>
              <a:rPr lang="en-US" dirty="0"/>
              <a:t> </a:t>
            </a:r>
            <a:r>
              <a:rPr lang="ru-RU" dirty="0"/>
              <a:t>на платформе </a:t>
            </a:r>
            <a:r>
              <a:rPr lang="en-US" dirty="0" err="1"/>
              <a:t>arduino</a:t>
            </a:r>
            <a:r>
              <a:rPr lang="ru-RU" dirty="0"/>
              <a:t>. В блоке управления располагался массив времен возникновения стрелок и формировался массив времен возникновения сигналов </a:t>
            </a:r>
            <a:r>
              <a:rPr lang="en-US" dirty="0"/>
              <a:t>p300</a:t>
            </a:r>
            <a:r>
              <a:rPr lang="ru-RU" dirty="0"/>
              <a:t>. Происходила их синхронизация и формировалась управляющая команда, которая передавалась роботу по </a:t>
            </a:r>
            <a:r>
              <a:rPr lang="ru-RU" dirty="0" err="1"/>
              <a:t>блютузу</a:t>
            </a:r>
            <a:r>
              <a:rPr lang="ru-RU" dirty="0"/>
              <a:t>.</a:t>
            </a:r>
          </a:p>
        </p:txBody>
      </p:sp>
      <p:sp>
        <p:nvSpPr>
          <p:cNvPr id="4" name="Номер слайда 3"/>
          <p:cNvSpPr>
            <a:spLocks noGrp="1"/>
          </p:cNvSpPr>
          <p:nvPr>
            <p:ph type="sldNum" sz="quarter" idx="5"/>
          </p:nvPr>
        </p:nvSpPr>
        <p:spPr/>
        <p:txBody>
          <a:bodyPr/>
          <a:lstStyle/>
          <a:p>
            <a:fld id="{CA5EB101-BA0B-4759-8C86-B09345DB3648}" type="slidenum">
              <a:rPr lang="ru-RU" smtClean="0"/>
              <a:t>19</a:t>
            </a:fld>
            <a:endParaRPr lang="ru-RU"/>
          </a:p>
        </p:txBody>
      </p:sp>
    </p:spTree>
    <p:extLst>
      <p:ext uri="{BB962C8B-B14F-4D97-AF65-F5344CB8AC3E}">
        <p14:creationId xmlns:p14="http://schemas.microsoft.com/office/powerpoint/2010/main" val="250852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Задача управления чем-либо с помощью своего мозга является интересной и актуальной. В настоящее время реализовано множество работающих коммерческих проектов, основанных на интерфейсах мозг-компьютер. Например, для реабилитации с помощью нейро-</a:t>
            </a:r>
            <a:r>
              <a:rPr lang="ru-RU" sz="1200" dirty="0" err="1"/>
              <a:t>ортезов</a:t>
            </a:r>
            <a:r>
              <a:rPr lang="ru-RU" sz="1200" dirty="0"/>
              <a:t> или замены утраченных конечностей управляемыми протезами, для помощи парализованным людям в наборе текста на виртуальной клавиатуре и с управлением мышкой. Для </a:t>
            </a:r>
            <a:r>
              <a:rPr lang="ru-RU" sz="1200" dirty="0" err="1"/>
              <a:t>асистивных</a:t>
            </a:r>
            <a:r>
              <a:rPr lang="ru-RU" sz="1200" dirty="0"/>
              <a:t> технологий умного дома или управления инвалидной коляской. Они используются в управлении экзоскелетами, компьютерными играми с обратной связью, а также есть возможность приобретения дополнительной управляемой части тела.</a:t>
            </a:r>
          </a:p>
        </p:txBody>
      </p:sp>
      <p:sp>
        <p:nvSpPr>
          <p:cNvPr id="4" name="Номер слайда 3"/>
          <p:cNvSpPr>
            <a:spLocks noGrp="1"/>
          </p:cNvSpPr>
          <p:nvPr>
            <p:ph type="sldNum" sz="quarter" idx="5"/>
          </p:nvPr>
        </p:nvSpPr>
        <p:spPr/>
        <p:txBody>
          <a:bodyPr/>
          <a:lstStyle/>
          <a:p>
            <a:fld id="{CA5EB101-BA0B-4759-8C86-B09345DB3648}" type="slidenum">
              <a:rPr lang="ru-RU" smtClean="0"/>
              <a:t>2</a:t>
            </a:fld>
            <a:endParaRPr lang="ru-RU"/>
          </a:p>
        </p:txBody>
      </p:sp>
    </p:spTree>
    <p:extLst>
      <p:ext uri="{BB962C8B-B14F-4D97-AF65-F5344CB8AC3E}">
        <p14:creationId xmlns:p14="http://schemas.microsoft.com/office/powerpoint/2010/main" val="9497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20</a:t>
            </a:fld>
            <a:endParaRPr lang="ru-RU"/>
          </a:p>
        </p:txBody>
      </p:sp>
    </p:spTree>
    <p:extLst>
      <p:ext uri="{BB962C8B-B14F-4D97-AF65-F5344CB8AC3E}">
        <p14:creationId xmlns:p14="http://schemas.microsoft.com/office/powerpoint/2010/main" val="2735096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21</a:t>
            </a:fld>
            <a:endParaRPr lang="ru-RU"/>
          </a:p>
        </p:txBody>
      </p:sp>
    </p:spTree>
    <p:extLst>
      <p:ext uri="{BB962C8B-B14F-4D97-AF65-F5344CB8AC3E}">
        <p14:creationId xmlns:p14="http://schemas.microsoft.com/office/powerpoint/2010/main" val="99164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22</a:t>
            </a:fld>
            <a:endParaRPr lang="ru-RU"/>
          </a:p>
        </p:txBody>
      </p:sp>
    </p:spTree>
    <p:extLst>
      <p:ext uri="{BB962C8B-B14F-4D97-AF65-F5344CB8AC3E}">
        <p14:creationId xmlns:p14="http://schemas.microsoft.com/office/powerpoint/2010/main" val="325114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Было принято решение рассматривать задачу управления инвалидной коляской на основе ИМК-Р300</a:t>
            </a:r>
          </a:p>
        </p:txBody>
      </p:sp>
      <p:sp>
        <p:nvSpPr>
          <p:cNvPr id="4" name="Номер слайда 3"/>
          <p:cNvSpPr>
            <a:spLocks noGrp="1"/>
          </p:cNvSpPr>
          <p:nvPr>
            <p:ph type="sldNum" sz="quarter" idx="5"/>
          </p:nvPr>
        </p:nvSpPr>
        <p:spPr/>
        <p:txBody>
          <a:bodyPr/>
          <a:lstStyle/>
          <a:p>
            <a:fld id="{CA5EB101-BA0B-4759-8C86-B09345DB3648}" type="slidenum">
              <a:rPr lang="ru-RU" smtClean="0"/>
              <a:t>3</a:t>
            </a:fld>
            <a:endParaRPr lang="ru-RU"/>
          </a:p>
        </p:txBody>
      </p:sp>
    </p:spTree>
    <p:extLst>
      <p:ext uri="{BB962C8B-B14F-4D97-AF65-F5344CB8AC3E}">
        <p14:creationId xmlns:p14="http://schemas.microsoft.com/office/powerpoint/2010/main" val="216302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Моей общей задачей было </a:t>
            </a:r>
            <a:r>
              <a:rPr lang="ru-RU" sz="1800" dirty="0">
                <a:effectLst/>
                <a:latin typeface="Times New Roman" panose="02020603050405020304" pitchFamily="18" charset="0"/>
                <a:ea typeface="Calibri" panose="020F0502020204030204" pitchFamily="34" charset="0"/>
              </a:rPr>
              <a:t>разработать систему управления робототехническим устройством с использованием интерфейса мозг-компьютер, основанного на классификации сигналов мозга </a:t>
            </a:r>
            <a:r>
              <a:rPr lang="en-US" sz="1800" dirty="0">
                <a:effectLst/>
                <a:latin typeface="Times New Roman" panose="02020603050405020304" pitchFamily="18" charset="0"/>
                <a:ea typeface="Calibri" panose="020F0502020204030204" pitchFamily="34" charset="0"/>
              </a:rPr>
              <a:t>P</a:t>
            </a:r>
            <a:r>
              <a:rPr lang="ru-RU" sz="1800" dirty="0">
                <a:effectLst/>
                <a:latin typeface="Times New Roman" panose="02020603050405020304" pitchFamily="18" charset="0"/>
                <a:ea typeface="Calibri" panose="020F0502020204030204" pitchFamily="34" charset="0"/>
              </a:rPr>
              <a:t>300. Также, мне ставилась исследовательская задача касаемо классификатора, о которой я расскажу позже. </a:t>
            </a:r>
          </a:p>
          <a:p>
            <a:endParaRPr lang="ru-RU" sz="1800" dirty="0">
              <a:effectLst/>
              <a:latin typeface="Times New Roman" panose="02020603050405020304" pitchFamily="18" charset="0"/>
            </a:endParaRPr>
          </a:p>
          <a:p>
            <a:r>
              <a:rPr lang="ru-RU" sz="1800" dirty="0">
                <a:effectLst/>
                <a:latin typeface="Times New Roman" panose="02020603050405020304" pitchFamily="18" charset="0"/>
              </a:rPr>
              <a:t>Для решения задачи мне необходимо было изучить физиологический механизм сигнала </a:t>
            </a:r>
            <a:r>
              <a:rPr lang="en-US" sz="1800" dirty="0">
                <a:effectLst/>
                <a:latin typeface="Times New Roman" panose="02020603050405020304" pitchFamily="18" charset="0"/>
              </a:rPr>
              <a:t>P300</a:t>
            </a:r>
            <a:r>
              <a:rPr lang="ru-RU" sz="1800" dirty="0">
                <a:effectLst/>
                <a:latin typeface="Times New Roman" panose="02020603050405020304" pitchFamily="18" charset="0"/>
              </a:rPr>
              <a:t>, написать программу, детектирующую этот сигнал, и применить к управлению робототехническим устройством.</a:t>
            </a:r>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4</a:t>
            </a:fld>
            <a:endParaRPr lang="ru-RU"/>
          </a:p>
        </p:txBody>
      </p:sp>
    </p:spTree>
    <p:extLst>
      <p:ext uri="{BB962C8B-B14F-4D97-AF65-F5344CB8AC3E}">
        <p14:creationId xmlns:p14="http://schemas.microsoft.com/office/powerpoint/2010/main" val="395098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Что же это за сигнал Р300? Этот сигнал является связанным с событием потенциалом (</a:t>
            </a:r>
            <a:r>
              <a:rPr lang="en-US" dirty="0"/>
              <a:t>Event-Related Potential</a:t>
            </a:r>
            <a:r>
              <a:rPr lang="ru-RU" dirty="0"/>
              <a:t>). Объясню на примере управления коляской. Ей нужно уметь двигаться в четыре стороны. На экране управляющего коляской человека выводится видео, на котором в произвольном порядке подсвечиваются стрелочки. Человеку нужно сосредоточиться на одной из них и, так сказать, ожидать. Например человек ждёт стрелочку, которая говорит коляске поехать назад. (перелистывается слайд)</a:t>
            </a:r>
          </a:p>
        </p:txBody>
      </p:sp>
      <p:sp>
        <p:nvSpPr>
          <p:cNvPr id="4" name="Номер слайда 3"/>
          <p:cNvSpPr>
            <a:spLocks noGrp="1"/>
          </p:cNvSpPr>
          <p:nvPr>
            <p:ph type="sldNum" sz="quarter" idx="5"/>
          </p:nvPr>
        </p:nvSpPr>
        <p:spPr/>
        <p:txBody>
          <a:bodyPr/>
          <a:lstStyle/>
          <a:p>
            <a:fld id="{CA5EB101-BA0B-4759-8C86-B09345DB3648}" type="slidenum">
              <a:rPr lang="ru-RU" smtClean="0"/>
              <a:t>5</a:t>
            </a:fld>
            <a:endParaRPr lang="ru-RU"/>
          </a:p>
        </p:txBody>
      </p:sp>
    </p:spTree>
    <p:extLst>
      <p:ext uri="{BB962C8B-B14F-4D97-AF65-F5344CB8AC3E}">
        <p14:creationId xmlns:p14="http://schemas.microsoft.com/office/powerpoint/2010/main" val="264956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Когда она загорается, на нескольких электродах ЭЭГ-картины спустя около 300 </a:t>
            </a:r>
            <a:r>
              <a:rPr lang="ru-RU" dirty="0" err="1"/>
              <a:t>мс</a:t>
            </a:r>
            <a:r>
              <a:rPr lang="ru-RU" dirty="0"/>
              <a:t> появляется примерно такая положительная волна с примерно таким характером. Примерно – потому что у всех людей все естественно индивидуально. Из этого сразу понятно, почему название такое </a:t>
            </a:r>
            <a:r>
              <a:rPr lang="en-US" dirty="0"/>
              <a:t>(positive, 300)</a:t>
            </a:r>
            <a:r>
              <a:rPr lang="ru-RU" dirty="0"/>
              <a:t>.</a:t>
            </a:r>
          </a:p>
          <a:p>
            <a:endParaRPr lang="ru-RU" dirty="0"/>
          </a:p>
          <a:p>
            <a:r>
              <a:rPr lang="ru-RU" dirty="0"/>
              <a:t>У ИМК, работающих на основе классификации этого сигнала </a:t>
            </a:r>
            <a:r>
              <a:rPr lang="en-US" dirty="0"/>
              <a:t>p300</a:t>
            </a:r>
            <a:r>
              <a:rPr lang="ru-RU" dirty="0"/>
              <a:t>, есть минусы и плюсы. (</a:t>
            </a:r>
            <a:r>
              <a:rPr lang="ru-RU" dirty="0" err="1"/>
              <a:t>перелистование</a:t>
            </a:r>
            <a:r>
              <a:rPr lang="ru-RU" dirty="0"/>
              <a:t> слайда)</a:t>
            </a:r>
          </a:p>
          <a:p>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6</a:t>
            </a:fld>
            <a:endParaRPr lang="ru-RU"/>
          </a:p>
        </p:txBody>
      </p:sp>
    </p:spTree>
    <p:extLst>
      <p:ext uri="{BB962C8B-B14F-4D97-AF65-F5344CB8AC3E}">
        <p14:creationId xmlns:p14="http://schemas.microsoft.com/office/powerpoint/2010/main" val="417090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 минусов: За счет того, что стимулы на картинке подсвечиваются достаточно редко – управление устройством будет медленным, также нужно уметь хорошо концентрироваться</a:t>
            </a:r>
          </a:p>
          <a:p>
            <a:endParaRPr lang="ru-RU" dirty="0" smtClean="0"/>
          </a:p>
          <a:p>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7</a:t>
            </a:fld>
            <a:endParaRPr lang="ru-RU"/>
          </a:p>
        </p:txBody>
      </p:sp>
    </p:spTree>
    <p:extLst>
      <p:ext uri="{BB962C8B-B14F-4D97-AF65-F5344CB8AC3E}">
        <p14:creationId xmlns:p14="http://schemas.microsoft.com/office/powerpoint/2010/main" val="139431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Зато есть достаточно большие плюсы: </a:t>
            </a:r>
          </a:p>
          <a:p>
            <a:r>
              <a:rPr lang="ru-RU" dirty="0"/>
              <a:t>этот потенциал связанный с событием возникает всегда, когда происходит ожидаемое событие, его появление не нужно тренировать, достаточно быть сосредоточенным</a:t>
            </a:r>
          </a:p>
          <a:p>
            <a:r>
              <a:rPr lang="ru-RU" dirty="0"/>
              <a:t>Также, этот сигнал можно классифицировать по паттерну. Некоторые другие ИМК высчитывают соотношения альфа, </a:t>
            </a:r>
            <a:r>
              <a:rPr lang="ru-RU" dirty="0" err="1"/>
              <a:t>бетта</a:t>
            </a:r>
            <a:r>
              <a:rPr lang="ru-RU" dirty="0"/>
              <a:t>, гамма волн в мозге – это гораздо сложнее выявить.</a:t>
            </a:r>
          </a:p>
        </p:txBody>
      </p:sp>
      <p:sp>
        <p:nvSpPr>
          <p:cNvPr id="4" name="Номер слайда 3"/>
          <p:cNvSpPr>
            <a:spLocks noGrp="1"/>
          </p:cNvSpPr>
          <p:nvPr>
            <p:ph type="sldNum" sz="quarter" idx="5"/>
          </p:nvPr>
        </p:nvSpPr>
        <p:spPr/>
        <p:txBody>
          <a:bodyPr/>
          <a:lstStyle/>
          <a:p>
            <a:fld id="{CA5EB101-BA0B-4759-8C86-B09345DB3648}" type="slidenum">
              <a:rPr lang="ru-RU" smtClean="0"/>
              <a:t>8</a:t>
            </a:fld>
            <a:endParaRPr lang="ru-RU"/>
          </a:p>
        </p:txBody>
      </p:sp>
    </p:spTree>
    <p:extLst>
      <p:ext uri="{BB962C8B-B14F-4D97-AF65-F5344CB8AC3E}">
        <p14:creationId xmlns:p14="http://schemas.microsoft.com/office/powerpoint/2010/main" val="2117645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этом слайде можно увидеть динамическую схему работы системы.</a:t>
            </a:r>
          </a:p>
          <a:p>
            <a:r>
              <a:rPr lang="ru-RU" dirty="0"/>
              <a:t>Человек смотрит на экран, на котором динамически меняется подсвечивание стрелок и ожидает верхнюю. Программа же знает, в какое время какие стрелки были показаны. Каждый отрезок времени после одной и до другой стрелки снятые данные с нужного электрода передаются в детектор волны </a:t>
            </a:r>
            <a:r>
              <a:rPr lang="en-US" dirty="0"/>
              <a:t>P300</a:t>
            </a:r>
            <a:r>
              <a:rPr lang="ru-RU" dirty="0"/>
              <a:t>. Далее, если волна находится, классификатор определяет, после какой стрелки она возникла. И коляска, соответственно, в нашем случае, едет вперед.</a:t>
            </a:r>
          </a:p>
          <a:p>
            <a:endParaRPr lang="ru-RU" dirty="0"/>
          </a:p>
        </p:txBody>
      </p:sp>
      <p:sp>
        <p:nvSpPr>
          <p:cNvPr id="4" name="Номер слайда 3"/>
          <p:cNvSpPr>
            <a:spLocks noGrp="1"/>
          </p:cNvSpPr>
          <p:nvPr>
            <p:ph type="sldNum" sz="quarter" idx="5"/>
          </p:nvPr>
        </p:nvSpPr>
        <p:spPr/>
        <p:txBody>
          <a:bodyPr/>
          <a:lstStyle/>
          <a:p>
            <a:fld id="{CA5EB101-BA0B-4759-8C86-B09345DB3648}" type="slidenum">
              <a:rPr lang="ru-RU" smtClean="0"/>
              <a:t>9</a:t>
            </a:fld>
            <a:endParaRPr lang="ru-RU"/>
          </a:p>
        </p:txBody>
      </p:sp>
    </p:spTree>
    <p:extLst>
      <p:ext uri="{BB962C8B-B14F-4D97-AF65-F5344CB8AC3E}">
        <p14:creationId xmlns:p14="http://schemas.microsoft.com/office/powerpoint/2010/main" val="120796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C83A4FD-FD33-45CA-9AD8-005FD8405DA6}" type="datetime1">
              <a:rPr lang="ru-RU" smtClean="0"/>
              <a:t>26.06.2023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48013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D4C5B8-AC88-4B49-8122-C735E8EF7EBD}" type="datetime1">
              <a:rPr lang="ru-RU" smtClean="0"/>
              <a:t>26.06.2023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52138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2EBF1D-FE39-4424-B8D7-72EE1720550F}" type="datetime1">
              <a:rPr lang="ru-RU" smtClean="0"/>
              <a:t>26.06.2023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437000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6" name="Текст 5"/>
          <p:cNvSpPr>
            <a:spLocks noGrp="1"/>
          </p:cNvSpPr>
          <p:nvPr>
            <p:ph type="body" sz="quarter" idx="13"/>
          </p:nvPr>
        </p:nvSpPr>
        <p:spPr>
          <a:xfrm>
            <a:off x="624417" y="3670002"/>
            <a:ext cx="5759615" cy="2927351"/>
          </a:xfrm>
          <a:prstGeom prst="rect">
            <a:avLst/>
          </a:prstGeom>
        </p:spPr>
        <p:txBody>
          <a:bodyPr/>
          <a:lstStyle>
            <a:lvl1pPr marL="0" indent="0">
              <a:buNone/>
              <a:defRPr sz="1867">
                <a:solidFill>
                  <a:schemeClr val="tx1">
                    <a:lumMod val="75000"/>
                    <a:lumOff val="25000"/>
                  </a:schemeClr>
                </a:solidFill>
                <a:latin typeface="+mj-lt"/>
              </a:defRPr>
            </a:lvl1pPr>
            <a:lvl2pPr marL="594768" indent="0">
              <a:buNone/>
              <a:defRPr/>
            </a:lvl2pPr>
            <a:lvl3pPr marL="984225" indent="0">
              <a:buNone/>
              <a:defRPr/>
            </a:lvl3pPr>
            <a:lvl4pPr marL="1333467" indent="0">
              <a:buNone/>
              <a:defRPr/>
            </a:lvl4pPr>
            <a:lvl5pPr marL="2438339" indent="0">
              <a:buNone/>
              <a:defRPr/>
            </a:lvl5pPr>
          </a:lstStyle>
          <a:p>
            <a:pPr lvl="0"/>
            <a:endParaRPr lang="en-US" dirty="0"/>
          </a:p>
        </p:txBody>
      </p:sp>
      <p:sp>
        <p:nvSpPr>
          <p:cNvPr id="13" name="Текст 12"/>
          <p:cNvSpPr>
            <a:spLocks noGrp="1"/>
          </p:cNvSpPr>
          <p:nvPr>
            <p:ph type="body" sz="quarter" idx="14" hasCustomPrompt="1"/>
          </p:nvPr>
        </p:nvSpPr>
        <p:spPr>
          <a:xfrm>
            <a:off x="624417" y="3189949"/>
            <a:ext cx="5759449" cy="383116"/>
          </a:xfrm>
          <a:prstGeom prst="rect">
            <a:avLst/>
          </a:prstGeom>
        </p:spPr>
        <p:txBody>
          <a:bodyPr/>
          <a:lstStyle>
            <a:lvl1pPr marL="0" indent="0">
              <a:buNone/>
              <a:defRPr sz="2133">
                <a:latin typeface="+mn-lt"/>
                <a:ea typeface="Tahoma" panose="020B0604030504040204" pitchFamily="34" charset="0"/>
                <a:cs typeface="Tahoma" panose="020B0604030504040204" pitchFamily="34" charset="0"/>
              </a:defRPr>
            </a:lvl1pPr>
            <a:lvl2pPr marL="594768" indent="0">
              <a:buNone/>
              <a:defRPr/>
            </a:lvl2pPr>
            <a:lvl3pPr marL="984225" indent="0">
              <a:buNone/>
              <a:defRPr/>
            </a:lvl3pPr>
            <a:lvl4pPr marL="1333467" indent="0">
              <a:buNone/>
              <a:defRPr/>
            </a:lvl4pPr>
            <a:lvl5pPr marL="2438339" indent="0">
              <a:buNone/>
              <a:defRPr/>
            </a:lvl5pPr>
          </a:lstStyle>
          <a:p>
            <a:pPr lvl="0"/>
            <a:r>
              <a:rPr lang="ru-RU" dirty="0"/>
              <a:t>ОБРАЗЕЦ ТЕКСТА</a:t>
            </a:r>
          </a:p>
        </p:txBody>
      </p:sp>
      <p:sp>
        <p:nvSpPr>
          <p:cNvPr id="5" name="Номер слайда 4"/>
          <p:cNvSpPr>
            <a:spLocks noGrp="1"/>
          </p:cNvSpPr>
          <p:nvPr>
            <p:ph type="sldNum" sz="quarter" idx="12"/>
          </p:nvPr>
        </p:nvSpPr>
        <p:spPr>
          <a:xfrm>
            <a:off x="9347200" y="6475512"/>
            <a:ext cx="2844800" cy="365125"/>
          </a:xfrm>
        </p:spPr>
        <p:txBody>
          <a:bodyPr/>
          <a:lstStyle/>
          <a:p>
            <a:fld id="{ED2241BE-C2B8-4951-844B-8CD8A5FA914E}" type="slidenum">
              <a:rPr lang="ru-RU" smtClean="0"/>
              <a:t>‹#›</a:t>
            </a:fld>
            <a:endParaRPr lang="ru-RU"/>
          </a:p>
        </p:txBody>
      </p:sp>
    </p:spTree>
    <p:extLst>
      <p:ext uri="{BB962C8B-B14F-4D97-AF65-F5344CB8AC3E}">
        <p14:creationId xmlns:p14="http://schemas.microsoft.com/office/powerpoint/2010/main" val="95095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79D2AC5-9A8C-48CC-BC3C-2F35FBCBAEAE}" type="datetime1">
              <a:rPr lang="ru-RU" smtClean="0"/>
              <a:t>26.06.2023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311849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5BDF512-D8DD-4310-B69B-E6F28CF7E8F4}" type="datetime1">
              <a:rPr lang="ru-RU" smtClean="0"/>
              <a:t>26.06.2023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176850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72A2A89-5D20-4A33-AE22-B96A4F2903B1}" type="datetime1">
              <a:rPr lang="ru-RU" smtClean="0"/>
              <a:t>26.06.2023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80258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E5A01CF-CC37-4D51-B429-4C2300F84D62}" type="datetime1">
              <a:rPr lang="ru-RU" smtClean="0"/>
              <a:t>26.06.2023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182320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9499A65-C5C9-4FAC-92C7-A9DDEB4E4EC3}" type="datetime1">
              <a:rPr lang="ru-RU" smtClean="0"/>
              <a:t>26.06.2023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93085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761B97-5FA1-4661-A9A9-80403882660D}" type="datetime1">
              <a:rPr lang="ru-RU" smtClean="0"/>
              <a:t>26.06.2023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380517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F26213E-2DFA-4C19-A10B-154B76669FEE}" type="datetime1">
              <a:rPr lang="ru-RU" smtClean="0"/>
              <a:t>26.06.2023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233695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C962B2A-1D6E-4245-9820-C6019E3075EE}" type="datetime1">
              <a:rPr lang="ru-RU" smtClean="0"/>
              <a:t>26.06.2023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32B61D-9085-4594-A104-762869C35225}" type="slidenum">
              <a:rPr lang="ru-RU" smtClean="0"/>
              <a:t>‹#›</a:t>
            </a:fld>
            <a:endParaRPr lang="ru-RU"/>
          </a:p>
        </p:txBody>
      </p:sp>
    </p:spTree>
    <p:extLst>
      <p:ext uri="{BB962C8B-B14F-4D97-AF65-F5344CB8AC3E}">
        <p14:creationId xmlns:p14="http://schemas.microsoft.com/office/powerpoint/2010/main" val="378596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E0CD"/>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06411-A117-4A51-A9C7-CD5BFCB42724}" type="datetime1">
              <a:rPr lang="ru-RU" smtClean="0"/>
              <a:t>26.06.2023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2B61D-9085-4594-A104-762869C35225}" type="slidenum">
              <a:rPr lang="ru-RU" smtClean="0"/>
              <a:t>‹#›</a:t>
            </a:fld>
            <a:endParaRPr lang="ru-RU"/>
          </a:p>
        </p:txBody>
      </p:sp>
    </p:spTree>
    <p:extLst>
      <p:ext uri="{BB962C8B-B14F-4D97-AF65-F5344CB8AC3E}">
        <p14:creationId xmlns:p14="http://schemas.microsoft.com/office/powerpoint/2010/main" val="118854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50.png"/><Relationship Id="rId5" Type="http://schemas.openxmlformats.org/officeDocument/2006/relationships/image" Target="../media/image140.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61.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6.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2.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png"/><Relationship Id="rId7" Type="http://schemas.openxmlformats.org/officeDocument/2006/relationships/image" Target="../media/image30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37.pn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Синий нейрон PNG , Нейроны, Клеточная мембрана, Световой эффект PNG  картинки и пнг PSD рисунок для бесплатной загрузки"/>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98433" y="1625557"/>
            <a:ext cx="6374433" cy="63744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Синий нейрон PNG , Нейроны, Клеточная мембрана, Световой эффект PNG  картинки и пнг PSD рисунок для бесплатной загрузки"/>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3217" y="-774831"/>
            <a:ext cx="6374433" cy="637443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61405" y="1758243"/>
            <a:ext cx="11469189" cy="3054531"/>
          </a:xfrm>
        </p:spPr>
        <p:txBody>
          <a:bodyPr>
            <a:normAutofit fontScale="90000"/>
          </a:bodyPr>
          <a:lstStyle/>
          <a:p>
            <a:r>
              <a:rPr lang="ru-RU" b="1" dirty="0">
                <a:solidFill>
                  <a:schemeClr val="bg2">
                    <a:lumMod val="25000"/>
                  </a:schemeClr>
                </a:solidFill>
              </a:rPr>
              <a:t>Управление робототехническим устройством на основе классификации биоэлектрических сигналов активности мозга</a:t>
            </a:r>
          </a:p>
        </p:txBody>
      </p:sp>
      <p:sp>
        <p:nvSpPr>
          <p:cNvPr id="3" name="Подзаголовок 2"/>
          <p:cNvSpPr>
            <a:spLocks noGrp="1"/>
          </p:cNvSpPr>
          <p:nvPr>
            <p:ph type="subTitle" idx="1"/>
          </p:nvPr>
        </p:nvSpPr>
        <p:spPr>
          <a:xfrm>
            <a:off x="-1" y="5202238"/>
            <a:ext cx="12561456" cy="1655762"/>
          </a:xfrm>
        </p:spPr>
        <p:txBody>
          <a:bodyPr>
            <a:normAutofit/>
          </a:bodyPr>
          <a:lstStyle/>
          <a:p>
            <a:pPr algn="l"/>
            <a:r>
              <a:rPr lang="ru-RU" i="1" u="sng" dirty="0">
                <a:solidFill>
                  <a:schemeClr val="bg1">
                    <a:lumMod val="50000"/>
                  </a:schemeClr>
                </a:solidFill>
                <a:ea typeface="Segoe UI Symbol" panose="020B0502040204020203" pitchFamily="34" charset="0"/>
              </a:rPr>
              <a:t>Докладчик</a:t>
            </a:r>
            <a:r>
              <a:rPr lang="ru-RU" i="1" dirty="0">
                <a:solidFill>
                  <a:schemeClr val="bg1">
                    <a:lumMod val="50000"/>
                  </a:schemeClr>
                </a:solidFill>
                <a:ea typeface="Segoe UI Symbol" panose="020B0502040204020203" pitchFamily="34" charset="0"/>
              </a:rPr>
              <a:t>: Беркман Даниела</a:t>
            </a:r>
            <a:r>
              <a:rPr lang="en-US" i="1" dirty="0">
                <a:solidFill>
                  <a:schemeClr val="bg1">
                    <a:lumMod val="50000"/>
                  </a:schemeClr>
                </a:solidFill>
                <a:ea typeface="Segoe UI Symbol" panose="020B0502040204020203" pitchFamily="34" charset="0"/>
              </a:rPr>
              <a:t> </a:t>
            </a:r>
            <a:r>
              <a:rPr lang="ru-RU" i="1" dirty="0">
                <a:solidFill>
                  <a:schemeClr val="bg1">
                    <a:lumMod val="50000"/>
                  </a:schemeClr>
                </a:solidFill>
                <a:ea typeface="Segoe UI Symbol" panose="020B0502040204020203" pitchFamily="34" charset="0"/>
              </a:rPr>
              <a:t>Александровна</a:t>
            </a:r>
          </a:p>
          <a:p>
            <a:pPr algn="l"/>
            <a:r>
              <a:rPr lang="ru-RU" i="1" u="sng" dirty="0">
                <a:solidFill>
                  <a:schemeClr val="bg1">
                    <a:lumMod val="50000"/>
                  </a:schemeClr>
                </a:solidFill>
                <a:ea typeface="Segoe UI Symbol" panose="020B0502040204020203" pitchFamily="34" charset="0"/>
              </a:rPr>
              <a:t>Руководитель</a:t>
            </a:r>
            <a:r>
              <a:rPr lang="ru-RU" i="1" dirty="0">
                <a:solidFill>
                  <a:schemeClr val="bg1">
                    <a:lumMod val="50000"/>
                  </a:schemeClr>
                </a:solidFill>
                <a:ea typeface="Segoe UI Symbol" panose="020B0502040204020203" pitchFamily="34" charset="0"/>
              </a:rPr>
              <a:t>: </a:t>
            </a:r>
            <a:r>
              <a:rPr lang="ru-RU" sz="1800" i="1" dirty="0">
                <a:solidFill>
                  <a:schemeClr val="bg1">
                    <a:lumMod val="50000"/>
                  </a:schemeClr>
                </a:solidFill>
                <a:ea typeface="Segoe UI Symbol" panose="020B0502040204020203" pitchFamily="34" charset="0"/>
              </a:rPr>
              <a:t>доцент </a:t>
            </a:r>
            <a:r>
              <a:rPr lang="ru-RU" sz="1800" i="1" dirty="0" err="1">
                <a:solidFill>
                  <a:schemeClr val="bg1">
                    <a:lumMod val="50000"/>
                  </a:schemeClr>
                </a:solidFill>
                <a:ea typeface="Segoe UI Symbol" panose="020B0502040204020203" pitchFamily="34" charset="0"/>
              </a:rPr>
              <a:t>ВШАиР</a:t>
            </a:r>
            <a:r>
              <a:rPr lang="ru-RU" sz="1800" i="1" dirty="0">
                <a:solidFill>
                  <a:schemeClr val="bg1">
                    <a:lumMod val="50000"/>
                  </a:schemeClr>
                </a:solidFill>
                <a:ea typeface="Segoe UI Symbol" panose="020B0502040204020203" pitchFamily="34" charset="0"/>
              </a:rPr>
              <a:t>, к.т.н</a:t>
            </a:r>
            <a:r>
              <a:rPr lang="ru-RU" sz="1900" i="1" dirty="0">
                <a:solidFill>
                  <a:schemeClr val="bg1">
                    <a:lumMod val="50000"/>
                  </a:schemeClr>
                </a:solidFill>
                <a:ea typeface="Segoe UI Symbol" panose="020B0502040204020203" pitchFamily="34" charset="0"/>
              </a:rPr>
              <a:t>. </a:t>
            </a:r>
            <a:r>
              <a:rPr lang="ru-RU" i="1" dirty="0">
                <a:solidFill>
                  <a:schemeClr val="bg1">
                    <a:lumMod val="50000"/>
                  </a:schemeClr>
                </a:solidFill>
                <a:ea typeface="Segoe UI Symbol" panose="020B0502040204020203" pitchFamily="34" charset="0"/>
              </a:rPr>
              <a:t>Станкевич Лев Александрович</a:t>
            </a:r>
          </a:p>
          <a:p>
            <a:pPr algn="l"/>
            <a:r>
              <a:rPr lang="ru-RU" i="1" u="sng" dirty="0">
                <a:solidFill>
                  <a:schemeClr val="bg1">
                    <a:lumMod val="50000"/>
                  </a:schemeClr>
                </a:solidFill>
                <a:ea typeface="Segoe UI Symbol" panose="020B0502040204020203" pitchFamily="34" charset="0"/>
              </a:rPr>
              <a:t>Консультант</a:t>
            </a:r>
            <a:r>
              <a:rPr lang="ru-RU" i="1" dirty="0">
                <a:solidFill>
                  <a:schemeClr val="bg1">
                    <a:lumMod val="50000"/>
                  </a:schemeClr>
                </a:solidFill>
                <a:ea typeface="Segoe UI Symbol" panose="020B0502040204020203" pitchFamily="34" charset="0"/>
              </a:rPr>
              <a:t>: </a:t>
            </a:r>
            <a:r>
              <a:rPr lang="ru-RU" sz="1800" i="1" dirty="0">
                <a:solidFill>
                  <a:schemeClr val="bg1">
                    <a:lumMod val="50000"/>
                  </a:schemeClr>
                </a:solidFill>
                <a:ea typeface="Segoe UI Symbol" panose="020B0502040204020203" pitchFamily="34" charset="0"/>
              </a:rPr>
              <a:t>старший научный сотрудник ЦНИИ РТК </a:t>
            </a:r>
            <a:r>
              <a:rPr lang="ru-RU" i="1" dirty="0">
                <a:solidFill>
                  <a:schemeClr val="bg1">
                    <a:lumMod val="50000"/>
                  </a:schemeClr>
                </a:solidFill>
                <a:ea typeface="Segoe UI Symbol" panose="020B0502040204020203" pitchFamily="34" charset="0"/>
              </a:rPr>
              <a:t>Корсаков Антон Михайлович</a:t>
            </a:r>
          </a:p>
        </p:txBody>
      </p:sp>
    </p:spTree>
    <p:extLst>
      <p:ext uri="{BB962C8B-B14F-4D97-AF65-F5344CB8AC3E}">
        <p14:creationId xmlns:p14="http://schemas.microsoft.com/office/powerpoint/2010/main" val="2140195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520388"/>
            <a:ext cx="12191999" cy="1817224"/>
          </a:xfrm>
          <a:solidFill>
            <a:srgbClr val="BDBEAB"/>
          </a:solidFill>
        </p:spPr>
        <p:txBody>
          <a:bodyPr>
            <a:normAutofit/>
          </a:bodyPr>
          <a:lstStyle/>
          <a:p>
            <a:pPr algn="ctr"/>
            <a:r>
              <a:rPr lang="ru-RU" sz="4800" b="1" dirty="0"/>
              <a:t>Детектор сигналов </a:t>
            </a:r>
            <a:r>
              <a:rPr lang="en-US" sz="4800" b="1" dirty="0"/>
              <a:t>P300</a:t>
            </a:r>
            <a:endParaRPr lang="ru-RU" sz="4800" b="1" dirty="0"/>
          </a:p>
        </p:txBody>
      </p:sp>
      <p:sp>
        <p:nvSpPr>
          <p:cNvPr id="4" name="Номер слайда 3"/>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7</a:t>
            </a:r>
          </a:p>
        </p:txBody>
      </p:sp>
      <p:sp>
        <p:nvSpPr>
          <p:cNvPr id="8" name="TextBox 7">
            <a:extLst>
              <a:ext uri="{FF2B5EF4-FFF2-40B4-BE49-F238E27FC236}">
                <a16:creationId xmlns:a16="http://schemas.microsoft.com/office/drawing/2014/main" id="{2744944C-E5CC-4083-AE4D-ADAE7D1B3160}"/>
              </a:ext>
            </a:extLst>
          </p:cNvPr>
          <p:cNvSpPr txBox="1"/>
          <p:nvPr/>
        </p:nvSpPr>
        <p:spPr>
          <a:xfrm>
            <a:off x="303800" y="5582834"/>
            <a:ext cx="4962449" cy="523220"/>
          </a:xfrm>
          <a:prstGeom prst="rect">
            <a:avLst/>
          </a:prstGeom>
          <a:noFill/>
        </p:spPr>
        <p:txBody>
          <a:bodyPr wrap="none" rtlCol="0">
            <a:spAutoFit/>
          </a:bodyPr>
          <a:lstStyle/>
          <a:p>
            <a:r>
              <a:rPr lang="ru-RU" sz="2800" dirty="0"/>
              <a:t>На </a:t>
            </a:r>
            <a:r>
              <a:rPr lang="ru-RU" sz="2800" dirty="0" err="1"/>
              <a:t>спайковых</a:t>
            </a:r>
            <a:r>
              <a:rPr lang="ru-RU" sz="2800" dirty="0"/>
              <a:t> нейронных сетях</a:t>
            </a:r>
          </a:p>
        </p:txBody>
      </p:sp>
      <p:cxnSp>
        <p:nvCxnSpPr>
          <p:cNvPr id="10" name="Прямая со стрелкой 9">
            <a:extLst>
              <a:ext uri="{FF2B5EF4-FFF2-40B4-BE49-F238E27FC236}">
                <a16:creationId xmlns:a16="http://schemas.microsoft.com/office/drawing/2014/main" id="{C21A03C8-957F-46C7-A298-4017BD07340C}"/>
              </a:ext>
            </a:extLst>
          </p:cNvPr>
          <p:cNvCxnSpPr/>
          <p:nvPr/>
        </p:nvCxnSpPr>
        <p:spPr>
          <a:xfrm>
            <a:off x="5424089" y="5877102"/>
            <a:ext cx="9018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797FD4-A6E7-4BE2-A614-8479C93D1D47}"/>
              </a:ext>
            </a:extLst>
          </p:cNvPr>
          <p:cNvSpPr txBox="1"/>
          <p:nvPr/>
        </p:nvSpPr>
        <p:spPr>
          <a:xfrm>
            <a:off x="6423937" y="5582834"/>
            <a:ext cx="5675464" cy="523220"/>
          </a:xfrm>
          <a:prstGeom prst="rect">
            <a:avLst/>
          </a:prstGeom>
          <a:noFill/>
        </p:spPr>
        <p:txBody>
          <a:bodyPr wrap="none" rtlCol="0">
            <a:spAutoFit/>
          </a:bodyPr>
          <a:lstStyle/>
          <a:p>
            <a:r>
              <a:rPr lang="ru-RU" sz="2800" dirty="0"/>
              <a:t>Более </a:t>
            </a:r>
            <a:r>
              <a:rPr lang="ru-RU" sz="2800" dirty="0" err="1"/>
              <a:t>энергоэффективное</a:t>
            </a:r>
            <a:r>
              <a:rPr lang="ru-RU" sz="2800" dirty="0"/>
              <a:t> решение</a:t>
            </a:r>
          </a:p>
        </p:txBody>
      </p:sp>
    </p:spTree>
    <p:extLst>
      <p:ext uri="{BB962C8B-B14F-4D97-AF65-F5344CB8AC3E}">
        <p14:creationId xmlns:p14="http://schemas.microsoft.com/office/powerpoint/2010/main" val="562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48708"/>
            <a:ext cx="10515600" cy="1325563"/>
          </a:xfrm>
        </p:spPr>
        <p:txBody>
          <a:bodyPr/>
          <a:lstStyle/>
          <a:p>
            <a:pPr algn="ctr"/>
            <a:r>
              <a:rPr lang="ru-RU" u="sng" dirty="0" err="1"/>
              <a:t>Спайковые</a:t>
            </a:r>
            <a:r>
              <a:rPr lang="ru-RU" u="sng" dirty="0"/>
              <a:t> сети</a:t>
            </a:r>
            <a:r>
              <a:rPr lang="ru-RU" dirty="0"/>
              <a:t>:</a:t>
            </a:r>
          </a:p>
        </p:txBody>
      </p:sp>
      <p:sp>
        <p:nvSpPr>
          <p:cNvPr id="4" name="Номер слайда 3"/>
          <p:cNvSpPr txBox="1">
            <a:spLocks/>
          </p:cNvSpPr>
          <p:nvPr/>
        </p:nvSpPr>
        <p:spPr>
          <a:xfrm>
            <a:off x="9448800" y="6492875"/>
            <a:ext cx="2743200" cy="365125"/>
          </a:xfrm>
          <a:prstGeom prst="rect">
            <a:avLst/>
          </a:prstGeom>
          <a:ln>
            <a:noFill/>
          </a:ln>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dirty="0"/>
              <a:t>7.1</a:t>
            </a:r>
          </a:p>
        </p:txBody>
      </p:sp>
      <p:pic>
        <p:nvPicPr>
          <p:cNvPr id="4098" name="Picture 2" descr="Импульсные нейронные сети: мозг в компьютере"/>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21233" r="21084"/>
          <a:stretch/>
        </p:blipFill>
        <p:spPr bwMode="auto">
          <a:xfrm>
            <a:off x="3538330" y="1407596"/>
            <a:ext cx="5128592" cy="501860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a:extLst>
              <a:ext uri="{FF2B5EF4-FFF2-40B4-BE49-F238E27FC236}">
                <a16:creationId xmlns:a16="http://schemas.microsoft.com/office/drawing/2014/main" id="{E24F8CEE-C187-44EF-A832-5F4AB7AB2BE0}"/>
              </a:ext>
            </a:extLst>
          </p:cNvPr>
          <p:cNvCxnSpPr>
            <a:cxnSpLocks/>
          </p:cNvCxnSpPr>
          <p:nvPr/>
        </p:nvCxnSpPr>
        <p:spPr>
          <a:xfrm>
            <a:off x="2017336" y="1970202"/>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a:extLst>
              <a:ext uri="{FF2B5EF4-FFF2-40B4-BE49-F238E27FC236}">
                <a16:creationId xmlns:a16="http://schemas.microsoft.com/office/drawing/2014/main" id="{699301EF-97F8-4B20-941D-47EE497BAB00}"/>
              </a:ext>
            </a:extLst>
          </p:cNvPr>
          <p:cNvCxnSpPr/>
          <p:nvPr/>
        </p:nvCxnSpPr>
        <p:spPr>
          <a:xfrm flipV="1">
            <a:off x="2187019" y="1474271"/>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7B855D5A-BD1F-4DC3-B39E-8811E54AA242}"/>
              </a:ext>
            </a:extLst>
          </p:cNvPr>
          <p:cNvCxnSpPr/>
          <p:nvPr/>
        </p:nvCxnSpPr>
        <p:spPr>
          <a:xfrm flipV="1">
            <a:off x="2377127" y="1474271"/>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6392F6E9-CD28-46A9-9223-CD4D0BF78C43}"/>
              </a:ext>
            </a:extLst>
          </p:cNvPr>
          <p:cNvCxnSpPr/>
          <p:nvPr/>
        </p:nvCxnSpPr>
        <p:spPr>
          <a:xfrm flipV="1">
            <a:off x="2472966" y="1474271"/>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3CF86307-AD17-49E3-8BB3-C1CE4E7707B8}"/>
              </a:ext>
            </a:extLst>
          </p:cNvPr>
          <p:cNvCxnSpPr/>
          <p:nvPr/>
        </p:nvCxnSpPr>
        <p:spPr>
          <a:xfrm flipV="1">
            <a:off x="3096707" y="1474271"/>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F3275487-6C01-40E8-B256-E46B089AC109}"/>
              </a:ext>
            </a:extLst>
          </p:cNvPr>
          <p:cNvCxnSpPr>
            <a:cxnSpLocks/>
          </p:cNvCxnSpPr>
          <p:nvPr/>
        </p:nvCxnSpPr>
        <p:spPr>
          <a:xfrm>
            <a:off x="2017336" y="2707063"/>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E1C37FAB-0171-4488-95F9-3C342B8D1716}"/>
              </a:ext>
            </a:extLst>
          </p:cNvPr>
          <p:cNvCxnSpPr/>
          <p:nvPr/>
        </p:nvCxnSpPr>
        <p:spPr>
          <a:xfrm flipV="1">
            <a:off x="2696066" y="2211132"/>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47DA5670-209E-42F7-BE8E-7EB236F1C185}"/>
              </a:ext>
            </a:extLst>
          </p:cNvPr>
          <p:cNvCxnSpPr/>
          <p:nvPr/>
        </p:nvCxnSpPr>
        <p:spPr>
          <a:xfrm flipV="1">
            <a:off x="2377127" y="2211132"/>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80CB990A-E21F-4466-9339-FA8BE987A902}"/>
              </a:ext>
            </a:extLst>
          </p:cNvPr>
          <p:cNvCxnSpPr/>
          <p:nvPr/>
        </p:nvCxnSpPr>
        <p:spPr>
          <a:xfrm flipV="1">
            <a:off x="2472966" y="2211132"/>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76E00921-7A88-4D96-83C4-A0FF17419333}"/>
              </a:ext>
            </a:extLst>
          </p:cNvPr>
          <p:cNvCxnSpPr/>
          <p:nvPr/>
        </p:nvCxnSpPr>
        <p:spPr>
          <a:xfrm flipV="1">
            <a:off x="2606513" y="2211132"/>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9CD55439-5E8F-49F2-A6DA-19A3F6A41256}"/>
              </a:ext>
            </a:extLst>
          </p:cNvPr>
          <p:cNvCxnSpPr>
            <a:cxnSpLocks/>
          </p:cNvCxnSpPr>
          <p:nvPr/>
        </p:nvCxnSpPr>
        <p:spPr>
          <a:xfrm>
            <a:off x="2017336" y="3430571"/>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E78A1AB1-D5E5-4EB4-A617-031690A69E45}"/>
              </a:ext>
            </a:extLst>
          </p:cNvPr>
          <p:cNvCxnSpPr/>
          <p:nvPr/>
        </p:nvCxnSpPr>
        <p:spPr>
          <a:xfrm flipV="1">
            <a:off x="3000868" y="2933069"/>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3839CE26-C283-4B90-8667-9106DF9D65E5}"/>
              </a:ext>
            </a:extLst>
          </p:cNvPr>
          <p:cNvCxnSpPr/>
          <p:nvPr/>
        </p:nvCxnSpPr>
        <p:spPr>
          <a:xfrm flipV="1">
            <a:off x="3096707" y="2934640"/>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94901B61-75D9-491D-B1CC-96D700B60141}"/>
              </a:ext>
            </a:extLst>
          </p:cNvPr>
          <p:cNvCxnSpPr/>
          <p:nvPr/>
        </p:nvCxnSpPr>
        <p:spPr>
          <a:xfrm flipV="1">
            <a:off x="2696066" y="2933069"/>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19807431-7F9A-4CA5-9595-B58BC12D1554}"/>
              </a:ext>
            </a:extLst>
          </p:cNvPr>
          <p:cNvCxnSpPr>
            <a:cxnSpLocks/>
          </p:cNvCxnSpPr>
          <p:nvPr/>
        </p:nvCxnSpPr>
        <p:spPr>
          <a:xfrm>
            <a:off x="2017336" y="4186287"/>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1BC20B6D-9107-4158-8E9A-AD4236FEE914}"/>
              </a:ext>
            </a:extLst>
          </p:cNvPr>
          <p:cNvCxnSpPr/>
          <p:nvPr/>
        </p:nvCxnSpPr>
        <p:spPr>
          <a:xfrm flipV="1">
            <a:off x="3000868" y="3688785"/>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556A8600-D982-4272-8F29-21F8F74222D6}"/>
              </a:ext>
            </a:extLst>
          </p:cNvPr>
          <p:cNvCxnSpPr/>
          <p:nvPr/>
        </p:nvCxnSpPr>
        <p:spPr>
          <a:xfrm flipV="1">
            <a:off x="2103750" y="3688785"/>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37FFBC18-73A2-4290-B005-973F341B6F70}"/>
              </a:ext>
            </a:extLst>
          </p:cNvPr>
          <p:cNvCxnSpPr/>
          <p:nvPr/>
        </p:nvCxnSpPr>
        <p:spPr>
          <a:xfrm flipV="1">
            <a:off x="2359845" y="3688785"/>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C5B51DA3-44C7-4E85-8C05-D31970D90F03}"/>
              </a:ext>
            </a:extLst>
          </p:cNvPr>
          <p:cNvCxnSpPr>
            <a:cxnSpLocks/>
          </p:cNvCxnSpPr>
          <p:nvPr/>
        </p:nvCxnSpPr>
        <p:spPr>
          <a:xfrm>
            <a:off x="2037761" y="5017417"/>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3507E5BC-FAD2-4D72-84EE-BBEDBAE8FA11}"/>
              </a:ext>
            </a:extLst>
          </p:cNvPr>
          <p:cNvCxnSpPr/>
          <p:nvPr/>
        </p:nvCxnSpPr>
        <p:spPr>
          <a:xfrm flipV="1">
            <a:off x="2908169" y="4519915"/>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97863638-7511-4BB4-B11E-52DF157EF3CD}"/>
              </a:ext>
            </a:extLst>
          </p:cNvPr>
          <p:cNvCxnSpPr/>
          <p:nvPr/>
        </p:nvCxnSpPr>
        <p:spPr>
          <a:xfrm flipV="1">
            <a:off x="2433688" y="4519915"/>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30D8FA18-4641-48CB-9338-CCD75D725DE3}"/>
              </a:ext>
            </a:extLst>
          </p:cNvPr>
          <p:cNvCxnSpPr/>
          <p:nvPr/>
        </p:nvCxnSpPr>
        <p:spPr>
          <a:xfrm flipV="1">
            <a:off x="2275003" y="4519915"/>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82F6651B-2EE1-4951-AC67-B9015E046C22}"/>
              </a:ext>
            </a:extLst>
          </p:cNvPr>
          <p:cNvCxnSpPr/>
          <p:nvPr/>
        </p:nvCxnSpPr>
        <p:spPr>
          <a:xfrm flipV="1">
            <a:off x="2380270" y="4519915"/>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40E1D4B2-391F-4B50-9E89-746273B5A4C1}"/>
              </a:ext>
            </a:extLst>
          </p:cNvPr>
          <p:cNvCxnSpPr>
            <a:cxnSpLocks/>
          </p:cNvCxnSpPr>
          <p:nvPr/>
        </p:nvCxnSpPr>
        <p:spPr>
          <a:xfrm>
            <a:off x="2037761" y="5753494"/>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4A418915-0A54-4CE3-A0A8-AE12C66D154A}"/>
              </a:ext>
            </a:extLst>
          </p:cNvPr>
          <p:cNvCxnSpPr/>
          <p:nvPr/>
        </p:nvCxnSpPr>
        <p:spPr>
          <a:xfrm flipV="1">
            <a:off x="3063715" y="5255206"/>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a:extLst>
              <a:ext uri="{FF2B5EF4-FFF2-40B4-BE49-F238E27FC236}">
                <a16:creationId xmlns:a16="http://schemas.microsoft.com/office/drawing/2014/main" id="{065C60D1-0E5B-4DD3-A2C7-0C86F9BFCB51}"/>
              </a:ext>
            </a:extLst>
          </p:cNvPr>
          <p:cNvCxnSpPr/>
          <p:nvPr/>
        </p:nvCxnSpPr>
        <p:spPr>
          <a:xfrm flipV="1">
            <a:off x="2758913" y="5255206"/>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2" name="Прямая соединительная линия 41">
            <a:extLst>
              <a:ext uri="{FF2B5EF4-FFF2-40B4-BE49-F238E27FC236}">
                <a16:creationId xmlns:a16="http://schemas.microsoft.com/office/drawing/2014/main" id="{EBFABED0-6936-40AF-8195-D11DB4EF77E0}"/>
              </a:ext>
            </a:extLst>
          </p:cNvPr>
          <p:cNvCxnSpPr/>
          <p:nvPr/>
        </p:nvCxnSpPr>
        <p:spPr>
          <a:xfrm flipV="1">
            <a:off x="2100608" y="5255206"/>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4D28E23D-F07E-450C-BE4C-AEFF76EF939F}"/>
              </a:ext>
            </a:extLst>
          </p:cNvPr>
          <p:cNvCxnSpPr>
            <a:cxnSpLocks/>
          </p:cNvCxnSpPr>
          <p:nvPr/>
        </p:nvCxnSpPr>
        <p:spPr>
          <a:xfrm>
            <a:off x="2037761" y="6491304"/>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1325221F-AAF1-4C1B-A588-22EF7D39A974}"/>
              </a:ext>
            </a:extLst>
          </p:cNvPr>
          <p:cNvCxnSpPr/>
          <p:nvPr/>
        </p:nvCxnSpPr>
        <p:spPr>
          <a:xfrm flipV="1">
            <a:off x="2939591" y="5995373"/>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950E18BD-B19E-4BA9-ADD7-7CFE08765D47}"/>
              </a:ext>
            </a:extLst>
          </p:cNvPr>
          <p:cNvCxnSpPr/>
          <p:nvPr/>
        </p:nvCxnSpPr>
        <p:spPr>
          <a:xfrm flipV="1">
            <a:off x="2842183" y="5995373"/>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8" name="Прямая соединительная линия 47">
            <a:extLst>
              <a:ext uri="{FF2B5EF4-FFF2-40B4-BE49-F238E27FC236}">
                <a16:creationId xmlns:a16="http://schemas.microsoft.com/office/drawing/2014/main" id="{D50D7290-38B1-4D28-8142-565EBE666CA9}"/>
              </a:ext>
            </a:extLst>
          </p:cNvPr>
          <p:cNvCxnSpPr/>
          <p:nvPr/>
        </p:nvCxnSpPr>
        <p:spPr>
          <a:xfrm flipV="1">
            <a:off x="2430546" y="5995373"/>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EE8DCC8D-F963-4EA4-8072-3E19B7B4900B}"/>
              </a:ext>
            </a:extLst>
          </p:cNvPr>
          <p:cNvCxnSpPr>
            <a:cxnSpLocks/>
          </p:cNvCxnSpPr>
          <p:nvPr/>
        </p:nvCxnSpPr>
        <p:spPr>
          <a:xfrm>
            <a:off x="8840771" y="2594729"/>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07C5FEF3-CE41-4F28-BA35-7F6C6F8F8C34}"/>
              </a:ext>
            </a:extLst>
          </p:cNvPr>
          <p:cNvCxnSpPr/>
          <p:nvPr/>
        </p:nvCxnSpPr>
        <p:spPr>
          <a:xfrm flipV="1">
            <a:off x="9616913" y="2097227"/>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0A9ACDD5-AD15-4E0B-AAF2-F21BBF6B0AEC}"/>
              </a:ext>
            </a:extLst>
          </p:cNvPr>
          <p:cNvCxnSpPr/>
          <p:nvPr/>
        </p:nvCxnSpPr>
        <p:spPr>
          <a:xfrm flipV="1">
            <a:off x="9106293" y="2097227"/>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FE37D474-EC09-41D8-9BAE-F726DC519959}"/>
              </a:ext>
            </a:extLst>
          </p:cNvPr>
          <p:cNvCxnSpPr/>
          <p:nvPr/>
        </p:nvCxnSpPr>
        <p:spPr>
          <a:xfrm flipV="1">
            <a:off x="9183280" y="2097227"/>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1EF969D4-CFD8-474D-B226-07C124C2A82E}"/>
              </a:ext>
            </a:extLst>
          </p:cNvPr>
          <p:cNvCxnSpPr>
            <a:cxnSpLocks/>
          </p:cNvCxnSpPr>
          <p:nvPr/>
        </p:nvCxnSpPr>
        <p:spPr>
          <a:xfrm>
            <a:off x="8840771" y="3421930"/>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5" name="Прямая соединительная линия 54">
            <a:extLst>
              <a:ext uri="{FF2B5EF4-FFF2-40B4-BE49-F238E27FC236}">
                <a16:creationId xmlns:a16="http://schemas.microsoft.com/office/drawing/2014/main" id="{6BCA4371-E9D0-45A2-905E-9CF9013B8FA4}"/>
              </a:ext>
            </a:extLst>
          </p:cNvPr>
          <p:cNvCxnSpPr/>
          <p:nvPr/>
        </p:nvCxnSpPr>
        <p:spPr>
          <a:xfrm flipV="1">
            <a:off x="9824303" y="2924428"/>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6" name="Прямая соединительная линия 55">
            <a:extLst>
              <a:ext uri="{FF2B5EF4-FFF2-40B4-BE49-F238E27FC236}">
                <a16:creationId xmlns:a16="http://schemas.microsoft.com/office/drawing/2014/main" id="{0C40CF8B-E9D7-4D18-9D81-056B60492F8C}"/>
              </a:ext>
            </a:extLst>
          </p:cNvPr>
          <p:cNvCxnSpPr/>
          <p:nvPr/>
        </p:nvCxnSpPr>
        <p:spPr>
          <a:xfrm flipV="1">
            <a:off x="9726890" y="2933069"/>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7" name="Прямая соединительная линия 56">
            <a:extLst>
              <a:ext uri="{FF2B5EF4-FFF2-40B4-BE49-F238E27FC236}">
                <a16:creationId xmlns:a16="http://schemas.microsoft.com/office/drawing/2014/main" id="{ED649590-F319-4257-BC85-CBC42BB5D546}"/>
              </a:ext>
            </a:extLst>
          </p:cNvPr>
          <p:cNvCxnSpPr/>
          <p:nvPr/>
        </p:nvCxnSpPr>
        <p:spPr>
          <a:xfrm flipV="1">
            <a:off x="8993171" y="2933069"/>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8" name="Прямая соединительная линия 57">
            <a:extLst>
              <a:ext uri="{FF2B5EF4-FFF2-40B4-BE49-F238E27FC236}">
                <a16:creationId xmlns:a16="http://schemas.microsoft.com/office/drawing/2014/main" id="{9556B7CB-8537-4C8C-BE0E-6F19792E95FF}"/>
              </a:ext>
            </a:extLst>
          </p:cNvPr>
          <p:cNvCxnSpPr/>
          <p:nvPr/>
        </p:nvCxnSpPr>
        <p:spPr>
          <a:xfrm flipV="1">
            <a:off x="9448800" y="2933069"/>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9" name="Прямая соединительная линия 58">
            <a:extLst>
              <a:ext uri="{FF2B5EF4-FFF2-40B4-BE49-F238E27FC236}">
                <a16:creationId xmlns:a16="http://schemas.microsoft.com/office/drawing/2014/main" id="{6C864DB8-4C6E-4820-92C7-CF770FC12758}"/>
              </a:ext>
            </a:extLst>
          </p:cNvPr>
          <p:cNvCxnSpPr>
            <a:cxnSpLocks/>
          </p:cNvCxnSpPr>
          <p:nvPr/>
        </p:nvCxnSpPr>
        <p:spPr>
          <a:xfrm>
            <a:off x="8861196" y="4196500"/>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1" name="Прямая соединительная линия 60">
            <a:extLst>
              <a:ext uri="{FF2B5EF4-FFF2-40B4-BE49-F238E27FC236}">
                <a16:creationId xmlns:a16="http://schemas.microsoft.com/office/drawing/2014/main" id="{FB671C17-672F-4FEF-8EE4-F736F57AFB27}"/>
              </a:ext>
            </a:extLst>
          </p:cNvPr>
          <p:cNvCxnSpPr/>
          <p:nvPr/>
        </p:nvCxnSpPr>
        <p:spPr>
          <a:xfrm flipV="1">
            <a:off x="9539926" y="3698998"/>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2" name="Прямая соединительная линия 61">
            <a:extLst>
              <a:ext uri="{FF2B5EF4-FFF2-40B4-BE49-F238E27FC236}">
                <a16:creationId xmlns:a16="http://schemas.microsoft.com/office/drawing/2014/main" id="{04D579D1-9EDE-4413-A6E8-815552656FDC}"/>
              </a:ext>
            </a:extLst>
          </p:cNvPr>
          <p:cNvCxnSpPr/>
          <p:nvPr/>
        </p:nvCxnSpPr>
        <p:spPr>
          <a:xfrm flipV="1">
            <a:off x="8881621" y="3698998"/>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3" name="Прямая соединительная линия 62">
            <a:extLst>
              <a:ext uri="{FF2B5EF4-FFF2-40B4-BE49-F238E27FC236}">
                <a16:creationId xmlns:a16="http://schemas.microsoft.com/office/drawing/2014/main" id="{79DA2423-D23C-4321-B612-D1840D98814C}"/>
              </a:ext>
            </a:extLst>
          </p:cNvPr>
          <p:cNvCxnSpPr/>
          <p:nvPr/>
        </p:nvCxnSpPr>
        <p:spPr>
          <a:xfrm flipV="1">
            <a:off x="9448800" y="3698998"/>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4" name="Прямая соединительная линия 63">
            <a:extLst>
              <a:ext uri="{FF2B5EF4-FFF2-40B4-BE49-F238E27FC236}">
                <a16:creationId xmlns:a16="http://schemas.microsoft.com/office/drawing/2014/main" id="{B9D746B9-839C-4310-AD65-8231A38E0C10}"/>
              </a:ext>
            </a:extLst>
          </p:cNvPr>
          <p:cNvCxnSpPr>
            <a:cxnSpLocks/>
          </p:cNvCxnSpPr>
          <p:nvPr/>
        </p:nvCxnSpPr>
        <p:spPr>
          <a:xfrm>
            <a:off x="8861196" y="4942003"/>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6" name="Прямая соединительная линия 65">
            <a:extLst>
              <a:ext uri="{FF2B5EF4-FFF2-40B4-BE49-F238E27FC236}">
                <a16:creationId xmlns:a16="http://schemas.microsoft.com/office/drawing/2014/main" id="{E3F9DD91-317C-4646-B510-77328B7DB375}"/>
              </a:ext>
            </a:extLst>
          </p:cNvPr>
          <p:cNvCxnSpPr/>
          <p:nvPr/>
        </p:nvCxnSpPr>
        <p:spPr>
          <a:xfrm flipV="1">
            <a:off x="9539926" y="4444501"/>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69" name="Прямая соединительная линия 68">
            <a:extLst>
              <a:ext uri="{FF2B5EF4-FFF2-40B4-BE49-F238E27FC236}">
                <a16:creationId xmlns:a16="http://schemas.microsoft.com/office/drawing/2014/main" id="{A34D9330-5645-43D4-938A-A9E8E3EB6699}"/>
              </a:ext>
            </a:extLst>
          </p:cNvPr>
          <p:cNvCxnSpPr>
            <a:cxnSpLocks/>
          </p:cNvCxnSpPr>
          <p:nvPr/>
        </p:nvCxnSpPr>
        <p:spPr>
          <a:xfrm>
            <a:off x="8861196" y="5658439"/>
            <a:ext cx="1216058"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70" name="Прямая соединительная линия 69">
            <a:extLst>
              <a:ext uri="{FF2B5EF4-FFF2-40B4-BE49-F238E27FC236}">
                <a16:creationId xmlns:a16="http://schemas.microsoft.com/office/drawing/2014/main" id="{9195F96A-7C03-4DE7-B349-719A4379AA5C}"/>
              </a:ext>
            </a:extLst>
          </p:cNvPr>
          <p:cNvCxnSpPr/>
          <p:nvPr/>
        </p:nvCxnSpPr>
        <p:spPr>
          <a:xfrm flipV="1">
            <a:off x="9938996" y="5160937"/>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71" name="Прямая соединительная линия 70">
            <a:extLst>
              <a:ext uri="{FF2B5EF4-FFF2-40B4-BE49-F238E27FC236}">
                <a16:creationId xmlns:a16="http://schemas.microsoft.com/office/drawing/2014/main" id="{345F3F20-E522-42CD-B7D3-FD447416B3C4}"/>
              </a:ext>
            </a:extLst>
          </p:cNvPr>
          <p:cNvCxnSpPr/>
          <p:nvPr/>
        </p:nvCxnSpPr>
        <p:spPr>
          <a:xfrm flipV="1">
            <a:off x="9539926" y="5160937"/>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72" name="Прямая соединительная линия 71">
            <a:extLst>
              <a:ext uri="{FF2B5EF4-FFF2-40B4-BE49-F238E27FC236}">
                <a16:creationId xmlns:a16="http://schemas.microsoft.com/office/drawing/2014/main" id="{025DB4B0-81C9-42DC-91A5-71D8388BF1AF}"/>
              </a:ext>
            </a:extLst>
          </p:cNvPr>
          <p:cNvCxnSpPr/>
          <p:nvPr/>
        </p:nvCxnSpPr>
        <p:spPr>
          <a:xfrm flipV="1">
            <a:off x="9194278" y="5160937"/>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73" name="Прямая соединительная линия 72">
            <a:extLst>
              <a:ext uri="{FF2B5EF4-FFF2-40B4-BE49-F238E27FC236}">
                <a16:creationId xmlns:a16="http://schemas.microsoft.com/office/drawing/2014/main" id="{E15FD1AB-C9E6-4085-B9F9-55BF8ED6A74B}"/>
              </a:ext>
            </a:extLst>
          </p:cNvPr>
          <p:cNvCxnSpPr/>
          <p:nvPr/>
        </p:nvCxnSpPr>
        <p:spPr>
          <a:xfrm flipV="1">
            <a:off x="9435914" y="5160937"/>
            <a:ext cx="0" cy="495931"/>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880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013"/>
            <a:ext cx="10515600" cy="1325563"/>
          </a:xfrm>
        </p:spPr>
        <p:txBody>
          <a:bodyPr/>
          <a:lstStyle/>
          <a:p>
            <a:pPr algn="ctr"/>
            <a:r>
              <a:rPr lang="ru-RU" u="sng" dirty="0" err="1"/>
              <a:t>Спайковые</a:t>
            </a:r>
            <a:r>
              <a:rPr lang="ru-RU" u="sng" dirty="0"/>
              <a:t> сети</a:t>
            </a:r>
            <a:r>
              <a:rPr lang="ru-RU" dirty="0"/>
              <a:t>:</a:t>
            </a:r>
          </a:p>
        </p:txBody>
      </p:sp>
      <p:sp>
        <p:nvSpPr>
          <p:cNvPr id="4" name="Номер слайда 3"/>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dirty="0"/>
              <a:t>7.2</a:t>
            </a:r>
          </a:p>
        </p:txBody>
      </p:sp>
      <p:sp>
        <p:nvSpPr>
          <p:cNvPr id="3" name="TextBox 2"/>
          <p:cNvSpPr txBox="1"/>
          <p:nvPr/>
        </p:nvSpPr>
        <p:spPr>
          <a:xfrm>
            <a:off x="1589314" y="1039997"/>
            <a:ext cx="4506686" cy="1938992"/>
          </a:xfrm>
          <a:prstGeom prst="rect">
            <a:avLst/>
          </a:prstGeom>
          <a:noFill/>
        </p:spPr>
        <p:txBody>
          <a:bodyPr wrap="square" rtlCol="0">
            <a:spAutoFit/>
          </a:bodyPr>
          <a:lstStyle/>
          <a:p>
            <a:endParaRPr lang="ru-RU" sz="2400" dirty="0"/>
          </a:p>
          <a:p>
            <a:pPr marL="285750" indent="-285750">
              <a:buFont typeface="Arial" panose="020B0604020202020204" pitchFamily="34" charset="0"/>
              <a:buChar char="•"/>
            </a:pPr>
            <a:r>
              <a:rPr lang="ru-RU" sz="2400" dirty="0"/>
              <a:t>Наиболее </a:t>
            </a:r>
            <a:r>
              <a:rPr lang="ru-RU" sz="2400" dirty="0" err="1"/>
              <a:t>биоподобны</a:t>
            </a:r>
            <a:endParaRPr lang="ru-RU" sz="2400" dirty="0"/>
          </a:p>
          <a:p>
            <a:pPr marL="285750" indent="-285750">
              <a:buFont typeface="Arial" panose="020B0604020202020204" pitchFamily="34" charset="0"/>
              <a:buChar char="•"/>
            </a:pPr>
            <a:r>
              <a:rPr lang="ru-RU" sz="2400" dirty="0"/>
              <a:t>Оперируют дискретными событиями</a:t>
            </a:r>
          </a:p>
          <a:p>
            <a:pPr marL="285750" indent="-285750">
              <a:buFont typeface="Arial" panose="020B0604020202020204" pitchFamily="34" charset="0"/>
              <a:buChar char="•"/>
            </a:pPr>
            <a:endParaRPr lang="ru-RU" sz="2400" dirty="0"/>
          </a:p>
        </p:txBody>
      </p:sp>
      <p:sp>
        <p:nvSpPr>
          <p:cNvPr id="6" name="TextBox 5"/>
          <p:cNvSpPr txBox="1"/>
          <p:nvPr/>
        </p:nvSpPr>
        <p:spPr>
          <a:xfrm>
            <a:off x="6368142" y="1400887"/>
            <a:ext cx="4999895" cy="830997"/>
          </a:xfrm>
          <a:prstGeom prst="rect">
            <a:avLst/>
          </a:prstGeom>
          <a:noFill/>
        </p:spPr>
        <p:txBody>
          <a:bodyPr wrap="none" rtlCol="0">
            <a:spAutoFit/>
          </a:bodyPr>
          <a:lstStyle/>
          <a:p>
            <a:pPr algn="ctr"/>
            <a:r>
              <a:rPr lang="ru-RU" sz="2400" dirty="0" err="1"/>
              <a:t>Энергоэффективнее</a:t>
            </a:r>
            <a:endParaRPr lang="ru-RU" sz="2400" dirty="0"/>
          </a:p>
          <a:p>
            <a:pPr algn="ctr"/>
            <a:r>
              <a:rPr lang="ru-RU" sz="2400" dirty="0"/>
              <a:t>(важно при аппаратной реализации)</a:t>
            </a:r>
          </a:p>
        </p:txBody>
      </p:sp>
      <p:sp>
        <p:nvSpPr>
          <p:cNvPr id="7" name="TextBox 6"/>
          <p:cNvSpPr txBox="1"/>
          <p:nvPr/>
        </p:nvSpPr>
        <p:spPr>
          <a:xfrm>
            <a:off x="452762" y="2720231"/>
            <a:ext cx="6320900" cy="3908762"/>
          </a:xfrm>
          <a:prstGeom prst="rect">
            <a:avLst/>
          </a:prstGeom>
          <a:noFill/>
        </p:spPr>
        <p:txBody>
          <a:bodyPr wrap="square" rtlCol="0">
            <a:spAutoFit/>
          </a:bodyPr>
          <a:lstStyle/>
          <a:p>
            <a:pPr algn="ctr"/>
            <a:r>
              <a:rPr lang="ru-RU" sz="3200" b="1" dirty="0"/>
              <a:t>НО! </a:t>
            </a:r>
          </a:p>
          <a:p>
            <a:pPr algn="ctr"/>
            <a:r>
              <a:rPr lang="ru-RU" sz="2400" dirty="0"/>
              <a:t>В задачах </a:t>
            </a:r>
            <a:r>
              <a:rPr lang="ru-RU" sz="2400" dirty="0" err="1"/>
              <a:t>спайковых</a:t>
            </a:r>
            <a:r>
              <a:rPr lang="ru-RU" sz="2400" dirty="0"/>
              <a:t> сетей проблемы с их обучением</a:t>
            </a:r>
          </a:p>
          <a:p>
            <a:pPr algn="ctr"/>
            <a:r>
              <a:rPr lang="ru-RU" sz="2400" dirty="0"/>
              <a:t>(Сложность, неконтролируемость, низкая скорость, непонимание людьми биологических процессов)</a:t>
            </a:r>
          </a:p>
          <a:p>
            <a:pPr algn="ctr"/>
            <a:r>
              <a:rPr lang="ru-RU" sz="2400" b="1" dirty="0">
                <a:cs typeface="Arial" panose="020B0604020202020204" pitchFamily="34" charset="0"/>
              </a:rPr>
              <a:t>ПОЭТОМУ</a:t>
            </a:r>
            <a:r>
              <a:rPr lang="ru-RU" sz="2400" dirty="0">
                <a:cs typeface="Arial" panose="020B0604020202020204" pitchFamily="34" charset="0"/>
              </a:rPr>
              <a:t> </a:t>
            </a:r>
          </a:p>
          <a:p>
            <a:pPr algn="ctr"/>
            <a:r>
              <a:rPr lang="ru-RU" sz="2400" dirty="0">
                <a:cs typeface="Arial" panose="020B0604020202020204" pitchFamily="34" charset="0"/>
              </a:rPr>
              <a:t>Был исследован и успешно проверен на работоспособность метод обучения СНС с помощью ИНС</a:t>
            </a:r>
            <a:endParaRPr lang="ru-RU" sz="2400" dirty="0">
              <a:solidFill>
                <a:srgbClr val="C00000"/>
              </a:solidFill>
              <a:cs typeface="Arial" panose="020B0604020202020204" pitchFamily="34" charset="0"/>
            </a:endParaRPr>
          </a:p>
        </p:txBody>
      </p:sp>
      <p:cxnSp>
        <p:nvCxnSpPr>
          <p:cNvPr id="8" name="Прямая со стрелкой 7"/>
          <p:cNvCxnSpPr/>
          <p:nvPr/>
        </p:nvCxnSpPr>
        <p:spPr>
          <a:xfrm>
            <a:off x="5377540" y="1796143"/>
            <a:ext cx="9018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Рисунок 9">
            <a:extLst>
              <a:ext uri="{FF2B5EF4-FFF2-40B4-BE49-F238E27FC236}">
                <a16:creationId xmlns:a16="http://schemas.microsoft.com/office/drawing/2014/main" id="{6E379358-3B0B-42B2-845F-F0B15EE03C3F}"/>
              </a:ext>
            </a:extLst>
          </p:cNvPr>
          <p:cNvPicPr>
            <a:picLocks noChangeAspect="1"/>
          </p:cNvPicPr>
          <p:nvPr/>
        </p:nvPicPr>
        <p:blipFill>
          <a:blip r:embed="rId3"/>
          <a:stretch>
            <a:fillRect/>
          </a:stretch>
        </p:blipFill>
        <p:spPr>
          <a:xfrm>
            <a:off x="7137204" y="3254937"/>
            <a:ext cx="4344896" cy="3015990"/>
          </a:xfrm>
          <a:prstGeom prst="rect">
            <a:avLst/>
          </a:prstGeom>
        </p:spPr>
      </p:pic>
    </p:spTree>
    <p:extLst>
      <p:ext uri="{BB962C8B-B14F-4D97-AF65-F5344CB8AC3E}">
        <p14:creationId xmlns:p14="http://schemas.microsoft.com/office/powerpoint/2010/main" val="103324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251" y="287775"/>
            <a:ext cx="10515600" cy="1325563"/>
          </a:xfrm>
        </p:spPr>
        <p:txBody>
          <a:bodyPr>
            <a:normAutofit/>
          </a:bodyPr>
          <a:lstStyle/>
          <a:p>
            <a:pPr algn="ctr"/>
            <a:r>
              <a:rPr lang="ru-RU" sz="4800" b="1" dirty="0"/>
              <a:t>Детектор сигналов </a:t>
            </a:r>
            <a:r>
              <a:rPr lang="en-US" sz="4800" b="1" dirty="0"/>
              <a:t>P300</a:t>
            </a:r>
            <a:endParaRPr lang="ru-RU" sz="4800" b="1" dirty="0"/>
          </a:p>
        </p:txBody>
      </p:sp>
      <p:sp>
        <p:nvSpPr>
          <p:cNvPr id="4" name="Номер слайда 3"/>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7</a:t>
            </a:r>
          </a:p>
        </p:txBody>
      </p:sp>
      <p:sp>
        <p:nvSpPr>
          <p:cNvPr id="13" name="TextBox 12"/>
          <p:cNvSpPr txBox="1"/>
          <p:nvPr/>
        </p:nvSpPr>
        <p:spPr>
          <a:xfrm>
            <a:off x="752888" y="2796600"/>
            <a:ext cx="10804326" cy="2923877"/>
          </a:xfrm>
          <a:prstGeom prst="rect">
            <a:avLst/>
          </a:prstGeom>
          <a:noFill/>
        </p:spPr>
        <p:txBody>
          <a:bodyPr wrap="square" rtlCol="0">
            <a:spAutoFit/>
          </a:bodyPr>
          <a:lstStyle/>
          <a:p>
            <a:pPr algn="ctr"/>
            <a:r>
              <a:rPr lang="ru-RU" sz="3600" u="sng" dirty="0"/>
              <a:t>Постановка задачи</a:t>
            </a:r>
            <a:r>
              <a:rPr lang="ru-RU" sz="3600" dirty="0"/>
              <a:t>:</a:t>
            </a:r>
          </a:p>
          <a:p>
            <a:pPr algn="ctr"/>
            <a:endParaRPr lang="ru-RU" sz="3600" dirty="0"/>
          </a:p>
          <a:p>
            <a:pPr marL="571500" indent="-571500" algn="ctr">
              <a:buFont typeface="Arial" panose="020B0604020202020204" pitchFamily="34" charset="0"/>
              <a:buChar char="•"/>
            </a:pPr>
            <a:r>
              <a:rPr lang="ru-RU" sz="2800" dirty="0"/>
              <a:t>Обучить ИНС типа персептрон на формальных нейронах</a:t>
            </a:r>
          </a:p>
          <a:p>
            <a:pPr marL="571500" indent="-571500" algn="ctr">
              <a:buFont typeface="Arial" panose="020B0604020202020204" pitchFamily="34" charset="0"/>
              <a:buChar char="•"/>
            </a:pPr>
            <a:r>
              <a:rPr lang="ru-RU" sz="2800" dirty="0"/>
              <a:t>Заменить каждый формальный нейрон в обученной ИНС на </a:t>
            </a:r>
            <a:r>
              <a:rPr lang="ru-RU" sz="2800" dirty="0" err="1"/>
              <a:t>спайковую</a:t>
            </a:r>
            <a:r>
              <a:rPr lang="ru-RU" sz="2800" dirty="0"/>
              <a:t> модель нейрона </a:t>
            </a:r>
            <a:r>
              <a:rPr lang="ru-RU" sz="2800" dirty="0" err="1"/>
              <a:t>Ижикевича</a:t>
            </a:r>
            <a:endParaRPr lang="ru-RU" sz="2800" dirty="0"/>
          </a:p>
          <a:p>
            <a:pPr marL="571500" indent="-571500" algn="ctr">
              <a:buFont typeface="Arial" panose="020B0604020202020204" pitchFamily="34" charset="0"/>
              <a:buChar char="•"/>
            </a:pPr>
            <a:r>
              <a:rPr lang="ru-RU" sz="2800" dirty="0"/>
              <a:t>Использовать полученную сеть как</a:t>
            </a:r>
            <a:r>
              <a:rPr lang="en-US" sz="2800" dirty="0"/>
              <a:t> </a:t>
            </a:r>
            <a:r>
              <a:rPr lang="ru-RU" sz="2800" dirty="0"/>
              <a:t>детектор сигналов </a:t>
            </a:r>
            <a:r>
              <a:rPr lang="en-US" sz="2800" dirty="0"/>
              <a:t>P300</a:t>
            </a:r>
            <a:endParaRPr lang="ru-RU" sz="2800" dirty="0">
              <a:solidFill>
                <a:srgbClr val="FF0000"/>
              </a:solidFill>
            </a:endParaRPr>
          </a:p>
        </p:txBody>
      </p:sp>
      <p:sp>
        <p:nvSpPr>
          <p:cNvPr id="5" name="TextBox 4">
            <a:extLst>
              <a:ext uri="{FF2B5EF4-FFF2-40B4-BE49-F238E27FC236}">
                <a16:creationId xmlns:a16="http://schemas.microsoft.com/office/drawing/2014/main" id="{B697181E-E6A9-4D30-A38A-E431AAEEC1B1}"/>
              </a:ext>
            </a:extLst>
          </p:cNvPr>
          <p:cNvSpPr txBox="1"/>
          <p:nvPr/>
        </p:nvSpPr>
        <p:spPr>
          <a:xfrm>
            <a:off x="257251" y="1774763"/>
            <a:ext cx="4962449" cy="523220"/>
          </a:xfrm>
          <a:prstGeom prst="rect">
            <a:avLst/>
          </a:prstGeom>
          <a:noFill/>
        </p:spPr>
        <p:txBody>
          <a:bodyPr wrap="none" rtlCol="0">
            <a:spAutoFit/>
          </a:bodyPr>
          <a:lstStyle/>
          <a:p>
            <a:r>
              <a:rPr lang="ru-RU" sz="2800" dirty="0"/>
              <a:t>На </a:t>
            </a:r>
            <a:r>
              <a:rPr lang="ru-RU" sz="2800" dirty="0" err="1"/>
              <a:t>спайковых</a:t>
            </a:r>
            <a:r>
              <a:rPr lang="ru-RU" sz="2800" dirty="0"/>
              <a:t> нейронных сетях</a:t>
            </a:r>
          </a:p>
        </p:txBody>
      </p:sp>
      <p:cxnSp>
        <p:nvCxnSpPr>
          <p:cNvPr id="6" name="Прямая со стрелкой 5">
            <a:extLst>
              <a:ext uri="{FF2B5EF4-FFF2-40B4-BE49-F238E27FC236}">
                <a16:creationId xmlns:a16="http://schemas.microsoft.com/office/drawing/2014/main" id="{59E6E4A1-2667-432F-994F-75351BDC3C2D}"/>
              </a:ext>
            </a:extLst>
          </p:cNvPr>
          <p:cNvCxnSpPr/>
          <p:nvPr/>
        </p:nvCxnSpPr>
        <p:spPr>
          <a:xfrm>
            <a:off x="5377540" y="2069031"/>
            <a:ext cx="9018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8742594-53C9-43A5-AF9F-E70B5AF94361}"/>
              </a:ext>
            </a:extLst>
          </p:cNvPr>
          <p:cNvSpPr txBox="1"/>
          <p:nvPr/>
        </p:nvSpPr>
        <p:spPr>
          <a:xfrm>
            <a:off x="6377388" y="1774763"/>
            <a:ext cx="5675464" cy="523220"/>
          </a:xfrm>
          <a:prstGeom prst="rect">
            <a:avLst/>
          </a:prstGeom>
          <a:noFill/>
        </p:spPr>
        <p:txBody>
          <a:bodyPr wrap="none" rtlCol="0">
            <a:spAutoFit/>
          </a:bodyPr>
          <a:lstStyle/>
          <a:p>
            <a:r>
              <a:rPr lang="ru-RU" sz="2800" dirty="0"/>
              <a:t>Более </a:t>
            </a:r>
            <a:r>
              <a:rPr lang="ru-RU" sz="2800" dirty="0" err="1"/>
              <a:t>энергоэффективное</a:t>
            </a:r>
            <a:r>
              <a:rPr lang="ru-RU" sz="2800" dirty="0"/>
              <a:t> решение</a:t>
            </a:r>
          </a:p>
        </p:txBody>
      </p:sp>
    </p:spTree>
    <p:extLst>
      <p:ext uri="{BB962C8B-B14F-4D97-AF65-F5344CB8AC3E}">
        <p14:creationId xmlns:p14="http://schemas.microsoft.com/office/powerpoint/2010/main" val="59825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5FEC59-E538-4901-A877-11FEF0A7E6BA}"/>
              </a:ext>
            </a:extLst>
          </p:cNvPr>
          <p:cNvSpPr>
            <a:spLocks noGrp="1"/>
          </p:cNvSpPr>
          <p:nvPr>
            <p:ph type="title"/>
          </p:nvPr>
        </p:nvSpPr>
        <p:spPr>
          <a:xfrm>
            <a:off x="838200" y="-166976"/>
            <a:ext cx="10515600" cy="1325563"/>
          </a:xfrm>
        </p:spPr>
        <p:txBody>
          <a:bodyPr>
            <a:normAutofit/>
          </a:bodyPr>
          <a:lstStyle/>
          <a:p>
            <a:pPr algn="ctr"/>
            <a:r>
              <a:rPr lang="ru-RU" sz="4800" b="1" dirty="0"/>
              <a:t>Обучение детектора</a:t>
            </a:r>
          </a:p>
        </p:txBody>
      </p:sp>
      <p:sp>
        <p:nvSpPr>
          <p:cNvPr id="3" name="Номер слайда 2">
            <a:extLst>
              <a:ext uri="{FF2B5EF4-FFF2-40B4-BE49-F238E27FC236}">
                <a16:creationId xmlns:a16="http://schemas.microsoft.com/office/drawing/2014/main" id="{81C37CFC-702A-4D0F-8BFD-0C83536BD4B5}"/>
              </a:ext>
            </a:extLst>
          </p:cNvPr>
          <p:cNvSpPr>
            <a:spLocks noGrp="1"/>
          </p:cNvSpPr>
          <p:nvPr>
            <p:ph type="sldNum" sz="quarter" idx="12"/>
          </p:nvPr>
        </p:nvSpPr>
        <p:spPr>
          <a:xfrm>
            <a:off x="9448800" y="6492875"/>
            <a:ext cx="2743200" cy="365125"/>
          </a:xfrm>
        </p:spPr>
        <p:txBody>
          <a:bodyPr/>
          <a:lstStyle/>
          <a:p>
            <a:r>
              <a:rPr lang="ru-RU" sz="1800" b="1" dirty="0"/>
              <a:t>8</a:t>
            </a:r>
          </a:p>
        </p:txBody>
      </p:sp>
      <p:pic>
        <p:nvPicPr>
          <p:cNvPr id="18" name="Рисунок 17">
            <a:extLst>
              <a:ext uri="{FF2B5EF4-FFF2-40B4-BE49-F238E27FC236}">
                <a16:creationId xmlns:a16="http://schemas.microsoft.com/office/drawing/2014/main" id="{23E1403F-4E10-4A28-B76B-E2FF07C66E41}"/>
              </a:ext>
            </a:extLst>
          </p:cNvPr>
          <p:cNvPicPr>
            <a:picLocks noChangeAspect="1"/>
          </p:cNvPicPr>
          <p:nvPr/>
        </p:nvPicPr>
        <p:blipFill>
          <a:blip r:embed="rId3"/>
          <a:stretch>
            <a:fillRect/>
          </a:stretch>
        </p:blipFill>
        <p:spPr>
          <a:xfrm>
            <a:off x="3961832" y="1385416"/>
            <a:ext cx="8301188" cy="5341461"/>
          </a:xfrm>
          <a:prstGeom prst="rect">
            <a:avLst/>
          </a:prstGeom>
        </p:spPr>
      </p:pic>
      <p:cxnSp>
        <p:nvCxnSpPr>
          <p:cNvPr id="41" name="Прямая соединительная линия 40">
            <a:extLst>
              <a:ext uri="{FF2B5EF4-FFF2-40B4-BE49-F238E27FC236}">
                <a16:creationId xmlns:a16="http://schemas.microsoft.com/office/drawing/2014/main" id="{CD03CD6A-C9F4-4439-8C4C-4747E57FBBB3}"/>
              </a:ext>
            </a:extLst>
          </p:cNvPr>
          <p:cNvCxnSpPr>
            <a:cxnSpLocks/>
          </p:cNvCxnSpPr>
          <p:nvPr/>
        </p:nvCxnSpPr>
        <p:spPr>
          <a:xfrm>
            <a:off x="3628012" y="1118586"/>
            <a:ext cx="42168" cy="57394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384D302-2AEC-4ACC-A6B8-3473B0CCB10D}"/>
              </a:ext>
            </a:extLst>
          </p:cNvPr>
          <p:cNvSpPr txBox="1"/>
          <p:nvPr/>
        </p:nvSpPr>
        <p:spPr>
          <a:xfrm>
            <a:off x="474218" y="1028450"/>
            <a:ext cx="3199466" cy="400110"/>
          </a:xfrm>
          <a:prstGeom prst="rect">
            <a:avLst/>
          </a:prstGeom>
          <a:noFill/>
        </p:spPr>
        <p:txBody>
          <a:bodyPr wrap="none" rtlCol="0">
            <a:spAutoFit/>
          </a:bodyPr>
          <a:lstStyle/>
          <a:p>
            <a:r>
              <a:rPr lang="ru-RU" sz="2000" u="sng" dirty="0"/>
              <a:t>Формирование признаков</a:t>
            </a:r>
            <a:r>
              <a:rPr lang="ru-RU" sz="2000" dirty="0"/>
              <a:t>*</a:t>
            </a:r>
          </a:p>
        </p:txBody>
      </p:sp>
      <p:sp>
        <p:nvSpPr>
          <p:cNvPr id="44" name="TextBox 43">
            <a:extLst>
              <a:ext uri="{FF2B5EF4-FFF2-40B4-BE49-F238E27FC236}">
                <a16:creationId xmlns:a16="http://schemas.microsoft.com/office/drawing/2014/main" id="{C416279A-EF6B-40CD-AD92-D674B03316EA}"/>
              </a:ext>
            </a:extLst>
          </p:cNvPr>
          <p:cNvSpPr txBox="1"/>
          <p:nvPr/>
        </p:nvSpPr>
        <p:spPr>
          <a:xfrm>
            <a:off x="69440" y="4443789"/>
            <a:ext cx="891591" cy="369332"/>
          </a:xfrm>
          <a:prstGeom prst="rect">
            <a:avLst/>
          </a:prstGeom>
          <a:noFill/>
        </p:spPr>
        <p:txBody>
          <a:bodyPr wrap="none" rtlCol="0">
            <a:spAutoFit/>
          </a:bodyPr>
          <a:lstStyle/>
          <a:p>
            <a:r>
              <a:rPr lang="en-US" i="1" dirty="0">
                <a:solidFill>
                  <a:schemeClr val="accent2">
                    <a:lumMod val="75000"/>
                  </a:schemeClr>
                </a:solidFill>
              </a:rPr>
              <a:t>median</a:t>
            </a:r>
            <a:endParaRPr lang="ru-RU" i="1" dirty="0">
              <a:solidFill>
                <a:schemeClr val="accent2">
                  <a:lumMod val="75000"/>
                </a:schemeClr>
              </a:solidFill>
            </a:endParaRPr>
          </a:p>
        </p:txBody>
      </p:sp>
      <p:pic>
        <p:nvPicPr>
          <p:cNvPr id="95" name="Рисунок 94">
            <a:extLst>
              <a:ext uri="{FF2B5EF4-FFF2-40B4-BE49-F238E27FC236}">
                <a16:creationId xmlns:a16="http://schemas.microsoft.com/office/drawing/2014/main" id="{B377CBD6-A6ED-4E9F-BD51-2947CA5261A8}"/>
              </a:ext>
            </a:extLst>
          </p:cNvPr>
          <p:cNvPicPr>
            <a:picLocks noChangeAspect="1"/>
          </p:cNvPicPr>
          <p:nvPr/>
        </p:nvPicPr>
        <p:blipFill>
          <a:blip r:embed="rId4"/>
          <a:stretch>
            <a:fillRect/>
          </a:stretch>
        </p:blipFill>
        <p:spPr>
          <a:xfrm>
            <a:off x="570835" y="1866274"/>
            <a:ext cx="2945978" cy="3584616"/>
          </a:xfrm>
          <a:prstGeom prst="rect">
            <a:avLst/>
          </a:prstGeom>
        </p:spPr>
      </p:pic>
      <p:sp>
        <p:nvSpPr>
          <p:cNvPr id="96" name="TextBox 95">
            <a:extLst>
              <a:ext uri="{FF2B5EF4-FFF2-40B4-BE49-F238E27FC236}">
                <a16:creationId xmlns:a16="http://schemas.microsoft.com/office/drawing/2014/main" id="{7FBEEB58-B139-4848-A8CC-DAC16FBDAF28}"/>
              </a:ext>
            </a:extLst>
          </p:cNvPr>
          <p:cNvSpPr txBox="1"/>
          <p:nvPr/>
        </p:nvSpPr>
        <p:spPr>
          <a:xfrm>
            <a:off x="9586970" y="997672"/>
            <a:ext cx="1766830" cy="461665"/>
          </a:xfrm>
          <a:prstGeom prst="rect">
            <a:avLst/>
          </a:prstGeom>
          <a:noFill/>
        </p:spPr>
        <p:txBody>
          <a:bodyPr wrap="none" rtlCol="0">
            <a:spAutoFit/>
          </a:bodyPr>
          <a:lstStyle/>
          <a:p>
            <a:r>
              <a:rPr lang="ru-RU" sz="2400" u="sng" dirty="0"/>
              <a:t>Персептрон</a:t>
            </a:r>
          </a:p>
        </p:txBody>
      </p:sp>
      <p:sp>
        <p:nvSpPr>
          <p:cNvPr id="11" name="TextBox 10">
            <a:extLst>
              <a:ext uri="{FF2B5EF4-FFF2-40B4-BE49-F238E27FC236}">
                <a16:creationId xmlns:a16="http://schemas.microsoft.com/office/drawing/2014/main" id="{4113DD36-600D-4F3C-A7FB-4C10DF121B20}"/>
              </a:ext>
            </a:extLst>
          </p:cNvPr>
          <p:cNvSpPr txBox="1"/>
          <p:nvPr/>
        </p:nvSpPr>
        <p:spPr>
          <a:xfrm>
            <a:off x="171733" y="5657671"/>
            <a:ext cx="3498447" cy="1200329"/>
          </a:xfrm>
          <a:prstGeom prst="rect">
            <a:avLst/>
          </a:prstGeom>
          <a:noFill/>
        </p:spPr>
        <p:txBody>
          <a:bodyPr wrap="square">
            <a:spAutoFit/>
          </a:bodyPr>
          <a:lstStyle/>
          <a:p>
            <a:pPr algn="ctr"/>
            <a:r>
              <a:rPr lang="ru-RU" dirty="0">
                <a:solidFill>
                  <a:schemeClr val="bg2">
                    <a:lumMod val="50000"/>
                  </a:schemeClr>
                </a:solidFill>
              </a:rPr>
              <a:t>* На рисунке показан пример формирования признаков положительного обучающего примера с одного электрода</a:t>
            </a:r>
          </a:p>
        </p:txBody>
      </p:sp>
    </p:spTree>
    <p:extLst>
      <p:ext uri="{BB962C8B-B14F-4D97-AF65-F5344CB8AC3E}">
        <p14:creationId xmlns:p14="http://schemas.microsoft.com/office/powerpoint/2010/main" val="1676633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0"/>
            <a:ext cx="12192000" cy="1325563"/>
          </a:xfrm>
        </p:spPr>
        <p:txBody>
          <a:bodyPr>
            <a:normAutofit/>
          </a:bodyPr>
          <a:lstStyle/>
          <a:p>
            <a:pPr algn="ctr"/>
            <a:r>
              <a:rPr lang="ru-RU" sz="4800" b="1" dirty="0"/>
              <a:t>Проблема перехода к спайкам</a:t>
            </a:r>
          </a:p>
        </p:txBody>
      </p:sp>
      <p:sp>
        <p:nvSpPr>
          <p:cNvPr id="3" name="Номер слайда 2"/>
          <p:cNvSpPr>
            <a:spLocks noGrp="1"/>
          </p:cNvSpPr>
          <p:nvPr>
            <p:ph type="sldNum" sz="quarter" idx="12"/>
          </p:nvPr>
        </p:nvSpPr>
        <p:spPr>
          <a:xfrm>
            <a:off x="9347200" y="6492875"/>
            <a:ext cx="2844800" cy="365125"/>
          </a:xfrm>
        </p:spPr>
        <p:txBody>
          <a:bodyPr/>
          <a:lstStyle/>
          <a:p>
            <a:r>
              <a:rPr lang="ru-RU" sz="1800" b="1" dirty="0"/>
              <a:t>9</a:t>
            </a:r>
          </a:p>
        </p:txBody>
      </p:sp>
      <p:sp>
        <p:nvSpPr>
          <p:cNvPr id="8" name="Объект 2">
            <a:extLst>
              <a:ext uri="{FF2B5EF4-FFF2-40B4-BE49-F238E27FC236}">
                <a16:creationId xmlns:a16="http://schemas.microsoft.com/office/drawing/2014/main" id="{8A756C79-5134-4942-8F9B-15B600C1C472}"/>
              </a:ext>
            </a:extLst>
          </p:cNvPr>
          <p:cNvSpPr txBox="1">
            <a:spLocks/>
          </p:cNvSpPr>
          <p:nvPr/>
        </p:nvSpPr>
        <p:spPr>
          <a:xfrm>
            <a:off x="898406" y="1276667"/>
            <a:ext cx="10395188" cy="5088565"/>
          </a:xfrm>
          <a:prstGeom prst="rect">
            <a:avLst/>
          </a:prstGeom>
        </p:spPr>
        <p:txBody>
          <a:bodyPr/>
          <a:lstStyle>
            <a:lvl1pPr marL="342900" indent="-342900" algn="l" defTabSz="914400" rtl="0" eaLnBrk="1" latinLnBrk="0" hangingPunct="1">
              <a:spcBef>
                <a:spcPct val="20000"/>
              </a:spcBef>
              <a:buClr>
                <a:srgbClr val="003399"/>
              </a:buClr>
              <a:buFont typeface="Wingdings" pitchFamily="2" charset="2"/>
              <a:buChar char="q"/>
              <a:defRPr sz="1800" kern="1200">
                <a:solidFill>
                  <a:schemeClr val="tx1"/>
                </a:solidFill>
                <a:latin typeface="+mn-lt"/>
                <a:ea typeface="+mn-ea"/>
                <a:cs typeface="+mn-cs"/>
              </a:defRPr>
            </a:lvl1pPr>
            <a:lvl2pPr marL="625475" indent="-179388" algn="l" defTabSz="914400" rtl="0" eaLnBrk="1" latinLnBrk="0" hangingPunct="1">
              <a:spcBef>
                <a:spcPct val="20000"/>
              </a:spcBef>
              <a:buClr>
                <a:srgbClr val="003399"/>
              </a:buClr>
              <a:buFont typeface="Wingdings" pitchFamily="2" charset="2"/>
              <a:buChar char="§"/>
              <a:tabLst>
                <a:tab pos="538163" algn="l"/>
              </a:tabLst>
              <a:defRPr sz="1600" kern="1200">
                <a:solidFill>
                  <a:schemeClr val="tx1"/>
                </a:solidFill>
                <a:latin typeface="+mn-lt"/>
                <a:ea typeface="+mn-ea"/>
                <a:cs typeface="+mn-cs"/>
              </a:defRPr>
            </a:lvl2pPr>
            <a:lvl3pPr marL="898525" indent="-160338"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166813" indent="-166688"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Arial" panose="020B0604020202020204" pitchFamily="34" charset="0"/>
              <a:buChar char="•"/>
            </a:pPr>
            <a:r>
              <a:rPr lang="ru-RU" sz="2400" dirty="0"/>
              <a:t>Выяснилось, что задача </a:t>
            </a:r>
            <a:r>
              <a:rPr lang="ru-RU" sz="2400" b="1" dirty="0"/>
              <a:t>не решается простой заменой </a:t>
            </a:r>
            <a:r>
              <a:rPr lang="ru-RU" sz="2400" dirty="0"/>
              <a:t>формальных нейронов в персептроне на стандартные модели нейронов </a:t>
            </a:r>
            <a:r>
              <a:rPr lang="ru-RU" sz="2400" dirty="0" err="1"/>
              <a:t>Ижикевича</a:t>
            </a:r>
            <a:endParaRPr lang="ru-RU" sz="2400" dirty="0"/>
          </a:p>
          <a:p>
            <a:pPr algn="just">
              <a:buFont typeface="Arial" panose="020B0604020202020204" pitchFamily="34" charset="0"/>
              <a:buChar char="•"/>
            </a:pPr>
            <a:r>
              <a:rPr lang="ru-RU" sz="2400" dirty="0"/>
              <a:t>Необходимо было подобрать </a:t>
            </a:r>
            <a:r>
              <a:rPr lang="ru-RU" sz="2400" b="1" dirty="0"/>
              <a:t>кодирование</a:t>
            </a:r>
            <a:r>
              <a:rPr lang="ru-RU" sz="2400" dirty="0">
                <a:solidFill>
                  <a:srgbClr val="C00000"/>
                </a:solidFill>
              </a:rPr>
              <a:t> </a:t>
            </a:r>
            <a:r>
              <a:rPr lang="ru-RU" sz="2400" dirty="0"/>
              <a:t>чисел в спайки</a:t>
            </a:r>
          </a:p>
          <a:p>
            <a:pPr algn="just">
              <a:buFont typeface="Arial" panose="020B0604020202020204" pitchFamily="34" charset="0"/>
              <a:buChar char="•"/>
            </a:pPr>
            <a:r>
              <a:rPr lang="ru-RU" sz="2400" dirty="0"/>
              <a:t>Также, было принято решение </a:t>
            </a:r>
            <a:r>
              <a:rPr lang="ru-RU" sz="2400" b="1" dirty="0"/>
              <a:t>модифицировать</a:t>
            </a:r>
            <a:r>
              <a:rPr lang="ru-RU" sz="2400" dirty="0">
                <a:solidFill>
                  <a:srgbClr val="C00000"/>
                </a:solidFill>
              </a:rPr>
              <a:t> </a:t>
            </a:r>
            <a:r>
              <a:rPr lang="ru-RU" sz="2400" dirty="0"/>
              <a:t>модель</a:t>
            </a:r>
          </a:p>
        </p:txBody>
      </p:sp>
      <p:sp>
        <p:nvSpPr>
          <p:cNvPr id="2" name="Стрелка вправо 1"/>
          <p:cNvSpPr/>
          <p:nvPr/>
        </p:nvSpPr>
        <p:spPr>
          <a:xfrm>
            <a:off x="5328991" y="3820950"/>
            <a:ext cx="872915" cy="1434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2400" dirty="0"/>
          </a:p>
        </p:txBody>
      </p:sp>
      <p:sp>
        <p:nvSpPr>
          <p:cNvPr id="4" name="TextBox 3"/>
          <p:cNvSpPr txBox="1"/>
          <p:nvPr/>
        </p:nvSpPr>
        <p:spPr>
          <a:xfrm>
            <a:off x="5559591" y="3055301"/>
            <a:ext cx="393961" cy="748988"/>
          </a:xfrm>
          <a:prstGeom prst="rect">
            <a:avLst/>
          </a:prstGeom>
          <a:noFill/>
        </p:spPr>
        <p:txBody>
          <a:bodyPr wrap="square" rtlCol="0">
            <a:spAutoFit/>
          </a:bodyPr>
          <a:lstStyle/>
          <a:p>
            <a:r>
              <a:rPr lang="ru-RU" sz="4267" dirty="0">
                <a:solidFill>
                  <a:srgbClr val="C00000"/>
                </a:solidFill>
              </a:rPr>
              <a:t>?</a:t>
            </a:r>
          </a:p>
        </p:txBody>
      </p:sp>
      <p:pic>
        <p:nvPicPr>
          <p:cNvPr id="80" name="Рисунок 79">
            <a:extLst>
              <a:ext uri="{FF2B5EF4-FFF2-40B4-BE49-F238E27FC236}">
                <a16:creationId xmlns:a16="http://schemas.microsoft.com/office/drawing/2014/main" id="{BBF17B0C-E4F3-4C80-A7E1-77E91306B6A3}"/>
              </a:ext>
            </a:extLst>
          </p:cNvPr>
          <p:cNvPicPr>
            <a:picLocks noChangeAspect="1"/>
          </p:cNvPicPr>
          <p:nvPr/>
        </p:nvPicPr>
        <p:blipFill rotWithShape="1">
          <a:blip r:embed="rId3"/>
          <a:srcRect l="8433"/>
          <a:stretch/>
        </p:blipFill>
        <p:spPr>
          <a:xfrm>
            <a:off x="480430" y="3271499"/>
            <a:ext cx="5077213" cy="3267238"/>
          </a:xfrm>
          <a:prstGeom prst="rect">
            <a:avLst/>
          </a:prstGeom>
        </p:spPr>
      </p:pic>
      <p:pic>
        <p:nvPicPr>
          <p:cNvPr id="167" name="Рисунок 166">
            <a:extLst>
              <a:ext uri="{FF2B5EF4-FFF2-40B4-BE49-F238E27FC236}">
                <a16:creationId xmlns:a16="http://schemas.microsoft.com/office/drawing/2014/main" id="{1C6E2FC6-BEBC-4936-AE73-ED3A1AD7548D}"/>
              </a:ext>
            </a:extLst>
          </p:cNvPr>
          <p:cNvPicPr>
            <a:picLocks noChangeAspect="1"/>
          </p:cNvPicPr>
          <p:nvPr/>
        </p:nvPicPr>
        <p:blipFill rotWithShape="1">
          <a:blip r:embed="rId4"/>
          <a:srcRect l="18883"/>
          <a:stretch/>
        </p:blipFill>
        <p:spPr>
          <a:xfrm>
            <a:off x="7244179" y="3235988"/>
            <a:ext cx="4948275" cy="3338260"/>
          </a:xfrm>
          <a:prstGeom prst="rect">
            <a:avLst/>
          </a:prstGeom>
        </p:spPr>
      </p:pic>
      <p:sp>
        <p:nvSpPr>
          <p:cNvPr id="7" name="Овал 6">
            <a:extLst>
              <a:ext uri="{FF2B5EF4-FFF2-40B4-BE49-F238E27FC236}">
                <a16:creationId xmlns:a16="http://schemas.microsoft.com/office/drawing/2014/main" id="{877771FD-FDE4-4AB7-8474-98F55F85F637}"/>
              </a:ext>
            </a:extLst>
          </p:cNvPr>
          <p:cNvSpPr/>
          <p:nvPr/>
        </p:nvSpPr>
        <p:spPr>
          <a:xfrm>
            <a:off x="503228" y="4127496"/>
            <a:ext cx="577961" cy="5779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0B87F90E-BE65-46A6-BC7F-B7AD9694FE22}"/>
              </a:ext>
            </a:extLst>
          </p:cNvPr>
          <p:cNvSpPr/>
          <p:nvPr/>
        </p:nvSpPr>
        <p:spPr>
          <a:xfrm>
            <a:off x="504703" y="5114403"/>
            <a:ext cx="577961" cy="5779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D2AF98C-DCC5-4522-88B7-73CDE6A96433}"/>
                  </a:ext>
                </a:extLst>
              </p:cNvPr>
              <p:cNvSpPr txBox="1"/>
              <p:nvPr/>
            </p:nvSpPr>
            <p:spPr>
              <a:xfrm>
                <a:off x="595227" y="4167887"/>
                <a:ext cx="39396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C00000"/>
                              </a:solidFill>
                              <a:latin typeface="Cambria Math" panose="02040503050406030204" pitchFamily="18" charset="0"/>
                            </a:rPr>
                          </m:ctrlPr>
                        </m:sSubPr>
                        <m:e>
                          <m:r>
                            <a:rPr lang="en-US" sz="24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ru-RU" sz="2400" dirty="0">
                  <a:solidFill>
                    <a:srgbClr val="C00000"/>
                  </a:solidFill>
                </a:endParaRPr>
              </a:p>
            </p:txBody>
          </p:sp>
        </mc:Choice>
        <mc:Fallback xmlns="">
          <p:sp>
            <p:nvSpPr>
              <p:cNvPr id="14" name="TextBox 13">
                <a:extLst>
                  <a:ext uri="{FF2B5EF4-FFF2-40B4-BE49-F238E27FC236}">
                    <a16:creationId xmlns:a16="http://schemas.microsoft.com/office/drawing/2014/main" id="{1D2AF98C-DCC5-4522-88B7-73CDE6A96433}"/>
                  </a:ext>
                </a:extLst>
              </p:cNvPr>
              <p:cNvSpPr txBox="1">
                <a:spLocks noRot="1" noChangeAspect="1" noMove="1" noResize="1" noEditPoints="1" noAdjustHandles="1" noChangeArrowheads="1" noChangeShapeType="1" noTextEdit="1"/>
              </p:cNvSpPr>
              <p:nvPr/>
            </p:nvSpPr>
            <p:spPr>
              <a:xfrm>
                <a:off x="595227" y="4167887"/>
                <a:ext cx="393961" cy="461665"/>
              </a:xfrm>
              <a:prstGeom prst="rect">
                <a:avLst/>
              </a:prstGeom>
              <a:blipFill>
                <a:blip r:embed="rId5"/>
                <a:stretch>
                  <a:fillRect r="-15625" b="-1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EB8CF5E-31C5-4AE1-BBFA-DD952AACA364}"/>
                  </a:ext>
                </a:extLst>
              </p:cNvPr>
              <p:cNvSpPr txBox="1"/>
              <p:nvPr/>
            </p:nvSpPr>
            <p:spPr>
              <a:xfrm>
                <a:off x="575582" y="5132159"/>
                <a:ext cx="39396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C00000"/>
                              </a:solidFill>
                              <a:latin typeface="Cambria Math" panose="02040503050406030204" pitchFamily="18" charset="0"/>
                            </a:rPr>
                          </m:ctrlPr>
                        </m:sSubPr>
                        <m:e>
                          <m:r>
                            <a:rPr lang="en-US" sz="24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sub>
                      </m:sSub>
                    </m:oMath>
                  </m:oMathPara>
                </a14:m>
                <a:endParaRPr lang="ru-RU" sz="2400" dirty="0">
                  <a:solidFill>
                    <a:srgbClr val="C00000"/>
                  </a:solidFill>
                </a:endParaRPr>
              </a:p>
            </p:txBody>
          </p:sp>
        </mc:Choice>
        <mc:Fallback xmlns="">
          <p:sp>
            <p:nvSpPr>
              <p:cNvPr id="15" name="TextBox 14">
                <a:extLst>
                  <a:ext uri="{FF2B5EF4-FFF2-40B4-BE49-F238E27FC236}">
                    <a16:creationId xmlns:a16="http://schemas.microsoft.com/office/drawing/2014/main" id="{3EB8CF5E-31C5-4AE1-BBFA-DD952AACA364}"/>
                  </a:ext>
                </a:extLst>
              </p:cNvPr>
              <p:cNvSpPr txBox="1">
                <a:spLocks noRot="1" noChangeAspect="1" noMove="1" noResize="1" noEditPoints="1" noAdjustHandles="1" noChangeArrowheads="1" noChangeShapeType="1" noTextEdit="1"/>
              </p:cNvSpPr>
              <p:nvPr/>
            </p:nvSpPr>
            <p:spPr>
              <a:xfrm>
                <a:off x="575582" y="5132159"/>
                <a:ext cx="393961" cy="461665"/>
              </a:xfrm>
              <a:prstGeom prst="rect">
                <a:avLst/>
              </a:prstGeom>
              <a:blipFill>
                <a:blip r:embed="rId6"/>
                <a:stretch>
                  <a:fillRect r="-1692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3465A3-AD6C-4B5D-8ECD-565D0B1544EE}"/>
                  </a:ext>
                </a:extLst>
              </p:cNvPr>
              <p:cNvSpPr txBox="1"/>
              <p:nvPr/>
            </p:nvSpPr>
            <p:spPr>
              <a:xfrm>
                <a:off x="6155129" y="4240153"/>
                <a:ext cx="48605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600" i="1" smtClean="0">
                              <a:solidFill>
                                <a:srgbClr val="C00000"/>
                              </a:solidFill>
                              <a:latin typeface="Cambria Math" panose="02040503050406030204" pitchFamily="18" charset="0"/>
                            </a:rPr>
                          </m:ctrlPr>
                        </m:sSubPr>
                        <m:e>
                          <m:r>
                            <a:rPr lang="en-US" sz="16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ru-RU" sz="16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ru-RU" sz="1600" dirty="0"/>
              </a:p>
            </p:txBody>
          </p:sp>
        </mc:Choice>
        <mc:Fallback xmlns="">
          <p:sp>
            <p:nvSpPr>
              <p:cNvPr id="22" name="TextBox 21">
                <a:extLst>
                  <a:ext uri="{FF2B5EF4-FFF2-40B4-BE49-F238E27FC236}">
                    <a16:creationId xmlns:a16="http://schemas.microsoft.com/office/drawing/2014/main" id="{323465A3-AD6C-4B5D-8ECD-565D0B1544EE}"/>
                  </a:ext>
                </a:extLst>
              </p:cNvPr>
              <p:cNvSpPr txBox="1">
                <a:spLocks noRot="1" noChangeAspect="1" noMove="1" noResize="1" noEditPoints="1" noAdjustHandles="1" noChangeArrowheads="1" noChangeShapeType="1" noTextEdit="1"/>
              </p:cNvSpPr>
              <p:nvPr/>
            </p:nvSpPr>
            <p:spPr>
              <a:xfrm>
                <a:off x="6155129" y="4240153"/>
                <a:ext cx="486053" cy="338554"/>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8C030A-6BEA-42A6-B55C-9EFD8DA6072E}"/>
                  </a:ext>
                </a:extLst>
              </p:cNvPr>
              <p:cNvSpPr txBox="1"/>
              <p:nvPr/>
            </p:nvSpPr>
            <p:spPr>
              <a:xfrm>
                <a:off x="6848270" y="4240153"/>
                <a:ext cx="584445" cy="338554"/>
              </a:xfrm>
              <a:prstGeom prst="rect">
                <a:avLst/>
              </a:prstGeom>
              <a:noFill/>
            </p:spPr>
            <p:txBody>
              <a:bodyPr wrap="square">
                <a:spAutoFit/>
              </a:bodyPr>
              <a:lstStyle/>
              <a:p>
                <a14:m>
                  <m:oMath xmlns:m="http://schemas.openxmlformats.org/officeDocument/2006/math">
                    <m:sSub>
                      <m:sSubPr>
                        <m:ctrlPr>
                          <a:rPr lang="ru-RU" sz="1600" i="1" smtClean="0">
                            <a:solidFill>
                              <a:srgbClr val="C00000"/>
                            </a:solidFill>
                            <a:latin typeface="Cambria Math" panose="02040503050406030204" pitchFamily="18" charset="0"/>
                          </a:rPr>
                        </m:ctrlPr>
                      </m:sSubPr>
                      <m:e>
                        <m:r>
                          <a:rPr lang="en-US" sz="16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sub>
                        <m:r>
                          <a:rPr lang="ru-RU" sz="16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ru-RU" sz="1600" dirty="0">
                    <a:solidFill>
                      <a:srgbClr val="C00000"/>
                    </a:solidFill>
                  </a:rPr>
                  <a:t>:</a:t>
                </a:r>
              </a:p>
            </p:txBody>
          </p:sp>
        </mc:Choice>
        <mc:Fallback xmlns="">
          <p:sp>
            <p:nvSpPr>
              <p:cNvPr id="23" name="TextBox 22">
                <a:extLst>
                  <a:ext uri="{FF2B5EF4-FFF2-40B4-BE49-F238E27FC236}">
                    <a16:creationId xmlns:a16="http://schemas.microsoft.com/office/drawing/2014/main" id="{348C030A-6BEA-42A6-B55C-9EFD8DA6072E}"/>
                  </a:ext>
                </a:extLst>
              </p:cNvPr>
              <p:cNvSpPr txBox="1">
                <a:spLocks noRot="1" noChangeAspect="1" noMove="1" noResize="1" noEditPoints="1" noAdjustHandles="1" noChangeArrowheads="1" noChangeShapeType="1" noTextEdit="1"/>
              </p:cNvSpPr>
              <p:nvPr/>
            </p:nvSpPr>
            <p:spPr>
              <a:xfrm>
                <a:off x="6848270" y="4240153"/>
                <a:ext cx="584445" cy="338554"/>
              </a:xfrm>
              <a:prstGeom prst="rect">
                <a:avLst/>
              </a:prstGeom>
              <a:blipFill>
                <a:blip r:embed="rId8"/>
                <a:stretch>
                  <a:fillRect t="-5455" b="-23636"/>
                </a:stretch>
              </a:blipFill>
            </p:spPr>
            <p:txBody>
              <a:bodyPr/>
              <a:lstStyle/>
              <a:p>
                <a:r>
                  <a:rPr lang="ru-RU">
                    <a:noFill/>
                  </a:rPr>
                  <a:t> </a:t>
                </a:r>
              </a:p>
            </p:txBody>
          </p:sp>
        </mc:Fallback>
      </mc:AlternateContent>
      <p:cxnSp>
        <p:nvCxnSpPr>
          <p:cNvPr id="24" name="Прямая со стрелкой 23">
            <a:extLst>
              <a:ext uri="{FF2B5EF4-FFF2-40B4-BE49-F238E27FC236}">
                <a16:creationId xmlns:a16="http://schemas.microsoft.com/office/drawing/2014/main" id="{6565A358-EC63-4043-BA5E-727BDBDD386D}"/>
              </a:ext>
            </a:extLst>
          </p:cNvPr>
          <p:cNvCxnSpPr>
            <a:cxnSpLocks/>
          </p:cNvCxnSpPr>
          <p:nvPr/>
        </p:nvCxnSpPr>
        <p:spPr>
          <a:xfrm>
            <a:off x="6569476" y="4422728"/>
            <a:ext cx="278794" cy="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6D5EF6-1755-4AA8-9255-513F19013476}"/>
                  </a:ext>
                </a:extLst>
              </p:cNvPr>
              <p:cNvSpPr txBox="1"/>
              <p:nvPr/>
            </p:nvSpPr>
            <p:spPr>
              <a:xfrm>
                <a:off x="6155129" y="5253440"/>
                <a:ext cx="48605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600" i="1" smtClean="0">
                              <a:solidFill>
                                <a:srgbClr val="C00000"/>
                              </a:solidFill>
                              <a:latin typeface="Cambria Math" panose="02040503050406030204" pitchFamily="18" charset="0"/>
                            </a:rPr>
                          </m:ctrlPr>
                        </m:sSubPr>
                        <m:e>
                          <m:r>
                            <a:rPr lang="en-US" sz="16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6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sub>
                      </m:sSub>
                    </m:oMath>
                  </m:oMathPara>
                </a14:m>
                <a:endParaRPr lang="ru-RU" sz="1600" dirty="0"/>
              </a:p>
            </p:txBody>
          </p:sp>
        </mc:Choice>
        <mc:Fallback xmlns="">
          <p:sp>
            <p:nvSpPr>
              <p:cNvPr id="25" name="TextBox 24">
                <a:extLst>
                  <a:ext uri="{FF2B5EF4-FFF2-40B4-BE49-F238E27FC236}">
                    <a16:creationId xmlns:a16="http://schemas.microsoft.com/office/drawing/2014/main" id="{DC6D5EF6-1755-4AA8-9255-513F19013476}"/>
                  </a:ext>
                </a:extLst>
              </p:cNvPr>
              <p:cNvSpPr txBox="1">
                <a:spLocks noRot="1" noChangeAspect="1" noMove="1" noResize="1" noEditPoints="1" noAdjustHandles="1" noChangeArrowheads="1" noChangeShapeType="1" noTextEdit="1"/>
              </p:cNvSpPr>
              <p:nvPr/>
            </p:nvSpPr>
            <p:spPr>
              <a:xfrm>
                <a:off x="6155129" y="5253440"/>
                <a:ext cx="486053" cy="338554"/>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44329CC-4AE0-4202-A271-991B4A4B54BF}"/>
                  </a:ext>
                </a:extLst>
              </p:cNvPr>
              <p:cNvSpPr txBox="1"/>
              <p:nvPr/>
            </p:nvSpPr>
            <p:spPr>
              <a:xfrm>
                <a:off x="6848270" y="5253440"/>
                <a:ext cx="584445" cy="338554"/>
              </a:xfrm>
              <a:prstGeom prst="rect">
                <a:avLst/>
              </a:prstGeom>
              <a:noFill/>
            </p:spPr>
            <p:txBody>
              <a:bodyPr wrap="square">
                <a:spAutoFit/>
              </a:bodyPr>
              <a:lstStyle/>
              <a:p>
                <a14:m>
                  <m:oMath xmlns:m="http://schemas.openxmlformats.org/officeDocument/2006/math">
                    <m:sSub>
                      <m:sSubPr>
                        <m:ctrlPr>
                          <a:rPr lang="ru-RU" sz="1600" i="1" smtClean="0">
                            <a:solidFill>
                              <a:srgbClr val="C00000"/>
                            </a:solidFill>
                            <a:latin typeface="Cambria Math" panose="02040503050406030204" pitchFamily="18" charset="0"/>
                          </a:rPr>
                        </m:ctrlPr>
                      </m:sSubPr>
                      <m:e>
                        <m:r>
                          <a:rPr lang="en-US" sz="16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sub>
                        <m:r>
                          <a:rPr lang="en-US" sz="16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ru-RU" sz="1600" dirty="0">
                    <a:solidFill>
                      <a:srgbClr val="C00000"/>
                    </a:solidFill>
                  </a:rPr>
                  <a:t>:</a:t>
                </a:r>
              </a:p>
            </p:txBody>
          </p:sp>
        </mc:Choice>
        <mc:Fallback xmlns="">
          <p:sp>
            <p:nvSpPr>
              <p:cNvPr id="26" name="TextBox 25">
                <a:extLst>
                  <a:ext uri="{FF2B5EF4-FFF2-40B4-BE49-F238E27FC236}">
                    <a16:creationId xmlns:a16="http://schemas.microsoft.com/office/drawing/2014/main" id="{244329CC-4AE0-4202-A271-991B4A4B54BF}"/>
                  </a:ext>
                </a:extLst>
              </p:cNvPr>
              <p:cNvSpPr txBox="1">
                <a:spLocks noRot="1" noChangeAspect="1" noMove="1" noResize="1" noEditPoints="1" noAdjustHandles="1" noChangeArrowheads="1" noChangeShapeType="1" noTextEdit="1"/>
              </p:cNvSpPr>
              <p:nvPr/>
            </p:nvSpPr>
            <p:spPr>
              <a:xfrm>
                <a:off x="6848270" y="5253440"/>
                <a:ext cx="584445" cy="338554"/>
              </a:xfrm>
              <a:prstGeom prst="rect">
                <a:avLst/>
              </a:prstGeom>
              <a:blipFill>
                <a:blip r:embed="rId10"/>
                <a:stretch>
                  <a:fillRect t="-5455" b="-23636"/>
                </a:stretch>
              </a:blipFill>
            </p:spPr>
            <p:txBody>
              <a:bodyPr/>
              <a:lstStyle/>
              <a:p>
                <a:r>
                  <a:rPr lang="ru-RU">
                    <a:noFill/>
                  </a:rPr>
                  <a:t> </a:t>
                </a:r>
              </a:p>
            </p:txBody>
          </p:sp>
        </mc:Fallback>
      </mc:AlternateContent>
      <p:cxnSp>
        <p:nvCxnSpPr>
          <p:cNvPr id="29" name="Прямая со стрелкой 28">
            <a:extLst>
              <a:ext uri="{FF2B5EF4-FFF2-40B4-BE49-F238E27FC236}">
                <a16:creationId xmlns:a16="http://schemas.microsoft.com/office/drawing/2014/main" id="{196F7CC4-7B65-4A08-BF5F-35578AD7AAC9}"/>
              </a:ext>
            </a:extLst>
          </p:cNvPr>
          <p:cNvCxnSpPr>
            <a:cxnSpLocks/>
          </p:cNvCxnSpPr>
          <p:nvPr/>
        </p:nvCxnSpPr>
        <p:spPr>
          <a:xfrm>
            <a:off x="6569476" y="5422717"/>
            <a:ext cx="278794" cy="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0863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p:cNvSpPr>
          <p:nvPr/>
        </p:nvSpPr>
        <p:spPr>
          <a:xfrm>
            <a:off x="9448799"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10</a:t>
            </a:r>
          </a:p>
        </p:txBody>
      </p:sp>
      <p:sp>
        <p:nvSpPr>
          <p:cNvPr id="6" name="Заголовок 1"/>
          <p:cNvSpPr txBox="1">
            <a:spLocks/>
          </p:cNvSpPr>
          <p:nvPr/>
        </p:nvSpPr>
        <p:spPr>
          <a:xfrm>
            <a:off x="0" y="99703"/>
            <a:ext cx="12191999" cy="1267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Частотное кодирование</a:t>
            </a:r>
          </a:p>
        </p:txBody>
      </p:sp>
      <p:sp>
        <p:nvSpPr>
          <p:cNvPr id="10" name="Прямоугольник 9"/>
          <p:cNvSpPr/>
          <p:nvPr/>
        </p:nvSpPr>
        <p:spPr>
          <a:xfrm>
            <a:off x="8038851" y="1439506"/>
            <a:ext cx="4107663" cy="830997"/>
          </a:xfrm>
          <a:prstGeom prst="rect">
            <a:avLst/>
          </a:prstGeom>
        </p:spPr>
        <p:txBody>
          <a:bodyPr wrap="none">
            <a:spAutoFit/>
          </a:bodyPr>
          <a:lstStyle/>
          <a:p>
            <a:pPr algn="ctr"/>
            <a:r>
              <a:rPr lang="ru-RU" sz="2400" dirty="0"/>
              <a:t>− преобразование признаков </a:t>
            </a:r>
          </a:p>
          <a:p>
            <a:pPr algn="ctr"/>
            <a:r>
              <a:rPr lang="ru-RU" sz="2400" dirty="0"/>
              <a:t>в частоты входных </a:t>
            </a:r>
            <a:r>
              <a:rPr lang="ru-RU" sz="2400" dirty="0" err="1"/>
              <a:t>спайков</a:t>
            </a:r>
            <a:endParaRPr lang="ru-RU" sz="2400" dirty="0"/>
          </a:p>
        </p:txBody>
      </p:sp>
      <mc:AlternateContent xmlns:mc="http://schemas.openxmlformats.org/markup-compatibility/2006" xmlns:a14="http://schemas.microsoft.com/office/drawing/2010/main">
        <mc:Choice Requires="a14">
          <p:sp>
            <p:nvSpPr>
              <p:cNvPr id="12" name="Прямоугольник 11"/>
              <p:cNvSpPr/>
              <p:nvPr/>
            </p:nvSpPr>
            <p:spPr>
              <a:xfrm>
                <a:off x="4867713" y="1367435"/>
                <a:ext cx="2456570" cy="903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ru-RU" sz="2800" i="1" smtClean="0">
                              <a:latin typeface="Cambria Math" panose="02040503050406030204" pitchFamily="18" charset="0"/>
                            </a:rPr>
                          </m:ctrlPr>
                        </m:eqArrPr>
                        <m:e>
                          <m:sSub>
                            <m:sSubPr>
                              <m:ctrlPr>
                                <a:rPr lang="ru-RU" sz="2800" i="1">
                                  <a:latin typeface="Cambria Math" panose="02040503050406030204" pitchFamily="18" charset="0"/>
                                </a:rPr>
                              </m:ctrlPr>
                            </m:sSubPr>
                            <m:e>
                              <m:r>
                                <a:rPr lang="en-US" sz="2800" b="0"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sz="2800" b="0" i="1">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2800" b="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800" i="1">
                                  <a:latin typeface="Cambria Math" panose="02040503050406030204" pitchFamily="18" charset="0"/>
                                </a:rPr>
                              </m:ctrlPr>
                            </m:fPr>
                            <m:num>
                              <m:sSub>
                                <m:sSubPr>
                                  <m:ctrlPr>
                                    <a:rPr lang="ru-RU" sz="2800" i="1">
                                      <a:latin typeface="Cambria Math" panose="02040503050406030204" pitchFamily="18" charset="0"/>
                                    </a:rPr>
                                  </m:ctrlPr>
                                </m:sSubPr>
                                <m:e>
                                  <m:r>
                                    <a:rPr lang="en-US" sz="2800" b="0" i="1">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800" b="0" i="1">
                                      <a:latin typeface="Cambria Math" panose="02040503050406030204" pitchFamily="18" charset="0"/>
                                      <a:ea typeface="Times New Roman" panose="02020603050405020304" pitchFamily="18" charset="0"/>
                                      <a:cs typeface="Times New Roman" panose="02020603050405020304" pitchFamily="18" charset="0"/>
                                    </a:rPr>
                                    <m:t>𝑖</m:t>
                                  </m:r>
                                </m:sub>
                              </m:sSub>
                            </m:num>
                            <m:den>
                              <m:sSub>
                                <m:sSubPr>
                                  <m:ctrlPr>
                                    <a:rPr lang="ru-RU" sz="2800" i="1">
                                      <a:latin typeface="Cambria Math" panose="02040503050406030204" pitchFamily="18" charset="0"/>
                                    </a:rPr>
                                  </m:ctrlPr>
                                </m:sSubPr>
                                <m:e>
                                  <m:r>
                                    <a:rPr lang="en-US" sz="2800" b="0" i="1">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800" b="0" i="1">
                                      <a:latin typeface="Cambria Math" panose="02040503050406030204" pitchFamily="18" charset="0"/>
                                      <a:ea typeface="Times New Roman" panose="02020603050405020304" pitchFamily="18" charset="0"/>
                                      <a:cs typeface="Times New Roman" panose="02020603050405020304" pitchFamily="18" charset="0"/>
                                    </a:rPr>
                                    <m:t>𝑚𝑎𝑥</m:t>
                                  </m:r>
                                </m:sub>
                              </m:sSub>
                            </m:den>
                          </m:f>
                          <m:r>
                            <a:rPr lang="ru-RU" sz="2800" b="0" i="1">
                              <a:latin typeface="Cambria Math" panose="02040503050406030204" pitchFamily="18" charset="0"/>
                              <a:ea typeface="Times New Roman" panose="02020603050405020304" pitchFamily="18" charset="0"/>
                              <a:cs typeface="Times New Roman" panose="02020603050405020304" pitchFamily="18" charset="0"/>
                            </a:rPr>
                            <m:t>∗</m:t>
                          </m:r>
                          <m:r>
                            <a:rPr lang="en-US" sz="2800" b="0" i="1">
                              <a:latin typeface="Cambria Math" panose="02040503050406030204" pitchFamily="18" charset="0"/>
                              <a:ea typeface="Times New Roman" panose="02020603050405020304" pitchFamily="18" charset="0"/>
                              <a:cs typeface="Times New Roman" panose="02020603050405020304" pitchFamily="18" charset="0"/>
                            </a:rPr>
                            <m:t>𝐹</m:t>
                          </m:r>
                          <m:r>
                            <a:rPr lang="en-US" sz="2800" b="0" i="1">
                              <a:latin typeface="Cambria Math" panose="02040503050406030204" pitchFamily="18" charset="0"/>
                              <a:ea typeface="Times New Roman" panose="02020603050405020304" pitchFamily="18" charset="0"/>
                              <a:cs typeface="Times New Roman" panose="02020603050405020304" pitchFamily="18" charset="0"/>
                            </a:rPr>
                            <m:t> </m:t>
                          </m:r>
                        </m:e>
                      </m:eqArr>
                    </m:oMath>
                  </m:oMathPara>
                </a14:m>
                <a:endParaRPr lang="ru-RU" sz="2800"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4867713" y="1367435"/>
                <a:ext cx="2456570" cy="903068"/>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F3F354-B3CC-4E35-AD0B-626FF8649D9D}"/>
                  </a:ext>
                </a:extLst>
              </p:cNvPr>
              <p:cNvSpPr txBox="1"/>
              <p:nvPr/>
            </p:nvSpPr>
            <p:spPr>
              <a:xfrm>
                <a:off x="4280251" y="2517939"/>
                <a:ext cx="3631493" cy="1323439"/>
              </a:xfrm>
              <a:prstGeom prst="rect">
                <a:avLst/>
              </a:prstGeom>
              <a:noFill/>
            </p:spPr>
            <p:txBody>
              <a:bodyPr wrap="square">
                <a:spAutoFit/>
              </a:bodyPr>
              <a:lstStyle/>
              <a:p>
                <a:pPr algn="ctr"/>
                <a14:m>
                  <m:oMath xmlns:m="http://schemas.openxmlformats.org/officeDocument/2006/math">
                    <m:sSub>
                      <m:sSubPr>
                        <m:ctrlPr>
                          <a:rPr lang="ru-RU" sz="2000" i="1" smtClean="0">
                            <a:latin typeface="Cambria Math" panose="02040503050406030204" pitchFamily="18" charset="0"/>
                          </a:rPr>
                        </m:ctrlPr>
                      </m:sSubPr>
                      <m:e>
                        <m:r>
                          <a:rPr lang="en-US" sz="2000" b="0" i="1">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000" b="0" i="1">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ru-RU" sz="2000" b="0" i="1" dirty="0">
                    <a:latin typeface="Cambria Math" panose="02040503050406030204" pitchFamily="18" charset="0"/>
                    <a:ea typeface="Times New Roman" panose="02020603050405020304" pitchFamily="18" charset="0"/>
                    <a:cs typeface="Times New Roman" panose="02020603050405020304" pitchFamily="18" charset="0"/>
                  </a:rPr>
                  <a:t> </a:t>
                </a:r>
                <a:r>
                  <a:rPr lang="ru-RU" sz="2000" b="0" i="1" dirty="0">
                    <a:ea typeface="Times New Roman" panose="02020603050405020304" pitchFamily="18" charset="0"/>
                    <a:cs typeface="Times New Roman" panose="02020603050405020304" pitchFamily="18" charset="0"/>
                  </a:rPr>
                  <a:t>входной признак (число)</a:t>
                </a:r>
                <a:endParaRPr lang="ru-RU" sz="2000" b="0" i="1" dirty="0">
                  <a:latin typeface="Cambria Math" panose="02040503050406030204" pitchFamily="18" charset="0"/>
                  <a:ea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ru-RU" sz="2000" i="1" smtClean="0">
                            <a:latin typeface="Cambria Math" panose="02040503050406030204" pitchFamily="18" charset="0"/>
                          </a:rPr>
                        </m:ctrlPr>
                      </m:sSubPr>
                      <m:e>
                        <m:r>
                          <a:rPr lang="en-US" sz="2000" b="0"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sz="2000" b="0" i="1">
                            <a:latin typeface="Cambria Math" panose="02040503050406030204" pitchFamily="18" charset="0"/>
                            <a:ea typeface="Times New Roman" panose="02020603050405020304" pitchFamily="18" charset="0"/>
                            <a:cs typeface="Times New Roman" panose="02020603050405020304" pitchFamily="18" charset="0"/>
                          </a:rPr>
                          <m:t>𝑖</m:t>
                        </m:r>
                      </m:sub>
                    </m:sSub>
                    <m:r>
                      <a:rPr lang="ru-RU" sz="2000" b="0" i="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ru-RU" sz="2000" dirty="0"/>
                  <a:t> </a:t>
                </a:r>
                <a:r>
                  <a:rPr lang="ru-RU" sz="2000" i="1" dirty="0"/>
                  <a:t>частота </a:t>
                </a:r>
                <a:r>
                  <a:rPr lang="ru-RU" sz="2000" i="1" dirty="0" err="1"/>
                  <a:t>спайков</a:t>
                </a:r>
                <a:r>
                  <a:rPr lang="ru-RU" sz="2000" i="1" dirty="0"/>
                  <a:t> на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𝑖</m:t>
                    </m:r>
                  </m:oMath>
                </a14:m>
                <a:r>
                  <a:rPr lang="en-US" sz="2000" i="1" dirty="0"/>
                  <a:t>-</a:t>
                </a:r>
                <a:r>
                  <a:rPr lang="ru-RU" sz="2000" i="1" dirty="0"/>
                  <a:t>м входном нейроне</a:t>
                </a:r>
              </a:p>
              <a:p>
                <a:pPr algn="ctr"/>
                <a14:m>
                  <m:oMath xmlns:m="http://schemas.openxmlformats.org/officeDocument/2006/math">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𝐹</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i="1" dirty="0"/>
                  <a:t> </a:t>
                </a:r>
                <a:r>
                  <a:rPr lang="ru-RU" sz="2000" i="1" dirty="0"/>
                  <a:t>частота</a:t>
                </a:r>
              </a:p>
            </p:txBody>
          </p:sp>
        </mc:Choice>
        <mc:Fallback xmlns="">
          <p:sp>
            <p:nvSpPr>
              <p:cNvPr id="13" name="TextBox 12">
                <a:extLst>
                  <a:ext uri="{FF2B5EF4-FFF2-40B4-BE49-F238E27FC236}">
                    <a16:creationId xmlns:a16="http://schemas.microsoft.com/office/drawing/2014/main" id="{E4F3F354-B3CC-4E35-AD0B-626FF8649D9D}"/>
                  </a:ext>
                </a:extLst>
              </p:cNvPr>
              <p:cNvSpPr txBox="1">
                <a:spLocks noRot="1" noChangeAspect="1" noMove="1" noResize="1" noEditPoints="1" noAdjustHandles="1" noChangeArrowheads="1" noChangeShapeType="1" noTextEdit="1"/>
              </p:cNvSpPr>
              <p:nvPr/>
            </p:nvSpPr>
            <p:spPr>
              <a:xfrm>
                <a:off x="4280251" y="2517939"/>
                <a:ext cx="3631493" cy="1323439"/>
              </a:xfrm>
              <a:prstGeom prst="rect">
                <a:avLst/>
              </a:prstGeom>
              <a:blipFill>
                <a:blip r:embed="rId4"/>
                <a:stretch>
                  <a:fillRect t="-2304" b="-7373"/>
                </a:stretch>
              </a:blipFill>
            </p:spPr>
            <p:txBody>
              <a:bodyPr/>
              <a:lstStyle/>
              <a:p>
                <a:r>
                  <a:rPr lang="ru-RU">
                    <a:noFill/>
                  </a:rPr>
                  <a:t> </a:t>
                </a:r>
              </a:p>
            </p:txBody>
          </p:sp>
        </mc:Fallback>
      </mc:AlternateContent>
      <p:grpSp>
        <p:nvGrpSpPr>
          <p:cNvPr id="29" name="Группа 28">
            <a:extLst>
              <a:ext uri="{FF2B5EF4-FFF2-40B4-BE49-F238E27FC236}">
                <a16:creationId xmlns:a16="http://schemas.microsoft.com/office/drawing/2014/main" id="{863E00C3-CADE-4E9A-ADC6-FE433F86612B}"/>
              </a:ext>
            </a:extLst>
          </p:cNvPr>
          <p:cNvGrpSpPr/>
          <p:nvPr/>
        </p:nvGrpSpPr>
        <p:grpSpPr>
          <a:xfrm>
            <a:off x="242373" y="1136902"/>
            <a:ext cx="4199138" cy="1611571"/>
            <a:chOff x="310718" y="1054081"/>
            <a:chExt cx="4199138" cy="1611571"/>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D9F6842-FA3F-4F5B-81CE-C01034B95F51}"/>
                    </a:ext>
                  </a:extLst>
                </p:cNvPr>
                <p:cNvSpPr txBox="1"/>
                <p:nvPr/>
              </p:nvSpPr>
              <p:spPr>
                <a:xfrm>
                  <a:off x="310718" y="2245249"/>
                  <a:ext cx="84559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solidFill>
                                  <a:schemeClr val="accent2"/>
                                </a:solidFill>
                                <a:latin typeface="Cambria Math" panose="02040503050406030204" pitchFamily="18" charset="0"/>
                              </a:rPr>
                            </m:ctrlPr>
                          </m:sSubPr>
                          <m:e>
                            <m:r>
                              <a:rPr lang="ru-RU" sz="2000" i="1">
                                <a:solidFill>
                                  <a:schemeClr val="accent2"/>
                                </a:solidFill>
                                <a:latin typeface="Cambria Math" panose="02040503050406030204" pitchFamily="18" charset="0"/>
                              </a:rPr>
                              <m:t>−</m:t>
                            </m:r>
                            <m:r>
                              <a:rPr lang="en-US" sz="2000" i="1">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000" i="1">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𝑚𝑎𝑥</m:t>
                            </m:r>
                          </m:sub>
                        </m:sSub>
                      </m:oMath>
                    </m:oMathPara>
                  </a14:m>
                  <a:endParaRPr lang="ru-RU" dirty="0">
                    <a:solidFill>
                      <a:schemeClr val="accent2"/>
                    </a:solidFill>
                  </a:endParaRPr>
                </a:p>
              </p:txBody>
            </p:sp>
          </mc:Choice>
          <mc:Fallback xmlns="">
            <p:sp>
              <p:nvSpPr>
                <p:cNvPr id="21" name="TextBox 20">
                  <a:extLst>
                    <a:ext uri="{FF2B5EF4-FFF2-40B4-BE49-F238E27FC236}">
                      <a16:creationId xmlns:a16="http://schemas.microsoft.com/office/drawing/2014/main" id="{FD9F6842-FA3F-4F5B-81CE-C01034B95F51}"/>
                    </a:ext>
                  </a:extLst>
                </p:cNvPr>
                <p:cNvSpPr txBox="1">
                  <a:spLocks noRot="1" noChangeAspect="1" noMove="1" noResize="1" noEditPoints="1" noAdjustHandles="1" noChangeArrowheads="1" noChangeShapeType="1" noTextEdit="1"/>
                </p:cNvSpPr>
                <p:nvPr/>
              </p:nvSpPr>
              <p:spPr>
                <a:xfrm>
                  <a:off x="310718" y="2245249"/>
                  <a:ext cx="845598" cy="400110"/>
                </a:xfrm>
                <a:prstGeom prst="rect">
                  <a:avLst/>
                </a:prstGeom>
                <a:blipFill>
                  <a:blip r:embed="rId5"/>
                  <a:stretch>
                    <a:fillRect r="-2899"/>
                  </a:stretch>
                </a:blipFill>
              </p:spPr>
              <p:txBody>
                <a:bodyPr/>
                <a:lstStyle/>
                <a:p>
                  <a:r>
                    <a:rPr lang="ru-RU">
                      <a:noFill/>
                    </a:rPr>
                    <a:t> </a:t>
                  </a:r>
                </a:p>
              </p:txBody>
            </p:sp>
          </mc:Fallback>
        </mc:AlternateContent>
        <p:grpSp>
          <p:nvGrpSpPr>
            <p:cNvPr id="23" name="Группа 22">
              <a:extLst>
                <a:ext uri="{FF2B5EF4-FFF2-40B4-BE49-F238E27FC236}">
                  <a16:creationId xmlns:a16="http://schemas.microsoft.com/office/drawing/2014/main" id="{C1B51FBD-E8F5-422F-AFAB-A084E445E631}"/>
                </a:ext>
              </a:extLst>
            </p:cNvPr>
            <p:cNvGrpSpPr/>
            <p:nvPr/>
          </p:nvGrpSpPr>
          <p:grpSpPr>
            <a:xfrm>
              <a:off x="310718" y="1437573"/>
              <a:ext cx="4199138" cy="1228079"/>
              <a:chOff x="310718" y="1439506"/>
              <a:chExt cx="4199138" cy="1228079"/>
            </a:xfrm>
          </p:grpSpPr>
          <mc:AlternateContent xmlns:mc="http://schemas.openxmlformats.org/markup-compatibility/2006" xmlns:p14="http://schemas.microsoft.com/office/powerpoint/2010/main">
            <mc:Choice Requires="p14">
              <p:contentPart p14:bwMode="auto" r:id="rId6">
                <p14:nvContentPartPr>
                  <p14:cNvPr id="24" name="Рукописный ввод 23">
                    <a:extLst>
                      <a:ext uri="{FF2B5EF4-FFF2-40B4-BE49-F238E27FC236}">
                        <a16:creationId xmlns:a16="http://schemas.microsoft.com/office/drawing/2014/main" id="{353A8BCE-4190-4AB7-844B-9EA1D116F67E}"/>
                      </a:ext>
                    </a:extLst>
                  </p14:cNvPr>
                  <p14:cNvContentPartPr/>
                  <p14:nvPr/>
                </p14:nvContentPartPr>
                <p14:xfrm>
                  <a:off x="420691" y="1565744"/>
                  <a:ext cx="3859560" cy="578520"/>
                </p14:xfrm>
              </p:contentPart>
            </mc:Choice>
            <mc:Fallback xmlns="">
              <p:pic>
                <p:nvPicPr>
                  <p:cNvPr id="24" name="Рукописный ввод 23">
                    <a:extLst>
                      <a:ext uri="{FF2B5EF4-FFF2-40B4-BE49-F238E27FC236}">
                        <a16:creationId xmlns:a16="http://schemas.microsoft.com/office/drawing/2014/main" id="{353A8BCE-4190-4AB7-844B-9EA1D116F67E}"/>
                      </a:ext>
                    </a:extLst>
                  </p:cNvPr>
                  <p:cNvPicPr/>
                  <p:nvPr/>
                </p:nvPicPr>
                <p:blipFill>
                  <a:blip r:embed="rId7"/>
                  <a:stretch>
                    <a:fillRect/>
                  </a:stretch>
                </p:blipFill>
                <p:spPr>
                  <a:xfrm>
                    <a:off x="412051" y="1557104"/>
                    <a:ext cx="3877200" cy="596160"/>
                  </a:xfrm>
                  <a:prstGeom prst="rect">
                    <a:avLst/>
                  </a:prstGeom>
                </p:spPr>
              </p:pic>
            </mc:Fallback>
          </mc:AlternateContent>
          <p:cxnSp>
            <p:nvCxnSpPr>
              <p:cNvPr id="25" name="Прямая соединительная линия 24">
                <a:extLst>
                  <a:ext uri="{FF2B5EF4-FFF2-40B4-BE49-F238E27FC236}">
                    <a16:creationId xmlns:a16="http://schemas.microsoft.com/office/drawing/2014/main" id="{D8AF53EE-D1E6-49E5-90E6-4505CB5A8FCD}"/>
                  </a:ext>
                </a:extLst>
              </p:cNvPr>
              <p:cNvCxnSpPr/>
              <p:nvPr/>
            </p:nvCxnSpPr>
            <p:spPr>
              <a:xfrm>
                <a:off x="420691" y="1439506"/>
                <a:ext cx="3796202"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6" name="Прямая со стрелкой 25">
                <a:extLst>
                  <a:ext uri="{FF2B5EF4-FFF2-40B4-BE49-F238E27FC236}">
                    <a16:creationId xmlns:a16="http://schemas.microsoft.com/office/drawing/2014/main" id="{F7E956C0-C0E9-4E2F-8E56-C367CBA8DA0D}"/>
                  </a:ext>
                </a:extLst>
              </p:cNvPr>
              <p:cNvCxnSpPr/>
              <p:nvPr/>
            </p:nvCxnSpPr>
            <p:spPr>
              <a:xfrm>
                <a:off x="310718" y="2050741"/>
                <a:ext cx="4199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926426EC-A152-42C4-A733-EF963831DD44}"/>
                  </a:ext>
                </a:extLst>
              </p:cNvPr>
              <p:cNvCxnSpPr/>
              <p:nvPr/>
            </p:nvCxnSpPr>
            <p:spPr>
              <a:xfrm>
                <a:off x="400042" y="2667585"/>
                <a:ext cx="3796202" cy="0"/>
              </a:xfrm>
              <a:prstGeom prst="line">
                <a:avLst/>
              </a:prstGeom>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75E11B8-B683-4DE5-BF3F-4E874A95DD52}"/>
                    </a:ext>
                  </a:extLst>
                </p:cNvPr>
                <p:cNvSpPr txBox="1"/>
                <p:nvPr/>
              </p:nvSpPr>
              <p:spPr>
                <a:xfrm>
                  <a:off x="310718" y="1054081"/>
                  <a:ext cx="84559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solidFill>
                                  <a:schemeClr val="accent2"/>
                                </a:solidFill>
                                <a:latin typeface="Cambria Math" panose="02040503050406030204" pitchFamily="18" charset="0"/>
                              </a:rPr>
                            </m:ctrlPr>
                          </m:sSubPr>
                          <m:e>
                            <m:r>
                              <a:rPr lang="en-US" sz="2000" i="1">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000" i="1">
                                <a:solidFill>
                                  <a:schemeClr val="accent2"/>
                                </a:solidFill>
                                <a:latin typeface="Cambria Math" panose="02040503050406030204" pitchFamily="18" charset="0"/>
                                <a:ea typeface="Times New Roman" panose="02020603050405020304" pitchFamily="18" charset="0"/>
                                <a:cs typeface="Times New Roman" panose="02020603050405020304" pitchFamily="18" charset="0"/>
                              </a:rPr>
                              <m:t>𝑚𝑎𝑥</m:t>
                            </m:r>
                          </m:sub>
                        </m:sSub>
                      </m:oMath>
                    </m:oMathPara>
                  </a14:m>
                  <a:endParaRPr lang="ru-RU" dirty="0">
                    <a:solidFill>
                      <a:schemeClr val="accent2"/>
                    </a:solidFill>
                  </a:endParaRPr>
                </a:p>
              </p:txBody>
            </p:sp>
          </mc:Choice>
          <mc:Fallback xmlns="">
            <p:sp>
              <p:nvSpPr>
                <p:cNvPr id="28" name="TextBox 27">
                  <a:extLst>
                    <a:ext uri="{FF2B5EF4-FFF2-40B4-BE49-F238E27FC236}">
                      <a16:creationId xmlns:a16="http://schemas.microsoft.com/office/drawing/2014/main" id="{175E11B8-B683-4DE5-BF3F-4E874A95DD52}"/>
                    </a:ext>
                  </a:extLst>
                </p:cNvPr>
                <p:cNvSpPr txBox="1">
                  <a:spLocks noRot="1" noChangeAspect="1" noMove="1" noResize="1" noEditPoints="1" noAdjustHandles="1" noChangeArrowheads="1" noChangeShapeType="1" noTextEdit="1"/>
                </p:cNvSpPr>
                <p:nvPr/>
              </p:nvSpPr>
              <p:spPr>
                <a:xfrm>
                  <a:off x="310718" y="1054081"/>
                  <a:ext cx="845598" cy="400110"/>
                </a:xfrm>
                <a:prstGeom prst="rect">
                  <a:avLst/>
                </a:prstGeom>
                <a:blipFill>
                  <a:blip r:embed="rId8"/>
                  <a:stretch>
                    <a:fillRect/>
                  </a:stretch>
                </a:blipFill>
              </p:spPr>
              <p:txBody>
                <a:bodyPr/>
                <a:lstStyle/>
                <a:p>
                  <a:r>
                    <a:rPr lang="ru-RU">
                      <a:noFill/>
                    </a:rPr>
                    <a:t> </a:t>
                  </a:r>
                </a:p>
              </p:txBody>
            </p:sp>
          </mc:Fallback>
        </mc:AlternateContent>
      </p:grpSp>
      <p:pic>
        <p:nvPicPr>
          <p:cNvPr id="5" name="Рисунок 4" descr="Изображение выглядит как черный, темнота&#10;&#10;Автоматически созданное описание">
            <a:extLst>
              <a:ext uri="{FF2B5EF4-FFF2-40B4-BE49-F238E27FC236}">
                <a16:creationId xmlns:a16="http://schemas.microsoft.com/office/drawing/2014/main" id="{9D12BD14-C439-4E03-8F40-1BB6CE33A384}"/>
              </a:ext>
            </a:extLst>
          </p:cNvPr>
          <p:cNvPicPr>
            <a:picLocks noChangeAspect="1"/>
          </p:cNvPicPr>
          <p:nvPr/>
        </p:nvPicPr>
        <p:blipFill rotWithShape="1">
          <a:blip r:embed="rId9">
            <a:extLst>
              <a:ext uri="{28A0092B-C50C-407E-A947-70E740481C1C}">
                <a14:useLocalDpi xmlns:a14="http://schemas.microsoft.com/office/drawing/2010/main" val="0"/>
              </a:ext>
            </a:extLst>
          </a:blip>
          <a:srcRect t="77328"/>
          <a:stretch/>
        </p:blipFill>
        <p:spPr>
          <a:xfrm>
            <a:off x="10522943" y="5138848"/>
            <a:ext cx="913153" cy="830997"/>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D59EE76-D3C5-40C2-BC90-A04855227271}"/>
                  </a:ext>
                </a:extLst>
              </p:cNvPr>
              <p:cNvSpPr txBox="1"/>
              <p:nvPr/>
            </p:nvSpPr>
            <p:spPr>
              <a:xfrm>
                <a:off x="1798284" y="4326261"/>
                <a:ext cx="20898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rPr>
                          </m:ctrlPr>
                        </m:sSubPr>
                        <m:e>
                          <m:r>
                            <a:rPr lang="en-US" sz="2000" b="0" i="1">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1</m:t>
                          </m:r>
                        </m:sub>
                      </m:sSub>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=−10</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20525</m:t>
                      </m:r>
                    </m:oMath>
                  </m:oMathPara>
                </a14:m>
                <a:endParaRPr lang="ru-RU" sz="2000" b="0" dirty="0">
                  <a:ea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4D59EE76-D3C5-40C2-BC90-A04855227271}"/>
                  </a:ext>
                </a:extLst>
              </p:cNvPr>
              <p:cNvSpPr txBox="1">
                <a:spLocks noRot="1" noChangeAspect="1" noMove="1" noResize="1" noEditPoints="1" noAdjustHandles="1" noChangeArrowheads="1" noChangeShapeType="1" noTextEdit="1"/>
              </p:cNvSpPr>
              <p:nvPr/>
            </p:nvSpPr>
            <p:spPr>
              <a:xfrm>
                <a:off x="1798284" y="4326261"/>
                <a:ext cx="2089850" cy="400110"/>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9899CE2-44EA-40BA-BA35-D62B3D1FD08C}"/>
                  </a:ext>
                </a:extLst>
              </p:cNvPr>
              <p:cNvSpPr txBox="1"/>
              <p:nvPr/>
            </p:nvSpPr>
            <p:spPr>
              <a:xfrm>
                <a:off x="4391879" y="4105500"/>
                <a:ext cx="3300409" cy="676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ru-RU" sz="2000" i="1" smtClean="0">
                              <a:latin typeface="Cambria Math" panose="02040503050406030204" pitchFamily="18" charset="0"/>
                            </a:rPr>
                          </m:ctrlPr>
                        </m:eqArrPr>
                        <m:e>
                          <m:sSub>
                            <m:sSubPr>
                              <m:ctrlPr>
                                <a:rPr lang="ru-RU" sz="2000" i="1">
                                  <a:latin typeface="Cambria Math" panose="02040503050406030204" pitchFamily="18" charset="0"/>
                                </a:rPr>
                              </m:ctrlPr>
                            </m:sSubPr>
                            <m:e>
                              <m:r>
                                <a:rPr lang="en-US" sz="2000" b="0"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1</m:t>
                              </m:r>
                            </m:sub>
                          </m:sSub>
                          <m:r>
                            <a:rPr lang="ru-RU" sz="2000" b="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000" i="1" smtClean="0">
                                  <a:latin typeface="Cambria Math" panose="02040503050406030204" pitchFamily="18" charset="0"/>
                                </a:rPr>
                              </m:ctrlPr>
                            </m:fPr>
                            <m:num>
                              <m:r>
                                <a:rPr lang="ru-RU" sz="2000" i="1" smtClean="0">
                                  <a:latin typeface="Cambria Math" panose="02040503050406030204" pitchFamily="18" charset="0"/>
                                </a:rPr>
                                <m:t>−</m:t>
                              </m:r>
                              <m:r>
                                <a:rPr lang="ru-RU" sz="2000" b="0" i="1" smtClean="0">
                                  <a:latin typeface="Cambria Math" panose="02040503050406030204" pitchFamily="18" charset="0"/>
                                </a:rPr>
                                <m:t>10</m:t>
                              </m:r>
                              <m:r>
                                <a:rPr lang="en-US" sz="2000" b="0" i="1" smtClean="0">
                                  <a:latin typeface="Cambria Math" panose="02040503050406030204" pitchFamily="18" charset="0"/>
                                </a:rPr>
                                <m:t>.</m:t>
                              </m:r>
                              <m:r>
                                <a:rPr lang="ru-RU" sz="2000" b="0" i="1" smtClean="0">
                                  <a:latin typeface="Cambria Math" panose="02040503050406030204" pitchFamily="18" charset="0"/>
                                </a:rPr>
                                <m:t>20525</m:t>
                              </m:r>
                            </m:num>
                            <m:den>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100</m:t>
                              </m:r>
                            </m:den>
                          </m:f>
                          <m:r>
                            <a:rPr lang="ru-RU" sz="2000" b="0" i="1">
                              <a:latin typeface="Cambria Math" panose="02040503050406030204" pitchFamily="18" charset="0"/>
                              <a:ea typeface="Times New Roman" panose="02020603050405020304" pitchFamily="18" charset="0"/>
                              <a:cs typeface="Times New Roman" panose="02020603050405020304" pitchFamily="18" charset="0"/>
                            </a:rPr>
                            <m:t>∗</m:t>
                          </m:r>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25</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≈−2.5513</m:t>
                          </m:r>
                        </m:e>
                      </m:eqArr>
                    </m:oMath>
                  </m:oMathPara>
                </a14:m>
                <a:endParaRPr lang="ru-RU" sz="2000" dirty="0"/>
              </a:p>
            </p:txBody>
          </p:sp>
        </mc:Choice>
        <mc:Fallback xmlns="">
          <p:sp>
            <p:nvSpPr>
              <p:cNvPr id="30" name="TextBox 29">
                <a:extLst>
                  <a:ext uri="{FF2B5EF4-FFF2-40B4-BE49-F238E27FC236}">
                    <a16:creationId xmlns:a16="http://schemas.microsoft.com/office/drawing/2014/main" id="{C9899CE2-44EA-40BA-BA35-D62B3D1FD08C}"/>
                  </a:ext>
                </a:extLst>
              </p:cNvPr>
              <p:cNvSpPr txBox="1">
                <a:spLocks noRot="1" noChangeAspect="1" noMove="1" noResize="1" noEditPoints="1" noAdjustHandles="1" noChangeArrowheads="1" noChangeShapeType="1" noTextEdit="1"/>
              </p:cNvSpPr>
              <p:nvPr/>
            </p:nvSpPr>
            <p:spPr>
              <a:xfrm>
                <a:off x="4391879" y="4105500"/>
                <a:ext cx="3300409" cy="676852"/>
              </a:xfrm>
              <a:prstGeom prst="rect">
                <a:avLst/>
              </a:prstGeom>
              <a:blipFill>
                <a:blip r:embed="rId11"/>
                <a:stretch>
                  <a:fillRect r="-1143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6EEF97E-294C-4654-B4DE-EB73B5DD8965}"/>
                  </a:ext>
                </a:extLst>
              </p:cNvPr>
              <p:cNvSpPr txBox="1"/>
              <p:nvPr/>
            </p:nvSpPr>
            <p:spPr>
              <a:xfrm>
                <a:off x="-35928" y="4648690"/>
                <a:ext cx="1987296"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rPr>
                          </m:ctrlPr>
                        </m:sSubPr>
                        <m:e>
                          <m:r>
                            <a:rPr lang="en-US" sz="2000" b="0" i="1">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000" b="0" i="1">
                              <a:latin typeface="Cambria Math" panose="02040503050406030204" pitchFamily="18" charset="0"/>
                              <a:ea typeface="Times New Roman" panose="02020603050405020304" pitchFamily="18" charset="0"/>
                              <a:cs typeface="Times New Roman" panose="02020603050405020304" pitchFamily="18" charset="0"/>
                            </a:rPr>
                            <m:t>𝑚𝑎𝑥</m:t>
                          </m:r>
                        </m:sub>
                      </m:sSub>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ru-RU" sz="2000" b="0" dirty="0">
                  <a:ea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𝐹</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=25</m:t>
                      </m:r>
                    </m:oMath>
                  </m:oMathPara>
                </a14:m>
                <a:endParaRPr lang="ru-RU" sz="2000" dirty="0"/>
              </a:p>
            </p:txBody>
          </p:sp>
        </mc:Choice>
        <mc:Fallback xmlns="">
          <p:sp>
            <p:nvSpPr>
              <p:cNvPr id="31" name="TextBox 30">
                <a:extLst>
                  <a:ext uri="{FF2B5EF4-FFF2-40B4-BE49-F238E27FC236}">
                    <a16:creationId xmlns:a16="http://schemas.microsoft.com/office/drawing/2014/main" id="{36EEF97E-294C-4654-B4DE-EB73B5DD8965}"/>
                  </a:ext>
                </a:extLst>
              </p:cNvPr>
              <p:cNvSpPr txBox="1">
                <a:spLocks noRot="1" noChangeAspect="1" noMove="1" noResize="1" noEditPoints="1" noAdjustHandles="1" noChangeArrowheads="1" noChangeShapeType="1" noTextEdit="1"/>
              </p:cNvSpPr>
              <p:nvPr/>
            </p:nvSpPr>
            <p:spPr>
              <a:xfrm>
                <a:off x="-35928" y="4648690"/>
                <a:ext cx="1987296" cy="707886"/>
              </a:xfrm>
              <a:prstGeom prst="rect">
                <a:avLst/>
              </a:prstGeom>
              <a:blipFill>
                <a:blip r:embed="rId12"/>
                <a:stretch>
                  <a:fillRect/>
                </a:stretch>
              </a:blipFill>
            </p:spPr>
            <p:txBody>
              <a:bodyPr/>
              <a:lstStyle/>
              <a:p>
                <a:r>
                  <a:rPr lang="ru-RU">
                    <a:noFill/>
                  </a:rPr>
                  <a:t> </a:t>
                </a:r>
              </a:p>
            </p:txBody>
          </p:sp>
        </mc:Fallback>
      </mc:AlternateContent>
      <p:pic>
        <p:nvPicPr>
          <p:cNvPr id="32" name="Рисунок 31" descr="Изображение выглядит как черный, темнота&#10;&#10;Автоматически созданное описание">
            <a:extLst>
              <a:ext uri="{FF2B5EF4-FFF2-40B4-BE49-F238E27FC236}">
                <a16:creationId xmlns:a16="http://schemas.microsoft.com/office/drawing/2014/main" id="{8BA6FD2E-E1B6-4697-9F9C-CE04F76176C0}"/>
              </a:ext>
            </a:extLst>
          </p:cNvPr>
          <p:cNvPicPr>
            <a:picLocks noChangeAspect="1"/>
          </p:cNvPicPr>
          <p:nvPr/>
        </p:nvPicPr>
        <p:blipFill rotWithShape="1">
          <a:blip r:embed="rId9">
            <a:extLst>
              <a:ext uri="{28A0092B-C50C-407E-A947-70E740481C1C}">
                <a14:useLocalDpi xmlns:a14="http://schemas.microsoft.com/office/drawing/2010/main" val="0"/>
              </a:ext>
            </a:extLst>
          </a:blip>
          <a:srcRect b="74684"/>
          <a:stretch/>
        </p:blipFill>
        <p:spPr>
          <a:xfrm>
            <a:off x="10231874" y="3975353"/>
            <a:ext cx="1495290" cy="937146"/>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159F946-6EF4-4A06-8BB8-0AB75EC8DACF}"/>
                  </a:ext>
                </a:extLst>
              </p:cNvPr>
              <p:cNvSpPr txBox="1"/>
              <p:nvPr/>
            </p:nvSpPr>
            <p:spPr>
              <a:xfrm>
                <a:off x="4391879" y="5215921"/>
                <a:ext cx="3300409" cy="676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ru-RU" sz="2000" i="1" smtClean="0">
                              <a:latin typeface="Cambria Math" panose="02040503050406030204" pitchFamily="18" charset="0"/>
                            </a:rPr>
                          </m:ctrlPr>
                        </m:eqArrPr>
                        <m:e>
                          <m:sSub>
                            <m:sSubPr>
                              <m:ctrlPr>
                                <a:rPr lang="ru-RU" sz="2000" i="1">
                                  <a:latin typeface="Cambria Math" panose="02040503050406030204" pitchFamily="18" charset="0"/>
                                </a:rPr>
                              </m:ctrlPr>
                            </m:sSubPr>
                            <m:e>
                              <m:r>
                                <a:rPr lang="en-US" sz="2000" b="0"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𝑛</m:t>
                              </m:r>
                            </m:sub>
                          </m:sSub>
                          <m:r>
                            <a:rPr lang="ru-RU" sz="2000" b="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000" i="1" smtClean="0">
                                  <a:latin typeface="Cambria Math" panose="02040503050406030204" pitchFamily="18" charset="0"/>
                                </a:rPr>
                              </m:ctrlPr>
                            </m:fPr>
                            <m:num>
                              <m:r>
                                <a:rPr lang="en-US" sz="2000" i="1" smtClean="0">
                                  <a:latin typeface="Cambria Math" panose="02040503050406030204" pitchFamily="18" charset="0"/>
                                </a:rPr>
                                <m:t>3</m:t>
                              </m:r>
                              <m:r>
                                <a:rPr lang="en-US" sz="2000" b="0" i="1" smtClean="0">
                                  <a:latin typeface="Cambria Math" panose="02040503050406030204" pitchFamily="18" charset="0"/>
                                </a:rPr>
                                <m:t>0.07563</m:t>
                              </m:r>
                            </m:num>
                            <m:den>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100</m:t>
                              </m:r>
                            </m:den>
                          </m:f>
                          <m:r>
                            <a:rPr lang="ru-RU" sz="2000" b="0" i="1">
                              <a:latin typeface="Cambria Math" panose="02040503050406030204" pitchFamily="18" charset="0"/>
                              <a:ea typeface="Times New Roman" panose="02020603050405020304" pitchFamily="18" charset="0"/>
                              <a:cs typeface="Times New Roman" panose="02020603050405020304" pitchFamily="18" charset="0"/>
                            </a:rPr>
                            <m:t>∗</m:t>
                          </m:r>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25</m:t>
                          </m:r>
                          <m:r>
                            <a:rPr lang="en-US" sz="2000" i="1">
                              <a:latin typeface="Cambria Math" panose="02040503050406030204" pitchFamily="18" charset="0"/>
                              <a:ea typeface="Times New Roman" panose="02020603050405020304" pitchFamily="18" charset="0"/>
                              <a:cs typeface="Times New Roman" panose="02020603050405020304" pitchFamily="18" charset="0"/>
                            </a:rPr>
                            <m:t>≈7.5189</m:t>
                          </m:r>
                        </m:e>
                      </m:eqArr>
                    </m:oMath>
                  </m:oMathPara>
                </a14:m>
                <a:endParaRPr lang="ru-RU" sz="2000" dirty="0"/>
              </a:p>
            </p:txBody>
          </p:sp>
        </mc:Choice>
        <mc:Fallback xmlns="">
          <p:sp>
            <p:nvSpPr>
              <p:cNvPr id="34" name="TextBox 33">
                <a:extLst>
                  <a:ext uri="{FF2B5EF4-FFF2-40B4-BE49-F238E27FC236}">
                    <a16:creationId xmlns:a16="http://schemas.microsoft.com/office/drawing/2014/main" id="{B159F946-6EF4-4A06-8BB8-0AB75EC8DACF}"/>
                  </a:ext>
                </a:extLst>
              </p:cNvPr>
              <p:cNvSpPr txBox="1">
                <a:spLocks noRot="1" noChangeAspect="1" noMove="1" noResize="1" noEditPoints="1" noAdjustHandles="1" noChangeArrowheads="1" noChangeShapeType="1" noTextEdit="1"/>
              </p:cNvSpPr>
              <p:nvPr/>
            </p:nvSpPr>
            <p:spPr>
              <a:xfrm>
                <a:off x="4391879" y="5215921"/>
                <a:ext cx="3300409" cy="676852"/>
              </a:xfrm>
              <a:prstGeom prst="rect">
                <a:avLst/>
              </a:prstGeom>
              <a:blipFill>
                <a:blip r:embed="rId13"/>
                <a:stretch>
                  <a:fillRect r="-36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7810FFA-AB89-47AB-8BCD-F0FE63C754EE}"/>
                  </a:ext>
                </a:extLst>
              </p:cNvPr>
              <p:cNvSpPr txBox="1"/>
              <p:nvPr/>
            </p:nvSpPr>
            <p:spPr>
              <a:xfrm>
                <a:off x="1836833" y="5465443"/>
                <a:ext cx="20898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rPr>
                          </m:ctrlPr>
                        </m:sSubPr>
                        <m:e>
                          <m:r>
                            <a:rPr lang="en-US" sz="2000" b="0" i="1">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𝑛</m:t>
                          </m:r>
                        </m:sub>
                      </m:sSub>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3</m:t>
                      </m:r>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0</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0</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7</m:t>
                      </m:r>
                      <m:r>
                        <a:rPr lang="ru-RU" sz="2000" b="0" i="1" smtClean="0">
                          <a:latin typeface="Cambria Math" panose="02040503050406030204" pitchFamily="18" charset="0"/>
                          <a:ea typeface="Times New Roman" panose="02020603050405020304" pitchFamily="18" charset="0"/>
                          <a:cs typeface="Times New Roman" panose="02020603050405020304" pitchFamily="18" charset="0"/>
                        </a:rPr>
                        <m:t>5</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63</m:t>
                      </m:r>
                    </m:oMath>
                  </m:oMathPara>
                </a14:m>
                <a:endParaRPr lang="ru-RU" sz="2000" b="0" dirty="0">
                  <a:ea typeface="Times New Roman" panose="02020603050405020304" pitchFamily="18"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F7810FFA-AB89-47AB-8BCD-F0FE63C754EE}"/>
                  </a:ext>
                </a:extLst>
              </p:cNvPr>
              <p:cNvSpPr txBox="1">
                <a:spLocks noRot="1" noChangeAspect="1" noMove="1" noResize="1" noEditPoints="1" noAdjustHandles="1" noChangeArrowheads="1" noChangeShapeType="1" noTextEdit="1"/>
              </p:cNvSpPr>
              <p:nvPr/>
            </p:nvSpPr>
            <p:spPr>
              <a:xfrm>
                <a:off x="1836833" y="5465443"/>
                <a:ext cx="2089850" cy="400110"/>
              </a:xfrm>
              <a:prstGeom prst="rect">
                <a:avLst/>
              </a:prstGeom>
              <a:blipFill>
                <a:blip r:embed="rId14"/>
                <a:stretch>
                  <a:fillRect/>
                </a:stretch>
              </a:blipFill>
            </p:spPr>
            <p:txBody>
              <a:bodyPr/>
              <a:lstStyle/>
              <a:p>
                <a:r>
                  <a:rPr lang="ru-RU">
                    <a:noFill/>
                  </a:rPr>
                  <a:t> </a:t>
                </a:r>
              </a:p>
            </p:txBody>
          </p:sp>
        </mc:Fallback>
      </mc:AlternateContent>
      <p:cxnSp>
        <p:nvCxnSpPr>
          <p:cNvPr id="19" name="Прямая со стрелкой 18">
            <a:extLst>
              <a:ext uri="{FF2B5EF4-FFF2-40B4-BE49-F238E27FC236}">
                <a16:creationId xmlns:a16="http://schemas.microsoft.com/office/drawing/2014/main" id="{FC9D33E9-11A4-4630-BE25-785C238C9818}"/>
              </a:ext>
            </a:extLst>
          </p:cNvPr>
          <p:cNvCxnSpPr>
            <a:cxnSpLocks/>
          </p:cNvCxnSpPr>
          <p:nvPr/>
        </p:nvCxnSpPr>
        <p:spPr>
          <a:xfrm>
            <a:off x="3858338" y="4514124"/>
            <a:ext cx="555973"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1" name="Прямая со стрелкой 40">
            <a:extLst>
              <a:ext uri="{FF2B5EF4-FFF2-40B4-BE49-F238E27FC236}">
                <a16:creationId xmlns:a16="http://schemas.microsoft.com/office/drawing/2014/main" id="{64F4EDF9-4416-4839-A86E-B15E2F3749B5}"/>
              </a:ext>
            </a:extLst>
          </p:cNvPr>
          <p:cNvCxnSpPr>
            <a:cxnSpLocks/>
          </p:cNvCxnSpPr>
          <p:nvPr/>
        </p:nvCxnSpPr>
        <p:spPr>
          <a:xfrm>
            <a:off x="3858337" y="5613718"/>
            <a:ext cx="555973"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1D785F6-E73E-4B2E-87DD-210577D38210}"/>
                  </a:ext>
                </a:extLst>
              </p:cNvPr>
              <p:cNvSpPr txBox="1"/>
              <p:nvPr/>
            </p:nvSpPr>
            <p:spPr>
              <a:xfrm>
                <a:off x="8513302" y="4259260"/>
                <a:ext cx="1551387" cy="400110"/>
              </a:xfrm>
              <a:prstGeom prst="rect">
                <a:avLst/>
              </a:prstGeom>
              <a:noFill/>
            </p:spPr>
            <p:txBody>
              <a:bodyPr wrap="none" rtlCol="0">
                <a:spAutoFit/>
              </a:bodyPr>
              <a:lstStyle/>
              <a:p>
                <a:r>
                  <a:rPr lang="en-US" sz="2000" dirty="0" err="1"/>
                  <a:t>math.ceil</a:t>
                </a:r>
                <a:r>
                  <a:rPr lang="en-US" sz="2000" dirty="0"/>
                  <a:t>(</a:t>
                </a:r>
                <a14:m>
                  <m:oMath xmlns:m="http://schemas.openxmlformats.org/officeDocument/2006/math">
                    <m:sSub>
                      <m:sSubPr>
                        <m:ctrlPr>
                          <a:rPr lang="ru-RU" sz="2000" i="1" smtClean="0">
                            <a:latin typeface="Cambria Math" panose="02040503050406030204" pitchFamily="18" charset="0"/>
                          </a:rPr>
                        </m:ctrlPr>
                      </m:sSubPr>
                      <m:e>
                        <m:r>
                          <a:rPr lang="en-US" sz="2000" b="0"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000" dirty="0"/>
                  <a:t>)</a:t>
                </a:r>
                <a:endParaRPr lang="ru-RU" sz="2000" dirty="0"/>
              </a:p>
            </p:txBody>
          </p:sp>
        </mc:Choice>
        <mc:Fallback xmlns="">
          <p:sp>
            <p:nvSpPr>
              <p:cNvPr id="42" name="TextBox 41">
                <a:extLst>
                  <a:ext uri="{FF2B5EF4-FFF2-40B4-BE49-F238E27FC236}">
                    <a16:creationId xmlns:a16="http://schemas.microsoft.com/office/drawing/2014/main" id="{91D785F6-E73E-4B2E-87DD-210577D38210}"/>
                  </a:ext>
                </a:extLst>
              </p:cNvPr>
              <p:cNvSpPr txBox="1">
                <a:spLocks noRot="1" noChangeAspect="1" noMove="1" noResize="1" noEditPoints="1" noAdjustHandles="1" noChangeArrowheads="1" noChangeShapeType="1" noTextEdit="1"/>
              </p:cNvSpPr>
              <p:nvPr/>
            </p:nvSpPr>
            <p:spPr>
              <a:xfrm>
                <a:off x="8513302" y="4259260"/>
                <a:ext cx="1551387" cy="400110"/>
              </a:xfrm>
              <a:prstGeom prst="rect">
                <a:avLst/>
              </a:prstGeom>
              <a:blipFill>
                <a:blip r:embed="rId15"/>
                <a:stretch>
                  <a:fillRect l="-4331" t="-9231" r="-5118" b="-2769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5B9366F-B645-4B3F-B60E-840F66E32C30}"/>
                  </a:ext>
                </a:extLst>
              </p:cNvPr>
              <p:cNvSpPr txBox="1"/>
              <p:nvPr/>
            </p:nvSpPr>
            <p:spPr>
              <a:xfrm>
                <a:off x="8513302" y="5374806"/>
                <a:ext cx="1566583" cy="400110"/>
              </a:xfrm>
              <a:prstGeom prst="rect">
                <a:avLst/>
              </a:prstGeom>
              <a:noFill/>
            </p:spPr>
            <p:txBody>
              <a:bodyPr wrap="none" rtlCol="0">
                <a:spAutoFit/>
              </a:bodyPr>
              <a:lstStyle/>
              <a:p>
                <a:r>
                  <a:rPr lang="en-US" sz="2000" dirty="0"/>
                  <a:t>math.ceil(</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𝑛</m:t>
                        </m:r>
                      </m:sub>
                    </m:sSub>
                  </m:oMath>
                </a14:m>
                <a:r>
                  <a:rPr lang="en-US" sz="2000" dirty="0"/>
                  <a:t>)</a:t>
                </a:r>
                <a:endParaRPr lang="ru-RU" sz="2000" dirty="0"/>
              </a:p>
            </p:txBody>
          </p:sp>
        </mc:Choice>
        <mc:Fallback xmlns="">
          <p:sp>
            <p:nvSpPr>
              <p:cNvPr id="48" name="TextBox 47">
                <a:extLst>
                  <a:ext uri="{FF2B5EF4-FFF2-40B4-BE49-F238E27FC236}">
                    <a16:creationId xmlns:a16="http://schemas.microsoft.com/office/drawing/2014/main" id="{C5B9366F-B645-4B3F-B60E-840F66E32C30}"/>
                  </a:ext>
                </a:extLst>
              </p:cNvPr>
              <p:cNvSpPr txBox="1">
                <a:spLocks noRot="1" noChangeAspect="1" noMove="1" noResize="1" noEditPoints="1" noAdjustHandles="1" noChangeArrowheads="1" noChangeShapeType="1" noTextEdit="1"/>
              </p:cNvSpPr>
              <p:nvPr/>
            </p:nvSpPr>
            <p:spPr>
              <a:xfrm>
                <a:off x="8513302" y="5374806"/>
                <a:ext cx="1566583" cy="400110"/>
              </a:xfrm>
              <a:prstGeom prst="rect">
                <a:avLst/>
              </a:prstGeom>
              <a:blipFill>
                <a:blip r:embed="rId16"/>
                <a:stretch>
                  <a:fillRect l="-4280" t="-9231" r="-4280" b="-27692"/>
                </a:stretch>
              </a:blipFill>
            </p:spPr>
            <p:txBody>
              <a:bodyPr/>
              <a:lstStyle/>
              <a:p>
                <a:r>
                  <a:rPr lang="ru-RU">
                    <a:noFill/>
                  </a:rPr>
                  <a:t> </a:t>
                </a:r>
              </a:p>
            </p:txBody>
          </p:sp>
        </mc:Fallback>
      </mc:AlternateContent>
      <p:cxnSp>
        <p:nvCxnSpPr>
          <p:cNvPr id="51" name="Прямая со стрелкой 50">
            <a:extLst>
              <a:ext uri="{FF2B5EF4-FFF2-40B4-BE49-F238E27FC236}">
                <a16:creationId xmlns:a16="http://schemas.microsoft.com/office/drawing/2014/main" id="{4D1DD4D2-75DA-403F-9C9F-61A1590A1568}"/>
              </a:ext>
            </a:extLst>
          </p:cNvPr>
          <p:cNvCxnSpPr>
            <a:cxnSpLocks/>
          </p:cNvCxnSpPr>
          <p:nvPr/>
        </p:nvCxnSpPr>
        <p:spPr>
          <a:xfrm>
            <a:off x="7944642" y="5601029"/>
            <a:ext cx="406281"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3" name="Прямая со стрелкой 52">
            <a:extLst>
              <a:ext uri="{FF2B5EF4-FFF2-40B4-BE49-F238E27FC236}">
                <a16:creationId xmlns:a16="http://schemas.microsoft.com/office/drawing/2014/main" id="{A9B0BA92-7F81-4553-8F8B-01C450CBAC8D}"/>
              </a:ext>
            </a:extLst>
          </p:cNvPr>
          <p:cNvCxnSpPr>
            <a:cxnSpLocks/>
          </p:cNvCxnSpPr>
          <p:nvPr/>
        </p:nvCxnSpPr>
        <p:spPr>
          <a:xfrm>
            <a:off x="8147782" y="4500737"/>
            <a:ext cx="406281"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4" name="Прямая со стрелкой 53">
            <a:extLst>
              <a:ext uri="{FF2B5EF4-FFF2-40B4-BE49-F238E27FC236}">
                <a16:creationId xmlns:a16="http://schemas.microsoft.com/office/drawing/2014/main" id="{9E68F5D1-349B-4CD6-930B-8005A6A14A4D}"/>
              </a:ext>
            </a:extLst>
          </p:cNvPr>
          <p:cNvCxnSpPr>
            <a:cxnSpLocks/>
          </p:cNvCxnSpPr>
          <p:nvPr/>
        </p:nvCxnSpPr>
        <p:spPr>
          <a:xfrm>
            <a:off x="10028733" y="4459315"/>
            <a:ext cx="406281"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5" name="Прямая со стрелкой 54">
            <a:extLst>
              <a:ext uri="{FF2B5EF4-FFF2-40B4-BE49-F238E27FC236}">
                <a16:creationId xmlns:a16="http://schemas.microsoft.com/office/drawing/2014/main" id="{A1F34270-DD0E-40E6-9405-7208E61ACA99}"/>
              </a:ext>
            </a:extLst>
          </p:cNvPr>
          <p:cNvCxnSpPr>
            <a:cxnSpLocks/>
          </p:cNvCxnSpPr>
          <p:nvPr/>
        </p:nvCxnSpPr>
        <p:spPr>
          <a:xfrm>
            <a:off x="10028732" y="5554346"/>
            <a:ext cx="406281"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7" name="Прямая соединительная линия 56">
            <a:extLst>
              <a:ext uri="{FF2B5EF4-FFF2-40B4-BE49-F238E27FC236}">
                <a16:creationId xmlns:a16="http://schemas.microsoft.com/office/drawing/2014/main" id="{C61058A3-2229-4FCE-9E85-82EBBD458E48}"/>
              </a:ext>
            </a:extLst>
          </p:cNvPr>
          <p:cNvCxnSpPr>
            <a:cxnSpLocks/>
          </p:cNvCxnSpPr>
          <p:nvPr/>
        </p:nvCxnSpPr>
        <p:spPr>
          <a:xfrm>
            <a:off x="1743456" y="4259260"/>
            <a:ext cx="0" cy="171058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P spid="34" grpId="0"/>
      <p:bldP spid="35" grpId="0"/>
      <p:bldP spid="42"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0"/>
            <a:ext cx="12192000" cy="1325563"/>
          </a:xfrm>
        </p:spPr>
        <p:txBody>
          <a:bodyPr>
            <a:noAutofit/>
          </a:bodyPr>
          <a:lstStyle/>
          <a:p>
            <a:pPr algn="ctr"/>
            <a:r>
              <a:rPr lang="ru-RU" dirty="0"/>
              <a:t>Модификация модели </a:t>
            </a:r>
            <a:r>
              <a:rPr lang="ru-RU" dirty="0" err="1"/>
              <a:t>Ижикевича</a:t>
            </a:r>
            <a:endParaRPr lang="ru-RU" dirty="0"/>
          </a:p>
        </p:txBody>
      </p:sp>
      <p:sp>
        <p:nvSpPr>
          <p:cNvPr id="3" name="Номер слайда 2"/>
          <p:cNvSpPr>
            <a:spLocks noGrp="1"/>
          </p:cNvSpPr>
          <p:nvPr>
            <p:ph type="sldNum" sz="quarter" idx="12"/>
          </p:nvPr>
        </p:nvSpPr>
        <p:spPr>
          <a:xfrm>
            <a:off x="9347200" y="6492875"/>
            <a:ext cx="2844800" cy="365125"/>
          </a:xfrm>
        </p:spPr>
        <p:txBody>
          <a:bodyPr/>
          <a:lstStyle/>
          <a:p>
            <a:r>
              <a:rPr lang="ru-RU" sz="1800" b="1" dirty="0"/>
              <a:t>11</a:t>
            </a:r>
          </a:p>
        </p:txBody>
      </p:sp>
      <mc:AlternateContent xmlns:mc="http://schemas.openxmlformats.org/markup-compatibility/2006" xmlns:a14="http://schemas.microsoft.com/office/drawing/2010/main">
        <mc:Choice Requires="a14">
          <p:sp>
            <p:nvSpPr>
              <p:cNvPr id="2" name="Прямоугольник 1"/>
              <p:cNvSpPr/>
              <p:nvPr/>
            </p:nvSpPr>
            <p:spPr>
              <a:xfrm>
                <a:off x="1053518" y="4130734"/>
                <a:ext cx="4214936" cy="1484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ru-RU" sz="2000" i="1">
                              <a:latin typeface="Cambria Math" panose="02040503050406030204" pitchFamily="18" charset="0"/>
                            </a:rPr>
                          </m:ctrlPr>
                        </m:mPr>
                        <m:mr>
                          <m:e>
                            <m:d>
                              <m:dPr>
                                <m:begChr m:val="{"/>
                                <m:endChr m:val=""/>
                                <m:ctrlPr>
                                  <a:rPr lang="ru-RU" sz="2000" i="1">
                                    <a:latin typeface="Cambria Math" panose="02040503050406030204" pitchFamily="18" charset="0"/>
                                  </a:rPr>
                                </m:ctrlPr>
                              </m:dPr>
                              <m:e>
                                <m:eqArr>
                                  <m:eqArrPr>
                                    <m:ctrlPr>
                                      <a:rPr lang="ru-RU" sz="2000" i="1">
                                        <a:latin typeface="Cambria Math" panose="02040503050406030204" pitchFamily="18" charset="0"/>
                                      </a:rPr>
                                    </m:ctrlPr>
                                  </m:eqArrPr>
                                  <m:e>
                                    <m:r>
                                      <a:rPr lang="ru-RU" sz="2000">
                                        <a:latin typeface="Cambria Math" panose="02040503050406030204" pitchFamily="18" charset="0"/>
                                      </a:rPr>
                                      <m:t>&amp;</m:t>
                                    </m:r>
                                    <m:sSup>
                                      <m:sSupPr>
                                        <m:ctrlPr>
                                          <a:rPr lang="ru-RU" sz="2000" i="1">
                                            <a:latin typeface="Cambria Math" panose="02040503050406030204" pitchFamily="18" charset="0"/>
                                          </a:rPr>
                                        </m:ctrlPr>
                                      </m:sSupPr>
                                      <m:e>
                                        <m:r>
                                          <a:rPr lang="ru-RU" sz="2000" i="1">
                                            <a:latin typeface="Cambria Math" panose="02040503050406030204" pitchFamily="18" charset="0"/>
                                          </a:rPr>
                                          <m:t>𝑣</m:t>
                                        </m:r>
                                      </m:e>
                                      <m:sup>
                                        <m:r>
                                          <a:rPr lang="ru-RU" sz="2000">
                                            <a:latin typeface="Cambria Math" panose="02040503050406030204" pitchFamily="18" charset="0"/>
                                          </a:rPr>
                                          <m:t>′</m:t>
                                        </m:r>
                                      </m:sup>
                                    </m:sSup>
                                    <m:r>
                                      <a:rPr lang="ru-RU" sz="2000">
                                        <a:latin typeface="Cambria Math" panose="02040503050406030204" pitchFamily="18" charset="0"/>
                                      </a:rPr>
                                      <m:t>=0.04</m:t>
                                    </m:r>
                                    <m:sSup>
                                      <m:sSupPr>
                                        <m:ctrlPr>
                                          <a:rPr lang="ru-RU" sz="2000" i="1">
                                            <a:latin typeface="Cambria Math" panose="02040503050406030204" pitchFamily="18" charset="0"/>
                                          </a:rPr>
                                        </m:ctrlPr>
                                      </m:sSupPr>
                                      <m:e>
                                        <m:r>
                                          <a:rPr lang="ru-RU" sz="2000" i="1">
                                            <a:latin typeface="Cambria Math" panose="02040503050406030204" pitchFamily="18" charset="0"/>
                                          </a:rPr>
                                          <m:t>𝑣</m:t>
                                        </m:r>
                                      </m:e>
                                      <m:sup>
                                        <m:r>
                                          <a:rPr lang="ru-RU" sz="2000">
                                            <a:latin typeface="Cambria Math" panose="02040503050406030204" pitchFamily="18" charset="0"/>
                                          </a:rPr>
                                          <m:t>2</m:t>
                                        </m:r>
                                      </m:sup>
                                    </m:sSup>
                                    <m:r>
                                      <a:rPr lang="ru-RU" sz="2000">
                                        <a:latin typeface="Cambria Math" panose="02040503050406030204" pitchFamily="18" charset="0"/>
                                      </a:rPr>
                                      <m:t>+5</m:t>
                                    </m:r>
                                    <m:r>
                                      <a:rPr lang="ru-RU" sz="2000" i="1">
                                        <a:latin typeface="Cambria Math" panose="02040503050406030204" pitchFamily="18" charset="0"/>
                                      </a:rPr>
                                      <m:t>𝑣</m:t>
                                    </m:r>
                                    <m:r>
                                      <a:rPr lang="ru-RU" sz="2000">
                                        <a:latin typeface="Cambria Math" panose="02040503050406030204" pitchFamily="18" charset="0"/>
                                      </a:rPr>
                                      <m:t>+140−</m:t>
                                    </m:r>
                                    <m:r>
                                      <a:rPr lang="ru-RU" sz="2000" i="1">
                                        <a:latin typeface="Cambria Math" panose="02040503050406030204" pitchFamily="18" charset="0"/>
                                      </a:rPr>
                                      <m:t>𝑢</m:t>
                                    </m:r>
                                    <m:r>
                                      <a:rPr lang="ru-RU" sz="2000">
                                        <a:latin typeface="Cambria Math" panose="02040503050406030204" pitchFamily="18" charset="0"/>
                                      </a:rPr>
                                      <m:t>+</m:t>
                                    </m:r>
                                    <m:sSub>
                                      <m:sSubPr>
                                        <m:ctrlPr>
                                          <a:rPr lang="ru-RU" sz="2000" b="1" i="1" smtClean="0">
                                            <a:solidFill>
                                              <a:schemeClr val="accent6"/>
                                            </a:solidFill>
                                            <a:latin typeface="Cambria Math" panose="02040503050406030204" pitchFamily="18" charset="0"/>
                                          </a:rPr>
                                        </m:ctrlPr>
                                      </m:sSubPr>
                                      <m:e>
                                        <m:r>
                                          <a:rPr lang="ru-RU" sz="2000" b="1" i="1">
                                            <a:solidFill>
                                              <a:schemeClr val="accent6"/>
                                            </a:solidFill>
                                            <a:latin typeface="Cambria Math" panose="02040503050406030204" pitchFamily="18" charset="0"/>
                                          </a:rPr>
                                          <m:t>𝑰</m:t>
                                        </m:r>
                                      </m:e>
                                      <m:sub>
                                        <m:r>
                                          <a:rPr lang="ru-RU" sz="2000" b="1" i="1">
                                            <a:solidFill>
                                              <a:schemeClr val="accent6"/>
                                            </a:solidFill>
                                            <a:latin typeface="Cambria Math" panose="02040503050406030204" pitchFamily="18" charset="0"/>
                                          </a:rPr>
                                          <m:t>𝒔𝒚𝒏</m:t>
                                        </m:r>
                                      </m:sub>
                                    </m:sSub>
                                  </m:e>
                                  <m:e>
                                    <m:r>
                                      <a:rPr lang="ru-RU" sz="2000">
                                        <a:latin typeface="Cambria Math" panose="02040503050406030204" pitchFamily="18" charset="0"/>
                                      </a:rPr>
                                      <m:t>&amp;</m:t>
                                    </m:r>
                                    <m:sSup>
                                      <m:sSupPr>
                                        <m:ctrlPr>
                                          <a:rPr lang="ru-RU" sz="2000" i="1">
                                            <a:latin typeface="Cambria Math" panose="02040503050406030204" pitchFamily="18" charset="0"/>
                                          </a:rPr>
                                        </m:ctrlPr>
                                      </m:sSupPr>
                                      <m:e>
                                        <m:r>
                                          <a:rPr lang="ru-RU" sz="2000" i="1">
                                            <a:latin typeface="Cambria Math" panose="02040503050406030204" pitchFamily="18" charset="0"/>
                                          </a:rPr>
                                          <m:t>𝑢</m:t>
                                        </m:r>
                                      </m:e>
                                      <m:sup>
                                        <m:r>
                                          <a:rPr lang="ru-RU" sz="2000">
                                            <a:latin typeface="Cambria Math" panose="02040503050406030204" pitchFamily="18" charset="0"/>
                                          </a:rPr>
                                          <m:t>′</m:t>
                                        </m:r>
                                      </m:sup>
                                    </m:sSup>
                                    <m:r>
                                      <a:rPr lang="ru-RU" sz="2000">
                                        <a:latin typeface="Cambria Math" panose="02040503050406030204" pitchFamily="18" charset="0"/>
                                      </a:rPr>
                                      <m:t>=</m:t>
                                    </m:r>
                                    <m:r>
                                      <a:rPr lang="ru-RU" sz="2000" i="1">
                                        <a:latin typeface="Cambria Math" panose="02040503050406030204" pitchFamily="18" charset="0"/>
                                      </a:rPr>
                                      <m:t>𝑎</m:t>
                                    </m:r>
                                    <m:d>
                                      <m:dPr>
                                        <m:ctrlPr>
                                          <a:rPr lang="ru-RU" sz="2000" i="1">
                                            <a:latin typeface="Cambria Math" panose="02040503050406030204" pitchFamily="18" charset="0"/>
                                          </a:rPr>
                                        </m:ctrlPr>
                                      </m:dPr>
                                      <m:e>
                                        <m:r>
                                          <a:rPr lang="ru-RU" sz="2000" i="1">
                                            <a:latin typeface="Cambria Math" panose="02040503050406030204" pitchFamily="18" charset="0"/>
                                          </a:rPr>
                                          <m:t>𝑏𝑣</m:t>
                                        </m:r>
                                        <m:r>
                                          <a:rPr lang="ru-RU" sz="2000">
                                            <a:latin typeface="Cambria Math" panose="02040503050406030204" pitchFamily="18" charset="0"/>
                                          </a:rPr>
                                          <m:t>−</m:t>
                                        </m:r>
                                        <m:r>
                                          <a:rPr lang="ru-RU" sz="2000" i="1">
                                            <a:latin typeface="Cambria Math" panose="02040503050406030204" pitchFamily="18" charset="0"/>
                                          </a:rPr>
                                          <m:t>𝑢</m:t>
                                        </m:r>
                                      </m:e>
                                    </m:d>
                                  </m:e>
                                </m:eqArr>
                              </m:e>
                            </m:d>
                          </m:e>
                        </m:mr>
                        <m:mr>
                          <m:e>
                            <m:r>
                              <a:rPr lang="ru-RU" sz="2000" i="1">
                                <a:latin typeface="Cambria Math" panose="02040503050406030204" pitchFamily="18" charset="0"/>
                              </a:rPr>
                              <m:t>𝑖𝑓</m:t>
                            </m:r>
                            <m:r>
                              <a:rPr lang="ru-RU" sz="2000">
                                <a:latin typeface="Cambria Math" panose="02040503050406030204" pitchFamily="18" charset="0"/>
                              </a:rPr>
                              <m:t> </m:t>
                            </m:r>
                            <m:r>
                              <a:rPr lang="ru-RU" sz="2000" i="1">
                                <a:latin typeface="Cambria Math" panose="02040503050406030204" pitchFamily="18" charset="0"/>
                              </a:rPr>
                              <m:t>𝑣</m:t>
                            </m:r>
                            <m:r>
                              <a:rPr lang="ru-RU" sz="2000">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𝑣</m:t>
                                </m:r>
                              </m:e>
                              <m:sub>
                                <m:r>
                                  <a:rPr lang="ru-RU" sz="2000" i="1">
                                    <a:latin typeface="Cambria Math" panose="02040503050406030204" pitchFamily="18" charset="0"/>
                                  </a:rPr>
                                  <m:t>𝑝𝑒𝑎𝑘</m:t>
                                </m:r>
                              </m:sub>
                            </m:sSub>
                            <m:r>
                              <a:rPr lang="ru-RU" sz="2000">
                                <a:latin typeface="Cambria Math" panose="02040503050406030204" pitchFamily="18" charset="0"/>
                              </a:rPr>
                              <m:t>: </m:t>
                            </m:r>
                            <m:d>
                              <m:dPr>
                                <m:begChr m:val="{"/>
                                <m:endChr m:val=""/>
                                <m:ctrlPr>
                                  <a:rPr lang="ru-RU" sz="2000" i="1">
                                    <a:latin typeface="Cambria Math" panose="02040503050406030204" pitchFamily="18" charset="0"/>
                                  </a:rPr>
                                </m:ctrlPr>
                              </m:dPr>
                              <m:e>
                                <m:eqArr>
                                  <m:eqArrPr>
                                    <m:ctrlPr>
                                      <a:rPr lang="ru-RU" sz="2000" i="1">
                                        <a:latin typeface="Cambria Math" panose="02040503050406030204" pitchFamily="18" charset="0"/>
                                      </a:rPr>
                                    </m:ctrlPr>
                                  </m:eqArrPr>
                                  <m:e>
                                    <m:r>
                                      <a:rPr lang="ru-RU" sz="2000">
                                        <a:latin typeface="Cambria Math" panose="02040503050406030204" pitchFamily="18" charset="0"/>
                                      </a:rPr>
                                      <m:t>&amp;</m:t>
                                    </m:r>
                                    <m:r>
                                      <a:rPr lang="ru-RU" sz="2000" i="1">
                                        <a:latin typeface="Cambria Math" panose="02040503050406030204" pitchFamily="18" charset="0"/>
                                      </a:rPr>
                                      <m:t>𝑣</m:t>
                                    </m:r>
                                    <m:r>
                                      <a:rPr lang="ru-RU" sz="2000">
                                        <a:latin typeface="Cambria Math" panose="02040503050406030204" pitchFamily="18" charset="0"/>
                                      </a:rPr>
                                      <m:t>←</m:t>
                                    </m:r>
                                    <m:r>
                                      <a:rPr lang="ru-RU" sz="2000" i="1">
                                        <a:latin typeface="Cambria Math" panose="02040503050406030204" pitchFamily="18" charset="0"/>
                                      </a:rPr>
                                      <m:t>𝑐</m:t>
                                    </m:r>
                                  </m:e>
                                  <m:e>
                                    <m:r>
                                      <a:rPr lang="ru-RU" sz="2000">
                                        <a:latin typeface="Cambria Math" panose="02040503050406030204" pitchFamily="18" charset="0"/>
                                      </a:rPr>
                                      <m:t>&amp;</m:t>
                                    </m:r>
                                    <m:r>
                                      <a:rPr lang="ru-RU" sz="2000" i="1">
                                        <a:latin typeface="Cambria Math" panose="02040503050406030204" pitchFamily="18" charset="0"/>
                                      </a:rPr>
                                      <m:t>𝑢</m:t>
                                    </m:r>
                                    <m:r>
                                      <a:rPr lang="ru-RU" sz="2000">
                                        <a:latin typeface="Cambria Math" panose="02040503050406030204" pitchFamily="18" charset="0"/>
                                      </a:rPr>
                                      <m:t>←</m:t>
                                    </m:r>
                                    <m:r>
                                      <a:rPr lang="ru-RU" sz="2000" i="1">
                                        <a:latin typeface="Cambria Math" panose="02040503050406030204" pitchFamily="18" charset="0"/>
                                      </a:rPr>
                                      <m:t>𝑢</m:t>
                                    </m:r>
                                    <m:r>
                                      <a:rPr lang="ru-RU" sz="2000">
                                        <a:latin typeface="Cambria Math" panose="02040503050406030204" pitchFamily="18" charset="0"/>
                                      </a:rPr>
                                      <m:t>+</m:t>
                                    </m:r>
                                    <m:r>
                                      <a:rPr lang="ru-RU" sz="2000" i="1">
                                        <a:latin typeface="Cambria Math" panose="02040503050406030204" pitchFamily="18" charset="0"/>
                                      </a:rPr>
                                      <m:t>𝑑</m:t>
                                    </m:r>
                                  </m:e>
                                </m:eqArr>
                              </m:e>
                            </m:d>
                          </m:e>
                        </m:mr>
                      </m:m>
                    </m:oMath>
                  </m:oMathPara>
                </a14:m>
                <a:endParaRPr lang="ru-RU" sz="2000"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053518" y="4130734"/>
                <a:ext cx="4214936" cy="1484702"/>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6798447" y="4130734"/>
                <a:ext cx="4443909" cy="1651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ru-RU" i="1" smtClean="0">
                              <a:latin typeface="Cambria Math" panose="02040503050406030204" pitchFamily="18" charset="0"/>
                            </a:rPr>
                          </m:ctrlPr>
                        </m:mPr>
                        <m:mr>
                          <m:e>
                            <m:d>
                              <m:dPr>
                                <m:begChr m:val="{"/>
                                <m:endChr m:val=""/>
                                <m:ctrlPr>
                                  <a:rPr lang="ru-RU" i="1">
                                    <a:latin typeface="Cambria Math" panose="02040503050406030204" pitchFamily="18" charset="0"/>
                                  </a:rPr>
                                </m:ctrlPr>
                              </m:dPr>
                              <m:e>
                                <m:eqArr>
                                  <m:eqArrPr>
                                    <m:ctrlPr>
                                      <a:rPr lang="ru-RU" i="1">
                                        <a:latin typeface="Cambria Math" panose="02040503050406030204" pitchFamily="18" charset="0"/>
                                      </a:rPr>
                                    </m:ctrlPr>
                                  </m:eqArrPr>
                                  <m:e>
                                    <m:r>
                                      <a:rPr lang="ru-RU">
                                        <a:latin typeface="Cambria Math" panose="02040503050406030204" pitchFamily="18" charset="0"/>
                                      </a:rPr>
                                      <m:t>&amp;</m:t>
                                    </m:r>
                                    <m:sSup>
                                      <m:sSupPr>
                                        <m:ctrlPr>
                                          <a:rPr lang="ru-RU" i="1">
                                            <a:latin typeface="Cambria Math" panose="02040503050406030204" pitchFamily="18" charset="0"/>
                                          </a:rPr>
                                        </m:ctrlPr>
                                      </m:sSupPr>
                                      <m:e>
                                        <m:r>
                                          <a:rPr lang="ru-RU" i="1">
                                            <a:latin typeface="Cambria Math" panose="02040503050406030204" pitchFamily="18" charset="0"/>
                                          </a:rPr>
                                          <m:t>𝑣</m:t>
                                        </m:r>
                                      </m:e>
                                      <m:sup>
                                        <m:r>
                                          <a:rPr lang="ru-RU">
                                            <a:latin typeface="Cambria Math" panose="02040503050406030204" pitchFamily="18" charset="0"/>
                                          </a:rPr>
                                          <m:t>′</m:t>
                                        </m:r>
                                      </m:sup>
                                    </m:sSup>
                                    <m:r>
                                      <a:rPr lang="ru-RU">
                                        <a:latin typeface="Cambria Math" panose="02040503050406030204" pitchFamily="18" charset="0"/>
                                      </a:rPr>
                                      <m:t>=</m:t>
                                    </m:r>
                                    <m:f>
                                      <m:fPr>
                                        <m:ctrlPr>
                                          <a:rPr lang="ru-RU" i="1">
                                            <a:latin typeface="Cambria Math" panose="02040503050406030204" pitchFamily="18" charset="0"/>
                                          </a:rPr>
                                        </m:ctrlPr>
                                      </m:fPr>
                                      <m:num>
                                        <m:r>
                                          <a:rPr lang="ru-RU">
                                            <a:latin typeface="Cambria Math" panose="02040503050406030204" pitchFamily="18" charset="0"/>
                                          </a:rPr>
                                          <m:t>0.04</m:t>
                                        </m:r>
                                        <m:sSup>
                                          <m:sSupPr>
                                            <m:ctrlPr>
                                              <a:rPr lang="ru-RU" i="1">
                                                <a:latin typeface="Cambria Math" panose="02040503050406030204" pitchFamily="18" charset="0"/>
                                              </a:rPr>
                                            </m:ctrlPr>
                                          </m:sSupPr>
                                          <m:e>
                                            <m:r>
                                              <a:rPr lang="ru-RU" i="1">
                                                <a:latin typeface="Cambria Math" panose="02040503050406030204" pitchFamily="18" charset="0"/>
                                              </a:rPr>
                                              <m:t>𝑣</m:t>
                                            </m:r>
                                          </m:e>
                                          <m:sup>
                                            <m:r>
                                              <a:rPr lang="ru-RU">
                                                <a:latin typeface="Cambria Math" panose="02040503050406030204" pitchFamily="18" charset="0"/>
                                              </a:rPr>
                                              <m:t>2</m:t>
                                            </m:r>
                                          </m:sup>
                                        </m:sSup>
                                        <m:r>
                                          <a:rPr lang="ru-RU">
                                            <a:latin typeface="Cambria Math" panose="02040503050406030204" pitchFamily="18" charset="0"/>
                                          </a:rPr>
                                          <m:t>+5</m:t>
                                        </m:r>
                                        <m:r>
                                          <a:rPr lang="ru-RU" i="1">
                                            <a:latin typeface="Cambria Math" panose="02040503050406030204" pitchFamily="18" charset="0"/>
                                          </a:rPr>
                                          <m:t>𝑣</m:t>
                                        </m:r>
                                        <m:r>
                                          <a:rPr lang="ru-RU">
                                            <a:latin typeface="Cambria Math" panose="02040503050406030204" pitchFamily="18" charset="0"/>
                                          </a:rPr>
                                          <m:t>+140−</m:t>
                                        </m:r>
                                        <m:r>
                                          <a:rPr lang="ru-RU" i="1">
                                            <a:latin typeface="Cambria Math" panose="02040503050406030204" pitchFamily="18" charset="0"/>
                                          </a:rPr>
                                          <m:t>𝑢</m:t>
                                        </m:r>
                                        <m:r>
                                          <a:rPr lang="ru-RU" b="0" i="1" smtClean="0">
                                            <a:latin typeface="Cambria Math" panose="02040503050406030204" pitchFamily="18" charset="0"/>
                                          </a:rPr>
                                          <m:t>+</m:t>
                                        </m:r>
                                        <m:sSub>
                                          <m:sSubPr>
                                            <m:ctrlPr>
                                              <a:rPr lang="ru-RU" b="1" i="1" smtClean="0">
                                                <a:solidFill>
                                                  <a:schemeClr val="accent6"/>
                                                </a:solidFill>
                                                <a:latin typeface="Cambria Math" panose="02040503050406030204" pitchFamily="18" charset="0"/>
                                              </a:rPr>
                                            </m:ctrlPr>
                                          </m:sSubPr>
                                          <m:e>
                                            <m:r>
                                              <a:rPr lang="ru-RU" b="1" i="1">
                                                <a:solidFill>
                                                  <a:schemeClr val="accent6"/>
                                                </a:solidFill>
                                                <a:latin typeface="Cambria Math" panose="02040503050406030204" pitchFamily="18" charset="0"/>
                                              </a:rPr>
                                              <m:t>𝑰</m:t>
                                            </m:r>
                                          </m:e>
                                          <m:sub>
                                            <m:r>
                                              <a:rPr lang="ru-RU" b="1" i="1">
                                                <a:solidFill>
                                                  <a:schemeClr val="accent6"/>
                                                </a:solidFill>
                                                <a:latin typeface="Cambria Math" panose="02040503050406030204" pitchFamily="18" charset="0"/>
                                              </a:rPr>
                                              <m:t>𝒔𝒚𝒏</m:t>
                                            </m:r>
                                          </m:sub>
                                        </m:sSub>
                                        <m:r>
                                          <a:rPr lang="ru-RU" i="1" smtClean="0">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𝑟𝑒𝑑</m:t>
                                        </m:r>
                                      </m:num>
                                      <m:den>
                                        <m:r>
                                          <a:rPr lang="en-US" b="0" i="1" smtClean="0">
                                            <a:solidFill>
                                              <a:srgbClr val="B818B4"/>
                                            </a:solidFill>
                                            <a:latin typeface="Cambria Math" panose="02040503050406030204" pitchFamily="18" charset="0"/>
                                          </a:rPr>
                                          <m:t>𝐶</m:t>
                                        </m:r>
                                      </m:den>
                                    </m:f>
                                  </m:e>
                                  <m:e>
                                    <m:r>
                                      <a:rPr lang="ru-RU">
                                        <a:latin typeface="Cambria Math" panose="02040503050406030204" pitchFamily="18" charset="0"/>
                                      </a:rPr>
                                      <m:t>&amp;</m:t>
                                    </m:r>
                                    <m:sSup>
                                      <m:sSupPr>
                                        <m:ctrlPr>
                                          <a:rPr lang="ru-RU" i="1">
                                            <a:latin typeface="Cambria Math" panose="02040503050406030204" pitchFamily="18" charset="0"/>
                                          </a:rPr>
                                        </m:ctrlPr>
                                      </m:sSupPr>
                                      <m:e>
                                        <m:r>
                                          <a:rPr lang="ru-RU" i="1">
                                            <a:latin typeface="Cambria Math" panose="02040503050406030204" pitchFamily="18" charset="0"/>
                                          </a:rPr>
                                          <m:t>𝑢</m:t>
                                        </m:r>
                                      </m:e>
                                      <m:sup>
                                        <m:r>
                                          <a:rPr lang="ru-RU">
                                            <a:latin typeface="Cambria Math" panose="02040503050406030204" pitchFamily="18" charset="0"/>
                                          </a:rPr>
                                          <m:t>′</m:t>
                                        </m:r>
                                      </m:sup>
                                    </m:sSup>
                                    <m:r>
                                      <a:rPr lang="ru-RU">
                                        <a:latin typeface="Cambria Math" panose="02040503050406030204" pitchFamily="18" charset="0"/>
                                      </a:rPr>
                                      <m:t>=</m:t>
                                    </m:r>
                                    <m:r>
                                      <a:rPr lang="ru-RU" i="1">
                                        <a:latin typeface="Cambria Math" panose="02040503050406030204" pitchFamily="18" charset="0"/>
                                      </a:rPr>
                                      <m:t>𝑎</m:t>
                                    </m:r>
                                    <m:d>
                                      <m:dPr>
                                        <m:ctrlPr>
                                          <a:rPr lang="ru-RU" i="1">
                                            <a:latin typeface="Cambria Math" panose="02040503050406030204" pitchFamily="18" charset="0"/>
                                          </a:rPr>
                                        </m:ctrlPr>
                                      </m:dPr>
                                      <m:e>
                                        <m:r>
                                          <a:rPr lang="ru-RU" i="1">
                                            <a:latin typeface="Cambria Math" panose="02040503050406030204" pitchFamily="18" charset="0"/>
                                          </a:rPr>
                                          <m:t>𝑏𝑣</m:t>
                                        </m:r>
                                        <m:r>
                                          <a:rPr lang="ru-RU">
                                            <a:latin typeface="Cambria Math" panose="02040503050406030204" pitchFamily="18" charset="0"/>
                                          </a:rPr>
                                          <m:t>−</m:t>
                                        </m:r>
                                        <m:r>
                                          <a:rPr lang="ru-RU" i="1">
                                            <a:latin typeface="Cambria Math" panose="02040503050406030204" pitchFamily="18" charset="0"/>
                                          </a:rPr>
                                          <m:t>𝑢</m:t>
                                        </m:r>
                                      </m:e>
                                    </m:d>
                                  </m:e>
                                </m:eqArr>
                              </m:e>
                            </m:d>
                          </m:e>
                        </m:mr>
                        <m:mr>
                          <m:e>
                            <m:r>
                              <a:rPr lang="ru-RU" i="1">
                                <a:latin typeface="Cambria Math" panose="02040503050406030204" pitchFamily="18" charset="0"/>
                              </a:rPr>
                              <m:t>𝑖𝑓</m:t>
                            </m:r>
                            <m:r>
                              <a:rPr lang="ru-RU">
                                <a:latin typeface="Cambria Math" panose="02040503050406030204" pitchFamily="18" charset="0"/>
                              </a:rPr>
                              <m:t> </m:t>
                            </m:r>
                            <m:r>
                              <a:rPr lang="ru-RU" i="1">
                                <a:latin typeface="Cambria Math" panose="02040503050406030204" pitchFamily="18" charset="0"/>
                              </a:rPr>
                              <m:t>𝑣</m:t>
                            </m:r>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𝑣</m:t>
                                </m:r>
                              </m:e>
                              <m:sub>
                                <m:r>
                                  <a:rPr lang="ru-RU" i="1">
                                    <a:latin typeface="Cambria Math" panose="02040503050406030204" pitchFamily="18" charset="0"/>
                                  </a:rPr>
                                  <m:t>𝑝𝑒𝑎𝑘</m:t>
                                </m:r>
                              </m:sub>
                            </m:sSub>
                            <m:r>
                              <a:rPr lang="ru-RU">
                                <a:latin typeface="Cambria Math" panose="02040503050406030204" pitchFamily="18" charset="0"/>
                              </a:rPr>
                              <m:t>: </m:t>
                            </m:r>
                            <m:d>
                              <m:dPr>
                                <m:begChr m:val="{"/>
                                <m:endChr m:val=""/>
                                <m:ctrlPr>
                                  <a:rPr lang="ru-RU" i="1">
                                    <a:latin typeface="Cambria Math" panose="02040503050406030204" pitchFamily="18" charset="0"/>
                                  </a:rPr>
                                </m:ctrlPr>
                              </m:dPr>
                              <m:e>
                                <m:eqArr>
                                  <m:eqArrPr>
                                    <m:ctrlPr>
                                      <a:rPr lang="ru-RU" i="1">
                                        <a:latin typeface="Cambria Math" panose="02040503050406030204" pitchFamily="18" charset="0"/>
                                      </a:rPr>
                                    </m:ctrlPr>
                                  </m:eqArrPr>
                                  <m:e>
                                    <m:r>
                                      <a:rPr lang="ru-RU">
                                        <a:latin typeface="Cambria Math" panose="02040503050406030204" pitchFamily="18" charset="0"/>
                                      </a:rPr>
                                      <m:t>&amp;</m:t>
                                    </m:r>
                                    <m:r>
                                      <a:rPr lang="ru-RU" i="1">
                                        <a:latin typeface="Cambria Math" panose="02040503050406030204" pitchFamily="18" charset="0"/>
                                      </a:rPr>
                                      <m:t>𝑣</m:t>
                                    </m:r>
                                    <m:r>
                                      <a:rPr lang="ru-RU">
                                        <a:latin typeface="Cambria Math" panose="02040503050406030204" pitchFamily="18" charset="0"/>
                                      </a:rPr>
                                      <m:t>←</m:t>
                                    </m:r>
                                    <m:r>
                                      <a:rPr lang="ru-RU" i="1">
                                        <a:latin typeface="Cambria Math" panose="02040503050406030204" pitchFamily="18" charset="0"/>
                                      </a:rPr>
                                      <m:t>𝑐</m:t>
                                    </m:r>
                                  </m:e>
                                  <m:e>
                                    <m:r>
                                      <a:rPr lang="ru-RU">
                                        <a:latin typeface="Cambria Math" panose="02040503050406030204" pitchFamily="18" charset="0"/>
                                      </a:rPr>
                                      <m:t>&amp;</m:t>
                                    </m:r>
                                    <m:r>
                                      <a:rPr lang="ru-RU" i="1">
                                        <a:latin typeface="Cambria Math" panose="02040503050406030204" pitchFamily="18" charset="0"/>
                                      </a:rPr>
                                      <m:t>𝑢</m:t>
                                    </m:r>
                                    <m:r>
                                      <a:rPr lang="ru-RU">
                                        <a:latin typeface="Cambria Math" panose="02040503050406030204" pitchFamily="18" charset="0"/>
                                      </a:rPr>
                                      <m:t>←</m:t>
                                    </m:r>
                                    <m:r>
                                      <a:rPr lang="ru-RU" i="1">
                                        <a:latin typeface="Cambria Math" panose="02040503050406030204" pitchFamily="18" charset="0"/>
                                      </a:rPr>
                                      <m:t>𝑢</m:t>
                                    </m:r>
                                    <m:r>
                                      <a:rPr lang="ru-RU">
                                        <a:latin typeface="Cambria Math" panose="02040503050406030204" pitchFamily="18" charset="0"/>
                                      </a:rPr>
                                      <m:t>+</m:t>
                                    </m:r>
                                    <m:r>
                                      <a:rPr lang="ru-RU" i="1">
                                        <a:latin typeface="Cambria Math" panose="02040503050406030204" pitchFamily="18" charset="0"/>
                                      </a:rPr>
                                      <m:t>𝑑</m:t>
                                    </m:r>
                                  </m:e>
                                </m:eqArr>
                              </m:e>
                            </m:d>
                          </m:e>
                        </m:mr>
                      </m:m>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6798447" y="4130734"/>
                <a:ext cx="4443909" cy="1651671"/>
              </a:xfrm>
              <a:prstGeom prst="rect">
                <a:avLst/>
              </a:prstGeom>
              <a:blipFill>
                <a:blip r:embed="rId4"/>
                <a:stretch>
                  <a:fillRect/>
                </a:stretch>
              </a:blipFill>
            </p:spPr>
            <p:txBody>
              <a:bodyPr/>
              <a:lstStyle/>
              <a:p>
                <a:r>
                  <a:rPr lang="ru-RU">
                    <a:noFill/>
                  </a:rPr>
                  <a:t> </a:t>
                </a:r>
              </a:p>
            </p:txBody>
          </p:sp>
        </mc:Fallback>
      </mc:AlternateContent>
      <p:sp>
        <p:nvSpPr>
          <p:cNvPr id="5" name="Стрелка вниз 4"/>
          <p:cNvSpPr/>
          <p:nvPr/>
        </p:nvSpPr>
        <p:spPr>
          <a:xfrm rot="16200000">
            <a:off x="5818495" y="2197145"/>
            <a:ext cx="399932" cy="472088"/>
          </a:xfrm>
          <a:prstGeom prst="downArrow">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2400" b="1" dirty="0"/>
          </a:p>
        </p:txBody>
      </p:sp>
      <p:pic>
        <p:nvPicPr>
          <p:cNvPr id="10" name="Рисунок 9">
            <a:extLst>
              <a:ext uri="{FF2B5EF4-FFF2-40B4-BE49-F238E27FC236}">
                <a16:creationId xmlns:a16="http://schemas.microsoft.com/office/drawing/2014/main" id="{BEE66048-418D-4623-A148-BF072C7B8F0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45727" y="939639"/>
            <a:ext cx="4305476" cy="3062696"/>
          </a:xfrm>
          <a:prstGeom prst="rect">
            <a:avLst/>
          </a:prstGeom>
        </p:spPr>
      </p:pic>
      <p:pic>
        <p:nvPicPr>
          <p:cNvPr id="12" name="Рисунок 11">
            <a:extLst>
              <a:ext uri="{FF2B5EF4-FFF2-40B4-BE49-F238E27FC236}">
                <a16:creationId xmlns:a16="http://schemas.microsoft.com/office/drawing/2014/main" id="{F75318F1-A1FC-4B1F-94CB-8CE1E62D159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639487" y="939639"/>
            <a:ext cx="4305476" cy="3117456"/>
          </a:xfrm>
          <a:prstGeom prst="rect">
            <a:avLst/>
          </a:prstGeom>
        </p:spPr>
      </p:pic>
      <p:sp>
        <p:nvSpPr>
          <p:cNvPr id="7" name="Овал 6">
            <a:extLst>
              <a:ext uri="{FF2B5EF4-FFF2-40B4-BE49-F238E27FC236}">
                <a16:creationId xmlns:a16="http://schemas.microsoft.com/office/drawing/2014/main" id="{D23AF1A9-CFB2-4D7B-A5F3-8E3AF128DD6B}"/>
              </a:ext>
            </a:extLst>
          </p:cNvPr>
          <p:cNvSpPr/>
          <p:nvPr/>
        </p:nvSpPr>
        <p:spPr>
          <a:xfrm>
            <a:off x="9347200" y="3252466"/>
            <a:ext cx="1492435" cy="325226"/>
          </a:xfrm>
          <a:prstGeom prst="ellipse">
            <a:avLst/>
          </a:prstGeom>
          <a:noFill/>
          <a:ln w="28575">
            <a:solidFill>
              <a:srgbClr val="B81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cxnSp>
        <p:nvCxnSpPr>
          <p:cNvPr id="13" name="Прямая со стрелкой 12">
            <a:extLst>
              <a:ext uri="{FF2B5EF4-FFF2-40B4-BE49-F238E27FC236}">
                <a16:creationId xmlns:a16="http://schemas.microsoft.com/office/drawing/2014/main" id="{6AC29978-108D-41B2-9E96-6F8A6AEBC000}"/>
              </a:ext>
            </a:extLst>
          </p:cNvPr>
          <p:cNvCxnSpPr>
            <a:cxnSpLocks/>
          </p:cNvCxnSpPr>
          <p:nvPr/>
        </p:nvCxnSpPr>
        <p:spPr>
          <a:xfrm>
            <a:off x="9010835" y="3065191"/>
            <a:ext cx="497150"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57643A-7D06-44C4-A2EC-4DF7B69CAEBA}"/>
                  </a:ext>
                </a:extLst>
              </p:cNvPr>
              <p:cNvSpPr txBox="1"/>
              <p:nvPr/>
            </p:nvSpPr>
            <p:spPr>
              <a:xfrm>
                <a:off x="3037642" y="5892675"/>
                <a:ext cx="6116715" cy="850426"/>
              </a:xfrm>
              <a:prstGeom prst="rect">
                <a:avLst/>
              </a:prstGeom>
              <a:noFill/>
            </p:spPr>
            <p:txBody>
              <a:bodyPr wrap="square">
                <a:spAutoFit/>
              </a:bodyPr>
              <a:lstStyle/>
              <a:p>
                <a:pPr algn="ctr"/>
                <a14:m>
                  <m:oMath xmlns:m="http://schemas.openxmlformats.org/officeDocument/2006/math">
                    <m:r>
                      <a:rPr lang="ru-RU" sz="1600" i="1" smtClean="0">
                        <a:latin typeface="Cambria Math" panose="02040503050406030204" pitchFamily="18" charset="0"/>
                      </a:rPr>
                      <m:t>𝑣</m:t>
                    </m:r>
                    <m:r>
                      <a:rPr lang="ru-RU" sz="1600" b="0" i="1" smtClean="0">
                        <a:latin typeface="Cambria Math" panose="02040503050406030204" pitchFamily="18" charset="0"/>
                      </a:rPr>
                      <m:t>−</m:t>
                    </m:r>
                  </m:oMath>
                </a14:m>
                <a:r>
                  <a:rPr lang="ru-RU" sz="1600" i="1" dirty="0"/>
                  <a:t> напряжение на мембране нейрона, </a:t>
                </a:r>
                <a14:m>
                  <m:oMath xmlns:m="http://schemas.openxmlformats.org/officeDocument/2006/math">
                    <m:r>
                      <a:rPr lang="ru-RU" sz="1600" i="1">
                        <a:latin typeface="Cambria Math" panose="02040503050406030204" pitchFamily="18" charset="0"/>
                      </a:rPr>
                      <m:t>𝑢</m:t>
                    </m:r>
                    <m:r>
                      <a:rPr lang="ru-RU" sz="1600" b="0" i="1" smtClean="0">
                        <a:latin typeface="Cambria Math" panose="02040503050406030204" pitchFamily="18" charset="0"/>
                      </a:rPr>
                      <m:t> − </m:t>
                    </m:r>
                  </m:oMath>
                </a14:m>
                <a:r>
                  <a:rPr lang="ru-RU" sz="1600" i="1" dirty="0"/>
                  <a:t>вспомогательная переменная, </a:t>
                </a:r>
                <a:r>
                  <a:rPr lang="ru-RU" sz="1600" i="1" dirty="0" err="1"/>
                  <a:t>хар</a:t>
                </a:r>
                <a:r>
                  <a:rPr lang="ru-RU" sz="1600" i="1" dirty="0"/>
                  <a:t>-я восстановление мембраны, </a:t>
                </a:r>
                <a14:m>
                  <m:oMath xmlns:m="http://schemas.openxmlformats.org/officeDocument/2006/math">
                    <m:sSub>
                      <m:sSubPr>
                        <m:ctrlPr>
                          <a:rPr lang="ru-RU" sz="1600" i="1" smtClean="0">
                            <a:solidFill>
                              <a:schemeClr val="tx1"/>
                            </a:solidFill>
                            <a:latin typeface="Cambria Math" panose="02040503050406030204" pitchFamily="18" charset="0"/>
                          </a:rPr>
                        </m:ctrlPr>
                      </m:sSubPr>
                      <m:e>
                        <m:r>
                          <a:rPr lang="ru-RU" sz="1600" b="0" i="1">
                            <a:solidFill>
                              <a:schemeClr val="tx1"/>
                            </a:solidFill>
                            <a:latin typeface="Cambria Math" panose="02040503050406030204" pitchFamily="18" charset="0"/>
                          </a:rPr>
                          <m:t>𝐼</m:t>
                        </m:r>
                      </m:e>
                      <m:sub>
                        <m:r>
                          <a:rPr lang="ru-RU" sz="1600" b="0" i="1">
                            <a:solidFill>
                              <a:schemeClr val="tx1"/>
                            </a:solidFill>
                            <a:latin typeface="Cambria Math" panose="02040503050406030204" pitchFamily="18" charset="0"/>
                          </a:rPr>
                          <m:t>𝑠𝑦𝑛</m:t>
                        </m:r>
                      </m:sub>
                    </m:sSub>
                    <m:r>
                      <a:rPr lang="ru-RU" sz="1600" b="0" i="1" smtClean="0">
                        <a:solidFill>
                          <a:schemeClr val="tx1"/>
                        </a:solidFill>
                        <a:latin typeface="Cambria Math" panose="02040503050406030204" pitchFamily="18" charset="0"/>
                      </a:rPr>
                      <m:t>−</m:t>
                    </m:r>
                  </m:oMath>
                </a14:m>
                <a:r>
                  <a:rPr lang="ru-RU" sz="1600" i="1" dirty="0"/>
                  <a:t> входной синаптический ток, </a:t>
                </a:r>
                <a:r>
                  <a:rPr lang="en-US" sz="1600" i="1" dirty="0" err="1"/>
                  <a:t>a,b,c,d</a:t>
                </a:r>
                <a:r>
                  <a:rPr lang="en-US" sz="1600" i="1" dirty="0"/>
                  <a:t> – </a:t>
                </a:r>
                <a:r>
                  <a:rPr lang="ru-RU" sz="1600" i="1" dirty="0"/>
                  <a:t>параметры модели</a:t>
                </a:r>
              </a:p>
            </p:txBody>
          </p:sp>
        </mc:Choice>
        <mc:Fallback xmlns="">
          <p:sp>
            <p:nvSpPr>
              <p:cNvPr id="15" name="TextBox 14">
                <a:extLst>
                  <a:ext uri="{FF2B5EF4-FFF2-40B4-BE49-F238E27FC236}">
                    <a16:creationId xmlns:a16="http://schemas.microsoft.com/office/drawing/2014/main" id="{E957643A-7D06-44C4-A2EC-4DF7B69CAEBA}"/>
                  </a:ext>
                </a:extLst>
              </p:cNvPr>
              <p:cNvSpPr txBox="1">
                <a:spLocks noRot="1" noChangeAspect="1" noMove="1" noResize="1" noEditPoints="1" noAdjustHandles="1" noChangeArrowheads="1" noChangeShapeType="1" noTextEdit="1"/>
              </p:cNvSpPr>
              <p:nvPr/>
            </p:nvSpPr>
            <p:spPr>
              <a:xfrm>
                <a:off x="3037642" y="5892675"/>
                <a:ext cx="6116715" cy="850426"/>
              </a:xfrm>
              <a:prstGeom prst="rect">
                <a:avLst/>
              </a:prstGeom>
              <a:blipFill>
                <a:blip r:embed="rId7"/>
                <a:stretch>
                  <a:fillRect t="-2158" b="-8633"/>
                </a:stretch>
              </a:blipFill>
            </p:spPr>
            <p:txBody>
              <a:bodyPr/>
              <a:lstStyle/>
              <a:p>
                <a:r>
                  <a:rPr lang="ru-RU">
                    <a:noFill/>
                  </a:rPr>
                  <a:t> </a:t>
                </a:r>
              </a:p>
            </p:txBody>
          </p:sp>
        </mc:Fallback>
      </mc:AlternateContent>
    </p:spTree>
    <p:extLst>
      <p:ext uri="{BB962C8B-B14F-4D97-AF65-F5344CB8AC3E}">
        <p14:creationId xmlns:p14="http://schemas.microsoft.com/office/powerpoint/2010/main" val="397510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65C26F-900E-481B-9038-29D87B74B06E}"/>
              </a:ext>
            </a:extLst>
          </p:cNvPr>
          <p:cNvSpPr>
            <a:spLocks noGrp="1"/>
          </p:cNvSpPr>
          <p:nvPr>
            <p:ph type="title"/>
          </p:nvPr>
        </p:nvSpPr>
        <p:spPr>
          <a:xfrm>
            <a:off x="0" y="-72080"/>
            <a:ext cx="12192000" cy="1325563"/>
          </a:xfrm>
        </p:spPr>
        <p:txBody>
          <a:bodyPr>
            <a:normAutofit fontScale="90000"/>
          </a:bodyPr>
          <a:lstStyle/>
          <a:p>
            <a:pPr algn="ctr"/>
            <a:r>
              <a:rPr lang="ru-RU" sz="4800" b="1" dirty="0"/>
              <a:t>Детектор на СНС</a:t>
            </a:r>
            <a:br>
              <a:rPr lang="ru-RU" sz="4800" b="1" dirty="0"/>
            </a:br>
            <a:r>
              <a:rPr lang="ru-RU" dirty="0"/>
              <a:t>Структура и достигнутая точность</a:t>
            </a:r>
          </a:p>
        </p:txBody>
      </p:sp>
      <p:sp>
        <p:nvSpPr>
          <p:cNvPr id="3" name="Номер слайда 2">
            <a:extLst>
              <a:ext uri="{FF2B5EF4-FFF2-40B4-BE49-F238E27FC236}">
                <a16:creationId xmlns:a16="http://schemas.microsoft.com/office/drawing/2014/main" id="{DF91E5F9-2211-441F-9076-171168CFEA25}"/>
              </a:ext>
            </a:extLst>
          </p:cNvPr>
          <p:cNvSpPr>
            <a:spLocks noGrp="1"/>
          </p:cNvSpPr>
          <p:nvPr>
            <p:ph type="sldNum" sz="quarter" idx="12"/>
          </p:nvPr>
        </p:nvSpPr>
        <p:spPr>
          <a:xfrm>
            <a:off x="9448800" y="6492875"/>
            <a:ext cx="2743200" cy="365125"/>
          </a:xfrm>
        </p:spPr>
        <p:txBody>
          <a:bodyPr/>
          <a:lstStyle/>
          <a:p>
            <a:r>
              <a:rPr lang="ru-RU" sz="1800" b="1" dirty="0"/>
              <a:t>12</a:t>
            </a:r>
          </a:p>
        </p:txBody>
      </p:sp>
      <p:pic>
        <p:nvPicPr>
          <p:cNvPr id="4" name="Рисунок 3">
            <a:extLst>
              <a:ext uri="{FF2B5EF4-FFF2-40B4-BE49-F238E27FC236}">
                <a16:creationId xmlns:a16="http://schemas.microsoft.com/office/drawing/2014/main" id="{1031DCC3-8266-44EC-8863-06344474D476}"/>
              </a:ext>
            </a:extLst>
          </p:cNvPr>
          <p:cNvPicPr>
            <a:picLocks noChangeAspect="1"/>
          </p:cNvPicPr>
          <p:nvPr/>
        </p:nvPicPr>
        <p:blipFill rotWithShape="1">
          <a:blip r:embed="rId3"/>
          <a:srcRect l="18883"/>
          <a:stretch/>
        </p:blipFill>
        <p:spPr>
          <a:xfrm>
            <a:off x="2636667" y="1253483"/>
            <a:ext cx="8336132" cy="562381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D3759F-DB80-423A-8103-4F40F826C5FA}"/>
                  </a:ext>
                </a:extLst>
              </p:cNvPr>
              <p:cNvSpPr txBox="1"/>
              <p:nvPr/>
            </p:nvSpPr>
            <p:spPr>
              <a:xfrm>
                <a:off x="976174" y="2770380"/>
                <a:ext cx="486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C00000"/>
                              </a:solidFill>
                              <a:latin typeface="Cambria Math" panose="02040503050406030204" pitchFamily="18" charset="0"/>
                            </a:rPr>
                          </m:ctrlPr>
                        </m:sSubPr>
                        <m:e>
                          <m:r>
                            <a:rPr lang="en-US" sz="24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ru-RU"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ru-RU" sz="2400" dirty="0"/>
              </a:p>
            </p:txBody>
          </p:sp>
        </mc:Choice>
        <mc:Fallback xmlns="">
          <p:sp>
            <p:nvSpPr>
              <p:cNvPr id="9" name="TextBox 8">
                <a:extLst>
                  <a:ext uri="{FF2B5EF4-FFF2-40B4-BE49-F238E27FC236}">
                    <a16:creationId xmlns:a16="http://schemas.microsoft.com/office/drawing/2014/main" id="{1FD3759F-DB80-423A-8103-4F40F826C5FA}"/>
                  </a:ext>
                </a:extLst>
              </p:cNvPr>
              <p:cNvSpPr txBox="1">
                <a:spLocks noRot="1" noChangeAspect="1" noMove="1" noResize="1" noEditPoints="1" noAdjustHandles="1" noChangeArrowheads="1" noChangeShapeType="1" noTextEdit="1"/>
              </p:cNvSpPr>
              <p:nvPr/>
            </p:nvSpPr>
            <p:spPr>
              <a:xfrm>
                <a:off x="976174" y="2770380"/>
                <a:ext cx="486053" cy="461665"/>
              </a:xfrm>
              <a:prstGeom prst="rect">
                <a:avLst/>
              </a:prstGeom>
              <a:blipFill>
                <a:blip r:embed="rId4"/>
                <a:stretch>
                  <a:fillRect b="-131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4A9D8F0-0628-4470-B6DD-85B4CAA9524C}"/>
                  </a:ext>
                </a:extLst>
              </p:cNvPr>
              <p:cNvSpPr txBox="1"/>
              <p:nvPr/>
            </p:nvSpPr>
            <p:spPr>
              <a:xfrm>
                <a:off x="2052222" y="2770380"/>
                <a:ext cx="584445" cy="461665"/>
              </a:xfrm>
              <a:prstGeom prst="rect">
                <a:avLst/>
              </a:prstGeom>
              <a:noFill/>
            </p:spPr>
            <p:txBody>
              <a:bodyPr wrap="square">
                <a:spAutoFit/>
              </a:bodyPr>
              <a:lstStyle/>
              <a:p>
                <a14:m>
                  <m:oMath xmlns:m="http://schemas.openxmlformats.org/officeDocument/2006/math">
                    <m:sSub>
                      <m:sSubPr>
                        <m:ctrlPr>
                          <a:rPr lang="ru-RU" sz="2400" i="1" smtClean="0">
                            <a:solidFill>
                              <a:srgbClr val="C00000"/>
                            </a:solidFill>
                            <a:latin typeface="Cambria Math" panose="02040503050406030204" pitchFamily="18" charset="0"/>
                          </a:rPr>
                        </m:ctrlPr>
                      </m:sSubPr>
                      <m:e>
                        <m:r>
                          <a:rPr lang="en-US" sz="24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sub>
                        <m:r>
                          <a:rPr lang="ru-RU"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ru-RU" sz="2400" dirty="0">
                    <a:solidFill>
                      <a:srgbClr val="C00000"/>
                    </a:solidFill>
                  </a:rPr>
                  <a:t>:</a:t>
                </a:r>
              </a:p>
            </p:txBody>
          </p:sp>
        </mc:Choice>
        <mc:Fallback xmlns="">
          <p:sp>
            <p:nvSpPr>
              <p:cNvPr id="12" name="TextBox 11">
                <a:extLst>
                  <a:ext uri="{FF2B5EF4-FFF2-40B4-BE49-F238E27FC236}">
                    <a16:creationId xmlns:a16="http://schemas.microsoft.com/office/drawing/2014/main" id="{94A9D8F0-0628-4470-B6DD-85B4CAA9524C}"/>
                  </a:ext>
                </a:extLst>
              </p:cNvPr>
              <p:cNvSpPr txBox="1">
                <a:spLocks noRot="1" noChangeAspect="1" noMove="1" noResize="1" noEditPoints="1" noAdjustHandles="1" noChangeArrowheads="1" noChangeShapeType="1" noTextEdit="1"/>
              </p:cNvSpPr>
              <p:nvPr/>
            </p:nvSpPr>
            <p:spPr>
              <a:xfrm>
                <a:off x="2052222" y="2770380"/>
                <a:ext cx="584445" cy="461665"/>
              </a:xfrm>
              <a:prstGeom prst="rect">
                <a:avLst/>
              </a:prstGeom>
              <a:blipFill>
                <a:blip r:embed="rId5"/>
                <a:stretch>
                  <a:fillRect l="-3125" t="-10526" r="-10417" b="-28947"/>
                </a:stretch>
              </a:blipFill>
            </p:spPr>
            <p:txBody>
              <a:bodyPr/>
              <a:lstStyle/>
              <a:p>
                <a:r>
                  <a:rPr lang="ru-RU">
                    <a:noFill/>
                  </a:rPr>
                  <a:t> </a:t>
                </a:r>
              </a:p>
            </p:txBody>
          </p:sp>
        </mc:Fallback>
      </mc:AlternateContent>
      <p:cxnSp>
        <p:nvCxnSpPr>
          <p:cNvPr id="14" name="Прямая со стрелкой 13">
            <a:extLst>
              <a:ext uri="{FF2B5EF4-FFF2-40B4-BE49-F238E27FC236}">
                <a16:creationId xmlns:a16="http://schemas.microsoft.com/office/drawing/2014/main" id="{023E8D1F-7AAD-45C8-A432-DDCF847513A8}"/>
              </a:ext>
            </a:extLst>
          </p:cNvPr>
          <p:cNvCxnSpPr>
            <a:cxnSpLocks/>
          </p:cNvCxnSpPr>
          <p:nvPr/>
        </p:nvCxnSpPr>
        <p:spPr>
          <a:xfrm>
            <a:off x="1462227" y="3045603"/>
            <a:ext cx="589995" cy="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4330371-65C0-4D0E-B1C8-CEC9EDA1FDA3}"/>
                  </a:ext>
                </a:extLst>
              </p:cNvPr>
              <p:cNvSpPr txBox="1"/>
              <p:nvPr/>
            </p:nvSpPr>
            <p:spPr>
              <a:xfrm>
                <a:off x="976174" y="4466150"/>
                <a:ext cx="4860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C00000"/>
                              </a:solidFill>
                              <a:latin typeface="Cambria Math" panose="02040503050406030204" pitchFamily="18" charset="0"/>
                            </a:rPr>
                          </m:ctrlPr>
                        </m:sSubPr>
                        <m:e>
                          <m:r>
                            <a:rPr lang="en-US" sz="24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sub>
                      </m:sSub>
                    </m:oMath>
                  </m:oMathPara>
                </a14:m>
                <a:endParaRPr lang="ru-RU" sz="2400" dirty="0"/>
              </a:p>
            </p:txBody>
          </p:sp>
        </mc:Choice>
        <mc:Fallback xmlns="">
          <p:sp>
            <p:nvSpPr>
              <p:cNvPr id="16" name="TextBox 15">
                <a:extLst>
                  <a:ext uri="{FF2B5EF4-FFF2-40B4-BE49-F238E27FC236}">
                    <a16:creationId xmlns:a16="http://schemas.microsoft.com/office/drawing/2014/main" id="{84330371-65C0-4D0E-B1C8-CEC9EDA1FDA3}"/>
                  </a:ext>
                </a:extLst>
              </p:cNvPr>
              <p:cNvSpPr txBox="1">
                <a:spLocks noRot="1" noChangeAspect="1" noMove="1" noResize="1" noEditPoints="1" noAdjustHandles="1" noChangeArrowheads="1" noChangeShapeType="1" noTextEdit="1"/>
              </p:cNvSpPr>
              <p:nvPr/>
            </p:nvSpPr>
            <p:spPr>
              <a:xfrm>
                <a:off x="976174" y="4466150"/>
                <a:ext cx="486053" cy="461665"/>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07ED90-E7DA-46D1-ADA4-5663BB19F8F4}"/>
                  </a:ext>
                </a:extLst>
              </p:cNvPr>
              <p:cNvSpPr txBox="1"/>
              <p:nvPr/>
            </p:nvSpPr>
            <p:spPr>
              <a:xfrm>
                <a:off x="2052222" y="4466150"/>
                <a:ext cx="584445" cy="461665"/>
              </a:xfrm>
              <a:prstGeom prst="rect">
                <a:avLst/>
              </a:prstGeom>
              <a:noFill/>
            </p:spPr>
            <p:txBody>
              <a:bodyPr wrap="square">
                <a:spAutoFit/>
              </a:bodyPr>
              <a:lstStyle/>
              <a:p>
                <a14:m>
                  <m:oMath xmlns:m="http://schemas.openxmlformats.org/officeDocument/2006/math">
                    <m:sSub>
                      <m:sSubPr>
                        <m:ctrlPr>
                          <a:rPr lang="ru-RU" sz="2400" i="1" smtClean="0">
                            <a:solidFill>
                              <a:srgbClr val="C00000"/>
                            </a:solidFill>
                            <a:latin typeface="Cambria Math" panose="02040503050406030204" pitchFamily="18" charset="0"/>
                          </a:rPr>
                        </m:ctrlPr>
                      </m:sSubPr>
                      <m:e>
                        <m:r>
                          <a:rPr lang="en-US" sz="24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sub>
                        <m:r>
                          <a:rPr lang="en-US" sz="24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ru-RU" sz="2400" dirty="0">
                    <a:solidFill>
                      <a:srgbClr val="C00000"/>
                    </a:solidFill>
                  </a:rPr>
                  <a:t>:</a:t>
                </a:r>
              </a:p>
            </p:txBody>
          </p:sp>
        </mc:Choice>
        <mc:Fallback xmlns="">
          <p:sp>
            <p:nvSpPr>
              <p:cNvPr id="17" name="TextBox 16">
                <a:extLst>
                  <a:ext uri="{FF2B5EF4-FFF2-40B4-BE49-F238E27FC236}">
                    <a16:creationId xmlns:a16="http://schemas.microsoft.com/office/drawing/2014/main" id="{8307ED90-E7DA-46D1-ADA4-5663BB19F8F4}"/>
                  </a:ext>
                </a:extLst>
              </p:cNvPr>
              <p:cNvSpPr txBox="1">
                <a:spLocks noRot="1" noChangeAspect="1" noMove="1" noResize="1" noEditPoints="1" noAdjustHandles="1" noChangeArrowheads="1" noChangeShapeType="1" noTextEdit="1"/>
              </p:cNvSpPr>
              <p:nvPr/>
            </p:nvSpPr>
            <p:spPr>
              <a:xfrm>
                <a:off x="2052222" y="4466150"/>
                <a:ext cx="584445" cy="461665"/>
              </a:xfrm>
              <a:prstGeom prst="rect">
                <a:avLst/>
              </a:prstGeom>
              <a:blipFill>
                <a:blip r:embed="rId7"/>
                <a:stretch>
                  <a:fillRect l="-3125" t="-10667" r="-12500" b="-30667"/>
                </a:stretch>
              </a:blipFill>
            </p:spPr>
            <p:txBody>
              <a:bodyPr/>
              <a:lstStyle/>
              <a:p>
                <a:r>
                  <a:rPr lang="ru-RU">
                    <a:noFill/>
                  </a:rPr>
                  <a:t> </a:t>
                </a:r>
              </a:p>
            </p:txBody>
          </p:sp>
        </mc:Fallback>
      </mc:AlternateContent>
      <p:cxnSp>
        <p:nvCxnSpPr>
          <p:cNvPr id="18" name="Прямая со стрелкой 17">
            <a:extLst>
              <a:ext uri="{FF2B5EF4-FFF2-40B4-BE49-F238E27FC236}">
                <a16:creationId xmlns:a16="http://schemas.microsoft.com/office/drawing/2014/main" id="{E6D6FA6E-0245-4F85-ADD7-3AD9AB7CD66A}"/>
              </a:ext>
            </a:extLst>
          </p:cNvPr>
          <p:cNvCxnSpPr>
            <a:cxnSpLocks/>
          </p:cNvCxnSpPr>
          <p:nvPr/>
        </p:nvCxnSpPr>
        <p:spPr>
          <a:xfrm>
            <a:off x="1462227" y="4741373"/>
            <a:ext cx="589995" cy="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73217F68-CD9F-4011-A731-70710F987726}"/>
                  </a:ext>
                </a:extLst>
              </p:cNvPr>
              <p:cNvSpPr txBox="1"/>
              <p:nvPr/>
            </p:nvSpPr>
            <p:spPr>
              <a:xfrm>
                <a:off x="6436895" y="1475831"/>
                <a:ext cx="6414232" cy="6737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000" b="1" i="1" smtClean="0">
                          <a:latin typeface="Cambria Math" panose="02040503050406030204" pitchFamily="18" charset="0"/>
                        </a:rPr>
                        <m:t>𝑨𝒄𝒄</m:t>
                      </m:r>
                      <m:r>
                        <a:rPr lang="ru-RU" sz="2000" b="1" i="0">
                          <a:latin typeface="Cambria Math" panose="02040503050406030204" pitchFamily="18" charset="0"/>
                        </a:rPr>
                        <m:t>=</m:t>
                      </m:r>
                      <m:f>
                        <m:fPr>
                          <m:ctrlPr>
                            <a:rPr lang="ru-RU" sz="2000" b="1" i="1">
                              <a:solidFill>
                                <a:srgbClr val="836967"/>
                              </a:solidFill>
                              <a:latin typeface="Cambria Math" panose="02040503050406030204" pitchFamily="18" charset="0"/>
                            </a:rPr>
                          </m:ctrlPr>
                        </m:fPr>
                        <m:num>
                          <m:r>
                            <a:rPr lang="ru-RU" sz="2000" b="1" i="1">
                              <a:latin typeface="Cambria Math" panose="02040503050406030204" pitchFamily="18" charset="0"/>
                            </a:rPr>
                            <m:t>𝑻𝑷</m:t>
                          </m:r>
                          <m:r>
                            <a:rPr lang="ru-RU" sz="2000" b="1" i="0">
                              <a:latin typeface="Cambria Math" panose="02040503050406030204" pitchFamily="18" charset="0"/>
                            </a:rPr>
                            <m:t>+</m:t>
                          </m:r>
                          <m:r>
                            <a:rPr lang="ru-RU" sz="2000" b="1" i="1">
                              <a:latin typeface="Cambria Math" panose="02040503050406030204" pitchFamily="18" charset="0"/>
                            </a:rPr>
                            <m:t>𝑻𝑵</m:t>
                          </m:r>
                        </m:num>
                        <m:den>
                          <m:r>
                            <a:rPr lang="ru-RU" sz="2000" b="1" i="1">
                              <a:latin typeface="Cambria Math" panose="02040503050406030204" pitchFamily="18" charset="0"/>
                            </a:rPr>
                            <m:t>𝑻𝑷</m:t>
                          </m:r>
                          <m:r>
                            <a:rPr lang="ru-RU" sz="2000" b="1" i="0">
                              <a:latin typeface="Cambria Math" panose="02040503050406030204" pitchFamily="18" charset="0"/>
                            </a:rPr>
                            <m:t>+</m:t>
                          </m:r>
                          <m:r>
                            <a:rPr lang="ru-RU" sz="2000" b="1" i="1">
                              <a:latin typeface="Cambria Math" panose="02040503050406030204" pitchFamily="18" charset="0"/>
                            </a:rPr>
                            <m:t>𝑻𝑵</m:t>
                          </m:r>
                          <m:r>
                            <a:rPr lang="ru-RU" sz="2000" b="1" i="0">
                              <a:latin typeface="Cambria Math" panose="02040503050406030204" pitchFamily="18" charset="0"/>
                            </a:rPr>
                            <m:t>+</m:t>
                          </m:r>
                          <m:r>
                            <a:rPr lang="ru-RU" sz="2000" b="1" i="1">
                              <a:latin typeface="Cambria Math" panose="02040503050406030204" pitchFamily="18" charset="0"/>
                            </a:rPr>
                            <m:t>𝑭𝑷</m:t>
                          </m:r>
                          <m:r>
                            <a:rPr lang="ru-RU" sz="2000" b="1" i="0">
                              <a:latin typeface="Cambria Math" panose="02040503050406030204" pitchFamily="18" charset="0"/>
                            </a:rPr>
                            <m:t>+</m:t>
                          </m:r>
                          <m:r>
                            <a:rPr lang="ru-RU" sz="2000" b="1" i="1">
                              <a:latin typeface="Cambria Math" panose="02040503050406030204" pitchFamily="18" charset="0"/>
                            </a:rPr>
                            <m:t>𝑭𝑵</m:t>
                          </m:r>
                        </m:den>
                      </m:f>
                      <m:r>
                        <a:rPr lang="ru-RU" sz="2000" b="1" i="0">
                          <a:latin typeface="Cambria Math" panose="02040503050406030204" pitchFamily="18" charset="0"/>
                        </a:rPr>
                        <m:t>=</m:t>
                      </m:r>
                      <m:r>
                        <a:rPr lang="ru-RU" sz="2000" b="1" i="0">
                          <a:latin typeface="Cambria Math" panose="02040503050406030204" pitchFamily="18" charset="0"/>
                        </a:rPr>
                        <m:t>𝟎</m:t>
                      </m:r>
                      <m:r>
                        <a:rPr lang="ru-RU" sz="2000" b="1" i="0">
                          <a:latin typeface="Cambria Math" panose="02040503050406030204" pitchFamily="18" charset="0"/>
                        </a:rPr>
                        <m:t>, </m:t>
                      </m:r>
                      <m:r>
                        <a:rPr lang="ru-RU" sz="2000" b="1" i="0">
                          <a:latin typeface="Cambria Math" panose="02040503050406030204" pitchFamily="18" charset="0"/>
                        </a:rPr>
                        <m:t>𝟖𝟕𝟓</m:t>
                      </m:r>
                      <m:r>
                        <a:rPr lang="ru-RU" sz="2000" b="1" i="1">
                          <a:latin typeface="Cambria Math" panose="02040503050406030204" pitchFamily="18" charset="0"/>
                        </a:rPr>
                        <m:t>±</m:t>
                      </m:r>
                      <m:r>
                        <a:rPr lang="ru-RU" sz="2000" b="1" i="1" smtClean="0">
                          <a:latin typeface="Cambria Math" panose="02040503050406030204" pitchFamily="18" charset="0"/>
                        </a:rPr>
                        <m:t>𝟎</m:t>
                      </m:r>
                      <m:r>
                        <a:rPr lang="ru-RU" sz="2000" b="1" i="1" smtClean="0">
                          <a:latin typeface="Cambria Math" panose="02040503050406030204" pitchFamily="18" charset="0"/>
                        </a:rPr>
                        <m:t>,</m:t>
                      </m:r>
                      <m:r>
                        <a:rPr lang="ru-RU" sz="2000" b="1" i="1" smtClean="0">
                          <a:latin typeface="Cambria Math" panose="02040503050406030204" pitchFamily="18" charset="0"/>
                        </a:rPr>
                        <m:t>𝟎𝟓</m:t>
                      </m:r>
                    </m:oMath>
                  </m:oMathPara>
                </a14:m>
                <a:endParaRPr lang="ru-RU" sz="2000" b="1" dirty="0"/>
              </a:p>
            </p:txBody>
          </p:sp>
        </mc:Choice>
        <mc:Fallback>
          <p:sp>
            <p:nvSpPr>
              <p:cNvPr id="24" name="TextBox 23">
                <a:extLst>
                  <a:ext uri="{FF2B5EF4-FFF2-40B4-BE49-F238E27FC236}">
                    <a16:creationId xmlns:a16="http://schemas.microsoft.com/office/drawing/2014/main" id="{73217F68-CD9F-4011-A731-70710F987726}"/>
                  </a:ext>
                </a:extLst>
              </p:cNvPr>
              <p:cNvSpPr txBox="1">
                <a:spLocks noRot="1" noChangeAspect="1" noMove="1" noResize="1" noEditPoints="1" noAdjustHandles="1" noChangeArrowheads="1" noChangeShapeType="1" noTextEdit="1"/>
              </p:cNvSpPr>
              <p:nvPr/>
            </p:nvSpPr>
            <p:spPr>
              <a:xfrm>
                <a:off x="6436895" y="1475831"/>
                <a:ext cx="6414232" cy="673711"/>
              </a:xfrm>
              <a:prstGeom prst="rect">
                <a:avLst/>
              </a:prstGeom>
              <a:blipFill>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707247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4820"/>
            <a:ext cx="10515600" cy="1325563"/>
          </a:xfrm>
        </p:spPr>
        <p:txBody>
          <a:bodyPr>
            <a:normAutofit fontScale="90000"/>
          </a:bodyPr>
          <a:lstStyle/>
          <a:p>
            <a:pPr algn="ctr"/>
            <a:r>
              <a:rPr lang="ru-RU" sz="4800" b="1" dirty="0"/>
              <a:t>Разработка  программного обеспечения</a:t>
            </a:r>
            <a:br>
              <a:rPr lang="ru-RU" sz="4800" b="1" dirty="0"/>
            </a:br>
            <a:r>
              <a:rPr lang="ru-RU" dirty="0"/>
              <a:t>Проверка работы классификатора</a:t>
            </a:r>
            <a:endParaRPr lang="ru-RU" sz="4000" dirty="0"/>
          </a:p>
        </p:txBody>
      </p:sp>
      <p:sp>
        <p:nvSpPr>
          <p:cNvPr id="4" name="Номер слайда 3"/>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13</a:t>
            </a:r>
          </a:p>
        </p:txBody>
      </p:sp>
      <p:pic>
        <p:nvPicPr>
          <p:cNvPr id="5122" name="Picture 2" descr="Базовый набор OmegaBo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9" b="95203" l="6667" r="95833">
                        <a14:foregroundMark x1="54167" y1="21402" x2="56500" y2="21218"/>
                        <a14:foregroundMark x1="53500" y1="20480" x2="58167" y2="18635"/>
                        <a14:backgroundMark x1="26833" y1="79889" x2="30333" y2="79520"/>
                        <a14:backgroundMark x1="36833" y1="76937" x2="33000" y2="78967"/>
                        <a14:backgroundMark x1="30167" y1="79705" x2="34333" y2="78413"/>
                      </a14:backgroundRemoval>
                    </a14:imgEffect>
                  </a14:imgLayer>
                </a14:imgProps>
              </a:ext>
              <a:ext uri="{28A0092B-C50C-407E-A947-70E740481C1C}">
                <a14:useLocalDpi xmlns:a14="http://schemas.microsoft.com/office/drawing/2010/main" val="0"/>
              </a:ext>
            </a:extLst>
          </a:blip>
          <a:srcRect/>
          <a:stretch>
            <a:fillRect/>
          </a:stretch>
        </p:blipFill>
        <p:spPr bwMode="auto">
          <a:xfrm>
            <a:off x="6573734" y="1330325"/>
            <a:ext cx="5593417" cy="5052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0785" y="1871526"/>
            <a:ext cx="6378186" cy="3970318"/>
          </a:xfrm>
          <a:prstGeom prst="rect">
            <a:avLst/>
          </a:prstGeom>
          <a:noFill/>
        </p:spPr>
        <p:txBody>
          <a:bodyPr wrap="square" rtlCol="0">
            <a:spAutoFit/>
          </a:bodyPr>
          <a:lstStyle/>
          <a:p>
            <a:pPr marL="285750" indent="-285750">
              <a:buFont typeface="Arial" panose="020B0604020202020204" pitchFamily="34" charset="0"/>
              <a:buChar char="•"/>
            </a:pPr>
            <a:r>
              <a:rPr lang="ru-RU" sz="2800" dirty="0"/>
              <a:t>Формирование массивов  моментов времени появления стимулов (стрелок) и времени появления </a:t>
            </a:r>
            <a:r>
              <a:rPr lang="en-US" sz="2800" dirty="0"/>
              <a:t>P300</a:t>
            </a:r>
            <a:endParaRPr lang="ru-RU" sz="2800" dirty="0"/>
          </a:p>
          <a:p>
            <a:pPr marL="285750" indent="-285750">
              <a:buFont typeface="Arial" panose="020B0604020202020204" pitchFamily="34" charset="0"/>
              <a:buChar char="•"/>
            </a:pPr>
            <a:r>
              <a:rPr lang="ru-RU" sz="2800" dirty="0"/>
              <a:t>Проверка их соответствия друг другу </a:t>
            </a:r>
          </a:p>
          <a:p>
            <a:pPr marL="285750" indent="-285750">
              <a:buFont typeface="Arial" panose="020B0604020202020204" pitchFamily="34" charset="0"/>
              <a:buChar char="•"/>
            </a:pPr>
            <a:r>
              <a:rPr lang="ru-RU" sz="2800" dirty="0"/>
              <a:t>Формирование управляющих команд</a:t>
            </a:r>
          </a:p>
          <a:p>
            <a:pPr marL="285750" indent="-285750">
              <a:buFont typeface="Arial" panose="020B0604020202020204" pitchFamily="34" charset="0"/>
              <a:buChar char="•"/>
            </a:pPr>
            <a:r>
              <a:rPr lang="ru-RU" sz="2800" dirty="0"/>
              <a:t>Программирование контроллера робота для отработки команд </a:t>
            </a:r>
          </a:p>
          <a:p>
            <a:pPr marL="285750" indent="-285750">
              <a:buFont typeface="Arial" panose="020B0604020202020204" pitchFamily="34" charset="0"/>
              <a:buChar char="•"/>
            </a:pPr>
            <a:r>
              <a:rPr lang="ru-RU" sz="2800" dirty="0"/>
              <a:t>Передача команд через </a:t>
            </a:r>
            <a:r>
              <a:rPr lang="en-US" sz="2800" dirty="0"/>
              <a:t>Bluetooth</a:t>
            </a:r>
            <a:r>
              <a:rPr lang="ru-RU" sz="2800" dirty="0"/>
              <a:t> на робота </a:t>
            </a:r>
            <a:r>
              <a:rPr lang="en-US" sz="2800" dirty="0" err="1"/>
              <a:t>omegabot</a:t>
            </a:r>
            <a:endParaRPr lang="ru-RU" sz="2800" dirty="0"/>
          </a:p>
        </p:txBody>
      </p:sp>
    </p:spTree>
    <p:extLst>
      <p:ext uri="{BB962C8B-B14F-4D97-AF65-F5344CB8AC3E}">
        <p14:creationId xmlns:p14="http://schemas.microsoft.com/office/powerpoint/2010/main" val="404956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63CA0-0EA6-4C5B-BD79-971C5B45C1A3}"/>
              </a:ext>
            </a:extLst>
          </p:cNvPr>
          <p:cNvSpPr>
            <a:spLocks noGrp="1"/>
          </p:cNvSpPr>
          <p:nvPr>
            <p:ph type="title"/>
          </p:nvPr>
        </p:nvSpPr>
        <p:spPr>
          <a:xfrm>
            <a:off x="4254950" y="2637636"/>
            <a:ext cx="3682100" cy="1325563"/>
          </a:xfrm>
        </p:spPr>
        <p:txBody>
          <a:bodyPr>
            <a:normAutofit/>
          </a:bodyPr>
          <a:lstStyle/>
          <a:p>
            <a:pPr algn="ctr"/>
            <a:r>
              <a:rPr lang="ru-RU" sz="4800" b="1"/>
              <a:t>Актуальность</a:t>
            </a:r>
            <a:endParaRPr lang="ru-RU" sz="4800" b="1" dirty="0"/>
          </a:p>
        </p:txBody>
      </p:sp>
      <p:sp>
        <p:nvSpPr>
          <p:cNvPr id="3" name="Номер слайда 2">
            <a:extLst>
              <a:ext uri="{FF2B5EF4-FFF2-40B4-BE49-F238E27FC236}">
                <a16:creationId xmlns:a16="http://schemas.microsoft.com/office/drawing/2014/main" id="{3F8E49F7-D3FD-4FEC-B79B-275A92BFC422}"/>
              </a:ext>
            </a:extLst>
          </p:cNvPr>
          <p:cNvSpPr>
            <a:spLocks noGrp="1"/>
          </p:cNvSpPr>
          <p:nvPr>
            <p:ph type="sldNum" sz="quarter" idx="12"/>
          </p:nvPr>
        </p:nvSpPr>
        <p:spPr>
          <a:xfrm>
            <a:off x="9448800" y="6492875"/>
            <a:ext cx="2743200" cy="365125"/>
          </a:xfrm>
        </p:spPr>
        <p:txBody>
          <a:bodyPr/>
          <a:lstStyle/>
          <a:p>
            <a:fld id="{2232B61D-9085-4594-A104-762869C35225}" type="slidenum">
              <a:rPr lang="ru-RU" sz="1800" b="1" smtClean="0"/>
              <a:t>2</a:t>
            </a:fld>
            <a:endParaRPr lang="ru-RU" sz="1800" b="1" dirty="0"/>
          </a:p>
        </p:txBody>
      </p:sp>
      <p:pic>
        <p:nvPicPr>
          <p:cNvPr id="4" name="Picture 20">
            <a:extLst>
              <a:ext uri="{FF2B5EF4-FFF2-40B4-BE49-F238E27FC236}">
                <a16:creationId xmlns:a16="http://schemas.microsoft.com/office/drawing/2014/main" id="{9A81F7CE-8142-4EB5-ADBD-7C737D6F1355}"/>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79530" t="9553" r="12339" b="30160"/>
          <a:stretch/>
        </p:blipFill>
        <p:spPr bwMode="auto">
          <a:xfrm>
            <a:off x="8952145" y="596088"/>
            <a:ext cx="2572083" cy="2704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9E2323AA-9631-4BEC-B68B-0F2DDFD367D1}"/>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23629" t="10376" r="68145" b="30475"/>
          <a:stretch/>
        </p:blipFill>
        <p:spPr bwMode="auto">
          <a:xfrm>
            <a:off x="3594759" y="136525"/>
            <a:ext cx="2477730" cy="2526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16">
            <a:extLst>
              <a:ext uri="{FF2B5EF4-FFF2-40B4-BE49-F238E27FC236}">
                <a16:creationId xmlns:a16="http://schemas.microsoft.com/office/drawing/2014/main" id="{09D11EB0-FF5D-4982-B5DF-E6F0C3C30EB0}"/>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57097" t="9239" r="34838" b="31612"/>
          <a:stretch/>
        </p:blipFill>
        <p:spPr bwMode="auto">
          <a:xfrm>
            <a:off x="6776507" y="524832"/>
            <a:ext cx="1471620" cy="1530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2">
            <a:extLst>
              <a:ext uri="{FF2B5EF4-FFF2-40B4-BE49-F238E27FC236}">
                <a16:creationId xmlns:a16="http://schemas.microsoft.com/office/drawing/2014/main" id="{FE80E7EF-6D31-44DA-A7C6-A73ECDE2513C}"/>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91045" t="13099" r="1294" b="31582"/>
          <a:stretch/>
        </p:blipFill>
        <p:spPr bwMode="auto">
          <a:xfrm>
            <a:off x="9326842" y="3923571"/>
            <a:ext cx="2128844" cy="2179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4F2F02B-E1A0-4FDC-A545-93A3D79FCA1B}"/>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371" t="11514" r="90645" b="31043"/>
          <a:stretch/>
        </p:blipFill>
        <p:spPr bwMode="auto">
          <a:xfrm>
            <a:off x="3700068" y="4174049"/>
            <a:ext cx="1947588" cy="1986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E6EBECA-92F3-4DD6-B84D-6EB0D55B2533}"/>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2339" t="10909" r="79435" b="30475"/>
          <a:stretch/>
        </p:blipFill>
        <p:spPr bwMode="auto">
          <a:xfrm>
            <a:off x="810043" y="524832"/>
            <a:ext cx="2080698" cy="2102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E51A495-432E-43A7-A92A-EAE3EC9A1A28}"/>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34677" t="10376" r="57097" b="30475"/>
          <a:stretch/>
        </p:blipFill>
        <p:spPr bwMode="auto">
          <a:xfrm>
            <a:off x="415426" y="3460173"/>
            <a:ext cx="2816649" cy="2871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14">
            <a:extLst>
              <a:ext uri="{FF2B5EF4-FFF2-40B4-BE49-F238E27FC236}">
                <a16:creationId xmlns:a16="http://schemas.microsoft.com/office/drawing/2014/main" id="{2096A930-53C8-42B4-B648-B53A7256B24D}"/>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6109" t="10377" r="45887" b="31043"/>
          <a:stretch/>
        </p:blipFill>
        <p:spPr bwMode="auto">
          <a:xfrm>
            <a:off x="6152717" y="3782468"/>
            <a:ext cx="2669064" cy="2770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5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5633"/>
            <a:ext cx="10515600" cy="1325563"/>
          </a:xfrm>
        </p:spPr>
        <p:txBody>
          <a:bodyPr>
            <a:normAutofit/>
          </a:bodyPr>
          <a:lstStyle/>
          <a:p>
            <a:pPr algn="ctr"/>
            <a:r>
              <a:rPr lang="ru-RU" sz="4800" b="1" u="sng" dirty="0"/>
              <a:t>Выводы</a:t>
            </a:r>
          </a:p>
        </p:txBody>
      </p:sp>
      <p:sp>
        <p:nvSpPr>
          <p:cNvPr id="4" name="Номер слайда 3"/>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14</a:t>
            </a:r>
          </a:p>
        </p:txBody>
      </p:sp>
      <p:sp>
        <p:nvSpPr>
          <p:cNvPr id="3" name="TextBox 2"/>
          <p:cNvSpPr txBox="1"/>
          <p:nvPr/>
        </p:nvSpPr>
        <p:spPr>
          <a:xfrm>
            <a:off x="1333500" y="1567263"/>
            <a:ext cx="9525000" cy="4401205"/>
          </a:xfrm>
          <a:prstGeom prst="rect">
            <a:avLst/>
          </a:prstGeom>
          <a:noFill/>
        </p:spPr>
        <p:txBody>
          <a:bodyPr wrap="square" rtlCol="0">
            <a:spAutoFit/>
          </a:bodyPr>
          <a:lstStyle/>
          <a:p>
            <a:pPr marL="285750" indent="-285750">
              <a:buFont typeface="Arial" panose="020B0604020202020204" pitchFamily="34" charset="0"/>
              <a:buChar char="•"/>
            </a:pPr>
            <a:r>
              <a:rPr lang="ru-RU" sz="2800" u="sng" dirty="0"/>
              <a:t>Актуальность задачи</a:t>
            </a:r>
            <a:r>
              <a:rPr lang="ru-RU" sz="2800" dirty="0"/>
              <a:t>: помощь парализованным людям, улучшение их жизни</a:t>
            </a:r>
          </a:p>
          <a:p>
            <a:endParaRPr lang="ru-RU" sz="2800" dirty="0"/>
          </a:p>
          <a:p>
            <a:pPr marL="285750" indent="-285750">
              <a:buFont typeface="Arial" panose="020B0604020202020204" pitchFamily="34" charset="0"/>
              <a:buChar char="•"/>
            </a:pPr>
            <a:r>
              <a:rPr lang="ru-RU" sz="2800" u="sng" dirty="0"/>
              <a:t>Практическая значимость</a:t>
            </a:r>
            <a:r>
              <a:rPr lang="ru-RU" sz="2800" dirty="0"/>
              <a:t>: ИМК-Р300 – один из самых удачно применяемых на практике. Также, использование </a:t>
            </a:r>
            <a:r>
              <a:rPr lang="ru-RU" sz="2800" dirty="0" err="1"/>
              <a:t>спайковых</a:t>
            </a:r>
            <a:r>
              <a:rPr lang="ru-RU" sz="2800" dirty="0"/>
              <a:t> сетей сделало решение энергоэффективным, что немаловажно в аппаратных реализациях</a:t>
            </a:r>
          </a:p>
          <a:p>
            <a:endParaRPr lang="ru-RU" sz="2800" dirty="0"/>
          </a:p>
          <a:p>
            <a:pPr marL="285750" indent="-285750">
              <a:buFont typeface="Arial" panose="020B0604020202020204" pitchFamily="34" charset="0"/>
              <a:buChar char="•"/>
            </a:pPr>
            <a:r>
              <a:rPr lang="ru-RU" sz="2800" u="sng" dirty="0"/>
              <a:t>Научная новизна</a:t>
            </a:r>
            <a:r>
              <a:rPr lang="ru-RU" sz="2800" dirty="0"/>
              <a:t>: использование </a:t>
            </a:r>
            <a:r>
              <a:rPr lang="ru-RU" sz="2800" dirty="0" err="1"/>
              <a:t>спайковых</a:t>
            </a:r>
            <a:r>
              <a:rPr lang="ru-RU" sz="2800" dirty="0"/>
              <a:t> нейронных сетей и новый способ решения проблемы их обучения</a:t>
            </a:r>
          </a:p>
        </p:txBody>
      </p:sp>
    </p:spTree>
    <p:extLst>
      <p:ext uri="{BB962C8B-B14F-4D97-AF65-F5344CB8AC3E}">
        <p14:creationId xmlns:p14="http://schemas.microsoft.com/office/powerpoint/2010/main" val="758113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82"/>
            <a:ext cx="10515600" cy="1325563"/>
          </a:xfrm>
        </p:spPr>
        <p:txBody>
          <a:bodyPr>
            <a:normAutofit/>
          </a:bodyPr>
          <a:lstStyle/>
          <a:p>
            <a:pPr algn="ctr"/>
            <a:r>
              <a:rPr lang="ru-RU" sz="4800" b="1" u="sng" dirty="0"/>
              <a:t>Заключение</a:t>
            </a:r>
          </a:p>
        </p:txBody>
      </p:sp>
      <p:sp>
        <p:nvSpPr>
          <p:cNvPr id="4" name="Номер слайда 3"/>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15</a:t>
            </a:r>
          </a:p>
        </p:txBody>
      </p:sp>
      <p:sp>
        <p:nvSpPr>
          <p:cNvPr id="3" name="TextBox 2"/>
          <p:cNvSpPr txBox="1"/>
          <p:nvPr/>
        </p:nvSpPr>
        <p:spPr>
          <a:xfrm>
            <a:off x="838200" y="1323781"/>
            <a:ext cx="10515599" cy="4893647"/>
          </a:xfrm>
          <a:prstGeom prst="rect">
            <a:avLst/>
          </a:prstGeom>
          <a:noFill/>
        </p:spPr>
        <p:txBody>
          <a:bodyPr wrap="square" rtlCol="0">
            <a:spAutoFit/>
          </a:bodyPr>
          <a:lstStyle/>
          <a:p>
            <a:pPr marL="285750" indent="-285750">
              <a:buFont typeface="Arial" panose="020B0604020202020204" pitchFamily="34" charset="0"/>
              <a:buChar char="•"/>
            </a:pPr>
            <a:r>
              <a:rPr lang="ru-RU" sz="2400" dirty="0"/>
              <a:t>На основе исследования по созданию детектора была опубликована </a:t>
            </a:r>
            <a:r>
              <a:rPr lang="ru-RU" sz="2400" b="1" dirty="0"/>
              <a:t>статья </a:t>
            </a:r>
            <a:r>
              <a:rPr lang="ru-RU" sz="2400" i="1" dirty="0"/>
              <a:t>«Использование модели нейрона </a:t>
            </a:r>
            <a:r>
              <a:rPr lang="ru-RU" sz="2400" i="1" dirty="0" err="1"/>
              <a:t>Ижикевича</a:t>
            </a:r>
            <a:r>
              <a:rPr lang="ru-RU" sz="2400" i="1" dirty="0"/>
              <a:t> при решении задачи классификации» </a:t>
            </a:r>
            <a:r>
              <a:rPr lang="ru-RU" sz="2400" dirty="0"/>
              <a:t>в</a:t>
            </a:r>
            <a:r>
              <a:rPr lang="ru-RU" sz="2400" dirty="0">
                <a:solidFill>
                  <a:srgbClr val="FF0000"/>
                </a:solidFill>
              </a:rPr>
              <a:t> </a:t>
            </a:r>
            <a:r>
              <a:rPr lang="ru-RU" sz="2400" dirty="0"/>
              <a:t>сборнике материалов XVIII Всероссийской научно-практической конференции «Перспективные системы и задачи управления»</a:t>
            </a:r>
          </a:p>
          <a:p>
            <a:endParaRPr lang="ru-RU" sz="2400" dirty="0"/>
          </a:p>
          <a:p>
            <a:pPr marL="285750" indent="-285750">
              <a:buFont typeface="Arial" panose="020B0604020202020204" pitchFamily="34" charset="0"/>
              <a:buChar char="•"/>
            </a:pPr>
            <a:r>
              <a:rPr lang="ru-RU" sz="2400" dirty="0"/>
              <a:t>Исследование было представлено на XIV молодёжной школе-семинаре «Управление и обработка информации в технических системах», доклад был оценен дипломом </a:t>
            </a:r>
            <a:r>
              <a:rPr lang="en-US" sz="2400" b="1" dirty="0"/>
              <a:t>I</a:t>
            </a:r>
            <a:r>
              <a:rPr lang="ru-RU" sz="2400" b="1" dirty="0"/>
              <a:t> степени</a:t>
            </a:r>
          </a:p>
          <a:p>
            <a:endParaRPr lang="ru-RU" sz="2400" dirty="0"/>
          </a:p>
          <a:p>
            <a:pPr marL="285750" indent="-285750">
              <a:buFont typeface="Arial" panose="020B0604020202020204" pitchFamily="34" charset="0"/>
              <a:buChar char="•"/>
            </a:pPr>
            <a:r>
              <a:rPr lang="ru-RU" sz="2400" dirty="0"/>
              <a:t>Планируемое продолжение работы: разработка пользовательского </a:t>
            </a:r>
            <a:r>
              <a:rPr lang="ru-RU" sz="2400" b="1" dirty="0"/>
              <a:t>приложения</a:t>
            </a:r>
            <a:r>
              <a:rPr lang="ru-RU" sz="2400" dirty="0"/>
              <a:t>, проверка работоспособности детектора </a:t>
            </a:r>
            <a:r>
              <a:rPr lang="ru-RU" sz="2400" b="1" dirty="0"/>
              <a:t>с другими </a:t>
            </a:r>
            <a:r>
              <a:rPr lang="ru-RU" sz="2400" b="1" dirty="0" err="1"/>
              <a:t>спайковыми</a:t>
            </a:r>
            <a:r>
              <a:rPr lang="ru-RU" sz="2400" b="1" dirty="0"/>
              <a:t> моделями нейронов</a:t>
            </a:r>
            <a:r>
              <a:rPr lang="ru-RU" sz="2400" dirty="0"/>
              <a:t>, реализация системы управления </a:t>
            </a:r>
            <a:r>
              <a:rPr lang="ru-RU" sz="2400" b="1" dirty="0"/>
              <a:t>в реальном времени</a:t>
            </a:r>
            <a:endParaRPr lang="ru-RU" sz="2400" dirty="0"/>
          </a:p>
        </p:txBody>
      </p:sp>
    </p:spTree>
    <p:extLst>
      <p:ext uri="{BB962C8B-B14F-4D97-AF65-F5344CB8AC3E}">
        <p14:creationId xmlns:p14="http://schemas.microsoft.com/office/powerpoint/2010/main" val="1572771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000" y="5458912"/>
            <a:ext cx="10800000" cy="1080000"/>
          </a:xfrm>
        </p:spPr>
        <p:txBody>
          <a:bodyPr/>
          <a:lstStyle/>
          <a:p>
            <a:pPr algn="ctr"/>
            <a:r>
              <a:rPr lang="ru-RU" b="1" dirty="0"/>
              <a:t>Спасибо за внимание!</a:t>
            </a:r>
          </a:p>
        </p:txBody>
      </p:sp>
      <p:pic>
        <p:nvPicPr>
          <p:cNvPr id="6" name="7S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duotone>
              <a:prstClr val="black"/>
              <a:srgbClr val="D9C3A5">
                <a:tint val="50000"/>
                <a:satMod val="180000"/>
              </a:srgbClr>
            </a:duotone>
          </a:blip>
          <a:stretch>
            <a:fillRect/>
          </a:stretch>
        </p:blipFill>
        <p:spPr>
          <a:xfrm>
            <a:off x="2741789" y="1421763"/>
            <a:ext cx="6708421" cy="3773487"/>
          </a:xfrm>
          <a:prstGeom prst="rect">
            <a:avLst/>
          </a:prstGeom>
        </p:spPr>
      </p:pic>
    </p:spTree>
    <p:extLst>
      <p:ext uri="{BB962C8B-B14F-4D97-AF65-F5344CB8AC3E}">
        <p14:creationId xmlns:p14="http://schemas.microsoft.com/office/powerpoint/2010/main" val="313727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1037" y1="9889" x2="5852" y2="74222"/>
                        <a14:foregroundMark x1="38000" y1="1333" x2="30444" y2="99889"/>
                        <a14:foregroundMark x1="27037" y1="97000" x2="19259" y2="7000"/>
                        <a14:foregroundMark x1="7481" y1="9333" x2="5407" y2="889"/>
                        <a14:foregroundMark x1="6963" y1="27778" x2="222" y2="3111"/>
                        <a14:foregroundMark x1="11481" y1="92333" x2="74" y2="60333"/>
                        <a14:foregroundMark x1="13704" y1="58222" x2="222" y2="36889"/>
                        <a14:foregroundMark x1="19037" y1="24667" x2="4074" y2="39778"/>
                        <a14:foregroundMark x1="17926" y1="33000" x2="8444" y2="58333"/>
                        <a14:foregroundMark x1="25407" y1="18444" x2="23037" y2="73667"/>
                        <a14:foregroundMark x1="23259" y1="43000" x2="27407" y2="65778"/>
                        <a14:foregroundMark x1="29333" y1="38889" x2="31778" y2="45111"/>
                        <a14:foregroundMark x1="31630" y1="83000" x2="33852" y2="97111"/>
                        <a14:foregroundMark x1="24074" y1="82111" x2="23630" y2="99111"/>
                        <a14:foregroundMark x1="8963" y1="87889" x2="3481" y2="99889"/>
                        <a14:foregroundMark x1="10370" y1="94222" x2="9185" y2="99667"/>
                        <a14:backgroundMark x1="65185" y1="11000" x2="60963" y2="82556"/>
                      </a14:backgroundRemoval>
                    </a14:imgEffect>
                  </a14:imgLayer>
                </a14:imgProps>
              </a:ext>
              <a:ext uri="{28A0092B-C50C-407E-A947-70E740481C1C}">
                <a14:useLocalDpi xmlns:a14="http://schemas.microsoft.com/office/drawing/2010/main" val="0"/>
              </a:ext>
            </a:extLst>
          </a:blip>
          <a:srcRect r="46718"/>
          <a:stretch/>
        </p:blipFill>
        <p:spPr>
          <a:xfrm>
            <a:off x="-1" y="-6626"/>
            <a:ext cx="5486401" cy="6864626"/>
          </a:xfrm>
          <a:prstGeom prst="rect">
            <a:avLst/>
          </a:prstGeom>
        </p:spPr>
      </p:pic>
      <p:sp>
        <p:nvSpPr>
          <p:cNvPr id="2" name="Заголовок 1"/>
          <p:cNvSpPr>
            <a:spLocks noGrp="1"/>
          </p:cNvSpPr>
          <p:nvPr>
            <p:ph type="title"/>
          </p:nvPr>
        </p:nvSpPr>
        <p:spPr>
          <a:xfrm>
            <a:off x="5866762" y="1199157"/>
            <a:ext cx="5618922" cy="4453060"/>
          </a:xfrm>
        </p:spPr>
        <p:txBody>
          <a:bodyPr>
            <a:normAutofit fontScale="90000"/>
          </a:bodyPr>
          <a:lstStyle/>
          <a:p>
            <a:pPr algn="ctr"/>
            <a:r>
              <a:rPr lang="ru-RU" sz="4800" b="1" dirty="0">
                <a:ea typeface="Segoe UI Symbol" panose="020B0502040204020203" pitchFamily="34" charset="0"/>
              </a:rPr>
              <a:t>Парализованные люди смогут управлять инвалидной коляской без посторонней помощи!</a:t>
            </a:r>
          </a:p>
        </p:txBody>
      </p:sp>
      <p:sp>
        <p:nvSpPr>
          <p:cNvPr id="4" name="Номер слайда 3"/>
          <p:cNvSpPr>
            <a:spLocks noGrp="1"/>
          </p:cNvSpPr>
          <p:nvPr>
            <p:ph type="sldNum" sz="quarter" idx="12"/>
          </p:nvPr>
        </p:nvSpPr>
        <p:spPr>
          <a:xfrm>
            <a:off x="9448800" y="6492875"/>
            <a:ext cx="2743200" cy="365125"/>
          </a:xfrm>
        </p:spPr>
        <p:txBody>
          <a:bodyPr/>
          <a:lstStyle/>
          <a:p>
            <a:r>
              <a:rPr lang="ru-RU" sz="1800" b="1" dirty="0"/>
              <a:t>3</a:t>
            </a:r>
          </a:p>
        </p:txBody>
      </p:sp>
    </p:spTree>
    <p:extLst>
      <p:ext uri="{BB962C8B-B14F-4D97-AF65-F5344CB8AC3E}">
        <p14:creationId xmlns:p14="http://schemas.microsoft.com/office/powerpoint/2010/main" val="55336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1319B9-D814-4825-9432-A1B9B4E1CDAB}"/>
              </a:ext>
            </a:extLst>
          </p:cNvPr>
          <p:cNvSpPr>
            <a:spLocks noGrp="1"/>
          </p:cNvSpPr>
          <p:nvPr>
            <p:ph type="title"/>
          </p:nvPr>
        </p:nvSpPr>
        <p:spPr/>
        <p:txBody>
          <a:bodyPr>
            <a:normAutofit/>
          </a:bodyPr>
          <a:lstStyle/>
          <a:p>
            <a:pPr algn="ctr"/>
            <a:r>
              <a:rPr lang="ru-RU" sz="4800" b="1" dirty="0"/>
              <a:t>Поставленные задачи:</a:t>
            </a:r>
          </a:p>
        </p:txBody>
      </p:sp>
      <p:sp>
        <p:nvSpPr>
          <p:cNvPr id="3" name="Номер слайда 2">
            <a:extLst>
              <a:ext uri="{FF2B5EF4-FFF2-40B4-BE49-F238E27FC236}">
                <a16:creationId xmlns:a16="http://schemas.microsoft.com/office/drawing/2014/main" id="{67238A21-AA3E-4BAD-8905-2DF15CDFA3A8}"/>
              </a:ext>
            </a:extLst>
          </p:cNvPr>
          <p:cNvSpPr>
            <a:spLocks noGrp="1"/>
          </p:cNvSpPr>
          <p:nvPr>
            <p:ph type="sldNum" sz="quarter" idx="12"/>
          </p:nvPr>
        </p:nvSpPr>
        <p:spPr>
          <a:xfrm>
            <a:off x="9448800" y="6496173"/>
            <a:ext cx="2743200" cy="365125"/>
          </a:xfrm>
        </p:spPr>
        <p:txBody>
          <a:bodyPr/>
          <a:lstStyle/>
          <a:p>
            <a:fld id="{2232B61D-9085-4594-A104-762869C35225}" type="slidenum">
              <a:rPr lang="ru-RU" sz="1800" b="1" smtClean="0"/>
              <a:t>4</a:t>
            </a:fld>
            <a:endParaRPr lang="ru-RU" sz="1800" b="1" dirty="0"/>
          </a:p>
        </p:txBody>
      </p:sp>
      <p:sp>
        <p:nvSpPr>
          <p:cNvPr id="6" name="TextBox 5">
            <a:extLst>
              <a:ext uri="{FF2B5EF4-FFF2-40B4-BE49-F238E27FC236}">
                <a16:creationId xmlns:a16="http://schemas.microsoft.com/office/drawing/2014/main" id="{9349FDDB-D31A-48E5-861E-86654DCA0915}"/>
              </a:ext>
            </a:extLst>
          </p:cNvPr>
          <p:cNvSpPr txBox="1"/>
          <p:nvPr/>
        </p:nvSpPr>
        <p:spPr>
          <a:xfrm>
            <a:off x="1347216" y="1727612"/>
            <a:ext cx="9497568" cy="4401205"/>
          </a:xfrm>
          <a:prstGeom prst="rect">
            <a:avLst/>
          </a:prstGeom>
          <a:noFill/>
        </p:spPr>
        <p:txBody>
          <a:bodyPr wrap="square" rtlCol="0">
            <a:spAutoFit/>
          </a:bodyPr>
          <a:lstStyle/>
          <a:p>
            <a:pPr marL="457200" indent="-457200">
              <a:buFont typeface="Arial" panose="020B0604020202020204" pitchFamily="34" charset="0"/>
              <a:buChar char="•"/>
            </a:pPr>
            <a:r>
              <a:rPr lang="ru-RU" sz="3500" dirty="0"/>
              <a:t>Изучить механизм возникновения биоэлектрического сигнала активности мозга </a:t>
            </a:r>
            <a:r>
              <a:rPr lang="en-US" sz="3500" dirty="0"/>
              <a:t>P300</a:t>
            </a:r>
          </a:p>
          <a:p>
            <a:pPr marL="457200" indent="-457200">
              <a:buFont typeface="Arial" panose="020B0604020202020204" pitchFamily="34" charset="0"/>
              <a:buChar char="•"/>
            </a:pPr>
            <a:r>
              <a:rPr lang="ru-RU" sz="3500" dirty="0"/>
              <a:t>Разработать нейронную сеть детектора этого сигнала</a:t>
            </a:r>
          </a:p>
          <a:p>
            <a:pPr marL="457200" indent="-457200">
              <a:buFont typeface="Arial" panose="020B0604020202020204" pitchFamily="34" charset="0"/>
              <a:buChar char="•"/>
            </a:pPr>
            <a:r>
              <a:rPr lang="ru-RU" sz="3500" dirty="0"/>
              <a:t>Разработать программное обеспечение</a:t>
            </a:r>
          </a:p>
          <a:p>
            <a:pPr marL="457200" indent="-457200">
              <a:buFont typeface="Arial" panose="020B0604020202020204" pitchFamily="34" charset="0"/>
              <a:buChar char="•"/>
            </a:pPr>
            <a:r>
              <a:rPr lang="ru-RU" sz="3500" dirty="0"/>
              <a:t>Применить к управлению робототехническим устройством</a:t>
            </a:r>
          </a:p>
        </p:txBody>
      </p:sp>
    </p:spTree>
    <p:extLst>
      <p:ext uri="{BB962C8B-B14F-4D97-AF65-F5344CB8AC3E}">
        <p14:creationId xmlns:p14="http://schemas.microsoft.com/office/powerpoint/2010/main" val="328983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8139" y="285612"/>
            <a:ext cx="10515600" cy="1325563"/>
          </a:xfrm>
        </p:spPr>
        <p:txBody>
          <a:bodyPr>
            <a:normAutofit/>
          </a:bodyPr>
          <a:lstStyle/>
          <a:p>
            <a:pPr algn="ctr"/>
            <a:r>
              <a:rPr lang="ru-RU" b="1" dirty="0"/>
              <a:t>Физиологический механизм сигнала </a:t>
            </a:r>
            <a:r>
              <a:rPr lang="en-US" b="1" dirty="0"/>
              <a:t>P300</a:t>
            </a:r>
            <a:endParaRPr lang="ru-RU" b="1" dirty="0"/>
          </a:p>
        </p:txBody>
      </p:sp>
      <p:sp>
        <p:nvSpPr>
          <p:cNvPr id="5" name="Номер слайда 3"/>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5</a:t>
            </a:r>
          </a:p>
        </p:txBody>
      </p:sp>
      <p:pic>
        <p:nvPicPr>
          <p:cNvPr id="7" name="Рисунок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56000" y="1629000"/>
            <a:ext cx="2880000" cy="2880000"/>
          </a:xfrm>
          <a:prstGeom prst="rect">
            <a:avLst/>
          </a:prstGeom>
        </p:spPr>
      </p:pic>
    </p:spTree>
    <p:extLst>
      <p:ext uri="{BB962C8B-B14F-4D97-AF65-F5344CB8AC3E}">
        <p14:creationId xmlns:p14="http://schemas.microsoft.com/office/powerpoint/2010/main" val="3907503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56000" y="1629000"/>
            <a:ext cx="2880000" cy="2880000"/>
          </a:xfrm>
          <a:prstGeom prst="rect">
            <a:avLst/>
          </a:prstGeom>
        </p:spPr>
      </p:pic>
      <p:sp>
        <p:nvSpPr>
          <p:cNvPr id="2" name="Заголовок 1"/>
          <p:cNvSpPr>
            <a:spLocks noGrp="1"/>
          </p:cNvSpPr>
          <p:nvPr>
            <p:ph type="title"/>
          </p:nvPr>
        </p:nvSpPr>
        <p:spPr>
          <a:xfrm>
            <a:off x="848139" y="285612"/>
            <a:ext cx="10515600" cy="1325563"/>
          </a:xfrm>
        </p:spPr>
        <p:txBody>
          <a:bodyPr>
            <a:normAutofit/>
          </a:bodyPr>
          <a:lstStyle/>
          <a:p>
            <a:pPr algn="ctr"/>
            <a:r>
              <a:rPr lang="ru-RU" b="1" dirty="0"/>
              <a:t>Физиологический механизм сигнала </a:t>
            </a:r>
            <a:r>
              <a:rPr lang="en-US" b="1" dirty="0"/>
              <a:t>P300</a:t>
            </a:r>
            <a:endParaRPr lang="ru-RU" b="1" dirty="0"/>
          </a:p>
        </p:txBody>
      </p:sp>
      <p:pic>
        <p:nvPicPr>
          <p:cNvPr id="4" name="Рисунок 3"/>
          <p:cNvPicPr>
            <a:picLocks noChangeAspect="1"/>
          </p:cNvPicPr>
          <p:nvPr/>
        </p:nvPicPr>
        <p:blipFill rotWithShape="1">
          <a:blip r:embed="rId4">
            <a:extLst>
              <a:ext uri="{BEBA8EAE-BF5A-486C-A8C5-ECC9F3942E4B}">
                <a14:imgProps xmlns:a14="http://schemas.microsoft.com/office/drawing/2010/main">
                  <a14:imgLayer r:embed="rId5">
                    <a14:imgEffect>
                      <a14:backgroundRemoval t="35463" b="61204" l="57448" r="71823"/>
                    </a14:imgEffect>
                  </a14:imgLayer>
                </a14:imgProps>
              </a:ext>
            </a:extLst>
          </a:blip>
          <a:srcRect l="57373" t="35362" r="28171" b="38164"/>
          <a:stretch/>
        </p:blipFill>
        <p:spPr>
          <a:xfrm>
            <a:off x="4979505" y="4685698"/>
            <a:ext cx="1983444" cy="2043095"/>
          </a:xfrm>
          <a:prstGeom prst="rect">
            <a:avLst/>
          </a:prstGeom>
        </p:spPr>
      </p:pic>
      <p:cxnSp>
        <p:nvCxnSpPr>
          <p:cNvPr id="8" name="Прямая со стрелкой 7"/>
          <p:cNvCxnSpPr/>
          <p:nvPr/>
        </p:nvCxnSpPr>
        <p:spPr>
          <a:xfrm>
            <a:off x="4800600" y="5953541"/>
            <a:ext cx="2355574" cy="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4979505" y="4685698"/>
            <a:ext cx="0" cy="2043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34858" y="4792669"/>
            <a:ext cx="654346" cy="369332"/>
          </a:xfrm>
          <a:prstGeom prst="rect">
            <a:avLst/>
          </a:prstGeom>
          <a:noFill/>
        </p:spPr>
        <p:txBody>
          <a:bodyPr wrap="none" rtlCol="0">
            <a:spAutoFit/>
          </a:bodyPr>
          <a:lstStyle/>
          <a:p>
            <a:r>
              <a:rPr lang="en-US" dirty="0"/>
              <a:t>P300</a:t>
            </a:r>
            <a:endParaRPr lang="ru-RU" dirty="0"/>
          </a:p>
        </p:txBody>
      </p:sp>
      <p:cxnSp>
        <p:nvCxnSpPr>
          <p:cNvPr id="17" name="Прямая со стрелкой 16"/>
          <p:cNvCxnSpPr>
            <a:stCxn id="11" idx="1"/>
          </p:cNvCxnSpPr>
          <p:nvPr/>
        </p:nvCxnSpPr>
        <p:spPr>
          <a:xfrm flipH="1">
            <a:off x="6063188" y="4977335"/>
            <a:ext cx="271670" cy="329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Номер слайда 3">
            <a:extLst>
              <a:ext uri="{FF2B5EF4-FFF2-40B4-BE49-F238E27FC236}">
                <a16:creationId xmlns:a16="http://schemas.microsoft.com/office/drawing/2014/main" id="{94EE6EB3-3BE0-4B27-A69D-27ABD18E4DA4}"/>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5</a:t>
            </a:r>
          </a:p>
        </p:txBody>
      </p:sp>
    </p:spTree>
    <p:extLst>
      <p:ext uri="{BB962C8B-B14F-4D97-AF65-F5344CB8AC3E}">
        <p14:creationId xmlns:p14="http://schemas.microsoft.com/office/powerpoint/2010/main" val="2872876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56000" y="1629000"/>
            <a:ext cx="2880000" cy="2880000"/>
          </a:xfrm>
          <a:prstGeom prst="rect">
            <a:avLst/>
          </a:prstGeom>
        </p:spPr>
      </p:pic>
      <p:sp>
        <p:nvSpPr>
          <p:cNvPr id="2" name="Заголовок 1"/>
          <p:cNvSpPr>
            <a:spLocks noGrp="1"/>
          </p:cNvSpPr>
          <p:nvPr>
            <p:ph type="title"/>
          </p:nvPr>
        </p:nvSpPr>
        <p:spPr>
          <a:xfrm>
            <a:off x="848139" y="285612"/>
            <a:ext cx="10515600" cy="1325563"/>
          </a:xfrm>
        </p:spPr>
        <p:txBody>
          <a:bodyPr>
            <a:normAutofit/>
          </a:bodyPr>
          <a:lstStyle/>
          <a:p>
            <a:pPr algn="ctr"/>
            <a:r>
              <a:rPr lang="ru-RU" b="1" dirty="0"/>
              <a:t>Физиологический механизм сигнала </a:t>
            </a:r>
            <a:r>
              <a:rPr lang="en-US" b="1" dirty="0"/>
              <a:t>P300</a:t>
            </a:r>
            <a:endParaRPr lang="ru-RU" b="1" dirty="0"/>
          </a:p>
        </p:txBody>
      </p:sp>
      <p:pic>
        <p:nvPicPr>
          <p:cNvPr id="6" name="Рисунок 5"/>
          <p:cNvPicPr>
            <a:picLocks noChangeAspect="1"/>
          </p:cNvPicPr>
          <p:nvPr/>
        </p:nvPicPr>
        <p:blipFill rotWithShape="1">
          <a:blip r:embed="rId4">
            <a:extLst>
              <a:ext uri="{BEBA8EAE-BF5A-486C-A8C5-ECC9F3942E4B}">
                <a14:imgProps xmlns:a14="http://schemas.microsoft.com/office/drawing/2010/main">
                  <a14:imgLayer r:embed="rId5">
                    <a14:imgEffect>
                      <a14:backgroundRemoval t="35463" b="61204" l="57448" r="71823"/>
                    </a14:imgEffect>
                  </a14:imgLayer>
                </a14:imgProps>
              </a:ext>
            </a:extLst>
          </a:blip>
          <a:srcRect l="57373" t="35362" r="28171" b="38164"/>
          <a:stretch/>
        </p:blipFill>
        <p:spPr>
          <a:xfrm>
            <a:off x="4979505" y="4685698"/>
            <a:ext cx="1983444" cy="2043095"/>
          </a:xfrm>
          <a:prstGeom prst="rect">
            <a:avLst/>
          </a:prstGeom>
        </p:spPr>
      </p:pic>
      <p:cxnSp>
        <p:nvCxnSpPr>
          <p:cNvPr id="8" name="Прямая со стрелкой 7"/>
          <p:cNvCxnSpPr/>
          <p:nvPr/>
        </p:nvCxnSpPr>
        <p:spPr>
          <a:xfrm>
            <a:off x="4800600" y="5953541"/>
            <a:ext cx="2355574" cy="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4979505" y="4685698"/>
            <a:ext cx="0" cy="2043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34858" y="4792669"/>
            <a:ext cx="654346" cy="369332"/>
          </a:xfrm>
          <a:prstGeom prst="rect">
            <a:avLst/>
          </a:prstGeom>
          <a:noFill/>
        </p:spPr>
        <p:txBody>
          <a:bodyPr wrap="none" rtlCol="0">
            <a:spAutoFit/>
          </a:bodyPr>
          <a:lstStyle/>
          <a:p>
            <a:r>
              <a:rPr lang="en-US" dirty="0"/>
              <a:t>P300</a:t>
            </a:r>
            <a:endParaRPr lang="ru-RU" dirty="0"/>
          </a:p>
        </p:txBody>
      </p:sp>
      <p:cxnSp>
        <p:nvCxnSpPr>
          <p:cNvPr id="11" name="Прямая со стрелкой 10"/>
          <p:cNvCxnSpPr>
            <a:stCxn id="10" idx="1"/>
          </p:cNvCxnSpPr>
          <p:nvPr/>
        </p:nvCxnSpPr>
        <p:spPr>
          <a:xfrm flipH="1">
            <a:off x="6063188" y="4977335"/>
            <a:ext cx="271670" cy="329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611175"/>
            <a:ext cx="4462775" cy="3108543"/>
          </a:xfrm>
          <a:prstGeom prst="rect">
            <a:avLst/>
          </a:prstGeom>
          <a:noFill/>
        </p:spPr>
        <p:txBody>
          <a:bodyPr wrap="square" rtlCol="0">
            <a:spAutoFit/>
          </a:bodyPr>
          <a:lstStyle/>
          <a:p>
            <a:pPr algn="ctr"/>
            <a:r>
              <a:rPr lang="ru-RU" sz="2800" b="1" u="sng" dirty="0"/>
              <a:t>Минусы</a:t>
            </a:r>
            <a:r>
              <a:rPr lang="ru-RU" sz="2800" b="1" dirty="0"/>
              <a:t>:</a:t>
            </a:r>
          </a:p>
          <a:p>
            <a:pPr algn="ctr"/>
            <a:endParaRPr lang="ru-RU" sz="2800" dirty="0"/>
          </a:p>
          <a:p>
            <a:pPr marL="285750" indent="-285750" algn="ctr">
              <a:buFont typeface="Arial" panose="020B0604020202020204" pitchFamily="34" charset="0"/>
              <a:buChar char="•"/>
            </a:pPr>
            <a:r>
              <a:rPr lang="ru-RU" sz="2800" dirty="0"/>
              <a:t>Ограничена скорость управления</a:t>
            </a:r>
          </a:p>
          <a:p>
            <a:pPr marL="285750" indent="-285750" algn="ctr">
              <a:buFont typeface="Arial" panose="020B0604020202020204" pitchFamily="34" charset="0"/>
              <a:buChar char="•"/>
            </a:pPr>
            <a:endParaRPr lang="ru-RU" sz="2800" dirty="0"/>
          </a:p>
          <a:p>
            <a:pPr marL="285750" indent="-285750" algn="ctr">
              <a:buFont typeface="Arial" panose="020B0604020202020204" pitchFamily="34" charset="0"/>
              <a:buChar char="•"/>
            </a:pPr>
            <a:r>
              <a:rPr lang="ru-RU" sz="2800" dirty="0"/>
              <a:t>Необходима хорошая концентрация внимания</a:t>
            </a:r>
          </a:p>
        </p:txBody>
      </p:sp>
      <p:sp>
        <p:nvSpPr>
          <p:cNvPr id="12" name="Номер слайда 3">
            <a:extLst>
              <a:ext uri="{FF2B5EF4-FFF2-40B4-BE49-F238E27FC236}">
                <a16:creationId xmlns:a16="http://schemas.microsoft.com/office/drawing/2014/main" id="{3E8380EC-092D-4EF9-97F9-2269DBB25211}"/>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5</a:t>
            </a:r>
          </a:p>
        </p:txBody>
      </p:sp>
    </p:spTree>
    <p:extLst>
      <p:ext uri="{BB962C8B-B14F-4D97-AF65-F5344CB8AC3E}">
        <p14:creationId xmlns:p14="http://schemas.microsoft.com/office/powerpoint/2010/main" val="3540845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56000" y="1629000"/>
            <a:ext cx="2880000" cy="2880000"/>
          </a:xfrm>
          <a:prstGeom prst="rect">
            <a:avLst/>
          </a:prstGeom>
        </p:spPr>
      </p:pic>
      <p:sp>
        <p:nvSpPr>
          <p:cNvPr id="2" name="Заголовок 1"/>
          <p:cNvSpPr>
            <a:spLocks noGrp="1"/>
          </p:cNvSpPr>
          <p:nvPr>
            <p:ph type="title"/>
          </p:nvPr>
        </p:nvSpPr>
        <p:spPr>
          <a:xfrm>
            <a:off x="848139" y="285612"/>
            <a:ext cx="10515600" cy="1325563"/>
          </a:xfrm>
        </p:spPr>
        <p:txBody>
          <a:bodyPr>
            <a:normAutofit/>
          </a:bodyPr>
          <a:lstStyle/>
          <a:p>
            <a:pPr algn="ctr"/>
            <a:r>
              <a:rPr lang="ru-RU" b="1" dirty="0"/>
              <a:t>Физиологический механизм сигнала </a:t>
            </a:r>
            <a:r>
              <a:rPr lang="en-US" b="1" dirty="0"/>
              <a:t>P300</a:t>
            </a:r>
            <a:endParaRPr lang="ru-RU" b="1" dirty="0"/>
          </a:p>
        </p:txBody>
      </p:sp>
      <p:pic>
        <p:nvPicPr>
          <p:cNvPr id="6" name="Рисунок 5"/>
          <p:cNvPicPr>
            <a:picLocks noChangeAspect="1"/>
          </p:cNvPicPr>
          <p:nvPr/>
        </p:nvPicPr>
        <p:blipFill rotWithShape="1">
          <a:blip r:embed="rId4">
            <a:extLst>
              <a:ext uri="{BEBA8EAE-BF5A-486C-A8C5-ECC9F3942E4B}">
                <a14:imgProps xmlns:a14="http://schemas.microsoft.com/office/drawing/2010/main">
                  <a14:imgLayer r:embed="rId5">
                    <a14:imgEffect>
                      <a14:backgroundRemoval t="35463" b="61204" l="57448" r="71823"/>
                    </a14:imgEffect>
                  </a14:imgLayer>
                </a14:imgProps>
              </a:ext>
            </a:extLst>
          </a:blip>
          <a:srcRect l="57373" t="35362" r="28171" b="38164"/>
          <a:stretch/>
        </p:blipFill>
        <p:spPr>
          <a:xfrm>
            <a:off x="4979505" y="4685698"/>
            <a:ext cx="1983444" cy="2043095"/>
          </a:xfrm>
          <a:prstGeom prst="rect">
            <a:avLst/>
          </a:prstGeom>
        </p:spPr>
      </p:pic>
      <p:cxnSp>
        <p:nvCxnSpPr>
          <p:cNvPr id="8" name="Прямая со стрелкой 7"/>
          <p:cNvCxnSpPr/>
          <p:nvPr/>
        </p:nvCxnSpPr>
        <p:spPr>
          <a:xfrm>
            <a:off x="4800600" y="5953541"/>
            <a:ext cx="2355574" cy="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4979505" y="4685698"/>
            <a:ext cx="0" cy="2043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34858" y="4792669"/>
            <a:ext cx="654346" cy="369332"/>
          </a:xfrm>
          <a:prstGeom prst="rect">
            <a:avLst/>
          </a:prstGeom>
          <a:noFill/>
        </p:spPr>
        <p:txBody>
          <a:bodyPr wrap="none" rtlCol="0">
            <a:spAutoFit/>
          </a:bodyPr>
          <a:lstStyle/>
          <a:p>
            <a:r>
              <a:rPr lang="en-US" dirty="0"/>
              <a:t>P300</a:t>
            </a:r>
            <a:endParaRPr lang="ru-RU" dirty="0"/>
          </a:p>
        </p:txBody>
      </p:sp>
      <p:cxnSp>
        <p:nvCxnSpPr>
          <p:cNvPr id="11" name="Прямая со стрелкой 10"/>
          <p:cNvCxnSpPr>
            <a:stCxn id="10" idx="1"/>
          </p:cNvCxnSpPr>
          <p:nvPr/>
        </p:nvCxnSpPr>
        <p:spPr>
          <a:xfrm flipH="1">
            <a:off x="6063188" y="4977335"/>
            <a:ext cx="271670" cy="329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611175"/>
            <a:ext cx="4462775" cy="3108543"/>
          </a:xfrm>
          <a:prstGeom prst="rect">
            <a:avLst/>
          </a:prstGeom>
          <a:noFill/>
        </p:spPr>
        <p:txBody>
          <a:bodyPr wrap="square" rtlCol="0">
            <a:spAutoFit/>
          </a:bodyPr>
          <a:lstStyle/>
          <a:p>
            <a:pPr algn="ctr"/>
            <a:r>
              <a:rPr lang="ru-RU" sz="2800" b="1" u="sng" dirty="0"/>
              <a:t>Минусы</a:t>
            </a:r>
            <a:r>
              <a:rPr lang="ru-RU" sz="2800" b="1" dirty="0"/>
              <a:t>:</a:t>
            </a:r>
          </a:p>
          <a:p>
            <a:pPr algn="ctr"/>
            <a:endParaRPr lang="ru-RU" sz="2800" dirty="0"/>
          </a:p>
          <a:p>
            <a:pPr marL="285750" indent="-285750" algn="ctr">
              <a:buFont typeface="Arial" panose="020B0604020202020204" pitchFamily="34" charset="0"/>
              <a:buChar char="•"/>
            </a:pPr>
            <a:r>
              <a:rPr lang="ru-RU" sz="2800" dirty="0"/>
              <a:t>Ограничена скорость управления</a:t>
            </a:r>
          </a:p>
          <a:p>
            <a:pPr marL="285750" indent="-285750" algn="ctr">
              <a:buFont typeface="Arial" panose="020B0604020202020204" pitchFamily="34" charset="0"/>
              <a:buChar char="•"/>
            </a:pPr>
            <a:endParaRPr lang="ru-RU" sz="2800" dirty="0"/>
          </a:p>
          <a:p>
            <a:pPr marL="285750" indent="-285750" algn="ctr">
              <a:buFont typeface="Arial" panose="020B0604020202020204" pitchFamily="34" charset="0"/>
              <a:buChar char="•"/>
            </a:pPr>
            <a:r>
              <a:rPr lang="ru-RU" sz="2800" dirty="0"/>
              <a:t>Необходима хорошая концентрация внимания</a:t>
            </a:r>
          </a:p>
        </p:txBody>
      </p:sp>
      <p:sp>
        <p:nvSpPr>
          <p:cNvPr id="13" name="TextBox 12"/>
          <p:cNvSpPr txBox="1"/>
          <p:nvPr/>
        </p:nvSpPr>
        <p:spPr>
          <a:xfrm>
            <a:off x="7729225" y="1629000"/>
            <a:ext cx="4462775" cy="3539430"/>
          </a:xfrm>
          <a:prstGeom prst="rect">
            <a:avLst/>
          </a:prstGeom>
          <a:noFill/>
        </p:spPr>
        <p:txBody>
          <a:bodyPr wrap="square" rtlCol="0">
            <a:spAutoFit/>
          </a:bodyPr>
          <a:lstStyle/>
          <a:p>
            <a:pPr algn="ctr"/>
            <a:r>
              <a:rPr lang="ru-RU" sz="2800" b="1" u="sng" dirty="0"/>
              <a:t>Плюсы</a:t>
            </a:r>
            <a:r>
              <a:rPr lang="ru-RU" sz="2800" b="1" dirty="0"/>
              <a:t>:</a:t>
            </a:r>
          </a:p>
          <a:p>
            <a:pPr algn="ctr"/>
            <a:endParaRPr lang="ru-RU" sz="2800" dirty="0"/>
          </a:p>
          <a:p>
            <a:pPr marL="285750" indent="-285750" algn="ctr">
              <a:buFont typeface="Arial" panose="020B0604020202020204" pitchFamily="34" charset="0"/>
              <a:buChar char="•"/>
            </a:pPr>
            <a:r>
              <a:rPr lang="ru-RU" sz="2800" dirty="0"/>
              <a:t>Сигнал возникает естественным образом</a:t>
            </a:r>
          </a:p>
          <a:p>
            <a:pPr algn="ctr"/>
            <a:endParaRPr lang="ru-RU" sz="2800" dirty="0"/>
          </a:p>
          <a:p>
            <a:pPr marL="285750" indent="-285750" algn="ctr">
              <a:buFont typeface="Arial" panose="020B0604020202020204" pitchFamily="34" charset="0"/>
              <a:buChar char="•"/>
            </a:pPr>
            <a:r>
              <a:rPr lang="ru-RU" sz="2800" dirty="0"/>
              <a:t>Классифицируется по паттерну</a:t>
            </a:r>
          </a:p>
          <a:p>
            <a:pPr marL="285750" indent="-285750" algn="ctr">
              <a:buFont typeface="Arial" panose="020B0604020202020204" pitchFamily="34" charset="0"/>
              <a:buChar char="•"/>
            </a:pPr>
            <a:endParaRPr lang="ru-RU" sz="2800" dirty="0"/>
          </a:p>
        </p:txBody>
      </p:sp>
      <p:sp>
        <p:nvSpPr>
          <p:cNvPr id="14" name="Номер слайда 3">
            <a:extLst>
              <a:ext uri="{FF2B5EF4-FFF2-40B4-BE49-F238E27FC236}">
                <a16:creationId xmlns:a16="http://schemas.microsoft.com/office/drawing/2014/main" id="{50DBD83D-FD9A-404B-9F82-28E620CF20D9}"/>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5</a:t>
            </a:r>
          </a:p>
        </p:txBody>
      </p:sp>
    </p:spTree>
    <p:extLst>
      <p:ext uri="{BB962C8B-B14F-4D97-AF65-F5344CB8AC3E}">
        <p14:creationId xmlns:p14="http://schemas.microsoft.com/office/powerpoint/2010/main" val="320423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2F3CA3E-A5C0-414A-9855-B63F846A3DF6}"/>
              </a:ext>
            </a:extLst>
          </p:cNvPr>
          <p:cNvSpPr>
            <a:spLocks noGrp="1"/>
          </p:cNvSpPr>
          <p:nvPr>
            <p:ph type="sldNum" sz="quarter" idx="12"/>
          </p:nvPr>
        </p:nvSpPr>
        <p:spPr/>
        <p:txBody>
          <a:bodyPr/>
          <a:lstStyle/>
          <a:p>
            <a:fld id="{2232B61D-9085-4594-A104-762869C35225}" type="slidenum">
              <a:rPr lang="ru-RU" smtClean="0"/>
              <a:t>9</a:t>
            </a:fld>
            <a:endParaRPr lang="ru-RU"/>
          </a:p>
        </p:txBody>
      </p:sp>
      <p:pic>
        <p:nvPicPr>
          <p:cNvPr id="4" name="ыыыыыыыыыыы">
            <a:hlinkClick r:id="" action="ppaction://media"/>
            <a:extLst>
              <a:ext uri="{FF2B5EF4-FFF2-40B4-BE49-F238E27FC236}">
                <a16:creationId xmlns:a16="http://schemas.microsoft.com/office/drawing/2014/main" id="{9B4C2489-D791-419F-A55D-434F6F99424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C4A9C8B-A18A-4A64-91DF-6F0B7DF1A916}"/>
              </a:ext>
            </a:extLst>
          </p:cNvPr>
          <p:cNvSpPr txBox="1"/>
          <p:nvPr/>
        </p:nvSpPr>
        <p:spPr>
          <a:xfrm>
            <a:off x="2114276" y="-4677"/>
            <a:ext cx="7963462" cy="1569660"/>
          </a:xfrm>
          <a:prstGeom prst="rect">
            <a:avLst/>
          </a:prstGeom>
          <a:noFill/>
        </p:spPr>
        <p:txBody>
          <a:bodyPr wrap="none" rtlCol="0">
            <a:spAutoFit/>
          </a:bodyPr>
          <a:lstStyle/>
          <a:p>
            <a:pPr algn="ctr"/>
            <a:r>
              <a:rPr lang="ru-RU" sz="4800" b="1" dirty="0"/>
              <a:t>Работа системы </a:t>
            </a:r>
            <a:endParaRPr lang="en-US" sz="4800" b="1" dirty="0"/>
          </a:p>
          <a:p>
            <a:pPr algn="ctr"/>
            <a:r>
              <a:rPr lang="ru-RU" sz="4800" b="1" dirty="0"/>
              <a:t>с использованием ИМК-</a:t>
            </a:r>
            <a:r>
              <a:rPr lang="en-US" sz="4800" b="1" dirty="0"/>
              <a:t>P300</a:t>
            </a:r>
            <a:endParaRPr lang="ru-RU" sz="4800" b="1" dirty="0"/>
          </a:p>
        </p:txBody>
      </p:sp>
      <p:sp>
        <p:nvSpPr>
          <p:cNvPr id="6" name="Номер слайда 3">
            <a:extLst>
              <a:ext uri="{FF2B5EF4-FFF2-40B4-BE49-F238E27FC236}">
                <a16:creationId xmlns:a16="http://schemas.microsoft.com/office/drawing/2014/main" id="{15AA6038-475A-4287-8861-446540DD1C56}"/>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800" b="1" dirty="0"/>
              <a:t>6</a:t>
            </a:r>
          </a:p>
        </p:txBody>
      </p:sp>
    </p:spTree>
    <p:extLst>
      <p:ext uri="{BB962C8B-B14F-4D97-AF65-F5344CB8AC3E}">
        <p14:creationId xmlns:p14="http://schemas.microsoft.com/office/powerpoint/2010/main" val="131156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4261</TotalTime>
  <Words>1539</Words>
  <Application>Microsoft Office PowerPoint</Application>
  <PresentationFormat>Широкоэкранный</PresentationFormat>
  <Paragraphs>190</Paragraphs>
  <Slides>22</Slides>
  <Notes>22</Notes>
  <HiddenSlides>0</HiddenSlides>
  <MMClips>2</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Arial</vt:lpstr>
      <vt:lpstr>Calibri</vt:lpstr>
      <vt:lpstr>Calibri Light</vt:lpstr>
      <vt:lpstr>Cambria Math</vt:lpstr>
      <vt:lpstr>Segoe UI Symbol</vt:lpstr>
      <vt:lpstr>Tahoma</vt:lpstr>
      <vt:lpstr>Times New Roman</vt:lpstr>
      <vt:lpstr>Тема Office</vt:lpstr>
      <vt:lpstr>Управление робототехническим устройством на основе классификации биоэлектрических сигналов активности мозга</vt:lpstr>
      <vt:lpstr>Актуальность</vt:lpstr>
      <vt:lpstr>Парализованные люди смогут управлять инвалидной коляской без посторонней помощи!</vt:lpstr>
      <vt:lpstr>Поставленные задачи:</vt:lpstr>
      <vt:lpstr>Физиологический механизм сигнала P300</vt:lpstr>
      <vt:lpstr>Физиологический механизм сигнала P300</vt:lpstr>
      <vt:lpstr>Физиологический механизм сигнала P300</vt:lpstr>
      <vt:lpstr>Физиологический механизм сигнала P300</vt:lpstr>
      <vt:lpstr>Презентация PowerPoint</vt:lpstr>
      <vt:lpstr>Детектор сигналов P300</vt:lpstr>
      <vt:lpstr>Спайковые сети:</vt:lpstr>
      <vt:lpstr>Спайковые сети:</vt:lpstr>
      <vt:lpstr>Детектор сигналов P300</vt:lpstr>
      <vt:lpstr>Обучение детектора</vt:lpstr>
      <vt:lpstr>Проблема перехода к спайкам</vt:lpstr>
      <vt:lpstr>Презентация PowerPoint</vt:lpstr>
      <vt:lpstr>Модификация модели Ижикевича</vt:lpstr>
      <vt:lpstr>Детектор на СНС Структура и достигнутая точность</vt:lpstr>
      <vt:lpstr>Разработка  программного обеспечения Проверка работы классификатора</vt:lpstr>
      <vt:lpstr>Выводы</vt:lpstr>
      <vt:lpstr>Заключение</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dc:title>
  <dc:creator>Викуся</dc:creator>
  <cp:lastModifiedBy>Викуся</cp:lastModifiedBy>
  <cp:revision>111</cp:revision>
  <dcterms:created xsi:type="dcterms:W3CDTF">2023-05-23T12:14:39Z</dcterms:created>
  <dcterms:modified xsi:type="dcterms:W3CDTF">2023-06-26T21:42:17Z</dcterms:modified>
</cp:coreProperties>
</file>