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6" r:id="rId13"/>
    <p:sldId id="268" r:id="rId14"/>
    <p:sldId id="270" r:id="rId15"/>
    <p:sldId id="277" r:id="rId16"/>
    <p:sldId id="278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868" autoAdjust="0"/>
    <p:restoredTop sz="94660"/>
  </p:normalViewPr>
  <p:slideViewPr>
    <p:cSldViewPr>
      <p:cViewPr varScale="1">
        <p:scale>
          <a:sx n="75" d="100"/>
          <a:sy n="75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429C6-4ACC-4D38-BD2A-885FB65E31AE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C1B83-97D6-443C-9504-8E5E9A3F4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750C-80C3-4DA3-8342-246BA3316C9A}" type="datetime1">
              <a:rPr lang="ru-RU" smtClean="0"/>
              <a:t>30.06.2020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20FA-130C-4761-8030-7864CE4121B1}" type="datetime1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9473D-B18A-4406-9932-B8DA3CB12B74}" type="datetime1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B4C-BAA0-4E61-9471-7D99C726DE30}" type="datetime1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748-15E9-4653-8EF2-D1334214A30E}" type="datetime1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62CC-F092-4BCE-8BDF-549DBA92058F}" type="datetime1">
              <a:rPr lang="ru-RU" smtClean="0"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9F44-D8A0-4DB4-991E-6BA6FA24DFA9}" type="datetime1">
              <a:rPr lang="ru-RU" smtClean="0"/>
              <a:t>30.06.2020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4574-8BF0-4D98-80B4-C51F65107207}" type="datetime1">
              <a:rPr lang="ru-RU" smtClean="0"/>
              <a:t>30.06.2020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BC37-D890-47BC-9355-BAFD96EB9CD0}" type="datetime1">
              <a:rPr lang="ru-RU" smtClean="0"/>
              <a:t>30.06.2020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91FB-F733-40D5-8F49-83BAE3681CF5}" type="datetime1">
              <a:rPr lang="ru-RU" smtClean="0"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F79-8B47-41AE-8054-A8F1E89EE4E3}" type="datetime1">
              <a:rPr lang="ru-RU" smtClean="0"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351E1C-E16B-4A9A-9578-C85510D151D9}" type="datetime1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521DBF-2723-41F7-B1BF-AE304DDB79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712968" cy="1470025"/>
          </a:xfrm>
        </p:spPr>
        <p:txBody>
          <a:bodyPr anchor="ctr">
            <a:noAutofit/>
          </a:bodyPr>
          <a:lstStyle/>
          <a:p>
            <a:r>
              <a:rPr lang="ru-RU" sz="3200" dirty="0"/>
              <a:t>Влияние </a:t>
            </a:r>
            <a:r>
              <a:rPr lang="ru-RU" sz="3200" dirty="0" smtClean="0"/>
              <a:t>нестационарных свойств </a:t>
            </a:r>
            <a:r>
              <a:rPr lang="ru-RU" sz="3200" dirty="0"/>
              <a:t>жидкости </a:t>
            </a:r>
            <a:r>
              <a:rPr lang="ru-RU" sz="3200" dirty="0" err="1"/>
              <a:t>гидроразрыва</a:t>
            </a:r>
            <a:r>
              <a:rPr lang="ru-RU" sz="3200" dirty="0"/>
              <a:t> на геометрию </a:t>
            </a:r>
            <a:r>
              <a:rPr lang="ru-RU" sz="3200" dirty="0" smtClean="0"/>
              <a:t>трещины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645024"/>
            <a:ext cx="6480720" cy="1104528"/>
          </a:xfrm>
        </p:spPr>
        <p:txBody>
          <a:bodyPr anchor="ctr"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 Журавлёва Е. Ю.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Сорокина В. В.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5575360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политехнический университет Петра Великого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школа теоретической механики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30.06.2020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4000" dirty="0" smtClean="0"/>
              <a:t>Параметры расчётов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268760"/>
                <a:ext cx="8507288" cy="211683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Исследуется три варианта контраста по минимальным сжимающим напряжениям: однородная среда, трёхслойная несимметричная среда и </a:t>
                </a:r>
                <a:r>
                  <a:rPr lang="ru-RU" sz="2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одиннадцатислойная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несимметричная среда. </a:t>
                </a:r>
              </a:p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Минимальные сжимающие напряжения в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центральном слое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составляют 30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МПа, контраст варьируется в диапазоне 1-5 МПа. </a:t>
                </a:r>
              </a:p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Модуль Юнга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𝐸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=30 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ГПа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 Пуассона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𝜈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0.25</m:t>
                    </m:r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sz="20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одинаковы для всех слоёв и не изменяются со временем.</a:t>
                </a:r>
              </a:p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Р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асход постоянен:  1 м</a:t>
                </a:r>
                <a:r>
                  <a:rPr lang="ru-RU" sz="2000" baseline="3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/мин и 5 м</a:t>
                </a:r>
                <a:r>
                  <a:rPr lang="ru-RU" sz="2000" baseline="3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/мин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268760"/>
                <a:ext cx="8507288" cy="2116831"/>
              </a:xfrm>
              <a:blipFill rotWithShape="1">
                <a:blip r:embed="rId2"/>
                <a:stretch>
                  <a:fillRect l="-789" t="-1441" r="-789" b="-33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10</a:t>
            </a:fld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28800" y="4330658"/>
                <a:ext cx="381642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экспериментов без учёта «старения» жидкости:</a:t>
                </a:r>
              </a:p>
              <a:p>
                <a:pPr marL="285750" indent="-285750">
                  <a:buFontTx/>
                  <a:buChar char="-"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молодая жидкость 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0.01 Па</m:t>
                    </m:r>
                    <m:r>
                      <a:rPr lang="ru-RU" sz="2000" i="1" smtClean="0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ru-RU" sz="2000" b="0" i="0" smtClean="0">
                        <a:latin typeface="Cambria Math"/>
                      </a:rPr>
                      <m:t>        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0.6</a:t>
                </a:r>
              </a:p>
              <a:p>
                <a:pPr marL="285750" indent="-285750">
                  <a:buFontTx/>
                  <a:buChar char="-"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разрушившаяся жидкость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0.</m:t>
                    </m:r>
                    <m:r>
                      <a:rPr lang="ru-RU" sz="2000" b="0" i="1" smtClean="0">
                        <a:latin typeface="Cambria Math"/>
                      </a:rPr>
                      <m:t>4</m:t>
                    </m:r>
                    <m:r>
                      <a:rPr lang="ru-RU" sz="2000" i="1">
                        <a:latin typeface="Cambria Math"/>
                      </a:rPr>
                      <m:t> Па∙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1.0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800" y="4330658"/>
                <a:ext cx="3816424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1757" t="-1572" b="-4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76056" y="4330658"/>
                <a:ext cx="345638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экспериментов при учёте «старения» жидкости: 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начальные параметры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0.01 Па∙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0.6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4330658"/>
                <a:ext cx="3456384" cy="1323439"/>
              </a:xfrm>
              <a:prstGeom prst="rect">
                <a:avLst/>
              </a:prstGeom>
              <a:blipFill rotWithShape="1">
                <a:blip r:embed="rId4"/>
                <a:stretch>
                  <a:fillRect l="-1940" t="-2294" r="-1940" b="-6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Скругленный прямоугольник 6"/>
          <p:cNvSpPr/>
          <p:nvPr/>
        </p:nvSpPr>
        <p:spPr>
          <a:xfrm>
            <a:off x="1043608" y="4330658"/>
            <a:ext cx="3456384" cy="1938992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056" y="4330658"/>
            <a:ext cx="3456384" cy="1938992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182931"/>
            <a:ext cx="8568952" cy="2880320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7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Трёхслойная несимметричная среда при расходе 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/>
              <a:t>/мин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11</a:t>
            </a:fld>
            <a:endParaRPr lang="ru-RU" sz="2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437442" y="836712"/>
            <a:ext cx="6556093" cy="2768681"/>
            <a:chOff x="0" y="0"/>
            <a:chExt cx="6116402" cy="2866803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0"/>
              <a:ext cx="6116402" cy="2646491"/>
              <a:chOff x="0" y="0"/>
              <a:chExt cx="6116402" cy="2646491"/>
            </a:xfrm>
          </p:grpSpPr>
          <p:pic>
            <p:nvPicPr>
              <p:cNvPr id="8" name="Рисунок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46"/>
              <a:stretch/>
            </p:blipFill>
            <p:spPr bwMode="auto">
              <a:xfrm>
                <a:off x="0" y="0"/>
                <a:ext cx="1501775" cy="263398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9" name="Рисунок 8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705"/>
              <a:stretch/>
            </p:blipFill>
            <p:spPr bwMode="auto">
              <a:xfrm>
                <a:off x="1525979" y="11876"/>
                <a:ext cx="1490345" cy="263398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0" name="Рисунок 9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32" r="4783"/>
              <a:stretch/>
            </p:blipFill>
            <p:spPr bwMode="auto">
              <a:xfrm>
                <a:off x="3016332" y="11876"/>
                <a:ext cx="3100070" cy="263461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7" name="Надпись 1"/>
            <p:cNvSpPr txBox="1"/>
            <p:nvPr/>
          </p:nvSpPr>
          <p:spPr>
            <a:xfrm>
              <a:off x="0" y="2701290"/>
              <a:ext cx="6116320" cy="165513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900" i="1" dirty="0" smtClean="0">
                  <a:solidFill>
                    <a:srgbClr val="44546A"/>
                  </a:solidFill>
                  <a:effectLst/>
                  <a:latin typeface="Calibri"/>
                  <a:ea typeface="Calibri"/>
                  <a:cs typeface="Times New Roman"/>
                </a:rPr>
                <a:t>Эксперимент без учёта деградации жидкости</a:t>
              </a:r>
              <a:endParaRPr lang="ru-RU" sz="900" i="1" dirty="0">
                <a:solidFill>
                  <a:srgbClr val="44546A"/>
                </a:solidFill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437443" y="3605393"/>
            <a:ext cx="6556420" cy="3140968"/>
            <a:chOff x="0" y="0"/>
            <a:chExt cx="6121705" cy="2874070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0"/>
              <a:ext cx="6121705" cy="2645186"/>
              <a:chOff x="0" y="0"/>
              <a:chExt cx="6121705" cy="2645186"/>
            </a:xfrm>
          </p:grpSpPr>
          <p:pic>
            <p:nvPicPr>
              <p:cNvPr id="14" name="Рисунок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15" name="Рисунок 1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1096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16" name="Рисунок 15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48" r="5329"/>
              <a:stretch/>
            </p:blipFill>
            <p:spPr bwMode="auto">
              <a:xfrm>
                <a:off x="3028620" y="10571"/>
                <a:ext cx="3093085" cy="263461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13" name="Надпись 88"/>
            <p:cNvSpPr txBox="1"/>
            <p:nvPr/>
          </p:nvSpPr>
          <p:spPr>
            <a:xfrm>
              <a:off x="0" y="2700655"/>
              <a:ext cx="6121400" cy="17341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900" i="1" dirty="0" smtClean="0">
                  <a:solidFill>
                    <a:srgbClr val="44546A"/>
                  </a:solidFill>
                  <a:effectLst/>
                  <a:latin typeface="Calibri"/>
                  <a:ea typeface="Calibri"/>
                  <a:cs typeface="Times New Roman"/>
                </a:rPr>
                <a:t>Эксперимент при учёте деградации жидкости</a:t>
              </a:r>
              <a:endParaRPr lang="ru-RU" sz="900" i="1" dirty="0">
                <a:solidFill>
                  <a:srgbClr val="44546A"/>
                </a:solidFill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77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Трёхслойная несимметричная среда при расходе </a:t>
            </a:r>
            <a:r>
              <a:rPr lang="ru-RU" sz="2000" dirty="0"/>
              <a:t>5</a:t>
            </a:r>
            <a:r>
              <a:rPr lang="ru-RU" sz="2000" dirty="0" smtClean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/>
              <a:t>/мин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12</a:t>
            </a:fld>
            <a:endParaRPr lang="ru-RU" sz="28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434739" y="860769"/>
            <a:ext cx="6656400" cy="2744595"/>
            <a:chOff x="0" y="0"/>
            <a:chExt cx="6118373" cy="2832142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0" y="0"/>
              <a:ext cx="6118373" cy="2634615"/>
              <a:chOff x="0" y="0"/>
              <a:chExt cx="6118373" cy="2634615"/>
            </a:xfrm>
          </p:grpSpPr>
          <p:pic>
            <p:nvPicPr>
              <p:cNvPr id="20" name="Рисунок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21" name="Рисунок 2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79418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22" name="Рисунок 21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26" r="5631"/>
              <a:stretch/>
            </p:blipFill>
            <p:spPr bwMode="auto">
              <a:xfrm>
                <a:off x="3051958" y="0"/>
                <a:ext cx="3066415" cy="263461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19" name="Надпись 100"/>
            <p:cNvSpPr txBox="1"/>
            <p:nvPr/>
          </p:nvSpPr>
          <p:spPr>
            <a:xfrm>
              <a:off x="0" y="2689225"/>
              <a:ext cx="6118225" cy="142917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900" i="1" dirty="0" smtClean="0">
                  <a:solidFill>
                    <a:srgbClr val="44546A"/>
                  </a:solidFill>
                  <a:effectLst/>
                  <a:latin typeface="Calibri"/>
                  <a:ea typeface="Calibri"/>
                  <a:cs typeface="Times New Roman"/>
                </a:rPr>
                <a:t>Эксперимент без учёта деградации жидкости</a:t>
              </a:r>
              <a:endParaRPr lang="ru-RU" sz="900" i="1" dirty="0">
                <a:solidFill>
                  <a:srgbClr val="44546A"/>
                </a:solidFill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437443" y="3599206"/>
            <a:ext cx="6653696" cy="2952329"/>
            <a:chOff x="0" y="-1"/>
            <a:chExt cx="6245649" cy="2846854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0" y="-1"/>
              <a:ext cx="6245649" cy="2640553"/>
              <a:chOff x="0" y="-1"/>
              <a:chExt cx="6245649" cy="2640553"/>
            </a:xfrm>
          </p:grpSpPr>
          <p:pic>
            <p:nvPicPr>
              <p:cNvPr id="26" name="Рисунок 25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14" r="5414"/>
              <a:stretch/>
            </p:blipFill>
            <p:spPr bwMode="auto">
              <a:xfrm>
                <a:off x="3167169" y="-1"/>
                <a:ext cx="3078480" cy="263461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7" name="Рисунок 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97993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28" name="Рисунок 27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937"/>
                <a:ext cx="1580515" cy="2634615"/>
              </a:xfrm>
              <a:prstGeom prst="rect">
                <a:avLst/>
              </a:prstGeom>
            </p:spPr>
          </p:pic>
        </p:grpSp>
        <p:sp>
          <p:nvSpPr>
            <p:cNvPr id="25" name="Надпись 108"/>
            <p:cNvSpPr txBox="1"/>
            <p:nvPr/>
          </p:nvSpPr>
          <p:spPr>
            <a:xfrm>
              <a:off x="0" y="2695575"/>
              <a:ext cx="6153150" cy="151278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900" i="1" dirty="0" smtClean="0">
                  <a:solidFill>
                    <a:srgbClr val="44546A"/>
                  </a:solidFill>
                  <a:effectLst/>
                  <a:latin typeface="Calibri"/>
                  <a:ea typeface="Calibri"/>
                  <a:cs typeface="Times New Roman"/>
                </a:rPr>
                <a:t>Эксперимент с учётом деградации жидкости</a:t>
              </a:r>
              <a:endParaRPr lang="ru-RU" sz="900" i="1" dirty="0">
                <a:solidFill>
                  <a:srgbClr val="44546A"/>
                </a:solidFill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65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980728"/>
          </a:xfrm>
        </p:spPr>
        <p:txBody>
          <a:bodyPr/>
          <a:lstStyle/>
          <a:p>
            <a:r>
              <a:rPr lang="ru-RU" sz="1800" dirty="0" smtClean="0"/>
              <a:t>Таблицы сравнений для трёхслойной несимметричной среды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120258"/>
              </p:ext>
            </p:extLst>
          </p:nvPr>
        </p:nvGraphicFramePr>
        <p:xfrm>
          <a:off x="683566" y="980727"/>
          <a:ext cx="7848874" cy="2005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5491"/>
                <a:gridCol w="1617190"/>
                <a:gridCol w="928765"/>
                <a:gridCol w="1500688"/>
                <a:gridCol w="1039564"/>
                <a:gridCol w="1039564"/>
                <a:gridCol w="687612"/>
              </a:tblGrid>
              <a:tr h="10029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Номер расчёта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 моделирования, 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Расход, м</a:t>
                      </a:r>
                      <a:r>
                        <a:rPr lang="ru-RU" sz="1200" baseline="30000">
                          <a:effectLst/>
                        </a:rPr>
                        <a:t>3</a:t>
                      </a:r>
                      <a:r>
                        <a:rPr lang="ru-RU" sz="1200">
                          <a:effectLst/>
                        </a:rPr>
                        <a:t>/мин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Раскрытие, мм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Длина, 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Высота, 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3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ru-RU" sz="1200">
                          <a:effectLst/>
                        </a:rPr>
                        <a:t>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3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3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13</a:t>
            </a:fld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56054"/>
              </p:ext>
            </p:extLst>
          </p:nvPr>
        </p:nvGraphicFramePr>
        <p:xfrm>
          <a:off x="647564" y="3356992"/>
          <a:ext cx="7848872" cy="2016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5490"/>
                <a:gridCol w="1617191"/>
                <a:gridCol w="928764"/>
                <a:gridCol w="1500687"/>
                <a:gridCol w="1039564"/>
                <a:gridCol w="1039564"/>
                <a:gridCol w="687612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Номер расчёта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 моделирования, 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Расход, м3/мин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Раскрытие, мм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Длина, 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Высота, 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0360" y="5734967"/>
            <a:ext cx="74888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эксперимент со свойствами молодой жидкости без учёта деградации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1*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эксперимент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учёте деградации жидкости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эксперимент со свойствами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разрушившейся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жидкости без учёта деградации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7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1800" dirty="0" err="1" smtClean="0"/>
              <a:t>Одиннадцатислойная</a:t>
            </a:r>
            <a:r>
              <a:rPr lang="ru-RU" sz="1800" dirty="0" smtClean="0"/>
              <a:t> несимметричная среда при расходе 1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 smtClean="0"/>
              <a:t>/мин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14</a:t>
            </a:fld>
            <a:endParaRPr lang="ru-RU" sz="2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171466" y="692696"/>
            <a:ext cx="6883618" cy="2995280"/>
            <a:chOff x="0" y="0"/>
            <a:chExt cx="6120765" cy="2830899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0"/>
              <a:ext cx="6120765" cy="2634615"/>
              <a:chOff x="0" y="0"/>
              <a:chExt cx="6120765" cy="2634615"/>
            </a:xfrm>
          </p:grpSpPr>
          <p:pic>
            <p:nvPicPr>
              <p:cNvPr id="8" name="Рисунок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9" name="Рисунок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3050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10" name="Рисунок 9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64" r="5266"/>
              <a:stretch/>
            </p:blipFill>
            <p:spPr bwMode="auto">
              <a:xfrm>
                <a:off x="3067050" y="0"/>
                <a:ext cx="3053715" cy="263461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7" name="Надпись 159"/>
            <p:cNvSpPr txBox="1"/>
            <p:nvPr/>
          </p:nvSpPr>
          <p:spPr>
            <a:xfrm>
              <a:off x="0" y="2692400"/>
              <a:ext cx="6120765" cy="138499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900" i="1" dirty="0" smtClean="0">
                  <a:solidFill>
                    <a:srgbClr val="44546A"/>
                  </a:solidFill>
                  <a:effectLst/>
                  <a:latin typeface="Calibri"/>
                  <a:ea typeface="Calibri"/>
                  <a:cs typeface="Times New Roman"/>
                </a:rPr>
                <a:t>Эксперимент без учёта деградации жидкости</a:t>
              </a:r>
              <a:endParaRPr lang="ru-RU" sz="900" i="1" dirty="0">
                <a:solidFill>
                  <a:srgbClr val="44546A"/>
                </a:solidFill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168829" y="3711558"/>
            <a:ext cx="6883618" cy="2831456"/>
            <a:chOff x="0" y="0"/>
            <a:chExt cx="6127750" cy="2830870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0"/>
              <a:ext cx="6127750" cy="2634615"/>
              <a:chOff x="0" y="0"/>
              <a:chExt cx="6127750" cy="2634615"/>
            </a:xfrm>
          </p:grpSpPr>
          <p:pic>
            <p:nvPicPr>
              <p:cNvPr id="14" name="Рисунок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15" name="Рисунок 14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321" r="5265"/>
              <a:stretch/>
            </p:blipFill>
            <p:spPr bwMode="auto">
              <a:xfrm>
                <a:off x="3086100" y="0"/>
                <a:ext cx="3041650" cy="263461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" name="Рисунок 15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584"/>
              <a:stretch/>
            </p:blipFill>
            <p:spPr bwMode="auto">
              <a:xfrm>
                <a:off x="1568450" y="0"/>
                <a:ext cx="1492250" cy="263398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13" name="Надпись 166"/>
            <p:cNvSpPr txBox="1"/>
            <p:nvPr/>
          </p:nvSpPr>
          <p:spPr>
            <a:xfrm>
              <a:off x="0" y="2692400"/>
              <a:ext cx="6127750" cy="138470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900" i="1" dirty="0" smtClean="0">
                  <a:solidFill>
                    <a:srgbClr val="44546A"/>
                  </a:solidFill>
                  <a:effectLst/>
                  <a:latin typeface="Calibri"/>
                  <a:ea typeface="Calibri"/>
                  <a:cs typeface="Times New Roman"/>
                </a:rPr>
                <a:t>Эксперимент с учётом деградации жидкости</a:t>
              </a:r>
              <a:endParaRPr lang="ru-RU" sz="900" i="1" dirty="0">
                <a:solidFill>
                  <a:srgbClr val="44546A"/>
                </a:solidFill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034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1800" dirty="0" err="1" smtClean="0"/>
              <a:t>Одиннадцатислойная</a:t>
            </a:r>
            <a:r>
              <a:rPr lang="ru-RU" sz="1800" dirty="0" smtClean="0"/>
              <a:t> несимметричная среда при расходе 5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 smtClean="0"/>
              <a:t>/мин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15</a:t>
            </a:fld>
            <a:endParaRPr lang="ru-RU" sz="28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098810" y="653746"/>
            <a:ext cx="7073590" cy="3063970"/>
            <a:chOff x="0" y="-1"/>
            <a:chExt cx="6137888" cy="283090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0" y="-1"/>
              <a:ext cx="6137888" cy="2634616"/>
              <a:chOff x="0" y="-1"/>
              <a:chExt cx="6137888" cy="2634616"/>
            </a:xfrm>
          </p:grpSpPr>
          <p:pic>
            <p:nvPicPr>
              <p:cNvPr id="20" name="Рисунок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21" name="Рисунок 20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321" r="5384"/>
              <a:stretch/>
            </p:blipFill>
            <p:spPr bwMode="auto">
              <a:xfrm>
                <a:off x="3100683" y="-1"/>
                <a:ext cx="3037205" cy="263461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2" name="Рисунок 2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4950" y="0"/>
                <a:ext cx="1580515" cy="2634615"/>
              </a:xfrm>
              <a:prstGeom prst="rect">
                <a:avLst/>
              </a:prstGeom>
            </p:spPr>
          </p:pic>
        </p:grpSp>
        <p:sp>
          <p:nvSpPr>
            <p:cNvPr id="19" name="Надпись 180"/>
            <p:cNvSpPr txBox="1"/>
            <p:nvPr/>
          </p:nvSpPr>
          <p:spPr>
            <a:xfrm>
              <a:off x="0" y="2692400"/>
              <a:ext cx="6123305" cy="138499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900" i="1" dirty="0" smtClean="0">
                  <a:solidFill>
                    <a:srgbClr val="44546A"/>
                  </a:solidFill>
                  <a:effectLst/>
                  <a:latin typeface="Calibri"/>
                  <a:ea typeface="Calibri"/>
                  <a:cs typeface="Times New Roman"/>
                </a:rPr>
                <a:t>Эксперимент без учёта деградации жидкости</a:t>
              </a:r>
              <a:endParaRPr lang="ru-RU" sz="900" i="1" dirty="0">
                <a:solidFill>
                  <a:srgbClr val="44546A"/>
                </a:solidFill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133154" y="3717715"/>
            <a:ext cx="7056784" cy="3063969"/>
            <a:chOff x="0" y="0"/>
            <a:chExt cx="6123305" cy="2830899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0" y="0"/>
              <a:ext cx="6123305" cy="2634615"/>
              <a:chOff x="0" y="0"/>
              <a:chExt cx="6123305" cy="2634615"/>
            </a:xfrm>
          </p:grpSpPr>
          <p:pic>
            <p:nvPicPr>
              <p:cNvPr id="26" name="Рисунок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27" name="Рисунок 2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4950" y="0"/>
                <a:ext cx="1580515" cy="2634615"/>
              </a:xfrm>
              <a:prstGeom prst="rect">
                <a:avLst/>
              </a:prstGeom>
            </p:spPr>
          </p:pic>
          <p:pic>
            <p:nvPicPr>
              <p:cNvPr id="28" name="Рисунок 27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321" r="5385"/>
              <a:stretch/>
            </p:blipFill>
            <p:spPr bwMode="auto">
              <a:xfrm>
                <a:off x="3086100" y="0"/>
                <a:ext cx="3037205" cy="263461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25" name="Надпись 187"/>
            <p:cNvSpPr txBox="1"/>
            <p:nvPr/>
          </p:nvSpPr>
          <p:spPr>
            <a:xfrm>
              <a:off x="0" y="2692400"/>
              <a:ext cx="6123305" cy="138499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900" i="1" dirty="0" smtClean="0">
                  <a:solidFill>
                    <a:srgbClr val="44546A"/>
                  </a:solidFill>
                  <a:effectLst/>
                  <a:latin typeface="Calibri"/>
                  <a:ea typeface="Calibri"/>
                  <a:cs typeface="Times New Roman"/>
                </a:rPr>
                <a:t>Эксперимент с учётом деградации жидкости</a:t>
              </a:r>
              <a:endParaRPr lang="ru-RU" sz="900" i="1" dirty="0">
                <a:solidFill>
                  <a:srgbClr val="44546A"/>
                </a:solidFill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59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980728"/>
          </a:xfrm>
        </p:spPr>
        <p:txBody>
          <a:bodyPr/>
          <a:lstStyle/>
          <a:p>
            <a:r>
              <a:rPr lang="ru-RU" sz="1800" dirty="0" smtClean="0"/>
              <a:t>Таблицы сравнений для </a:t>
            </a:r>
            <a:r>
              <a:rPr lang="ru-RU" sz="1800" dirty="0" err="1" smtClean="0"/>
              <a:t>одиннадцатислойной</a:t>
            </a:r>
            <a:r>
              <a:rPr lang="ru-RU" sz="1800" dirty="0" smtClean="0"/>
              <a:t> несимметричной среды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16</a:t>
            </a:fld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60360" y="5734967"/>
            <a:ext cx="74888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эксперимент со свойствами молодой жидкости без учёта деградации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1*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эксперимент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учёте деградации жидкости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эксперимент со свойствами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разрушившейся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жидкости без учёта деградации</a:t>
            </a:r>
          </a:p>
          <a:p>
            <a:endParaRPr lang="ru-RU" dirty="0"/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54918"/>
              </p:ext>
            </p:extLst>
          </p:nvPr>
        </p:nvGraphicFramePr>
        <p:xfrm>
          <a:off x="716344" y="980728"/>
          <a:ext cx="7776864" cy="2016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5991"/>
                <a:gridCol w="1602354"/>
                <a:gridCol w="920243"/>
                <a:gridCol w="1486919"/>
                <a:gridCol w="1030027"/>
                <a:gridCol w="1030027"/>
                <a:gridCol w="681303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Номер расчёта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 моделирования, 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Расход, м</a:t>
                      </a:r>
                      <a:r>
                        <a:rPr lang="ru-RU" sz="1200" baseline="30000">
                          <a:effectLst/>
                        </a:rPr>
                        <a:t>3</a:t>
                      </a:r>
                      <a:r>
                        <a:rPr lang="ru-RU" sz="1200">
                          <a:effectLst/>
                        </a:rPr>
                        <a:t>/мин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Раскрытие, мм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Длина, 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Высота, 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ru-RU" sz="1200">
                          <a:effectLst/>
                        </a:rPr>
                        <a:t>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40805"/>
              </p:ext>
            </p:extLst>
          </p:nvPr>
        </p:nvGraphicFramePr>
        <p:xfrm>
          <a:off x="716343" y="3284984"/>
          <a:ext cx="7776865" cy="2016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5991"/>
                <a:gridCol w="1602353"/>
                <a:gridCol w="920244"/>
                <a:gridCol w="1486920"/>
                <a:gridCol w="1030027"/>
                <a:gridCol w="1030027"/>
                <a:gridCol w="681303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Номер расчёта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 моделирования, 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Расход, м3/мин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Раскрытие, мм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Длина, 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Высота, 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2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4000" dirty="0" smtClean="0"/>
              <a:t>Заключение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/>
          </a:bodyPr>
          <a:lstStyle/>
          <a:p>
            <a:pPr marL="46800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роведена серия компьютерных экспериментов при использовании расчётного модуля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Planar3D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ассмотрены большие и малые скорости закачки, несколько конфигураций пласта</a:t>
            </a:r>
          </a:p>
          <a:p>
            <a:pPr marL="46800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трёхслойной несимметричной и однородной сред учёт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деградации жидкости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большее влияние на высоту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трещины, для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одиннадцатислойной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 длину </a:t>
            </a:r>
          </a:p>
          <a:p>
            <a:pPr marL="468000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значений всех геометрический размеров трещины,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учёте деградации жидкости,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превосходят 11% от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размеров, полученных при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учёте данного фактора</a:t>
            </a:r>
          </a:p>
          <a:p>
            <a:pPr marL="46800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Спрогнозировать геометрию трещины, неявно учитывая деградацию жидкости через статистическую оценку, не удалось</a:t>
            </a:r>
          </a:p>
          <a:p>
            <a:pPr marL="12510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17</a:t>
            </a:fld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85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 anchor="ctr"/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5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0"/>
            <a:ext cx="8229600" cy="1268760"/>
          </a:xfrm>
        </p:spPr>
        <p:txBody>
          <a:bodyPr/>
          <a:lstStyle/>
          <a:p>
            <a:r>
              <a:rPr lang="ru-RU" sz="4000" dirty="0" smtClean="0"/>
              <a:t>Гидравлический разрыв пласта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340768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увеличением объёмов добычи нефти растёт и доля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трудноизвлекаемых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запасов нефти (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ТрИЗ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методов разработки месторождений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ТрИЗ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выступает гидравлический разрыв пласта (ГРП)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43278" y="6356349"/>
            <a:ext cx="561975" cy="396000"/>
          </a:xfrm>
        </p:spPr>
        <p:txBody>
          <a:bodyPr/>
          <a:lstStyle/>
          <a:p>
            <a:fld id="{BE521DBF-2723-41F7-B1BF-AE304DDB795E}" type="slidenum">
              <a:rPr lang="ru-RU" sz="2800" smtClean="0"/>
              <a:t>2</a:t>
            </a:fld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140968"/>
            <a:ext cx="6768752" cy="335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0"/>
          <a:stretch/>
        </p:blipFill>
        <p:spPr>
          <a:xfrm>
            <a:off x="3635896" y="1228499"/>
            <a:ext cx="4270629" cy="501672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4000" dirty="0" smtClean="0"/>
              <a:t>Моделирование ГРП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38617"/>
            <a:ext cx="3898776" cy="464096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Распространёнными трёхмерными моделями являются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Pseudo3D,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Planar3D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Full3D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дальнейшего исследования была выбрана модель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Planar3D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разработанная в научно-образовательном центре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Газпромнефть-Политех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3</a:t>
            </a:fld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39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4000" dirty="0" smtClean="0"/>
              <a:t>Жидкость </a:t>
            </a:r>
            <a:r>
              <a:rPr lang="ru-RU" sz="4000" dirty="0" err="1" smtClean="0"/>
              <a:t>гидроразрыва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важным этапом при подготовке к проведению ГРП на практике является создание жидкости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гидроразрыва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необходимыми свойствами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свойства: 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Вязкость</a:t>
            </a:r>
          </a:p>
          <a:p>
            <a:pPr lvl="1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Пропантоудерживающая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</a:t>
            </a:r>
          </a:p>
          <a:p>
            <a:pPr lvl="1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Пропантонесущая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4</a:t>
            </a:fld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182" y="2924944"/>
            <a:ext cx="3892234" cy="2592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4770" y="584531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свойства жидкости могут меняться в процессе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ГРП!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4000" dirty="0" smtClean="0"/>
              <a:t>Цели и задачи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влияние нестационарных свойств жидкости ГРП на геометрию образующейся трещины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пределить влияние эффекта деградации жидкости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гидроразрыва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геометрию моделируемой трещины ГРП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роверить гипотезу о возможности оценки геометрии трещины с помощью расчётов без явного учёта деградации жидкости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5</a:t>
            </a:fld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98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4000" dirty="0" smtClean="0"/>
              <a:t>Модуль </a:t>
            </a:r>
            <a:r>
              <a:rPr lang="en-US" sz="4000" dirty="0" smtClean="0"/>
              <a:t>Planar3D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допущения: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 моделируется как набор горизонтальных слоёв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каждый из которых характеризуется упругими модулями и минимальными сжимающими напряжениями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трещины происходит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плоскости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перпендикулярной направлению минимальных сжимающих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напряжений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Жидкость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гидроразрыва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считается несжимаемой и подчиняется степенному реологическому закону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6</a:t>
            </a:fld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98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4000" dirty="0" smtClean="0"/>
              <a:t>Модуль </a:t>
            </a:r>
            <a:r>
              <a:rPr lang="en-US" sz="4000" dirty="0" smtClean="0"/>
              <a:t>Planar3D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268760"/>
                <a:ext cx="9144000" cy="5472608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Решаемые уравнения</a:t>
                </a:r>
              </a:p>
              <a:p>
                <a:pPr>
                  <a:buFontTx/>
                  <a:buChar char="-"/>
                </a:pPr>
                <a:r>
                  <a:rPr lang="ru-RU" u="sng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гиперсингулярный</a:t>
                </a:r>
                <a:r>
                  <a:rPr lang="ru-RU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интеграл </a:t>
                </a:r>
                <a:endPara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𝐸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</m:num>
                        <m:den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𝜋</m:t>
                          </m:r>
                        </m:den>
                      </m:f>
                      <m:nary>
                        <m:naryPr>
                          <m:chr m:val="∬"/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𝑤</m:t>
                              </m:r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acc>
                                <m:accPr>
                                  <m:chr m:val="̂"/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acc>
                                <m:accPr>
                                  <m:chr m:val="̂"/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f>
                                    <m:fPr>
                                      <m:type m:val="skw"/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̂"/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̂"/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              </m:t>
                      </m:r>
                      <m:d>
                        <m:dPr>
                          <m:ctrlP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</m:t>
                      </m:r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100" i="1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ru-RU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давление в точке с координатами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ru-RU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ru-RU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ru-RU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момент времени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ru-RU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100" i="1">
                        <a:solidFill>
                          <a:schemeClr val="tx1"/>
                        </a:solidFill>
                        <a:latin typeface="Cambria Math"/>
                      </a:rPr>
                      <m:t>𝜎</m:t>
                    </m:r>
                  </m:oMath>
                </a14:m>
                <a:r>
                  <a:rPr lang="ru-RU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сжимающие пластовые напряжения в направлении, перпендикулярном плоскости трещины; </a:t>
                </a:r>
                <a:endParaRPr lang="ru-RU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𝐸</m:t>
                        </m:r>
                      </m:e>
                      <m:sup>
                        <m: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ru-RU" sz="21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type m:val="lin"/>
                        <m:ctrlP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(1−</m:t>
                        </m:r>
                        <m:sSup>
                          <m:sSupPr>
                            <m:ctrlPr>
                              <a:rPr lang="ru-RU" sz="2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𝜈</m:t>
                            </m:r>
                          </m:e>
                          <m:sup>
                            <m:r>
                              <a:rPr lang="ru-RU" sz="2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модуль плоской деформации,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𝐸</m:t>
                    </m:r>
                  </m:oMath>
                </a14:m>
                <a:r>
                  <a:rPr lang="ru-RU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модуль Юнга, ν – коэффициент Пуассона; </a:t>
                </a:r>
                <a:endParaRPr lang="ru-RU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100" i="1">
                        <a:solidFill>
                          <a:schemeClr val="tx1"/>
                        </a:solidFill>
                        <a:latin typeface="Cambria Math"/>
                      </a:rPr>
                      <m:t>𝑤</m:t>
                    </m:r>
                  </m:oMath>
                </a14:m>
                <a:r>
                  <a:rPr lang="ru-RU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раскрытие </a:t>
                </a:r>
                <a:r>
                  <a:rPr lang="ru-RU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трещины;</a:t>
                </a:r>
                <a:endParaRPr lang="ru-RU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Tx/>
                  <a:buChar char="-"/>
                </a:pPr>
                <a:r>
                  <a:rPr lang="ru-RU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баланс массы (течение жидкости подчиняется обобщённому уравнению </a:t>
                </a:r>
                <a:r>
                  <a:rPr lang="ru-RU" u="sng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Пуазейля</a:t>
                </a:r>
                <a:r>
                  <a:rPr lang="ru-RU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buFontTx/>
                  <a:buChar char="-"/>
                </a:pPr>
                <a:endParaRPr lang="ru-RU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>
                          <a:solidFill>
                            <a:schemeClr val="tx1"/>
                          </a:solidFill>
                          <a:latin typeface="Cambria Math"/>
                        </a:rPr>
                        <m:t>𝛻</m:t>
                      </m:r>
                      <m:d>
                        <m:d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𝑤</m:t>
                                          </m:r>
                                          <m:d>
                                            <m:dPr>
                                              <m:ctrlP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𝐾</m:t>
                                          </m:r>
                                        </m:e>
                                        <m:sup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  <m:sSup>
                            <m:sSup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𝛻</m:t>
                                  </m:r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d>
                                    <m:dPr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ru-RU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𝛻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0,0,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</m:t>
                      </m:r>
                      <m:d>
                        <m:dPr>
                          <m:ctrlP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</m:t>
                      </m:r>
                    </m:oMath>
                  </m:oMathPara>
                </a14:m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10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ru-RU" sz="210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ru-RU" sz="210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ru-RU" sz="21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1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10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4+</m:t>
                            </m:r>
                            <m:f>
                              <m:fPr>
                                <m:ctrlPr>
                                  <a:rPr lang="ru-RU" sz="21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10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10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10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210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ru-RU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обобщённый коэффициент консистенции;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10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ru-RU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коэффициент динамической консистенции;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100" i="1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показатель степени реологии;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100" i="1">
                        <a:solidFill>
                          <a:schemeClr val="tx1"/>
                        </a:solidFill>
                        <a:latin typeface="Cambria Math"/>
                      </a:rPr>
                      <m:t>𝑄</m:t>
                    </m:r>
                  </m:oMath>
                </a14:m>
                <a:r>
                  <a:rPr lang="ru-RU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объём закачки жидкости в трещину.</a:t>
                </a:r>
              </a:p>
              <a:p>
                <a:pPr marL="0" indent="0">
                  <a:buNone/>
                </a:pP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68760"/>
                <a:ext cx="9144000" cy="5472608"/>
              </a:xfrm>
              <a:blipFill rotWithShape="1">
                <a:blip r:embed="rId2"/>
                <a:stretch>
                  <a:fillRect l="-600" t="-1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7</a:t>
            </a:fld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2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txBody>
          <a:bodyPr/>
          <a:lstStyle/>
          <a:p>
            <a:r>
              <a:rPr lang="ru-RU" sz="4000" dirty="0" smtClean="0"/>
              <a:t>Модуль </a:t>
            </a:r>
            <a:r>
              <a:rPr lang="en-US" sz="4000" dirty="0" smtClean="0"/>
              <a:t>Planar3D </a:t>
            </a:r>
            <a:br>
              <a:rPr lang="en-US" sz="4000" dirty="0" smtClean="0"/>
            </a:br>
            <a:r>
              <a:rPr lang="ru-RU" sz="4000" dirty="0" smtClean="0"/>
              <a:t>при учёте «старения» жидкости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484784"/>
                <a:ext cx="4032448" cy="49251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Степенной реологический закон</a:t>
                </a:r>
                <a:b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для неньютоновской жидкости</a:t>
                </a:r>
                <a:b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000" i="1">
                          <a:solidFill>
                            <a:schemeClr val="tx1"/>
                          </a:solidFill>
                          <a:latin typeface="Cambria Math"/>
                        </a:rPr>
                        <m:t>𝜏</m:t>
                      </m:r>
                      <m:r>
                        <a:rPr lang="ru-RU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𝐾</m:t>
                      </m:r>
                      <m:sSup>
                        <m:sSupPr>
                          <m:ctrlPr>
                            <a:rPr lang="ru-R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(3)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напряжение сдвига; </a:t>
                </a:r>
                <a:endParaRPr lang="en-US" sz="2000" i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𝐾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динамической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консистенции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− 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градиент скорости вдоль оси, перпендикулярной к плоскости сдвига слоёв жидкости;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000" i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показатель поведения жидкости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484784"/>
                <a:ext cx="4032448" cy="4925144"/>
              </a:xfrm>
              <a:blipFill rotWithShape="1">
                <a:blip r:embed="rId2"/>
                <a:stretch>
                  <a:fillRect l="-1664" t="-620" r="-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8</a:t>
            </a:fld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9464509"/>
                  </p:ext>
                </p:extLst>
              </p:nvPr>
            </p:nvGraphicFramePr>
            <p:xfrm>
              <a:off x="4860032" y="1872193"/>
              <a:ext cx="3960439" cy="27929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81923"/>
                    <a:gridCol w="1399470"/>
                    <a:gridCol w="1279046"/>
                  </a:tblGrid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Время, мин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K, </a:t>
                          </a:r>
                          <a14:m>
                            <m:oMath xmlns:m="http://schemas.openxmlformats.org/officeDocument/2006/math">
                              <m:r>
                                <a:rPr lang="ru-RU" sz="1200">
                                  <a:effectLst/>
                                  <a:latin typeface="Cambria Math"/>
                                </a:rPr>
                                <m:t>Па∙</m:t>
                              </m:r>
                              <m:sSup>
                                <m:sSupPr>
                                  <m:ctrlPr>
                                    <a:rPr lang="ru-RU" sz="1200" i="1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200">
                                      <a:effectLst/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200">
                                      <a:effectLst/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n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0.01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0.6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0.15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1.0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30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0.369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1.0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45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0.544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1.0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60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0.4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1.0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9464509"/>
                  </p:ext>
                </p:extLst>
              </p:nvPr>
            </p:nvGraphicFramePr>
            <p:xfrm>
              <a:off x="4860032" y="1872193"/>
              <a:ext cx="3960439" cy="27929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81923"/>
                    <a:gridCol w="1399470"/>
                    <a:gridCol w="1279046"/>
                  </a:tblGrid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Время, мин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91304" r="-91304" b="-5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n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0.01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0.6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0.15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1.0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30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0.369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1.0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45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0.544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1.0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54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60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0.4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1.0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76056" y="4834268"/>
                <a:ext cx="352839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Изменение коэффициента консистенции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𝐾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показателя поведения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времени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4834268"/>
                <a:ext cx="3528392" cy="1015663"/>
              </a:xfrm>
              <a:prstGeom prst="rect">
                <a:avLst/>
              </a:prstGeom>
              <a:blipFill rotWithShape="1">
                <a:blip r:embed="rId4"/>
                <a:stretch>
                  <a:fillRect t="-2994" r="-1384" b="-9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8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Распределение времени пребывания жидкости в трещине</a:t>
            </a:r>
            <a:endParaRPr lang="ru-RU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31" y="1847693"/>
            <a:ext cx="563910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1DBF-2723-41F7-B1BF-AE304DDB795E}" type="slidenum">
              <a:rPr lang="ru-RU" sz="2800" smtClean="0"/>
              <a:t>9</a:t>
            </a:fld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95058" y="2132856"/>
                <a:ext cx="3648942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время моделирования 15 мин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трёхслойная несимметричная 	       среда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контраст напряжений </a:t>
                </a:r>
                <a:b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МПа и 4 МПа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расход 5 м</a:t>
                </a:r>
                <a:r>
                  <a:rPr lang="ru-RU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/мин 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показатель поведения </a:t>
                </a:r>
                <a:b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=0.6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коэффициент консистенции</a:t>
                </a:r>
                <a:b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K=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0.01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Па∙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ru-RU" sz="2000" i="1">
                        <a:latin typeface="Cambria Math"/>
                      </a:rPr>
                      <m:t> </m:t>
                    </m:r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058" y="2132856"/>
                <a:ext cx="3648942" cy="3170099"/>
              </a:xfrm>
              <a:prstGeom prst="rect">
                <a:avLst/>
              </a:prstGeom>
              <a:blipFill rotWithShape="1">
                <a:blip r:embed="rId3"/>
                <a:stretch>
                  <a:fillRect l="-1669" t="-962" r="-668" b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7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1090</TotalTime>
  <Words>982</Words>
  <Application>Microsoft Office PowerPoint</Application>
  <PresentationFormat>Экран (4:3)</PresentationFormat>
  <Paragraphs>248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Исполнительная</vt:lpstr>
      <vt:lpstr>Влияние нестационарных свойств жидкости гидроразрыва на геометрию трещины</vt:lpstr>
      <vt:lpstr>Гидравлический разрыв пласта</vt:lpstr>
      <vt:lpstr>Моделирование ГРП</vt:lpstr>
      <vt:lpstr>Жидкость гидроразрыва</vt:lpstr>
      <vt:lpstr>Цели и задачи</vt:lpstr>
      <vt:lpstr>Модуль Planar3D</vt:lpstr>
      <vt:lpstr>Модуль Planar3D</vt:lpstr>
      <vt:lpstr>Модуль Planar3D  при учёте «старения» жидкости</vt:lpstr>
      <vt:lpstr>Распределение времени пребывания жидкости в трещине</vt:lpstr>
      <vt:lpstr>Параметры расчётов</vt:lpstr>
      <vt:lpstr>Трёхслойная несимметричная среда при расходе 1 м3/мин</vt:lpstr>
      <vt:lpstr>Трёхслойная несимметричная среда при расходе 5 м3/мин</vt:lpstr>
      <vt:lpstr>Таблицы сравнений для трёхслойной несимметричной среды</vt:lpstr>
      <vt:lpstr>Одиннадцатислойная несимметричная среда при расходе 1 м3/мин</vt:lpstr>
      <vt:lpstr>Одиннадцатислойная несимметричная среда при расходе 5 м3/мин</vt:lpstr>
      <vt:lpstr>Таблицы сравнений для одиннадцатислойной несимметричной среды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67</cp:revision>
  <dcterms:created xsi:type="dcterms:W3CDTF">2020-06-26T19:48:14Z</dcterms:created>
  <dcterms:modified xsi:type="dcterms:W3CDTF">2020-06-30T07:07:23Z</dcterms:modified>
</cp:coreProperties>
</file>