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49" autoAdjust="0"/>
    <p:restoredTop sz="99685" autoAdjust="0"/>
  </p:normalViewPr>
  <p:slideViewPr>
    <p:cSldViewPr>
      <p:cViewPr>
        <p:scale>
          <a:sx n="98" d="100"/>
          <a:sy n="98" d="100"/>
        </p:scale>
        <p:origin x="-210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4026" y="-33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D7F789-B9CC-4C9C-82E1-3D8FC896DDE4}" type="datetimeFigureOut">
              <a:rPr lang="ru-RU"/>
              <a:pPr>
                <a:defRPr/>
              </a:pPr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A40E8B-C686-44A4-81CA-36E8185C9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32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FE7415-DF2A-4D5D-81FD-4D9A22283DF8}" type="datetimeFigureOut">
              <a:rPr lang="ru-RU"/>
              <a:pPr>
                <a:defRPr/>
              </a:pPr>
              <a:t>20.06.2013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837A6B-DEEA-4996-BB1C-2CED52810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0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634502-A5D1-42F4-8AE8-C5D27B6A98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99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17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16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0"/>
          </p:nvPr>
        </p:nvSpPr>
        <p:spPr>
          <a:xfrm>
            <a:off x="0" y="1000108"/>
            <a:ext cx="9144000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12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0"/>
          </p:nvPr>
        </p:nvSpPr>
        <p:spPr>
          <a:xfrm>
            <a:off x="457200" y="1000108"/>
            <a:ext cx="4043362" cy="51260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1"/>
          </p:nvPr>
        </p:nvSpPr>
        <p:spPr>
          <a:xfrm>
            <a:off x="4643438" y="1000108"/>
            <a:ext cx="4043362" cy="51260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494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9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>
            <a:spLocks noChangeArrowheads="1"/>
          </p:cNvSpPr>
          <p:nvPr userDrawn="1"/>
        </p:nvSpPr>
        <p:spPr bwMode="auto">
          <a:xfrm>
            <a:off x="8675688" y="6494463"/>
            <a:ext cx="576262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F9263A05-E7CC-4A41-8283-F45F345B6100}" type="slidenum">
              <a:rPr lang="ru-RU" smtClean="0">
                <a:solidFill>
                  <a:schemeClr val="tx1"/>
                </a:solidFill>
              </a:rPr>
              <a:pPr eaLnBrk="1" hangingPunct="1">
                <a:defRPr/>
              </a:pPr>
              <a:t>‹#›</a:t>
            </a:fld>
            <a:endParaRPr lang="ru-RU" dirty="0" smtClean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 bwMode="auto">
          <a:xfrm flipV="1">
            <a:off x="-8546" y="515534"/>
            <a:ext cx="9161092" cy="388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3" descr="F:\!!CMLab\LOGO\знак СПбГПУ_n1_sm.tif"/>
          <p:cNvPicPr>
            <a:picLocks noChangeAspect="1" noChangeArrowheads="1"/>
          </p:cNvPicPr>
          <p:nvPr userDrawn="1"/>
        </p:nvPicPr>
        <p:blipFill>
          <a:blip r:embed="rId8" cstate="print">
            <a:lum bright="18000" contrast="15000"/>
          </a:blip>
          <a:srcRect/>
          <a:stretch>
            <a:fillRect/>
          </a:stretch>
        </p:blipFill>
        <p:spPr bwMode="auto">
          <a:xfrm>
            <a:off x="92711" y="36472"/>
            <a:ext cx="395022" cy="431800"/>
          </a:xfrm>
          <a:prstGeom prst="rect">
            <a:avLst/>
          </a:prstGeom>
          <a:noFill/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493801" y="50082"/>
            <a:ext cx="423386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1100" b="1" dirty="0">
                <a:solidFill>
                  <a:schemeClr val="tx2"/>
                </a:solidFill>
                <a:effectLst/>
                <a:latin typeface="Arial Narrow" pitchFamily="34" charset="0"/>
              </a:rPr>
              <a:t>Санкт-Петербургский государственный </a:t>
            </a:r>
            <a:r>
              <a:rPr lang="ru-RU" sz="1100" b="1" dirty="0" smtClean="0">
                <a:solidFill>
                  <a:schemeClr val="tx2"/>
                </a:solidFill>
                <a:effectLst/>
                <a:latin typeface="Arial Narrow" pitchFamily="34" charset="0"/>
              </a:rPr>
              <a:t>политехнический университет</a:t>
            </a:r>
            <a:r>
              <a:rPr lang="en-US" sz="1100" b="1" dirty="0" smtClean="0">
                <a:solidFill>
                  <a:schemeClr val="tx2"/>
                </a:solidFill>
                <a:effectLst/>
                <a:latin typeface="Arial Narrow" pitchFamily="34" charset="0"/>
              </a:rPr>
              <a:t/>
            </a:r>
            <a:br>
              <a:rPr lang="en-US" sz="1100" b="1" dirty="0" smtClean="0">
                <a:solidFill>
                  <a:schemeClr val="tx2"/>
                </a:solidFill>
                <a:effectLst/>
                <a:latin typeface="Arial Narrow" pitchFamily="34" charset="0"/>
              </a:rPr>
            </a:br>
            <a:r>
              <a:rPr lang="ru-RU" sz="1100" b="1" dirty="0" smtClean="0">
                <a:solidFill>
                  <a:schemeClr val="tx2"/>
                </a:solidFill>
                <a:effectLst/>
                <a:latin typeface="Arial" pitchFamily="34" charset="0"/>
              </a:rPr>
              <a:t>Институт прикладной математики и механики</a:t>
            </a:r>
            <a:endParaRPr lang="ru-RU" sz="1100" b="1" dirty="0"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5015696" y="50058"/>
            <a:ext cx="3472396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 eaLnBrk="1" hangingPunct="1">
              <a:lnSpc>
                <a:spcPct val="120000"/>
              </a:lnSpc>
              <a:defRPr/>
            </a:pPr>
            <a:r>
              <a:rPr lang="ru-RU" sz="1100" b="1" dirty="0" smtClean="0">
                <a:solidFill>
                  <a:schemeClr val="tx2"/>
                </a:solidFill>
                <a:effectLst/>
                <a:latin typeface="Arial" pitchFamily="34" charset="0"/>
              </a:rPr>
              <a:t>Кафедра</a:t>
            </a:r>
            <a:r>
              <a:rPr lang="ru-RU" sz="1100" b="1" baseline="0" dirty="0" smtClean="0">
                <a:solidFill>
                  <a:schemeClr val="tx2"/>
                </a:solidFill>
                <a:effectLst/>
                <a:latin typeface="Arial" pitchFamily="34" charset="0"/>
              </a:rPr>
              <a:t> </a:t>
            </a:r>
            <a:br>
              <a:rPr lang="ru-RU" sz="1100" b="1" baseline="0" dirty="0" smtClean="0">
                <a:solidFill>
                  <a:schemeClr val="tx2"/>
                </a:solidFill>
                <a:effectLst/>
                <a:latin typeface="Arial" pitchFamily="34" charset="0"/>
              </a:rPr>
            </a:br>
            <a:r>
              <a:rPr lang="ru-RU" sz="1100" b="1" baseline="0" dirty="0" smtClean="0">
                <a:solidFill>
                  <a:schemeClr val="tx2"/>
                </a:solidFill>
                <a:effectLst/>
                <a:latin typeface="Arial" pitchFamily="34" charset="0"/>
              </a:rPr>
              <a:t>«Теоретическая Механика»</a:t>
            </a:r>
            <a:endParaRPr lang="en-US" sz="1100" b="1" dirty="0"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2" descr="logo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088" y="30211"/>
            <a:ext cx="466271" cy="46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476672"/>
            <a:ext cx="9144000" cy="963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dirty="0" smtClean="0"/>
              <a:t>Конечно-элементное моделирование и расчеты на прочность опорных узлов колонных аппаратов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1589" y="6330951"/>
            <a:ext cx="9142412" cy="5270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Санкт-Петербург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2013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04250" y="6453188"/>
            <a:ext cx="360363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57" name="TextBox 3"/>
          <p:cNvSpPr txBox="1">
            <a:spLocks noChangeArrowheads="1"/>
          </p:cNvSpPr>
          <p:nvPr/>
        </p:nvSpPr>
        <p:spPr bwMode="auto">
          <a:xfrm>
            <a:off x="5615124" y="5229200"/>
            <a:ext cx="3528877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Выполнил: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Выпускник 2013 года Н.Е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Плешаков</a:t>
            </a:r>
          </a:p>
          <a:p>
            <a:pPr eaLnBrk="1" hangingPunct="1"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Научные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руководители: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к.ф.-м.н.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асс. В. А. Кузькин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/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(СПбГПУ)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вед.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инж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. Е.Е.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Гилёв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ЗАО «НЕФТЕХИМПРОЕКТ»)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51520" y="3090090"/>
            <a:ext cx="2870409" cy="3363246"/>
            <a:chOff x="4644008" y="1836314"/>
            <a:chExt cx="2870409" cy="3363246"/>
          </a:xfrm>
        </p:grpSpPr>
        <p:pic>
          <p:nvPicPr>
            <p:cNvPr id="9" name="Picture 12" descr="C:\Users\tos\Desktop\Рисунокjh copy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8977" y="2077769"/>
              <a:ext cx="1395440" cy="2875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3" descr="C:\Users\tos\Desktop\Report\2\Untitled-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09" r="29861" b="2028"/>
            <a:stretch>
              <a:fillRect/>
            </a:stretch>
          </p:blipFill>
          <p:spPr bwMode="auto">
            <a:xfrm>
              <a:off x="4644008" y="1836314"/>
              <a:ext cx="910111" cy="3338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6120869" y="1988840"/>
              <a:ext cx="1372735" cy="3007527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12026" y="5002779"/>
              <a:ext cx="173129" cy="196781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191777" y="5101169"/>
              <a:ext cx="60435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796136" y="3645024"/>
              <a:ext cx="0" cy="1456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796136" y="3645024"/>
              <a:ext cx="32284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одзаголовок 3"/>
            <p:cNvSpPr txBox="1">
              <a:spLocks/>
            </p:cNvSpPr>
            <p:nvPr/>
          </p:nvSpPr>
          <p:spPr bwMode="auto">
            <a:xfrm rot="16200000">
              <a:off x="5061221" y="2900632"/>
              <a:ext cx="824965" cy="28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1400" dirty="0">
                  <a:solidFill>
                    <a:schemeClr val="accent1"/>
                  </a:solidFill>
                </a:rPr>
                <a:t>Shell181</a:t>
              </a:r>
              <a:endParaRPr lang="ru-RU" sz="1400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Подзаголовок 3"/>
            <p:cNvSpPr txBox="1">
              <a:spLocks/>
            </p:cNvSpPr>
            <p:nvPr/>
          </p:nvSpPr>
          <p:spPr bwMode="auto">
            <a:xfrm rot="16200000">
              <a:off x="5984384" y="2758578"/>
              <a:ext cx="918185" cy="28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1400" dirty="0">
                  <a:solidFill>
                    <a:schemeClr val="accent1"/>
                  </a:solidFill>
                </a:rPr>
                <a:t>Solid186</a:t>
              </a:r>
              <a:endParaRPr lang="ru-RU" sz="1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Подзаголовок 1"/>
          <p:cNvSpPr txBox="1">
            <a:spLocks/>
          </p:cNvSpPr>
          <p:nvPr/>
        </p:nvSpPr>
        <p:spPr>
          <a:xfrm>
            <a:off x="239792" y="1333278"/>
            <a:ext cx="4836264" cy="6478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Нестандартные опорные узлы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требуют дополнительной проверки условий прочности.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Подзаголовок 1"/>
          <p:cNvSpPr txBox="1">
            <a:spLocks/>
          </p:cNvSpPr>
          <p:nvPr/>
        </p:nvSpPr>
        <p:spPr>
          <a:xfrm>
            <a:off x="251520" y="1916832"/>
            <a:ext cx="4824536" cy="71911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На базе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конечно-элементного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метода была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разработана методика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оценки НДС опорных узлов любой конструкции.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5615124" y="1265353"/>
            <a:ext cx="2989125" cy="1347144"/>
            <a:chOff x="5447371" y="1217760"/>
            <a:chExt cx="2989125" cy="1347144"/>
          </a:xfrm>
        </p:grpSpPr>
        <p:pic>
          <p:nvPicPr>
            <p:cNvPr id="22" name="Picture 7" descr="D:\Disertation\pic\6\Untitled-1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56" b="5039"/>
            <a:stretch/>
          </p:blipFill>
          <p:spPr bwMode="auto">
            <a:xfrm>
              <a:off x="5447371" y="1217760"/>
              <a:ext cx="2989124" cy="1347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Прямоугольник 22"/>
            <p:cNvSpPr/>
            <p:nvPr/>
          </p:nvSpPr>
          <p:spPr bwMode="auto">
            <a:xfrm>
              <a:off x="5447372" y="1217760"/>
              <a:ext cx="2989124" cy="13471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4" name="Подзаголовок 1"/>
          <p:cNvSpPr txBox="1">
            <a:spLocks/>
          </p:cNvSpPr>
          <p:nvPr/>
        </p:nvSpPr>
        <p:spPr>
          <a:xfrm>
            <a:off x="931741" y="2751181"/>
            <a:ext cx="1944217" cy="3595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КЭ модель колонны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5553" y="2780928"/>
            <a:ext cx="867692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дзаголовок 1"/>
          <p:cNvSpPr txBox="1">
            <a:spLocks/>
          </p:cNvSpPr>
          <p:nvPr/>
        </p:nvSpPr>
        <p:spPr>
          <a:xfrm>
            <a:off x="3456480" y="2751180"/>
            <a:ext cx="2538302" cy="574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Коэффициент запаса прочности в опорном узле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8" t="7503" r="5757" b="8255"/>
          <a:stretch>
            <a:fillRect/>
          </a:stretch>
        </p:blipFill>
        <p:spPr bwMode="auto">
          <a:xfrm>
            <a:off x="4208743" y="3283920"/>
            <a:ext cx="1414292" cy="291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69" b="35988"/>
          <a:stretch>
            <a:fillRect/>
          </a:stretch>
        </p:blipFill>
        <p:spPr bwMode="auto">
          <a:xfrm>
            <a:off x="7254462" y="3227286"/>
            <a:ext cx="989946" cy="216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1" r="70224" b="47726"/>
          <a:stretch>
            <a:fillRect/>
          </a:stretch>
        </p:blipFill>
        <p:spPr bwMode="auto">
          <a:xfrm>
            <a:off x="6598300" y="3350053"/>
            <a:ext cx="687265" cy="125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одзаголовок 1"/>
          <p:cNvSpPr txBox="1">
            <a:spLocks/>
          </p:cNvSpPr>
          <p:nvPr/>
        </p:nvSpPr>
        <p:spPr>
          <a:xfrm>
            <a:off x="5994782" y="2751179"/>
            <a:ext cx="3009090" cy="574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Коэффициент запаса прочности в болтовом креплении</a:t>
            </a: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4" r="47498"/>
          <a:stretch>
            <a:fillRect/>
          </a:stretch>
        </p:blipFill>
        <p:spPr bwMode="auto">
          <a:xfrm>
            <a:off x="3851920" y="3530031"/>
            <a:ext cx="540863" cy="105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 wrap="square" rtlCol="0">
        <a:spAutoFit/>
      </a:bodyPr>
      <a:lstStyle>
        <a:defPPr>
          <a:defRPr dirty="0">
            <a:noFill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10018</TotalTime>
  <Words>76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Конечно-элементное моделирование и расчеты на прочность опорных узлов колонных аппаратов</vt:lpstr>
    </vt:vector>
  </TitlesOfParts>
  <Company>ЗАО"НЕФТЕХИМПРОЕКТ"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Гилёв</dc:creator>
  <cp:lastModifiedBy>Плешаков Никита Евгеньевич</cp:lastModifiedBy>
  <cp:revision>397</cp:revision>
  <dcterms:created xsi:type="dcterms:W3CDTF">2012-04-25T05:18:48Z</dcterms:created>
  <dcterms:modified xsi:type="dcterms:W3CDTF">2013-06-20T12:56:51Z</dcterms:modified>
</cp:coreProperties>
</file>