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0" r:id="rId3"/>
    <p:sldId id="271" r:id="rId4"/>
    <p:sldId id="266" r:id="rId5"/>
    <p:sldId id="258" r:id="rId6"/>
    <p:sldId id="260" r:id="rId7"/>
    <p:sldId id="261" r:id="rId8"/>
    <p:sldId id="267" r:id="rId9"/>
    <p:sldId id="272" r:id="rId10"/>
    <p:sldId id="265" r:id="rId11"/>
    <p:sldId id="263" r:id="rId12"/>
    <p:sldId id="264" r:id="rId13"/>
    <p:sldId id="273" r:id="rId14"/>
    <p:sldId id="268" r:id="rId15"/>
    <p:sldId id="274" r:id="rId16"/>
  </p:sldIdLst>
  <p:sldSz cx="1343977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62" b="1" i="0" u="none" strike="noStrike" kern="1200" cap="all" spc="50" baseline="0">
                <a:solidFill>
                  <a:srgbClr val="595959"/>
                </a:solidFill>
                <a:latin typeface="Calibri"/>
              </a:defRPr>
            </a:pPr>
            <a:r>
              <a:rPr lang="en-US" sz="1862" b="1" i="0" u="none" strike="noStrike" kern="1200" cap="all" spc="50" baseline="0">
                <a:solidFill>
                  <a:srgbClr val="595959"/>
                </a:solidFill>
                <a:uFillTx/>
                <a:latin typeface="Calibri"/>
              </a:rPr>
              <a:t>Количество ампутаций На 1 млн жителей</a:t>
            </a:r>
          </a:p>
        </c:rich>
      </c:tx>
      <c:layout>
        <c:manualLayout>
          <c:xMode val="edge"/>
          <c:yMode val="edge"/>
          <c:x val="0.2331771684821157"/>
          <c:y val="3.4373400869998898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0.23993298220831266"/>
          <c:y val="0.19787025656089882"/>
          <c:w val="0.51511853301903643"/>
          <c:h val="0.74654046606361946"/>
        </c:manualLayout>
      </c:layout>
      <c:pieChart>
        <c:varyColors val="1"/>
        <c:ser>
          <c:idx val="0"/>
          <c:order val="0"/>
          <c:tx>
            <c:v>На 1 млн жителей</c:v>
          </c:tx>
          <c:dPt>
            <c:idx val="0"/>
            <c:bubble3D val="0"/>
            <c:spPr>
              <a:solidFill>
                <a:srgbClr val="4472C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429-493F-AF34-EA3C82BEBE39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429-493F-AF34-EA3C82BEBE39}"/>
              </c:ext>
            </c:extLst>
          </c:dPt>
          <c:dPt>
            <c:idx val="2"/>
            <c:bubble3D val="0"/>
            <c:spPr>
              <a:solidFill>
                <a:srgbClr val="5B9BD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429-493F-AF34-EA3C82BEBE39}"/>
              </c:ext>
            </c:extLst>
          </c:dPt>
          <c:dLbls>
            <c:dLbl>
              <c:idx val="0"/>
              <c:layout>
                <c:manualLayout>
                  <c:xMode val="edge"/>
                  <c:yMode val="edge"/>
                  <c:x val="0.59280292065498352"/>
                  <c:y val="0.5021145505763544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  <a:t>52%</a:t>
                    </a:r>
                    <a:b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</a:br>
                    <a: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  <a:t>500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9-493F-AF34-EA3C82BEBE39}"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33618309597346674"/>
                  <c:y val="0.6349041406144556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  <a:t>22%</a:t>
                    </a:r>
                    <a:b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</a:br>
                    <a: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  <a:t>210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29-493F-AF34-EA3C82BEBE39}"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35395560973951729"/>
                  <c:y val="0.3681934350954407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  <a:t>26%</a:t>
                    </a:r>
                    <a:b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</a:br>
                    <a: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  <a:t>250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29-493F-AF34-EA3C82BEBE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2000" b="1" i="0" u="none" strike="noStrike" kern="1200" baseline="0">
                    <a:solidFill>
                      <a:srgbClr val="FFFFFF"/>
                    </a:solidFill>
                    <a:latin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Россия</c:v>
              </c:pt>
              <c:pt idx="1">
                <c:v>Япония</c:v>
              </c:pt>
              <c:pt idx="2">
                <c:v>Европа</c:v>
              </c:pt>
            </c:strLit>
          </c:cat>
          <c:val>
            <c:numLit>
              <c:formatCode>General</c:formatCode>
              <c:ptCount val="3"/>
              <c:pt idx="0">
                <c:v>500</c:v>
              </c:pt>
              <c:pt idx="1">
                <c:v>210</c:v>
              </c:pt>
              <c:pt idx="2">
                <c:v>250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583537488092788"/>
          <c:y val="0.10538938838081614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16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62" b="1" i="0" u="none" strike="noStrike" kern="1200" cap="all" spc="50" baseline="0">
                <a:solidFill>
                  <a:srgbClr val="595959"/>
                </a:solidFill>
                <a:latin typeface="Calibri"/>
              </a:defRPr>
            </a:pPr>
            <a:r>
              <a:rPr lang="en-US" sz="1862" b="1" i="0" u="none" strike="noStrike" kern="1200" cap="all" spc="50" baseline="0">
                <a:solidFill>
                  <a:srgbClr val="595959"/>
                </a:solidFill>
                <a:uFillTx/>
                <a:latin typeface="Calibri"/>
              </a:rPr>
              <a:t>Причины ампутаций</a:t>
            </a:r>
          </a:p>
        </c:rich>
      </c:tx>
      <c:layout>
        <c:manualLayout>
          <c:xMode val="edge"/>
          <c:yMode val="edge"/>
          <c:x val="0.32679179761316929"/>
          <c:y val="3.7691545589050426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0.24244021282121575"/>
          <c:y val="0.18196706572452351"/>
          <c:w val="0.51511882733687364"/>
          <c:h val="0.77267790662657176"/>
        </c:manualLayout>
      </c:layout>
      <c:pieChart>
        <c:varyColors val="1"/>
        <c:ser>
          <c:idx val="0"/>
          <c:order val="0"/>
          <c:tx>
            <c:v>Причины ампутаций</c:v>
          </c:tx>
          <c:dPt>
            <c:idx val="0"/>
            <c:bubble3D val="0"/>
            <c:spPr>
              <a:solidFill>
                <a:srgbClr val="4472C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6DF-419E-A28E-F73E27F72C93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6DF-419E-A28E-F73E27F72C93}"/>
              </c:ext>
            </c:extLst>
          </c:dPt>
          <c:dPt>
            <c:idx val="2"/>
            <c:bubble3D val="0"/>
            <c:spPr>
              <a:solidFill>
                <a:srgbClr val="5B9BD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6DF-419E-A28E-F73E27F72C93}"/>
              </c:ext>
            </c:extLst>
          </c:dPt>
          <c:dLbls>
            <c:dLbl>
              <c:idx val="0"/>
              <c:layout>
                <c:manualLayout>
                  <c:xMode val="edge"/>
                  <c:yMode val="edge"/>
                  <c:x val="0.57564568111230374"/>
                  <c:y val="0.570816199159403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  <a:t>50%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F-419E-A28E-F73E27F72C93}"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41162396571872223"/>
                  <c:y val="0.7583051897888906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  <a:t>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F-419E-A28E-F73E27F72C93}"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34537904203560149"/>
                  <c:y val="0.4875620518236929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rPr>
                      <a:t>40%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DF-419E-A28E-F73E27F72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2000" b="1" i="0" u="none" strike="noStrike" kern="1200" baseline="0">
                    <a:solidFill>
                      <a:srgbClr val="FFFFFF"/>
                    </a:solidFill>
                    <a:latin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Диабет</c:v>
              </c:pt>
              <c:pt idx="1">
                <c:v>Несчастные случаи</c:v>
              </c:pt>
              <c:pt idx="2">
                <c:v>Атеросклероз сосудов</c:v>
              </c:pt>
            </c:strLit>
          </c:cat>
          <c:val>
            <c:numLit>
              <c:formatCode>General</c:formatCode>
              <c:ptCount val="3"/>
              <c:pt idx="0">
                <c:v>50</c:v>
              </c:pt>
              <c:pt idx="1">
                <c:v>10</c:v>
              </c:pt>
              <c:pt idx="2">
                <c:v>40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279811790626034"/>
          <c:y val="0.11690995666083283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14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42B1C2-7880-4150-B49F-5D724D2AB97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F358E-E156-40F5-968A-C31894C3B17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F7077-0B67-4D2E-A0F1-FF4219C5380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E2352-6AF3-44B0-A916-6C3BD89BB57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520ED1-558A-4199-A359-DDDED8AC783E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7262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08E37C-8861-4F72-BE47-29B16D41C5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898" y="812801"/>
            <a:ext cx="7126284" cy="40084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3EC6F-161C-413E-8EAF-277A7A97AE6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zxx-ZZ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61B2D7F-500E-45C0-997C-825529C27A0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36932-C517-4C6D-814E-BA05A03429A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CE7FE-CA2F-48C2-B0AE-08D4322C2AB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70918-772E-4040-889E-9330E74319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408E7E6-D635-4451-8421-9D6A6976AE5E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150602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zxx-Z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CE264CC-5503-46A1-89B9-C001BAC6265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2FF5AA-F2C0-43A6-84AB-07D6EE51DF34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9D4C70-0760-4103-8AC4-4BCD5C6BC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C225B20-AA26-4569-B423-76D5876AC4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E422-C139-4208-B26E-F7DCA9B157E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79972" y="1237201"/>
            <a:ext cx="10079833" cy="2631890"/>
          </a:xfrm>
        </p:spPr>
        <p:txBody>
          <a:bodyPr anchor="b" anchorCtr="1"/>
          <a:lstStyle>
            <a:lvl1pPr algn="ctr">
              <a:defRPr sz="6614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554D8-0ED1-47C6-B198-285B27D652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9972" y="3970580"/>
            <a:ext cx="10079833" cy="1825169"/>
          </a:xfrm>
        </p:spPr>
        <p:txBody>
          <a:bodyPr anchorCtr="1"/>
          <a:lstStyle>
            <a:lvl1pPr marL="0" indent="0" algn="ctr">
              <a:buNone/>
              <a:defRPr sz="2646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D97CA-2881-4394-BF79-E25383F00F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29E1B-212A-437D-B0CA-CC65562E19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9D275-E58B-49D2-B0E2-2C6004206E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3235D2-8B32-44CC-9322-733CEF8D849A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9718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7754-5A70-49F4-BEB2-879F15737B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5BC77-79CA-45E0-848D-7B9C3D610F5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49E82-9B4C-4537-9DEE-4DBEB1BC02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C9A92-4298-427C-AE09-436C54149C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1EFB4-8F62-4552-8510-C2868983A8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D6A1C-21CA-4981-ACAF-0AB1668962FE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86408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EE4B3-F0E9-413A-A62F-98856D7619A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617842" y="402482"/>
            <a:ext cx="2897953" cy="64064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5AE3F-0B14-41E7-A172-556A3C62C80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23982" y="402482"/>
            <a:ext cx="8525856" cy="64064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E9D20-92BF-41C9-8202-73A2E30D26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B529C-4A3B-4F71-86FD-492875A1A6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E1FB5-B781-4F20-8D3E-5B03C4A37F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43F22E-03D6-4761-828B-8A51CC3597BF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11426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0646-7D81-4CD3-9F71-22D43832CF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04CD-57BC-4E7C-8B23-5F26D59E85B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D784-6F36-47CE-AAB2-EBC9B44A52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C36F-E313-4F87-962C-5F934D2692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E9649-CE5B-4F8E-B36D-FC5AAA6958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9228EA-C321-4686-96DB-9F11FF8089C3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2890159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A800-402F-4E52-815E-B2B1C9262F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87" y="1884669"/>
            <a:ext cx="11591803" cy="3144612"/>
          </a:xfrm>
        </p:spPr>
        <p:txBody>
          <a:bodyPr anchor="b"/>
          <a:lstStyle>
            <a:lvl1pPr>
              <a:defRPr sz="6614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DC4B4-0426-4A96-B232-BD4A51B7C5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6987" y="5059036"/>
            <a:ext cx="11591803" cy="1653674"/>
          </a:xfrm>
        </p:spPr>
        <p:txBody>
          <a:bodyPr/>
          <a:lstStyle>
            <a:lvl1pPr marL="0" indent="0">
              <a:buNone/>
              <a:defRPr sz="2646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FB090-B8E6-4BAF-A503-92A3482945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603D-0A81-4107-8530-76A66C7FC0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66298-CE9C-4C89-8619-EF60AC5605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1AAB9-9F5F-480D-9CC7-E1AA031F9DF8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90943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6E7F-A333-4B39-85BF-23FD71B9BE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A2B2F-9878-44A4-BCC1-7F01D80448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3982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9B6C4-E55B-4F44-833C-EC6D9BB887B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03885" y="2012411"/>
            <a:ext cx="5711900" cy="47965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57F3E-8BBD-4792-B7DB-155282052A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9C6CD-FA36-434C-BAD7-5A02ECC35C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A0B4A-8F79-4B64-A0A2-E2223B85A6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9E0C86-88FD-45F4-8D83-2F45F1FD22FF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6874391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6C45-47B0-449A-902A-B582B9615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402482"/>
            <a:ext cx="11591803" cy="14611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03AC9-02B3-4457-95BC-AF3DE2C654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5738" y="1853168"/>
            <a:ext cx="5685656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0E3A-DA9D-4A0F-BFA3-703BF8EA763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25738" y="2761378"/>
            <a:ext cx="5685656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834D9-972B-48D0-ABF8-EB8E050406A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803885" y="1853168"/>
            <a:ext cx="5713655" cy="908209"/>
          </a:xfrm>
        </p:spPr>
        <p:txBody>
          <a:bodyPr anchor="b"/>
          <a:lstStyle>
            <a:lvl1pPr marL="0" indent="0">
              <a:buNone/>
              <a:defRPr sz="264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BCF68-2EB4-4815-852A-AC3880676F6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803885" y="2761378"/>
            <a:ext cx="5713655" cy="40615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4CB2E-47DA-41D5-8044-CA6126B6E4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CC1FE-2DDB-4BBD-9ACD-9661DDC341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9206B-96C7-49B1-861A-694270D770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097CB6-A3C1-4114-B260-AB653C43FBBA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42033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0DDB-CF8E-49CC-9CAE-640E3035F6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F15EE-42FC-4499-B953-51DDE3C344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AD441-F129-4E13-B5AC-06109957A5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80666-DEFE-4DEC-BF85-639259BAA6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16A520-CB53-4379-8E29-7ED95F558739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39500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6BD37-A1C5-4DCB-9449-2DC7A601CD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C571F-82FC-4DAF-BF24-A0F7B9FFE0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7E15B-7CAD-4410-BFE2-09BF1CE0FE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5040C-6DEE-4FBE-A37C-592A9BC3270D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9078419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6108-C485-482A-83AD-AF36023CD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07378-D072-483B-8614-013F774D86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437C0-3C42-49A0-BF4A-0C015185A6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7FE21-CB77-42B5-84D8-034F3C2FBE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C00A1-F7A0-4F3E-BD65-380C9D7820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F494B-503F-40B7-B884-4D8D2D5D18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6DE68-3BC3-428F-B0CE-1C52BDDD632A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97866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F001-F093-4FAD-9AD5-4F7F617C1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38" y="503980"/>
            <a:ext cx="4334676" cy="1763923"/>
          </a:xfrm>
        </p:spPr>
        <p:txBody>
          <a:bodyPr anchor="b"/>
          <a:lstStyle>
            <a:lvl1pPr>
              <a:defRPr sz="3527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9A4B-0088-448B-9D97-8156A4E3E2E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713655" y="1088456"/>
            <a:ext cx="6803885" cy="5372264"/>
          </a:xfrm>
        </p:spPr>
        <p:txBody>
          <a:bodyPr/>
          <a:lstStyle>
            <a:lvl1pPr marL="0" indent="0">
              <a:buNone/>
              <a:defRPr sz="352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99F74-A6B5-4697-AAA7-6EAF3A8D74D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5738" y="2267904"/>
            <a:ext cx="4334676" cy="420156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62DEA-52F3-419F-9D5F-A03043FC2E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144E3-3840-4EC6-AA92-8920E7D667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AA92A-1A6A-404D-A02A-FBD33D2209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5004AE-34D9-4AB3-B8B8-8DE254587943}" type="slidenum">
              <a:t>‹#›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22074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77FB3-F8BE-4D56-BF11-E8031E1987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3982" y="402482"/>
            <a:ext cx="11591803" cy="1461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C2CB-4F1B-4939-83C6-3E2960A3EF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82" y="2012411"/>
            <a:ext cx="11591803" cy="4796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2CA9-D5EE-4049-A5AA-02A60518B58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23982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zxx-Z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7F830-887D-414A-8D90-6547696B18D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451930" y="7006699"/>
            <a:ext cx="453592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zxx-Z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914C9-3E8E-4F6E-A9DD-6026C25A4EE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91837" y="7006699"/>
            <a:ext cx="302394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323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AD0B234-AB21-4073-932B-B2A72DF2E2B6}" type="slidenum">
              <a:t>‹#›</a:t>
            </a:fld>
            <a:endParaRPr lang="zxx-Z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100794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5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51990" marR="0" lvl="0" indent="-251990" algn="l" defTabSz="1007943" rtl="0" fontAlgn="auto" hangingPunct="1">
        <a:lnSpc>
          <a:spcPct val="90000"/>
        </a:lnSpc>
        <a:spcBef>
          <a:spcPts val="1100"/>
        </a:spcBef>
        <a:spcAft>
          <a:spcPts val="0"/>
        </a:spcAft>
        <a:buSzPct val="100000"/>
        <a:buFont typeface="Arial" pitchFamily="34"/>
        <a:buChar char="•"/>
        <a:tabLst/>
        <a:defRPr lang="en-US" sz="3086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55952" marR="0" lvl="1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en-US" sz="2646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259933" marR="0" lvl="2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en-US" sz="220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763895" marR="0" lvl="3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en-US" sz="1984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267867" marR="0" lvl="4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en-US" sz="1984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tables.ru/fizika/295-uprugie-svojstva-tel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2.jp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ttobock.ru/media/local-media/for-specialists/prosthetics/catalogues/catalogue-lower-limbs-2021_en.pdf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4987C62-86F5-426B-A8F3-EA12F550F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" y="0"/>
            <a:ext cx="1343976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0F8ED2C-29C0-4992-B543-8134A0688084}"/>
              </a:ext>
            </a:extLst>
          </p:cNvPr>
          <p:cNvSpPr txBox="1"/>
          <p:nvPr/>
        </p:nvSpPr>
        <p:spPr>
          <a:xfrm>
            <a:off x="2209272" y="1707166"/>
            <a:ext cx="9021214" cy="24209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07" tIns="60953" rIns="121907" bIns="60953" anchor="t" anchorCtr="1" compatLnSpc="1">
            <a:spAutoFit/>
          </a:bodyPr>
          <a:lstStyle/>
          <a:p>
            <a:pPr marL="0" marR="0" lvl="0" indent="0" algn="ctr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Моделирование и изготовление индивидуального протеза стопы для биомеханической оценки походки с помощью видеоанализа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F32DA39-8000-4D0F-84AF-C6948BC5A418}"/>
              </a:ext>
            </a:extLst>
          </p:cNvPr>
          <p:cNvSpPr txBox="1"/>
          <p:nvPr/>
        </p:nvSpPr>
        <p:spPr>
          <a:xfrm>
            <a:off x="9172904" y="5578013"/>
            <a:ext cx="4573069" cy="23390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Выполнила:</a:t>
            </a:r>
          </a:p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студентка группы 5030103/80201                       </a:t>
            </a:r>
          </a:p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Мальцева О.Н.</a:t>
            </a:r>
          </a:p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Научный руководитель:</a:t>
            </a:r>
          </a:p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доцент ВШТМиМФ, к.т.н.                                          </a:t>
            </a:r>
          </a:p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Аксенов А.Ю.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B24B189D-B6B3-4237-BDE7-921D67E9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90277" r="2236" b="74675"/>
          <a:stretch>
            <a:fillRect/>
          </a:stretch>
        </p:blipFill>
        <p:spPr>
          <a:xfrm>
            <a:off x="12407457" y="91"/>
            <a:ext cx="735323" cy="15545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4B18232-412B-4838-BF4D-4AC12FE613A7}"/>
              </a:ext>
            </a:extLst>
          </p:cNvPr>
          <p:cNvSpPr txBox="1"/>
          <p:nvPr/>
        </p:nvSpPr>
        <p:spPr>
          <a:xfrm>
            <a:off x="12485281" y="428570"/>
            <a:ext cx="735323" cy="697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A4A2678-5986-4FF7-B29E-CEC58A66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8" cy="75824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1030CE-E654-46BE-A37F-47019B2B37AE}"/>
              </a:ext>
            </a:extLst>
          </p:cNvPr>
          <p:cNvSpPr/>
          <p:nvPr/>
        </p:nvSpPr>
        <p:spPr>
          <a:xfrm>
            <a:off x="334880" y="734144"/>
            <a:ext cx="12358463" cy="13542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ctr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Расчет напряженно-деформированного состояния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F7CBAC5-1572-46BA-9AAA-1D0816D511FA}"/>
              </a:ext>
            </a:extLst>
          </p:cNvPr>
          <p:cNvSpPr/>
          <p:nvPr/>
        </p:nvSpPr>
        <p:spPr>
          <a:xfrm>
            <a:off x="12284086" y="488655"/>
            <a:ext cx="7784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10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626F84-1245-4DF7-A290-AED18BCF9543}"/>
              </a:ext>
            </a:extLst>
          </p:cNvPr>
          <p:cNvGraphicFramePr>
            <a:graphicFrameLocks noGrp="1"/>
          </p:cNvGraphicFramePr>
          <p:nvPr/>
        </p:nvGraphicFramePr>
        <p:xfrm>
          <a:off x="1017846" y="1594055"/>
          <a:ext cx="11404076" cy="218579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5637522">
                  <a:extLst>
                    <a:ext uri="{9D8B030D-6E8A-4147-A177-3AD203B41FA5}">
                      <a16:colId xmlns:a16="http://schemas.microsoft.com/office/drawing/2014/main" val="1825544260"/>
                    </a:ext>
                  </a:extLst>
                </a:gridCol>
                <a:gridCol w="3115488">
                  <a:extLst>
                    <a:ext uri="{9D8B030D-6E8A-4147-A177-3AD203B41FA5}">
                      <a16:colId xmlns:a16="http://schemas.microsoft.com/office/drawing/2014/main" val="2546028660"/>
                    </a:ext>
                  </a:extLst>
                </a:gridCol>
                <a:gridCol w="2651065">
                  <a:extLst>
                    <a:ext uri="{9D8B030D-6E8A-4147-A177-3AD203B41FA5}">
                      <a16:colId xmlns:a16="http://schemas.microsoft.com/office/drawing/2014/main" val="1629253099"/>
                    </a:ext>
                  </a:extLst>
                </a:gridCol>
              </a:tblGrid>
              <a:tr h="42721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entury Gothic" pitchFamily="34"/>
                        </a:rPr>
                        <a:t>Состояние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entury Gothic" pitchFamily="34"/>
                        </a:rPr>
                        <a:t>Протез №1 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entury Gothic" pitchFamily="34"/>
                        </a:rPr>
                        <a:t>Протез №2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extLst>
                  <a:ext uri="{0D108BD9-81ED-4DB2-BD59-A6C34878D82A}">
                    <a16:rowId xmlns:a16="http://schemas.microsoft.com/office/drawing/2014/main" val="2064587465"/>
                  </a:ext>
                </a:extLst>
              </a:tr>
              <a:tr h="412815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entury Gothic" pitchFamily="34"/>
                        </a:rPr>
                        <a:t>Макс. деформации, мм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4,11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3,76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extLst>
                  <a:ext uri="{0D108BD9-81ED-4DB2-BD59-A6C34878D82A}">
                    <a16:rowId xmlns:a16="http://schemas.microsoft.com/office/drawing/2014/main" val="363462046"/>
                  </a:ext>
                </a:extLst>
              </a:tr>
              <a:tr h="385904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entury Gothic" pitchFamily="34"/>
                        </a:rPr>
                        <a:t>Макс. напряжения, МПа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14,47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5,51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extLst>
                  <a:ext uri="{0D108BD9-81ED-4DB2-BD59-A6C34878D82A}">
                    <a16:rowId xmlns:a16="http://schemas.microsoft.com/office/drawing/2014/main" val="2777358287"/>
                  </a:ext>
                </a:extLst>
              </a:tr>
              <a:tr h="459577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Коэффициент запаса в направляющих</a:t>
                      </a: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4,88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7</a:t>
                      </a:r>
                      <a:r>
                        <a:rPr lang="ru-RU" sz="1900"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,</a:t>
                      </a:r>
                      <a:r>
                        <a:rPr lang="en-US" sz="1900"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30</a:t>
                      </a:r>
                      <a:endParaRPr lang="ru-RU" sz="1900"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extLst>
                  <a:ext uri="{0D108BD9-81ED-4DB2-BD59-A6C34878D82A}">
                    <a16:rowId xmlns:a16="http://schemas.microsoft.com/office/drawing/2014/main" val="1743765604"/>
                  </a:ext>
                </a:extLst>
              </a:tr>
              <a:tr h="500277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900" b="1" i="0" u="none" strike="noStrike" kern="1200" cap="none" spc="0" baseline="0">
                          <a:solidFill>
                            <a:srgbClr val="FFFFFF"/>
                          </a:solidFill>
                          <a:uFillTx/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Коэффициент запаса в главной части</a:t>
                      </a: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900" b="0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3,66</a:t>
                      </a:r>
                      <a:endParaRPr lang="ru-RU" sz="1900" b="0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900" b="0" i="0" u="none" strike="noStrike" kern="1200" cap="none" spc="0" baseline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9,60</a:t>
                      </a:r>
                      <a:endParaRPr lang="ru-RU" sz="1900" b="0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91430" marR="91430" marT="0" marB="0"/>
                </a:tc>
                <a:extLst>
                  <a:ext uri="{0D108BD9-81ED-4DB2-BD59-A6C34878D82A}">
                    <a16:rowId xmlns:a16="http://schemas.microsoft.com/office/drawing/2014/main" val="416705267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C3A0B24E-54E4-4CEE-A0FB-E7A6DDD1D926}"/>
                  </a:ext>
                </a:extLst>
              </p:cNvPr>
              <p:cNvSpPr/>
              <p:nvPr/>
            </p:nvSpPr>
            <p:spPr>
              <a:xfrm>
                <a:off x="377592" y="4045890"/>
                <a:ext cx="3931508" cy="17039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121907" tIns="60953" rIns="121907" bIns="60953" anchor="t" anchorCtr="0" compatLnSpc="1">
                <a:spAutoFit/>
              </a:bodyPr>
              <a:lstStyle/>
              <a:p>
                <a:pPr marL="0" marR="0" lvl="0" indent="0" algn="ctr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1" u="none" strike="noStrike" kern="0" cap="none" spc="0" baseline="0">
                    <a:solidFill>
                      <a:srgbClr val="000000"/>
                    </a:solidFill>
                    <a:uFillTx/>
                    <a:latin typeface="Cambria Math" pitchFamily="18"/>
                  </a:rPr>
                  <a:t>PETG </a:t>
                </a:r>
                <a:r>
                  <a:rPr lang="ru-RU" sz="1800" b="0" i="1" u="none" strike="noStrike" kern="0" cap="none" spc="0" baseline="0">
                    <a:solidFill>
                      <a:srgbClr val="000000"/>
                    </a:solidFill>
                    <a:uFillTx/>
                    <a:latin typeface="Cambria Math" pitchFamily="18"/>
                  </a:rPr>
                  <a:t>Пластик</a:t>
                </a: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=1280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Модуль Юнга –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,11∗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 Па</m:t>
                    </m:r>
                  </m:oMath>
                </a14:m>
                <a:endParaRPr lang="ru-RU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Коэффициент Пуассона – 0,36</a:t>
                </a: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Предел прочности – 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52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,9 МПа</m:t>
                    </m:r>
                  </m:oMath>
                </a14:m>
                <a:endParaRPr lang="ru-RU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</p:txBody>
          </p:sp>
        </mc:Choice>
        <mc:Fallback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C3A0B24E-54E4-4CEE-A0FB-E7A6DDD1D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92" y="4045890"/>
                <a:ext cx="3931508" cy="1703920"/>
              </a:xfrm>
              <a:prstGeom prst="rect">
                <a:avLst/>
              </a:prstGeom>
              <a:blipFill>
                <a:blip r:embed="rId3"/>
                <a:stretch>
                  <a:fillRect l="-620" t="-1434" b="-3584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A5CB81C8-1370-4ED3-B950-AAF001B84C2E}"/>
                  </a:ext>
                </a:extLst>
              </p:cNvPr>
              <p:cNvSpPr/>
              <p:nvPr/>
            </p:nvSpPr>
            <p:spPr>
              <a:xfrm>
                <a:off x="5061652" y="4053846"/>
                <a:ext cx="3931508" cy="17039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121907" tIns="60953" rIns="121907" bIns="60953" anchor="t" anchorCtr="0" compatLnSpc="1">
                <a:spAutoFit/>
              </a:bodyPr>
              <a:lstStyle/>
              <a:p>
                <a:pPr marL="0" marR="0" lvl="0" indent="0" algn="ctr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1" u="none" strike="noStrike" kern="0" cap="none" spc="0" baseline="0">
                    <a:solidFill>
                      <a:srgbClr val="000000"/>
                    </a:solidFill>
                    <a:uFillTx/>
                    <a:latin typeface="Cambria Math" pitchFamily="18"/>
                  </a:rPr>
                  <a:t>Rubber Rec</a:t>
                </a:r>
                <a:endParaRPr lang="ru-RU" sz="1800" b="0" i="1" u="none" strike="noStrike" kern="0" cap="none" spc="0" baseline="0">
                  <a:solidFill>
                    <a:srgbClr val="000000"/>
                  </a:solidFill>
                  <a:uFillTx/>
                  <a:latin typeface="Cambria Math" pitchFamily="18"/>
                </a:endParaRP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=950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Модуль Юнга –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,62∗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 Па</m:t>
                    </m:r>
                  </m:oMath>
                </a14:m>
                <a:endParaRPr lang="ru-RU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Коэффициент Пуассона – 0,48</a:t>
                </a: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Предел прочности – 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19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, 21 МПа</m:t>
                    </m:r>
                  </m:oMath>
                </a14:m>
                <a:endParaRPr lang="ru-RU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</p:txBody>
          </p:sp>
        </mc:Choice>
        <mc:Fallback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A5CB81C8-1370-4ED3-B950-AAF001B84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652" y="4053846"/>
                <a:ext cx="3931508" cy="1703920"/>
              </a:xfrm>
              <a:prstGeom prst="rect">
                <a:avLst/>
              </a:prstGeom>
              <a:blipFill>
                <a:blip r:embed="rId4"/>
                <a:stretch>
                  <a:fillRect l="-465" t="-1429" b="-3214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7E3D01E0-2B0E-4907-B5E2-296EA22033B5}"/>
                  </a:ext>
                </a:extLst>
              </p:cNvPr>
              <p:cNvSpPr/>
              <p:nvPr/>
            </p:nvSpPr>
            <p:spPr>
              <a:xfrm>
                <a:off x="9370743" y="4045890"/>
                <a:ext cx="3898946" cy="17039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121907" tIns="60953" rIns="121907" bIns="60953" anchor="t" anchorCtr="0" compatLnSpc="1">
                <a:spAutoFit/>
              </a:bodyPr>
              <a:lstStyle/>
              <a:p>
                <a:pPr marL="0" marR="0" lvl="0" indent="0" algn="ctr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1" u="none" strike="noStrike" kern="0" cap="none" spc="0" baseline="0">
                    <a:solidFill>
                      <a:srgbClr val="000000"/>
                    </a:solidFill>
                    <a:uFillTx/>
                    <a:latin typeface="Cambria Math" pitchFamily="18"/>
                  </a:rPr>
                  <a:t>Flex </a:t>
                </a:r>
                <a:r>
                  <a:rPr lang="ru-RU" sz="1800" b="0" i="1" u="none" strike="noStrike" kern="0" cap="none" spc="0" baseline="0">
                    <a:solidFill>
                      <a:srgbClr val="000000"/>
                    </a:solidFill>
                    <a:uFillTx/>
                    <a:latin typeface="Cambria Math" pitchFamily="18"/>
                  </a:rPr>
                  <a:t>Пластик</a:t>
                </a: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=1100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Модуль Юнга –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,72∗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 Па</m:t>
                    </m:r>
                  </m:oMath>
                </a14:m>
                <a:endParaRPr lang="ru-RU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Коэффициент Пуассона – 0,45</a:t>
                </a:r>
              </a:p>
              <a:p>
                <a:pPr marL="0" marR="0" lvl="0" indent="0" algn="l" defTabSz="121907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Предел прочности – 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24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,69 МПа</m:t>
                    </m:r>
                  </m:oMath>
                </a14:m>
                <a:endParaRPr lang="ru-RU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7E3D01E0-2B0E-4907-B5E2-296EA2203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743" y="4045890"/>
                <a:ext cx="3898946" cy="1703920"/>
              </a:xfrm>
              <a:prstGeom prst="rect">
                <a:avLst/>
              </a:prstGeom>
              <a:blipFill>
                <a:blip r:embed="rId5"/>
                <a:stretch>
                  <a:fillRect l="-469" t="-1434" r="-469" b="-3226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0">
            <a:extLst>
              <a:ext uri="{FF2B5EF4-FFF2-40B4-BE49-F238E27FC236}">
                <a16:creationId xmlns:a16="http://schemas.microsoft.com/office/drawing/2014/main" id="{ABC8D2FE-9217-447D-92CA-85012D6683ED}"/>
              </a:ext>
            </a:extLst>
          </p:cNvPr>
          <p:cNvSpPr/>
          <p:nvPr/>
        </p:nvSpPr>
        <p:spPr>
          <a:xfrm>
            <a:off x="0" y="6266492"/>
            <a:ext cx="7779952" cy="123109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1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.Zwick/Roell Z020 проверка на прочность филаментов 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Rubber 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REC и FLEX 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REC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, 2017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2.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Модуль упругости Юнга и сдвига, коэффициент Пуассона значения (Таблица) 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URL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: 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https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://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infotables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.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ru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/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fizika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/295-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uprugie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-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svojstva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-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hlinkClick r:id="rId6"/>
              </a:rPr>
              <a:t>tel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endParaRPr lang="ru-RU" sz="12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3.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PETG: обзор материала, настройки 3D-печати и советы по устранению проблем 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URL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: https://rec3d.ru/rec-wiki/petg-obzor-materiala-nastroyki-3d-pechati-i-sovety-po-ustraneniyu-problem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/</a:t>
            </a:r>
            <a:endParaRPr lang="ru-RU" sz="12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4BFF0D62-D2DE-410A-B3CF-2E178B274FA1}"/>
                  </a:ext>
                </a:extLst>
              </p:cNvPr>
              <p:cNvSpPr/>
              <p:nvPr/>
            </p:nvSpPr>
            <p:spPr>
              <a:xfrm>
                <a:off x="7779952" y="5739533"/>
                <a:ext cx="3931508" cy="167315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0" i="1" u="none" strike="noStrike" kern="0" cap="none" spc="0" baseline="0">
                    <a:solidFill>
                      <a:srgbClr val="000000"/>
                    </a:solidFill>
                    <a:uFillTx/>
                    <a:latin typeface="Cambria Math" pitchFamily="18"/>
                  </a:rPr>
                  <a:t>Concreate</a:t>
                </a:r>
                <a:endParaRPr lang="ru-RU" sz="1800" b="0" i="1" u="none" strike="noStrike" kern="0" cap="none" spc="0" baseline="0">
                  <a:solidFill>
                    <a:srgbClr val="000000"/>
                  </a:solidFill>
                  <a:uFillTx/>
                  <a:latin typeface="Cambria Math" pitchFamily="18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=2392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Модуль Юнга –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,94∗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 Па</m:t>
                    </m:r>
                  </m:oMath>
                </a14:m>
                <a:endParaRPr lang="ru-RU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Коэффициент Пуассона – 0,</a:t>
                </a:r>
                <a:r>
                  <a:rPr lang="en-US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14</a:t>
                </a:r>
                <a:endParaRPr lang="ru-RU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Century Gothic" pitchFamily="34"/>
                  </a:rPr>
                  <a:t>Предел прочности ≈150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МПа</m:t>
                    </m:r>
                  </m:oMath>
                </a14:m>
                <a:endParaRPr lang="ru-RU" sz="1800" b="0" i="0" u="none" strike="noStrike" kern="0" cap="none" spc="0" baseline="0">
                  <a:solidFill>
                    <a:srgbClr val="000000"/>
                  </a:solidFill>
                  <a:uFillTx/>
                  <a:latin typeface="Century Gothic" pitchFamily="34"/>
                </a:endParaRPr>
              </a:p>
            </p:txBody>
          </p:sp>
        </mc:Choice>
        <mc:Fallback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4BFF0D62-D2DE-410A-B3CF-2E178B274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952" y="5739533"/>
                <a:ext cx="3931508" cy="1673150"/>
              </a:xfrm>
              <a:prstGeom prst="rect">
                <a:avLst/>
              </a:prstGeom>
              <a:blipFill>
                <a:blip r:embed="rId7"/>
                <a:stretch>
                  <a:fillRect l="-1240" t="-2555" b="-4745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3D144C4C-927E-4F7F-BA13-C7354330101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A1B3DCC-09F6-4E06-AD24-E05073E9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6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1CF5E9-4A4D-4385-BE52-E7B724ACD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870" y="392817"/>
            <a:ext cx="4959412" cy="1059131"/>
          </a:xfrm>
        </p:spPr>
        <p:txBody>
          <a:bodyPr/>
          <a:lstStyle/>
          <a:p>
            <a:pPr lvl="0"/>
            <a:r>
              <a:rPr lang="ru-RU" sz="3200">
                <a:latin typeface="Century Gothic" pitchFamily="34"/>
              </a:rPr>
              <a:t>Печать на 3</a:t>
            </a:r>
            <a:r>
              <a:rPr lang="en-US" sz="3200">
                <a:latin typeface="Century Gothic" pitchFamily="34"/>
              </a:rPr>
              <a:t>D </a:t>
            </a:r>
            <a:r>
              <a:rPr lang="ru-RU" sz="3200">
                <a:latin typeface="Century Gothic" pitchFamily="34"/>
              </a:rPr>
              <a:t>принтере</a:t>
            </a:r>
            <a:br>
              <a:rPr lang="ru-RU" sz="3100">
                <a:latin typeface="Century Gothic" pitchFamily="34"/>
              </a:rPr>
            </a:br>
            <a:endParaRPr lang="ru-RU" sz="310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CB55A38-7BAA-49DB-80D6-7D557BECA87B}"/>
              </a:ext>
            </a:extLst>
          </p:cNvPr>
          <p:cNvSpPr/>
          <p:nvPr/>
        </p:nvSpPr>
        <p:spPr>
          <a:xfrm>
            <a:off x="12284086" y="392817"/>
            <a:ext cx="7784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11</a:t>
            </a:r>
          </a:p>
        </p:txBody>
      </p:sp>
      <p:pic>
        <p:nvPicPr>
          <p:cNvPr id="5" name="Picture 7" descr="A picture containing dark&#10;&#10;Description automatically generated">
            <a:extLst>
              <a:ext uri="{FF2B5EF4-FFF2-40B4-BE49-F238E27FC236}">
                <a16:creationId xmlns:a16="http://schemas.microsoft.com/office/drawing/2014/main" id="{6FFB5EBE-8273-4AA3-BCD5-A928FB8FA3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68" t="17940" b="33391"/>
          <a:stretch>
            <a:fillRect/>
          </a:stretch>
        </p:blipFill>
        <p:spPr>
          <a:xfrm>
            <a:off x="757580" y="1130491"/>
            <a:ext cx="6474409" cy="2723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1E034E77-9774-479E-960A-160C769B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08" t="26753" r="7467" b="29404"/>
          <a:stretch>
            <a:fillRect/>
          </a:stretch>
        </p:blipFill>
        <p:spPr>
          <a:xfrm flipH="1">
            <a:off x="6899422" y="4091885"/>
            <a:ext cx="5902177" cy="2576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941FFC33-249B-4A90-9AEE-7D5EC1E9857A}"/>
              </a:ext>
            </a:extLst>
          </p:cNvPr>
          <p:cNvSpPr/>
          <p:nvPr/>
        </p:nvSpPr>
        <p:spPr>
          <a:xfrm>
            <a:off x="1358021" y="3854479"/>
            <a:ext cx="4691329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22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Распечатанный протез №1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6361DE9-DDF8-47BA-81A6-C6427942C001}"/>
              </a:ext>
            </a:extLst>
          </p:cNvPr>
          <p:cNvSpPr/>
          <p:nvPr/>
        </p:nvSpPr>
        <p:spPr>
          <a:xfrm>
            <a:off x="7389760" y="6650961"/>
            <a:ext cx="4691329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23 Распечатанный протез №2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9055B89-29CF-4715-A911-5399B34C7D3F}"/>
              </a:ext>
            </a:extLst>
          </p:cNvPr>
          <p:cNvSpPr/>
          <p:nvPr/>
        </p:nvSpPr>
        <p:spPr>
          <a:xfrm>
            <a:off x="8492755" y="2093527"/>
            <a:ext cx="3117171" cy="13541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Высота – 88 мм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Вес  - 808 гр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Длина стопы – 255 мм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Стоимость – 10500 р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73EE71C-0F46-4D6E-BEEA-3106A96012FD}"/>
              </a:ext>
            </a:extLst>
          </p:cNvPr>
          <p:cNvSpPr/>
          <p:nvPr/>
        </p:nvSpPr>
        <p:spPr>
          <a:xfrm>
            <a:off x="1358021" y="5091534"/>
            <a:ext cx="3946010" cy="13541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Высота – 102 мм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Вес  - 650 гр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Длина стопы – 257 мм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Стоимость – 6500 р</a:t>
            </a: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7A9AFB81-6C99-4719-9B77-97FA416F994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6540490-3925-497A-B1DF-CD6C7957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6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B550FB-E666-4FA3-AA45-1FB39F296F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2479" y="320204"/>
            <a:ext cx="11000497" cy="1162988"/>
          </a:xfrm>
        </p:spPr>
        <p:txBody>
          <a:bodyPr anchorCtr="1"/>
          <a:lstStyle/>
          <a:p>
            <a:pPr lvl="0" algn="ctr"/>
            <a:r>
              <a:rPr lang="ru-RU" sz="3200">
                <a:latin typeface="Century Gothic" pitchFamily="34"/>
              </a:rPr>
              <a:t>Биомеханическая оценка походки с помощью видеоанализа</a:t>
            </a:r>
            <a:endParaRPr lang="ru-RU" sz="320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BBB640E-18CB-4767-BBEC-6B072B56F382}"/>
              </a:ext>
            </a:extLst>
          </p:cNvPr>
          <p:cNvSpPr/>
          <p:nvPr/>
        </p:nvSpPr>
        <p:spPr>
          <a:xfrm>
            <a:off x="12245681" y="436296"/>
            <a:ext cx="7784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12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888EE71-8962-4F70-8B52-D265BBE04220}"/>
              </a:ext>
            </a:extLst>
          </p:cNvPr>
          <p:cNvSpPr/>
          <p:nvPr/>
        </p:nvSpPr>
        <p:spPr>
          <a:xfrm>
            <a:off x="2528361" y="7175790"/>
            <a:ext cx="8383045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24 Инициализация маркеров и цифровой двойник пациента</a:t>
            </a:r>
          </a:p>
        </p:txBody>
      </p:sp>
      <p:pic>
        <p:nvPicPr>
          <p:cNvPr id="6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FA72FCCC-6E03-4B62-87E3-F112D76398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E6727EB-DDD9-4CC2-9701-AFF615131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50" y="1409922"/>
            <a:ext cx="4749576" cy="26703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37B47B77-6A95-4A81-B29A-DE8EA660EC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85" t="11027" r="28803" b="31235"/>
          <a:stretch>
            <a:fillRect/>
          </a:stretch>
        </p:blipFill>
        <p:spPr>
          <a:xfrm>
            <a:off x="862965" y="1389631"/>
            <a:ext cx="2589791" cy="2710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E431D55-6277-4FDC-851F-E1E13E5E07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711" t="15590" r="26238" b="5557"/>
          <a:stretch>
            <a:fillRect/>
          </a:stretch>
        </p:blipFill>
        <p:spPr>
          <a:xfrm>
            <a:off x="4537874" y="1355707"/>
            <a:ext cx="2573066" cy="2778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1678A6C2-BC22-4107-A61B-6C28B2CD953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663" r="3038" b="5557"/>
          <a:stretch>
            <a:fillRect/>
          </a:stretch>
        </p:blipFill>
        <p:spPr>
          <a:xfrm>
            <a:off x="2847030" y="4142076"/>
            <a:ext cx="7491404" cy="31100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ED6D648-F876-4B56-8261-F589571F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"/>
            <a:ext cx="1343976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D6F3E4-8C86-4274-887C-4F77AE844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0476" y="351787"/>
            <a:ext cx="11415205" cy="1105473"/>
          </a:xfrm>
        </p:spPr>
        <p:txBody>
          <a:bodyPr anchorCtr="1"/>
          <a:lstStyle/>
          <a:p>
            <a:pPr lvl="0" algn="ctr"/>
            <a:r>
              <a:rPr lang="ru-RU" sz="3200">
                <a:latin typeface="Century Gothic" pitchFamily="34"/>
              </a:rPr>
              <a:t>Биомеханическая оценка походки с помощью видеоанализа</a:t>
            </a:r>
            <a:endParaRPr lang="ru-RU" sz="320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A0A5685-4CCB-420F-BA06-BF9921D4BB5A}"/>
              </a:ext>
            </a:extLst>
          </p:cNvPr>
          <p:cNvSpPr/>
          <p:nvPr/>
        </p:nvSpPr>
        <p:spPr>
          <a:xfrm>
            <a:off x="12245681" y="464624"/>
            <a:ext cx="7784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13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38E575D-34DC-41D0-B777-0BDD7157B49D}"/>
              </a:ext>
            </a:extLst>
          </p:cNvPr>
          <p:cNvSpPr/>
          <p:nvPr/>
        </p:nvSpPr>
        <p:spPr>
          <a:xfrm>
            <a:off x="399135" y="3884407"/>
            <a:ext cx="6074715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25 График сгибания и разгибания бедра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3BCFD49-0C6B-4EDE-BB73-C58E75EA2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" t="13583" r="2609" b="16763"/>
          <a:stretch>
            <a:fillRect/>
          </a:stretch>
        </p:blipFill>
        <p:spPr>
          <a:xfrm>
            <a:off x="-1554" y="1538011"/>
            <a:ext cx="6688854" cy="2204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F78455C0-528D-4A01-8678-121D935AF7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14450" r="873" b="17630"/>
          <a:stretch>
            <a:fillRect/>
          </a:stretch>
        </p:blipFill>
        <p:spPr>
          <a:xfrm>
            <a:off x="-7260" y="4529837"/>
            <a:ext cx="6754023" cy="23564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71E0C2D0-5150-4F1B-A437-10AD047F3E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3683A5BC-E23C-4835-A06D-EF390E3F5C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8207" b="13286"/>
          <a:stretch>
            <a:fillRect/>
          </a:stretch>
        </p:blipFill>
        <p:spPr>
          <a:xfrm>
            <a:off x="6750914" y="1538011"/>
            <a:ext cx="6688854" cy="2241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AC01D7A8-902B-4C62-BA71-0A5607A2AE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049" t="65608" r="8421" b="3747"/>
          <a:stretch>
            <a:fillRect/>
          </a:stretch>
        </p:blipFill>
        <p:spPr>
          <a:xfrm>
            <a:off x="7255626" y="4284503"/>
            <a:ext cx="5679438" cy="13315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6BCA883-2788-4510-8E21-AD069754745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222" t="60125" r="13425" b="19484"/>
          <a:stretch>
            <a:fillRect/>
          </a:stretch>
        </p:blipFill>
        <p:spPr>
          <a:xfrm>
            <a:off x="7273293" y="5949104"/>
            <a:ext cx="5799024" cy="12000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1E610BD5-1B4C-456E-80A6-DDFA44D2EF94}"/>
              </a:ext>
            </a:extLst>
          </p:cNvPr>
          <p:cNvSpPr/>
          <p:nvPr/>
        </p:nvSpPr>
        <p:spPr>
          <a:xfrm>
            <a:off x="6872987" y="3834655"/>
            <a:ext cx="486223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26 График угла разворота таза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2B1948E-FFF6-4DE4-AE4B-A015E2BB72ED}"/>
              </a:ext>
            </a:extLst>
          </p:cNvPr>
          <p:cNvSpPr/>
          <p:nvPr/>
        </p:nvSpPr>
        <p:spPr>
          <a:xfrm>
            <a:off x="495540" y="6964463"/>
            <a:ext cx="609494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27 График сгибания и разгибания колена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6079DCB-A1AF-4A18-A538-32AF8FA86E17}"/>
              </a:ext>
            </a:extLst>
          </p:cNvPr>
          <p:cNvSpPr/>
          <p:nvPr/>
        </p:nvSpPr>
        <p:spPr>
          <a:xfrm>
            <a:off x="7137650" y="5574667"/>
            <a:ext cx="6302117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28 Диаграмма длины шага левой и правой ноги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71906B4-CC6A-48E6-9852-F78202B95CB7}"/>
              </a:ext>
            </a:extLst>
          </p:cNvPr>
          <p:cNvSpPr/>
          <p:nvPr/>
        </p:nvSpPr>
        <p:spPr>
          <a:xfrm>
            <a:off x="7274701" y="7185016"/>
            <a:ext cx="5836852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29 Диаграмма суммарного индекса ходьбы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BBF4AB5-4856-44D6-9B35-3C8961F00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" y="0"/>
            <a:ext cx="1343976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AAC3A7E-883F-4267-9A80-B031FA4E5748}"/>
              </a:ext>
            </a:extLst>
          </p:cNvPr>
          <p:cNvSpPr/>
          <p:nvPr/>
        </p:nvSpPr>
        <p:spPr>
          <a:xfrm>
            <a:off x="5504715" y="378488"/>
            <a:ext cx="2761314" cy="6155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Заключение</a:t>
            </a:r>
            <a:endParaRPr lang="ru-RU" sz="3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F09BC9E-C2F7-47EF-82F7-5EFC6FD30E37}"/>
              </a:ext>
            </a:extLst>
          </p:cNvPr>
          <p:cNvSpPr/>
          <p:nvPr/>
        </p:nvSpPr>
        <p:spPr>
          <a:xfrm>
            <a:off x="12284086" y="443849"/>
            <a:ext cx="7784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14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5EF811-1927-4690-8883-EA521D288931}"/>
              </a:ext>
            </a:extLst>
          </p:cNvPr>
          <p:cNvSpPr/>
          <p:nvPr/>
        </p:nvSpPr>
        <p:spPr>
          <a:xfrm>
            <a:off x="1029943" y="974293"/>
            <a:ext cx="11088041" cy="63401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       </a:t>
            </a: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В ходе выполнения работы были смоделированы и распечатаны 2 протеза стопы, для них был проведен статический анализ напряженно-деформированного состояния, а также получены биомеханические параметры походки в протезах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      Дальнейшие цели исследования – тестирование протезов сроком неделя</a:t>
            </a: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/</a:t>
            </a: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месяц</a:t>
            </a: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/</a:t>
            </a: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полгода, расчеты усталостных нагрузок, возникающих в протезе, а также добаботка геометрии по желанию заказчика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457154" marR="0" lvl="0" indent="-457154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Диплом </a:t>
            </a: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II </a:t>
            </a: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степени Молодежная премия в области науки и инноваций – май 2022</a:t>
            </a:r>
          </a:p>
          <a:p>
            <a:pPr marL="457154" marR="0" lvl="0" indent="-457154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  <a:cs typeface="Times New Roman" pitchFamily="18"/>
            </a:endParaRPr>
          </a:p>
          <a:p>
            <a:pPr marL="457154" marR="0" lvl="0" indent="-457154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Диплом </a:t>
            </a: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II </a:t>
            </a: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степени </a:t>
            </a: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X </a:t>
            </a: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Международная научно-практическая конференция «Наука настоящего и будущего» - май 2022</a:t>
            </a:r>
          </a:p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  <a:cs typeface="Times New Roman" pitchFamily="18"/>
            </a:endParaRPr>
          </a:p>
          <a:p>
            <a:pPr marL="457154" marR="0" lvl="0" indent="-457154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Тезисы работы в Сборнике тезисов </a:t>
            </a: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XVI </a:t>
            </a: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Всероссийской школы «Математическое моделирование и биомеханика в современном университете» (РИНЦ) – 26-31 мая 2022, пос. Дивноморское</a:t>
            </a:r>
          </a:p>
          <a:p>
            <a:pPr marL="457154" marR="0" lvl="0" indent="-457154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  <a:cs typeface="Times New Roman" pitchFamily="18"/>
            </a:endParaRPr>
          </a:p>
          <a:p>
            <a:pPr marL="457154" marR="0" lvl="0" indent="-457154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Доклад в Сборнике материалов </a:t>
            </a: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X </a:t>
            </a: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Международной научно-практической конференции «Наука настоящего и будущего» – июнь 2022</a:t>
            </a:r>
          </a:p>
        </p:txBody>
      </p:sp>
      <p:pic>
        <p:nvPicPr>
          <p:cNvPr id="6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77BCB005-04FB-43CC-BCF2-DD196AC832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BC6C310-F85D-4EFA-9254-101A511A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" y="0"/>
            <a:ext cx="1343976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F2C1399D-412F-434E-9D47-6D60C52418A0}"/>
              </a:ext>
            </a:extLst>
          </p:cNvPr>
          <p:cNvSpPr/>
          <p:nvPr/>
        </p:nvSpPr>
        <p:spPr>
          <a:xfrm>
            <a:off x="12284086" y="443849"/>
            <a:ext cx="778392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15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A4B958-AA3E-4EBE-A4C7-A318A2249666}"/>
              </a:ext>
            </a:extLst>
          </p:cNvPr>
          <p:cNvSpPr/>
          <p:nvPr/>
        </p:nvSpPr>
        <p:spPr>
          <a:xfrm>
            <a:off x="3308747" y="3410510"/>
            <a:ext cx="7112578" cy="73865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Спасибо за внимание!</a:t>
            </a:r>
          </a:p>
        </p:txBody>
      </p:sp>
      <p:pic>
        <p:nvPicPr>
          <p:cNvPr id="5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43397CE9-12B9-454A-A15C-95B3C7AD66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9578885-AEB7-4BBB-89A7-1A8F81006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8" cy="755967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3" name="Chart 6">
            <a:extLst>
              <a:ext uri="{FF2B5EF4-FFF2-40B4-BE49-F238E27FC236}">
                <a16:creationId xmlns:a16="http://schemas.microsoft.com/office/drawing/2014/main" id="{EAA3B380-209F-4916-B2F1-EAA705C0F86A}"/>
              </a:ext>
            </a:extLst>
          </p:cNvPr>
          <p:cNvGraphicFramePr/>
          <p:nvPr/>
        </p:nvGraphicFramePr>
        <p:xfrm>
          <a:off x="-287176" y="1256495"/>
          <a:ext cx="8031897" cy="554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7">
            <a:extLst>
              <a:ext uri="{FF2B5EF4-FFF2-40B4-BE49-F238E27FC236}">
                <a16:creationId xmlns:a16="http://schemas.microsoft.com/office/drawing/2014/main" id="{8E3E3EB8-FC86-4A73-84FE-C0D814340578}"/>
              </a:ext>
            </a:extLst>
          </p:cNvPr>
          <p:cNvSpPr/>
          <p:nvPr/>
        </p:nvSpPr>
        <p:spPr>
          <a:xfrm>
            <a:off x="4364230" y="545467"/>
            <a:ext cx="4138290" cy="6155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Данные аналитики</a:t>
            </a:r>
            <a:endParaRPr lang="ru-RU" sz="3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5" name="Chart 10">
            <a:extLst>
              <a:ext uri="{FF2B5EF4-FFF2-40B4-BE49-F238E27FC236}">
                <a16:creationId xmlns:a16="http://schemas.microsoft.com/office/drawing/2014/main" id="{4D40222F-ED13-47CF-A1B1-CEFD93CFBE26}"/>
              </a:ext>
            </a:extLst>
          </p:cNvPr>
          <p:cNvGraphicFramePr/>
          <p:nvPr/>
        </p:nvGraphicFramePr>
        <p:xfrm>
          <a:off x="5886541" y="1163491"/>
          <a:ext cx="8031906" cy="572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3A296AEA-9A2F-4B36-8184-5D4BFC202454}"/>
              </a:ext>
            </a:extLst>
          </p:cNvPr>
          <p:cNvSpPr/>
          <p:nvPr/>
        </p:nvSpPr>
        <p:spPr>
          <a:xfrm>
            <a:off x="12518968" y="540831"/>
            <a:ext cx="5123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2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A647155-AC83-4614-8DA5-D3DE682D2434}"/>
              </a:ext>
            </a:extLst>
          </p:cNvPr>
          <p:cNvSpPr/>
          <p:nvPr/>
        </p:nvSpPr>
        <p:spPr>
          <a:xfrm>
            <a:off x="2112" y="6896541"/>
            <a:ext cx="6717776" cy="4924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1. Электронный ресурс </a:t>
            </a: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URL: https://versia.ru/4-milliona-rossiyan-prigovoreny-k-amputaciyam-kak-k-forme-lecheniya</a:t>
            </a:r>
          </a:p>
        </p:txBody>
      </p:sp>
      <p:pic>
        <p:nvPicPr>
          <p:cNvPr id="8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924168BB-C38A-43F2-B8EF-1557293A178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90277" r="2236" b="74675"/>
          <a:stretch>
            <a:fillRect/>
          </a:stretch>
        </p:blipFill>
        <p:spPr>
          <a:xfrm>
            <a:off x="12407457" y="91"/>
            <a:ext cx="735323" cy="15545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B5FE7E2-B7E6-48DE-AB85-1BC6BC38F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F85C45-5388-4755-8C97-D86BCD8CB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2930" y="582600"/>
            <a:ext cx="3221586" cy="786137"/>
          </a:xfrm>
        </p:spPr>
        <p:txBody>
          <a:bodyPr/>
          <a:lstStyle/>
          <a:p>
            <a:pPr lvl="0"/>
            <a:r>
              <a:rPr lang="ru-RU" sz="3200">
                <a:latin typeface="Century Gothic" pitchFamily="34"/>
                <a:cs typeface="Times New Roman" pitchFamily="18"/>
              </a:rPr>
              <a:t>Цели и задачи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40FF4F-4273-41D6-BD6E-3A5F3D5D64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75089" y="1773881"/>
            <a:ext cx="12160038" cy="5203192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ru-RU" sz="2400">
                <a:latin typeface="Century Gothic" pitchFamily="34"/>
              </a:rPr>
              <a:t>Целью работы является изучение процесса построения полноценной компьютерной трехмерной модели протеза стопы для человека, сравнительный анализ параметров походки человека с разными моделями стопы с помощью видеоанализа.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ru-RU" sz="2400">
                <a:latin typeface="Century Gothic" pitchFamily="34"/>
              </a:rPr>
              <a:t>Построение двух трехмерных компьютерных моделей протеза стопы человека с помощью программного обеспечение для проектирования </a:t>
            </a:r>
            <a:r>
              <a:rPr lang="en-US" sz="2400">
                <a:latin typeface="Century Gothic" pitchFamily="34"/>
              </a:rPr>
              <a:t>Fusion</a:t>
            </a:r>
            <a:r>
              <a:rPr lang="ru-RU" sz="2400">
                <a:latin typeface="Century Gothic" pitchFamily="34"/>
              </a:rPr>
              <a:t> 360;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ru-RU" sz="2400">
                <a:latin typeface="Century Gothic" pitchFamily="34"/>
              </a:rPr>
              <a:t> Расчет напряженно-деформированного состояния протеза для выявления максимальных напряжений, возникающих в протезе;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ru-RU" sz="2400">
                <a:latin typeface="Century Gothic" pitchFamily="34"/>
              </a:rPr>
              <a:t> Изучение литературы и выбор материалов модели;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ru-RU" sz="2400">
                <a:latin typeface="Century Gothic" pitchFamily="34"/>
              </a:rPr>
              <a:t> Печать на 3</a:t>
            </a:r>
            <a:r>
              <a:rPr lang="en-US" sz="2400">
                <a:latin typeface="Century Gothic" pitchFamily="34"/>
              </a:rPr>
              <a:t>D </a:t>
            </a:r>
            <a:r>
              <a:rPr lang="ru-RU" sz="2400">
                <a:latin typeface="Century Gothic" pitchFamily="34"/>
              </a:rPr>
              <a:t>принтере</a:t>
            </a:r>
            <a:r>
              <a:rPr lang="en-US" sz="2400">
                <a:latin typeface="Century Gothic" pitchFamily="34"/>
              </a:rPr>
              <a:t>;</a:t>
            </a:r>
            <a:endParaRPr lang="ru-RU" sz="2400">
              <a:latin typeface="Century Gothic" pitchFamily="34"/>
            </a:endParaRP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ru-RU" sz="2400">
                <a:latin typeface="Century Gothic" pitchFamily="34"/>
              </a:rPr>
              <a:t> Получение и сравнение графиков биомеханических параметров, полученных при ходьбе пациента в протезах с помощью видеоанализа в </a:t>
            </a:r>
            <a:r>
              <a:rPr lang="en-US" sz="2400">
                <a:latin typeface="Century Gothic" pitchFamily="34"/>
              </a:rPr>
              <a:t>Visual</a:t>
            </a:r>
            <a:r>
              <a:rPr lang="ru-RU" sz="2400">
                <a:latin typeface="Century Gothic" pitchFamily="34"/>
              </a:rPr>
              <a:t> 3</a:t>
            </a:r>
            <a:r>
              <a:rPr lang="en-US" sz="2400">
                <a:latin typeface="Century Gothic" pitchFamily="34"/>
              </a:rPr>
              <a:t>D </a:t>
            </a:r>
            <a:r>
              <a:rPr lang="ru-RU" sz="2400">
                <a:latin typeface="Century Gothic" pitchFamily="34"/>
              </a:rPr>
              <a:t>для двух смоделированных моделей стопы и одного производственного.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ru-RU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ru-RU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ru-RU" sz="2666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E7DAC2C-711C-410F-A15D-A70715156766}"/>
              </a:ext>
            </a:extLst>
          </p:cNvPr>
          <p:cNvSpPr/>
          <p:nvPr/>
        </p:nvSpPr>
        <p:spPr>
          <a:xfrm>
            <a:off x="12522826" y="428570"/>
            <a:ext cx="5123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3</a:t>
            </a:r>
          </a:p>
        </p:txBody>
      </p:sp>
      <p:pic>
        <p:nvPicPr>
          <p:cNvPr id="6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A3EACA95-C0A9-4C47-A3BA-860985D1F4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90277" r="2236" b="74675"/>
          <a:stretch>
            <a:fillRect/>
          </a:stretch>
        </p:blipFill>
        <p:spPr>
          <a:xfrm>
            <a:off x="12407457" y="91"/>
            <a:ext cx="735323" cy="15545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2DEF566-C63F-4A48-9616-E3AB441C4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2">
            <a:extLst>
              <a:ext uri="{FF2B5EF4-FFF2-40B4-BE49-F238E27FC236}">
                <a16:creationId xmlns:a16="http://schemas.microsoft.com/office/drawing/2014/main" id="{6A621AF0-4BA2-43A3-82CF-6314A3DC6371}"/>
              </a:ext>
            </a:extLst>
          </p:cNvPr>
          <p:cNvSpPr/>
          <p:nvPr/>
        </p:nvSpPr>
        <p:spPr>
          <a:xfrm>
            <a:off x="12518968" y="428570"/>
            <a:ext cx="5123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4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79E4497-471D-4A42-94B9-E61DB25006C0}"/>
              </a:ext>
            </a:extLst>
          </p:cNvPr>
          <p:cNvSpPr/>
          <p:nvPr/>
        </p:nvSpPr>
        <p:spPr>
          <a:xfrm>
            <a:off x="3659730" y="546902"/>
            <a:ext cx="5515267" cy="6155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  <a:cs typeface="Times New Roman" pitchFamily="18"/>
              </a:rPr>
              <a:t>Анатомия голени и стопы</a:t>
            </a:r>
            <a:endParaRPr lang="ru-RU" sz="3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4A5F29BA-58BB-4696-91D0-F9D36AB3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-20674" y="1508595"/>
            <a:ext cx="13439778" cy="60510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6" descr="Diagram&#10;&#10;Description automatically generated">
            <a:extLst>
              <a:ext uri="{FF2B5EF4-FFF2-40B4-BE49-F238E27FC236}">
                <a16:creationId xmlns:a16="http://schemas.microsoft.com/office/drawing/2014/main" id="{4B6CDE8C-5891-446D-BC6C-EA5F585B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29608" y="3779836"/>
            <a:ext cx="4819089" cy="31651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395DF5A9-0699-4D6F-9667-6FBBC869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757" t="33137" r="26576" b="18076"/>
          <a:stretch>
            <a:fillRect/>
          </a:stretch>
        </p:blipFill>
        <p:spPr>
          <a:xfrm>
            <a:off x="165332" y="1815358"/>
            <a:ext cx="4686089" cy="32403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B54C9FA4-8EB1-455D-924E-9EA6F409B5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339" t="35678" r="28584" b="19590"/>
          <a:stretch>
            <a:fillRect/>
          </a:stretch>
        </p:blipFill>
        <p:spPr>
          <a:xfrm>
            <a:off x="9369363" y="1983095"/>
            <a:ext cx="3773417" cy="33800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0F2F752A-808D-4772-B9EC-53A2A50CB722}"/>
              </a:ext>
            </a:extLst>
          </p:cNvPr>
          <p:cNvSpPr txBox="1"/>
          <p:nvPr/>
        </p:nvSpPr>
        <p:spPr>
          <a:xfrm>
            <a:off x="296997" y="5313441"/>
            <a:ext cx="4851440" cy="4308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 Строение стопы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04811FB2-F47A-4BD1-A58B-C26DF038102A}"/>
              </a:ext>
            </a:extLst>
          </p:cNvPr>
          <p:cNvSpPr/>
          <p:nvPr/>
        </p:nvSpPr>
        <p:spPr>
          <a:xfrm>
            <a:off x="9494233" y="5435531"/>
            <a:ext cx="3624050" cy="10464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1" compatLnSpc="1">
            <a:spAutoFit/>
          </a:bodyPr>
          <a:lstStyle/>
          <a:p>
            <a:pPr marL="0" marR="0" lvl="0" indent="0" algn="ctr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 Модель врезного и шипового соединения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EA393B75-2A37-4E4E-9D4F-93F4203616B3}"/>
              </a:ext>
            </a:extLst>
          </p:cNvPr>
          <p:cNvSpPr/>
          <p:nvPr/>
        </p:nvSpPr>
        <p:spPr>
          <a:xfrm>
            <a:off x="4771138" y="6912461"/>
            <a:ext cx="3856161" cy="4308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3 Вид сводов стопы</a:t>
            </a:r>
          </a:p>
        </p:txBody>
      </p:sp>
      <p:pic>
        <p:nvPicPr>
          <p:cNvPr id="12" name="Picture 12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656E0919-6E09-4BA2-B2F9-2847A6FE157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rcRect l="90277" r="2236" b="74675"/>
          <a:stretch>
            <a:fillRect/>
          </a:stretch>
        </p:blipFill>
        <p:spPr>
          <a:xfrm>
            <a:off x="12407457" y="91"/>
            <a:ext cx="735323" cy="15545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CA29115-8835-49EA-9692-2479DE45E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4F0BC7-5077-4D69-AC4C-D184A4BE6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4104" y="200957"/>
            <a:ext cx="6096451" cy="1214442"/>
          </a:xfrm>
        </p:spPr>
        <p:txBody>
          <a:bodyPr/>
          <a:lstStyle/>
          <a:p>
            <a:pPr lvl="0"/>
            <a:r>
              <a:rPr lang="ru-RU" sz="5733">
                <a:latin typeface="Times New Roman" pitchFamily="18"/>
                <a:cs typeface="Times New Roman" pitchFamily="18"/>
              </a:rPr>
              <a:t> </a:t>
            </a:r>
            <a:r>
              <a:rPr lang="ru-RU" sz="3200">
                <a:latin typeface="Century Gothic" pitchFamily="34"/>
                <a:cs typeface="Times New Roman" pitchFamily="18"/>
              </a:rPr>
              <a:t>Протезы и протезирование</a:t>
            </a:r>
            <a:endParaRPr lang="ru-RU" sz="32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8CC4D3-7EC5-4409-8E2C-DDB3F5365E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7096" y="1364934"/>
            <a:ext cx="11450043" cy="1335316"/>
          </a:xfrm>
        </p:spPr>
        <p:txBody>
          <a:bodyPr/>
          <a:lstStyle/>
          <a:p>
            <a:pPr marL="0" lvl="0" indent="0">
              <a:buNone/>
            </a:pPr>
            <a:r>
              <a:rPr lang="ru-RU" sz="1800">
                <a:latin typeface="Century Gothic" pitchFamily="34"/>
                <a:cs typeface="Times New Roman" pitchFamily="18"/>
              </a:rPr>
              <a:t>Протезирование стопы — это процедура, которая осуществляется, когда имеет место быть травматическая, либо патологическая ампутация нижних конечностей. Такие радикальные вмешательства позволяют спасти жизнь пациенту, а дальнейшая задача будет состоять в повышении жизненной активности</a:t>
            </a:r>
            <a:endParaRPr lang="ru-RU" sz="2400">
              <a:latin typeface="Century Gothic" pitchFamily="34"/>
              <a:cs typeface="Times New Roman" pitchFamily="18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53414C-790C-4CB1-A7CD-80E877B7A3B5}"/>
              </a:ext>
            </a:extLst>
          </p:cNvPr>
          <p:cNvSpPr/>
          <p:nvPr/>
        </p:nvSpPr>
        <p:spPr>
          <a:xfrm>
            <a:off x="7167368" y="3332101"/>
            <a:ext cx="246266" cy="4924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C9D257B3-E33D-4F2F-9457-0993F981BF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87E71587-FD3A-4975-87B1-7416CFB97665}"/>
              </a:ext>
            </a:extLst>
          </p:cNvPr>
          <p:cNvSpPr/>
          <p:nvPr/>
        </p:nvSpPr>
        <p:spPr>
          <a:xfrm>
            <a:off x="12417140" y="457328"/>
            <a:ext cx="5123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5</a:t>
            </a:r>
          </a:p>
        </p:txBody>
      </p:sp>
      <p:pic>
        <p:nvPicPr>
          <p:cNvPr id="8" name="Picture 37" descr="A picture containing shape&#10;&#10;Description automatically generated">
            <a:extLst>
              <a:ext uri="{FF2B5EF4-FFF2-40B4-BE49-F238E27FC236}">
                <a16:creationId xmlns:a16="http://schemas.microsoft.com/office/drawing/2014/main" id="{B6174F12-14F7-48FF-BAE6-35EE87CB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0" y="2647169"/>
            <a:ext cx="13439768" cy="49125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3CBB0F44-5A9D-484A-92DB-6C196903F9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700" t="36749" r="46393" b="20551"/>
          <a:stretch>
            <a:fillRect/>
          </a:stretch>
        </p:blipFill>
        <p:spPr>
          <a:xfrm>
            <a:off x="980721" y="2697635"/>
            <a:ext cx="2970474" cy="37716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0">
            <a:extLst>
              <a:ext uri="{FF2B5EF4-FFF2-40B4-BE49-F238E27FC236}">
                <a16:creationId xmlns:a16="http://schemas.microsoft.com/office/drawing/2014/main" id="{3F23F441-95F0-4D8C-AA13-D88218F1FADE}"/>
              </a:ext>
            </a:extLst>
          </p:cNvPr>
          <p:cNvSpPr/>
          <p:nvPr/>
        </p:nvSpPr>
        <p:spPr>
          <a:xfrm>
            <a:off x="869128" y="6419728"/>
            <a:ext cx="3301523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4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Состав протеза</a:t>
            </a:r>
          </a:p>
        </p:txBody>
      </p:sp>
      <p:pic>
        <p:nvPicPr>
          <p:cNvPr id="11" name="Picture 31">
            <a:extLst>
              <a:ext uri="{FF2B5EF4-FFF2-40B4-BE49-F238E27FC236}">
                <a16:creationId xmlns:a16="http://schemas.microsoft.com/office/drawing/2014/main" id="{4727C593-22DF-4EFD-83EA-198EBF37646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836" t="40776" r="33912" b="24243"/>
          <a:stretch>
            <a:fillRect/>
          </a:stretch>
        </p:blipFill>
        <p:spPr>
          <a:xfrm>
            <a:off x="4930527" y="2829272"/>
            <a:ext cx="3105110" cy="3172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34" descr="A picture containing footwear, clothing&#10;&#10;Description automatically generated">
            <a:extLst>
              <a:ext uri="{FF2B5EF4-FFF2-40B4-BE49-F238E27FC236}">
                <a16:creationId xmlns:a16="http://schemas.microsoft.com/office/drawing/2014/main" id="{27F86041-BEC3-46A1-858D-36687B4DD0F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752" r="3346" b="13025"/>
          <a:stretch>
            <a:fillRect/>
          </a:stretch>
        </p:blipFill>
        <p:spPr>
          <a:xfrm>
            <a:off x="9014978" y="3268019"/>
            <a:ext cx="3554702" cy="28032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ctangle 35">
            <a:extLst>
              <a:ext uri="{FF2B5EF4-FFF2-40B4-BE49-F238E27FC236}">
                <a16:creationId xmlns:a16="http://schemas.microsoft.com/office/drawing/2014/main" id="{A30E158E-714E-4709-BE08-D94D51AA9796}"/>
              </a:ext>
            </a:extLst>
          </p:cNvPr>
          <p:cNvSpPr/>
          <p:nvPr/>
        </p:nvSpPr>
        <p:spPr>
          <a:xfrm>
            <a:off x="4983790" y="6106271"/>
            <a:ext cx="3645155" cy="67709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5 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Ottobock Aqua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, средняя стоимость 100 т.р </a:t>
            </a: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A9AED31D-2617-41D2-A97F-5A52E721D394}"/>
              </a:ext>
            </a:extLst>
          </p:cNvPr>
          <p:cNvSpPr/>
          <p:nvPr/>
        </p:nvSpPr>
        <p:spPr>
          <a:xfrm>
            <a:off x="9144429" y="6071286"/>
            <a:ext cx="3879643" cy="67709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6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Ottobock Trias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, средняя стоимость 150 т.р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07071-FC9C-43B3-B708-11E60FCF968A}"/>
              </a:ext>
            </a:extLst>
          </p:cNvPr>
          <p:cNvSpPr txBox="1"/>
          <p:nvPr/>
        </p:nvSpPr>
        <p:spPr>
          <a:xfrm>
            <a:off x="45134" y="7098011"/>
            <a:ext cx="699793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Ottobock, Catalogue of lower limbs. – 2021. URL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https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://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www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.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ottobock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.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ru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media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local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-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media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for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-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specialists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prosthetics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catalogues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catalogue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-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lower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-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limbs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-2021_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en</a:t>
            </a:r>
            <a:r>
              <a: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.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pdf</a:t>
            </a: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DC6C544-2B15-4C92-9CD1-7EFAF8DB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B1F14F-C19C-4B02-890C-EF03097C32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1137" y="376559"/>
            <a:ext cx="4933069" cy="1220815"/>
          </a:xfrm>
        </p:spPr>
        <p:txBody>
          <a:bodyPr/>
          <a:lstStyle/>
          <a:p>
            <a:pPr lvl="0"/>
            <a:r>
              <a:rPr lang="ru-RU" sz="3200">
                <a:latin typeface="Century Gothic" pitchFamily="34"/>
                <a:cs typeface="Times New Roman" pitchFamily="18"/>
              </a:rPr>
              <a:t>Создание 3</a:t>
            </a:r>
            <a:r>
              <a:rPr lang="en-US" sz="3200">
                <a:latin typeface="Century Gothic" pitchFamily="34"/>
                <a:cs typeface="Times New Roman" pitchFamily="18"/>
              </a:rPr>
              <a:t>D </a:t>
            </a:r>
            <a:r>
              <a:rPr lang="ru-RU" sz="3200">
                <a:latin typeface="Century Gothic" pitchFamily="34"/>
                <a:cs typeface="Times New Roman" pitchFamily="18"/>
              </a:rPr>
              <a:t>моделей</a:t>
            </a:r>
            <a:endParaRPr lang="ru-RU" sz="320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502B4E-E3F3-42DB-8583-9A0F79BBEA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43526" y="795299"/>
            <a:ext cx="11324258" cy="555003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63E4555-E402-4318-A6FD-321EFC83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1663010"/>
            <a:ext cx="13439768" cy="58966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CDD120-00FE-4B7A-89C7-C1811998C37F}"/>
              </a:ext>
            </a:extLst>
          </p:cNvPr>
          <p:cNvSpPr/>
          <p:nvPr/>
        </p:nvSpPr>
        <p:spPr>
          <a:xfrm>
            <a:off x="12417140" y="446519"/>
            <a:ext cx="5123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6</a:t>
            </a:r>
          </a:p>
        </p:txBody>
      </p:sp>
      <p:pic>
        <p:nvPicPr>
          <p:cNvPr id="7" name="Picture 7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39FC2A4-651B-4A43-BBDE-F9A7F5271B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40" t="27698" r="45015" b="18832"/>
          <a:stretch>
            <a:fillRect/>
          </a:stretch>
        </p:blipFill>
        <p:spPr>
          <a:xfrm>
            <a:off x="1370786" y="2490789"/>
            <a:ext cx="1501874" cy="34530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0399603-E7C7-4967-80E5-566B88BA7E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062" t="31807" r="10573" b="19940"/>
          <a:stretch>
            <a:fillRect/>
          </a:stretch>
        </p:blipFill>
        <p:spPr>
          <a:xfrm>
            <a:off x="5543595" y="1722135"/>
            <a:ext cx="6806263" cy="2465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81D20267-E9FB-4339-A372-C6DE7C808A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421" t="21992" r="6316" b="18021"/>
          <a:stretch>
            <a:fillRect/>
          </a:stretch>
        </p:blipFill>
        <p:spPr>
          <a:xfrm>
            <a:off x="5803651" y="4470026"/>
            <a:ext cx="6286143" cy="25819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3B68B0E5-1035-43F7-8002-DC9027110F62}"/>
              </a:ext>
            </a:extLst>
          </p:cNvPr>
          <p:cNvSpPr/>
          <p:nvPr/>
        </p:nvSpPr>
        <p:spPr>
          <a:xfrm>
            <a:off x="6381890" y="4175406"/>
            <a:ext cx="4152720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8 3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D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модель протеза №1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69A34D1B-DD3A-4618-8BEA-B8C9FAF50276}"/>
              </a:ext>
            </a:extLst>
          </p:cNvPr>
          <p:cNvSpPr/>
          <p:nvPr/>
        </p:nvSpPr>
        <p:spPr>
          <a:xfrm>
            <a:off x="6381890" y="7061828"/>
            <a:ext cx="4152720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9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3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D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модель протеза №2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60F012D-8017-4721-8B74-49499A0EA6E9}"/>
              </a:ext>
            </a:extLst>
          </p:cNvPr>
          <p:cNvSpPr/>
          <p:nvPr/>
        </p:nvSpPr>
        <p:spPr>
          <a:xfrm>
            <a:off x="1059579" y="6033714"/>
            <a:ext cx="2471184" cy="95409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7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Форма подошвы стопы 26 см</a:t>
            </a:r>
          </a:p>
        </p:txBody>
      </p:sp>
      <p:pic>
        <p:nvPicPr>
          <p:cNvPr id="13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9D26B540-DC83-4259-97C6-7CC108C5A27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473E766-D425-4015-9410-727DD9A8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41F339-29F9-4CDF-B656-603FF9FB1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83610" y="2595780"/>
            <a:ext cx="2108386" cy="80035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0BC11F-BB79-4C66-8855-905C515167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5241" y="2066653"/>
            <a:ext cx="12292544" cy="5981556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lang="ru-RU" sz="3200"/>
          </a:p>
          <a:p>
            <a:pPr marL="685726" lvl="0" indent="-685726">
              <a:lnSpc>
                <a:spcPct val="80000"/>
              </a:lnSpc>
              <a:buAutoNum type="arabicPeriod"/>
            </a:pPr>
            <a:endParaRPr lang="en-US" sz="3200"/>
          </a:p>
          <a:p>
            <a:pPr marL="685726" lvl="0" indent="-685726">
              <a:lnSpc>
                <a:spcPct val="80000"/>
              </a:lnSpc>
              <a:buAutoNum type="arabicPeriod"/>
            </a:pPr>
            <a:endParaRPr lang="ru-RU" sz="32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7A4645-0B79-4D78-A2E1-0AB18A84DC1A}"/>
              </a:ext>
            </a:extLst>
          </p:cNvPr>
          <p:cNvSpPr/>
          <p:nvPr/>
        </p:nvSpPr>
        <p:spPr>
          <a:xfrm>
            <a:off x="12456240" y="392817"/>
            <a:ext cx="5123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7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C0CED9-91B7-4E1C-92EC-AEFE1B2CD6E4}"/>
              </a:ext>
            </a:extLst>
          </p:cNvPr>
          <p:cNvSpPr/>
          <p:nvPr/>
        </p:nvSpPr>
        <p:spPr>
          <a:xfrm>
            <a:off x="727386" y="512886"/>
            <a:ext cx="11695596" cy="11079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1" compatLnSpc="1">
            <a:spAutoFit/>
          </a:bodyPr>
          <a:lstStyle/>
          <a:p>
            <a:pPr marL="0" marR="0" lvl="0" indent="0" algn="ctr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Расчет напряженно-деформированного состояния протезов</a:t>
            </a:r>
          </a:p>
        </p:txBody>
      </p:sp>
      <p:pic>
        <p:nvPicPr>
          <p:cNvPr id="7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035DFD4B-B8EA-4435-9F55-15ECF9266D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1645526"/>
            <a:ext cx="13439778" cy="59141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0647B088-3BAE-4CF1-88E4-67BB3D3F1F77}"/>
              </a:ext>
            </a:extLst>
          </p:cNvPr>
          <p:cNvSpPr/>
          <p:nvPr/>
        </p:nvSpPr>
        <p:spPr>
          <a:xfrm>
            <a:off x="-69265" y="6891119"/>
            <a:ext cx="8158368" cy="67709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304769" marR="0" lvl="0" indent="-304769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AOPA Prosthetic Foot Project Report. – American Orthotic and Prosthetic Association, 2010. – 44 p</a:t>
            </a:r>
            <a:endParaRPr lang="ru-RU" sz="12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304769" marR="0" lvl="0" indent="-304769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Use of Dynamic FEA for Design Modification and Energy Analysis of a Variable Stiffness Prosthetic Foot</a:t>
            </a:r>
            <a:r>
              <a:rPr lang="ru-RU" sz="1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, 2020</a:t>
            </a:r>
            <a:endParaRPr lang="ru-RU" sz="1200" b="0" i="0" u="sng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9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219124-C557-4B44-A3CB-647CE89B19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94" t="26570" r="10872" b="15298"/>
          <a:stretch>
            <a:fillRect/>
          </a:stretch>
        </p:blipFill>
        <p:spPr>
          <a:xfrm>
            <a:off x="139253" y="1734168"/>
            <a:ext cx="7046247" cy="23442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2" descr="Logo&#10;&#10;Description automatically generated">
            <a:extLst>
              <a:ext uri="{FF2B5EF4-FFF2-40B4-BE49-F238E27FC236}">
                <a16:creationId xmlns:a16="http://schemas.microsoft.com/office/drawing/2014/main" id="{74324152-5CB1-490B-B06A-5C1ACDFD0E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89" t="23911" r="11939" b="16301"/>
          <a:stretch>
            <a:fillRect/>
          </a:stretch>
        </p:blipFill>
        <p:spPr>
          <a:xfrm>
            <a:off x="6356378" y="4086947"/>
            <a:ext cx="6747403" cy="2477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Arc 13">
            <a:extLst>
              <a:ext uri="{FF2B5EF4-FFF2-40B4-BE49-F238E27FC236}">
                <a16:creationId xmlns:a16="http://schemas.microsoft.com/office/drawing/2014/main" id="{549187C8-D95A-44CD-84F6-D7D584045A11}"/>
              </a:ext>
            </a:extLst>
          </p:cNvPr>
          <p:cNvSpPr/>
          <p:nvPr/>
        </p:nvSpPr>
        <p:spPr>
          <a:xfrm flipV="1">
            <a:off x="1442200" y="3525249"/>
            <a:ext cx="909489" cy="5091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224"/>
              <a:gd name="f11" fmla="val 338"/>
              <a:gd name="f12" fmla="+- 0 0 -314"/>
              <a:gd name="f13" fmla="+- 0 0 -281"/>
              <a:gd name="f14" fmla="+- 0 0 -248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Arc 14">
            <a:extLst>
              <a:ext uri="{FF2B5EF4-FFF2-40B4-BE49-F238E27FC236}">
                <a16:creationId xmlns:a16="http://schemas.microsoft.com/office/drawing/2014/main" id="{6305B780-103F-48B8-B84F-8528C63FE22E}"/>
              </a:ext>
            </a:extLst>
          </p:cNvPr>
          <p:cNvSpPr/>
          <p:nvPr/>
        </p:nvSpPr>
        <p:spPr>
          <a:xfrm flipV="1">
            <a:off x="7846566" y="5937354"/>
            <a:ext cx="909489" cy="5091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224"/>
              <a:gd name="f11" fmla="val 338"/>
              <a:gd name="f12" fmla="+- 0 0 -314"/>
              <a:gd name="f13" fmla="+- 0 0 -281"/>
              <a:gd name="f14" fmla="+- 0 0 -248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3848BB15-F8D7-488A-A858-F0C2AFE134D8}"/>
              </a:ext>
            </a:extLst>
          </p:cNvPr>
          <p:cNvSpPr txBox="1"/>
          <p:nvPr/>
        </p:nvSpPr>
        <p:spPr>
          <a:xfrm>
            <a:off x="2351690" y="3396127"/>
            <a:ext cx="59984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20°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2FE97682-018E-49ED-B597-B143A933DC09}"/>
              </a:ext>
            </a:extLst>
          </p:cNvPr>
          <p:cNvSpPr/>
          <p:nvPr/>
        </p:nvSpPr>
        <p:spPr>
          <a:xfrm>
            <a:off x="8756056" y="5813243"/>
            <a:ext cx="599846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20°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33358D83-601B-4655-838E-68EE942811DC}"/>
              </a:ext>
            </a:extLst>
          </p:cNvPr>
          <p:cNvSpPr/>
          <p:nvPr/>
        </p:nvSpPr>
        <p:spPr>
          <a:xfrm>
            <a:off x="1523262" y="4169471"/>
            <a:ext cx="277191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10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Протез №1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919F54F-02C5-4A43-A364-9F68D4B99174}"/>
              </a:ext>
            </a:extLst>
          </p:cNvPr>
          <p:cNvSpPr/>
          <p:nvPr/>
        </p:nvSpPr>
        <p:spPr>
          <a:xfrm>
            <a:off x="8089111" y="6623099"/>
            <a:ext cx="277191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11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Протез №2</a:t>
            </a:r>
          </a:p>
        </p:txBody>
      </p:sp>
      <p:pic>
        <p:nvPicPr>
          <p:cNvPr id="17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5E599F86-4E41-468D-8474-81E22423BF4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954BA5F-A3ED-4394-AECF-A5947AB5F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" y="0"/>
            <a:ext cx="1343976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DC8B96-B1C8-4B28-8131-154C88752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7442" y="-438628"/>
            <a:ext cx="7739006" cy="2197815"/>
          </a:xfrm>
        </p:spPr>
        <p:txBody>
          <a:bodyPr/>
          <a:lstStyle/>
          <a:p>
            <a:pPr lvl="0"/>
            <a:br>
              <a:rPr lang="ru-RU" sz="4800"/>
            </a:br>
            <a:endParaRPr lang="ru-RU" sz="480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29B015-62E0-42CF-BC96-C6D34C2516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7185" y="1350678"/>
            <a:ext cx="12292544" cy="4181926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lang="ru-RU" sz="3200"/>
          </a:p>
          <a:p>
            <a:pPr marL="685726" lvl="0" indent="-685726">
              <a:lnSpc>
                <a:spcPct val="80000"/>
              </a:lnSpc>
              <a:buAutoNum type="arabicPeriod"/>
            </a:pPr>
            <a:endParaRPr lang="en-US" sz="3200"/>
          </a:p>
          <a:p>
            <a:pPr marL="685726" lvl="0" indent="-685726">
              <a:lnSpc>
                <a:spcPct val="80000"/>
              </a:lnSpc>
              <a:buAutoNum type="arabicPeriod"/>
            </a:pPr>
            <a:endParaRPr lang="ru-RU" sz="320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FC70601-5B28-4041-8A37-755C7C8A4FBF}"/>
              </a:ext>
            </a:extLst>
          </p:cNvPr>
          <p:cNvSpPr/>
          <p:nvPr/>
        </p:nvSpPr>
        <p:spPr>
          <a:xfrm>
            <a:off x="12426092" y="474244"/>
            <a:ext cx="5123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8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813464F-9C1B-4FA1-A9A4-9390DE506536}"/>
              </a:ext>
            </a:extLst>
          </p:cNvPr>
          <p:cNvSpPr/>
          <p:nvPr/>
        </p:nvSpPr>
        <p:spPr>
          <a:xfrm>
            <a:off x="526429" y="449967"/>
            <a:ext cx="11947961" cy="11079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1" compatLnSpc="1">
            <a:spAutoFit/>
          </a:bodyPr>
          <a:lstStyle/>
          <a:p>
            <a:pPr marL="0" marR="0" lvl="0" indent="0" algn="ctr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Расчет напряженно-деформированного состояния, протез №1</a:t>
            </a:r>
          </a:p>
        </p:txBody>
      </p:sp>
      <p:pic>
        <p:nvPicPr>
          <p:cNvPr id="7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0C43E3D-1371-46E9-9607-A248221DA4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1853790"/>
            <a:ext cx="13463031" cy="57165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C72CBB73-E944-4C2D-93B8-E38A2AA30BCA}"/>
              </a:ext>
            </a:extLst>
          </p:cNvPr>
          <p:cNvSpPr/>
          <p:nvPr/>
        </p:nvSpPr>
        <p:spPr>
          <a:xfrm>
            <a:off x="891978" y="4267660"/>
            <a:ext cx="3800063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12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Деформации, мм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FB13D5E2-03D3-4D55-9901-68CC55141084}"/>
              </a:ext>
            </a:extLst>
          </p:cNvPr>
          <p:cNvSpPr/>
          <p:nvPr/>
        </p:nvSpPr>
        <p:spPr>
          <a:xfrm>
            <a:off x="8543211" y="4173797"/>
            <a:ext cx="3642960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13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Напряжения, 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MPa</a:t>
            </a: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B850E412-7D39-4E51-8A42-3200CF83CD91}"/>
              </a:ext>
            </a:extLst>
          </p:cNvPr>
          <p:cNvSpPr/>
          <p:nvPr/>
        </p:nvSpPr>
        <p:spPr>
          <a:xfrm>
            <a:off x="506678" y="7047774"/>
            <a:ext cx="3642960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14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Напряжения, М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Pa</a:t>
            </a: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DA3F190C-C0DB-4F16-88EA-022DFE8C6711}"/>
              </a:ext>
            </a:extLst>
          </p:cNvPr>
          <p:cNvSpPr/>
          <p:nvPr/>
        </p:nvSpPr>
        <p:spPr>
          <a:xfrm>
            <a:off x="9208401" y="7063154"/>
            <a:ext cx="3642960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16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Напряжения, М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Pa</a:t>
            </a: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2B62A8C3-A5F6-4A0A-B42C-7813B1A425C9}"/>
              </a:ext>
            </a:extLst>
          </p:cNvPr>
          <p:cNvSpPr/>
          <p:nvPr/>
        </p:nvSpPr>
        <p:spPr>
          <a:xfrm>
            <a:off x="-23253" y="1445282"/>
            <a:ext cx="9279212" cy="36932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Нагрузка – 800Н, вес пациента - 79кг</a:t>
            </a:r>
          </a:p>
        </p:txBody>
      </p:sp>
      <p:pic>
        <p:nvPicPr>
          <p:cNvPr id="13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7B85A18B-6080-4DEA-8EC6-8C29AF19EFE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3" descr="Chart, surface chart&#10;&#10;Description automatically generated">
            <a:extLst>
              <a:ext uri="{FF2B5EF4-FFF2-40B4-BE49-F238E27FC236}">
                <a16:creationId xmlns:a16="http://schemas.microsoft.com/office/drawing/2014/main" id="{208D9EE0-DAA0-4053-8D35-851F35EB5D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89" t="35535" r="18771" b="3358"/>
          <a:stretch>
            <a:fillRect/>
          </a:stretch>
        </p:blipFill>
        <p:spPr>
          <a:xfrm>
            <a:off x="102842" y="1958717"/>
            <a:ext cx="6225390" cy="23958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CD16A700-26AB-45A0-8BB0-E719D1FC9B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518" t="22919" r="16807" b="15295"/>
          <a:stretch>
            <a:fillRect/>
          </a:stretch>
        </p:blipFill>
        <p:spPr>
          <a:xfrm>
            <a:off x="4900626" y="4622529"/>
            <a:ext cx="3800063" cy="22847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5" descr="A picture containing arrow&#10;&#10;Description automatically generated">
            <a:extLst>
              <a:ext uri="{FF2B5EF4-FFF2-40B4-BE49-F238E27FC236}">
                <a16:creationId xmlns:a16="http://schemas.microsoft.com/office/drawing/2014/main" id="{9F6FF415-6F08-459F-9433-606FF63A26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759" t="36200" r="11159" b="2674"/>
          <a:stretch>
            <a:fillRect/>
          </a:stretch>
        </p:blipFill>
        <p:spPr>
          <a:xfrm>
            <a:off x="6685809" y="1919572"/>
            <a:ext cx="6515767" cy="2327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8BF89D4E-3191-4926-A934-09B1F41C2C6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972" t="22581" r="31477" b="3989"/>
          <a:stretch>
            <a:fillRect/>
          </a:stretch>
        </p:blipFill>
        <p:spPr>
          <a:xfrm>
            <a:off x="8858176" y="4573892"/>
            <a:ext cx="4343400" cy="23641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6" descr="A picture containing arrow&#10;&#10;Description automatically generated">
            <a:extLst>
              <a:ext uri="{FF2B5EF4-FFF2-40B4-BE49-F238E27FC236}">
                <a16:creationId xmlns:a16="http://schemas.microsoft.com/office/drawing/2014/main" id="{94F92E52-FF6A-4BE1-AF82-C3C3927DBCA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0455" t="31549" r="29675" b="2682"/>
          <a:stretch>
            <a:fillRect/>
          </a:stretch>
        </p:blipFill>
        <p:spPr>
          <a:xfrm>
            <a:off x="859" y="4692325"/>
            <a:ext cx="4893539" cy="21909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Rectangle 22">
            <a:extLst>
              <a:ext uri="{FF2B5EF4-FFF2-40B4-BE49-F238E27FC236}">
                <a16:creationId xmlns:a16="http://schemas.microsoft.com/office/drawing/2014/main" id="{7BAE2D5D-C3B8-4615-87F0-72D428983F69}"/>
              </a:ext>
            </a:extLst>
          </p:cNvPr>
          <p:cNvSpPr/>
          <p:nvPr/>
        </p:nvSpPr>
        <p:spPr>
          <a:xfrm>
            <a:off x="4890046" y="7063154"/>
            <a:ext cx="358143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15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Напряжения, М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Pa</a:t>
            </a: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CA90AE8-032F-4235-B220-72F8AEAE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5" y="-24268"/>
            <a:ext cx="13469148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8FB26A-8DD2-4DA5-A1C7-644CE88846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7442" y="-438628"/>
            <a:ext cx="7739006" cy="2197815"/>
          </a:xfrm>
        </p:spPr>
        <p:txBody>
          <a:bodyPr/>
          <a:lstStyle/>
          <a:p>
            <a:pPr lvl="0"/>
            <a:br>
              <a:rPr lang="ru-RU" sz="4800"/>
            </a:br>
            <a:endParaRPr lang="ru-RU" sz="480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909A85-F52B-4D76-BBE0-2E691A92F4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7185" y="1350678"/>
            <a:ext cx="12292544" cy="4181926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lang="ru-RU" sz="3200"/>
          </a:p>
          <a:p>
            <a:pPr marL="685726" lvl="0" indent="-685726">
              <a:lnSpc>
                <a:spcPct val="80000"/>
              </a:lnSpc>
              <a:buAutoNum type="arabicPeriod"/>
            </a:pPr>
            <a:endParaRPr lang="en-US" sz="3200"/>
          </a:p>
          <a:p>
            <a:pPr marL="685726" lvl="0" indent="-685726">
              <a:lnSpc>
                <a:spcPct val="80000"/>
              </a:lnSpc>
              <a:buAutoNum type="arabicPeriod"/>
            </a:pPr>
            <a:endParaRPr lang="ru-RU" sz="320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4246A27-5E71-4276-818F-D93FA9237995}"/>
              </a:ext>
            </a:extLst>
          </p:cNvPr>
          <p:cNvSpPr/>
          <p:nvPr/>
        </p:nvSpPr>
        <p:spPr>
          <a:xfrm>
            <a:off x="12450260" y="445943"/>
            <a:ext cx="512301" cy="6975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60953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733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</a:rPr>
              <a:t>9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7EAB9E2-EB1E-4012-B3D3-D36D6DF25A98}"/>
              </a:ext>
            </a:extLst>
          </p:cNvPr>
          <p:cNvSpPr/>
          <p:nvPr/>
        </p:nvSpPr>
        <p:spPr>
          <a:xfrm>
            <a:off x="440768" y="546079"/>
            <a:ext cx="11947961" cy="11079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1" compatLnSpc="1">
            <a:spAutoFit/>
          </a:bodyPr>
          <a:lstStyle/>
          <a:p>
            <a:pPr marL="0" marR="0" lvl="0" indent="0" algn="ctr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Расчет напряженно-деформированного состояния, протез №2</a:t>
            </a:r>
          </a:p>
        </p:txBody>
      </p:sp>
      <p:pic>
        <p:nvPicPr>
          <p:cNvPr id="7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90F2784-7BE8-42F1-BE0F-7EC7045A75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-29370" y="2105945"/>
            <a:ext cx="13469148" cy="54274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956D8BDD-EA11-4565-BCF0-8F68A461FEAE}"/>
              </a:ext>
            </a:extLst>
          </p:cNvPr>
          <p:cNvSpPr/>
          <p:nvPr/>
        </p:nvSpPr>
        <p:spPr>
          <a:xfrm>
            <a:off x="1129357" y="4451655"/>
            <a:ext cx="3856161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17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Перемещения, мм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562851E9-8000-4A7E-B994-8671D3761273}"/>
              </a:ext>
            </a:extLst>
          </p:cNvPr>
          <p:cNvSpPr/>
          <p:nvPr/>
        </p:nvSpPr>
        <p:spPr>
          <a:xfrm>
            <a:off x="8427009" y="4467767"/>
            <a:ext cx="3642960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18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Напряжения, МРа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B6E9D106-A485-4C9F-B2CD-DB81EDDF43E5}"/>
              </a:ext>
            </a:extLst>
          </p:cNvPr>
          <p:cNvSpPr/>
          <p:nvPr/>
        </p:nvSpPr>
        <p:spPr>
          <a:xfrm>
            <a:off x="319994" y="7157804"/>
            <a:ext cx="3642960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19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Напряжения, М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Pa</a:t>
            </a: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16844CBE-E339-4B6A-9127-AF42FD19E565}"/>
              </a:ext>
            </a:extLst>
          </p:cNvPr>
          <p:cNvSpPr/>
          <p:nvPr/>
        </p:nvSpPr>
        <p:spPr>
          <a:xfrm>
            <a:off x="9267754" y="7180298"/>
            <a:ext cx="3642960" cy="4000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21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Напряжения, М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Pa</a:t>
            </a: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5F8C0D2C-B42B-4EEC-910B-D0D7F65E4E1C}"/>
              </a:ext>
            </a:extLst>
          </p:cNvPr>
          <p:cNvSpPr/>
          <p:nvPr/>
        </p:nvSpPr>
        <p:spPr>
          <a:xfrm>
            <a:off x="-28730" y="1736573"/>
            <a:ext cx="9279212" cy="36932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07" tIns="60953" rIns="121907" bIns="60953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Нагрузка – 800Н, вес пациента  - 79кг</a:t>
            </a:r>
          </a:p>
        </p:txBody>
      </p:sp>
      <p:pic>
        <p:nvPicPr>
          <p:cNvPr id="13" name="Picture 6" descr="A picture containing outdoor, aquatic bird, blue&#10;&#10;Description automatically generated">
            <a:extLst>
              <a:ext uri="{FF2B5EF4-FFF2-40B4-BE49-F238E27FC236}">
                <a16:creationId xmlns:a16="http://schemas.microsoft.com/office/drawing/2014/main" id="{0F61C0D1-4592-4586-BBF3-58D14FFD57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90277" r="2236" b="74675"/>
          <a:stretch>
            <a:fillRect/>
          </a:stretch>
        </p:blipFill>
        <p:spPr>
          <a:xfrm>
            <a:off x="12322490" y="0"/>
            <a:ext cx="701582" cy="14831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64249374-EFE1-4481-B6E4-0A332A42AB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035" t="24637" r="14081" b="27719"/>
          <a:stretch>
            <a:fillRect/>
          </a:stretch>
        </p:blipFill>
        <p:spPr>
          <a:xfrm>
            <a:off x="161839" y="2323142"/>
            <a:ext cx="6315340" cy="20524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3" descr="A picture containing surface chart&#10;&#10;Description automatically generated">
            <a:extLst>
              <a:ext uri="{FF2B5EF4-FFF2-40B4-BE49-F238E27FC236}">
                <a16:creationId xmlns:a16="http://schemas.microsoft.com/office/drawing/2014/main" id="{226C410F-F91B-42E3-996C-3AF8C4251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38" t="24647" r="12156" b="14883"/>
          <a:stretch>
            <a:fillRect/>
          </a:stretch>
        </p:blipFill>
        <p:spPr>
          <a:xfrm>
            <a:off x="7423181" y="2198144"/>
            <a:ext cx="5854756" cy="2310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4" descr="A picture containing chart&#10;&#10;Description automatically generated">
            <a:extLst>
              <a:ext uri="{FF2B5EF4-FFF2-40B4-BE49-F238E27FC236}">
                <a16:creationId xmlns:a16="http://schemas.microsoft.com/office/drawing/2014/main" id="{51DB5A5D-9953-4DAA-8377-C214E3AA01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933" t="39419" r="40786" b="24768"/>
          <a:stretch>
            <a:fillRect/>
          </a:stretch>
        </p:blipFill>
        <p:spPr>
          <a:xfrm>
            <a:off x="102842" y="5060335"/>
            <a:ext cx="4138455" cy="20524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53306AAE-95AA-4C74-9C5F-E8176837B95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628" t="22341" r="21292" b="12618"/>
          <a:stretch>
            <a:fillRect/>
          </a:stretch>
        </p:blipFill>
        <p:spPr>
          <a:xfrm>
            <a:off x="4435864" y="4923257"/>
            <a:ext cx="3724826" cy="22399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6" descr="Chart, surface chart&#10;&#10;Description automatically generated">
            <a:extLst>
              <a:ext uri="{FF2B5EF4-FFF2-40B4-BE49-F238E27FC236}">
                <a16:creationId xmlns:a16="http://schemas.microsoft.com/office/drawing/2014/main" id="{8CB68DA6-B6EE-46C9-A018-DCE045B2C9A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038" t="24636" r="37179" b="11636"/>
          <a:stretch>
            <a:fillRect/>
          </a:stretch>
        </p:blipFill>
        <p:spPr>
          <a:xfrm>
            <a:off x="8810170" y="4902692"/>
            <a:ext cx="4492392" cy="2312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Rectangle 22">
            <a:extLst>
              <a:ext uri="{FF2B5EF4-FFF2-40B4-BE49-F238E27FC236}">
                <a16:creationId xmlns:a16="http://schemas.microsoft.com/office/drawing/2014/main" id="{2359344D-A03E-4D15-8749-4C51F94A1009}"/>
              </a:ext>
            </a:extLst>
          </p:cNvPr>
          <p:cNvSpPr/>
          <p:nvPr/>
        </p:nvSpPr>
        <p:spPr>
          <a:xfrm>
            <a:off x="4492017" y="7180298"/>
            <a:ext cx="358143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121907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Рисунок 20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Напряжения, М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Pa</a:t>
            </a: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954</Words>
  <Application>Microsoft Office PowerPoint</Application>
  <PresentationFormat>Widescreen</PresentationFormat>
  <Paragraphs>152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Default</vt:lpstr>
      <vt:lpstr>PowerPoint Presentation</vt:lpstr>
      <vt:lpstr>PowerPoint Presentation</vt:lpstr>
      <vt:lpstr>Цели и задачи</vt:lpstr>
      <vt:lpstr>PowerPoint Presentation</vt:lpstr>
      <vt:lpstr> Протезы и протезирование</vt:lpstr>
      <vt:lpstr>Создание 3D моделей</vt:lpstr>
      <vt:lpstr>PowerPoint Presentation</vt:lpstr>
      <vt:lpstr> </vt:lpstr>
      <vt:lpstr> </vt:lpstr>
      <vt:lpstr>PowerPoint Presentation</vt:lpstr>
      <vt:lpstr>Печать на 3D принтере </vt:lpstr>
      <vt:lpstr>Биомеханическая оценка походки с помощью видеоанализа</vt:lpstr>
      <vt:lpstr>Биомеханическая оценка походки с помощью видеоанализа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Мальцева Олеся</cp:lastModifiedBy>
  <cp:revision>4</cp:revision>
  <dcterms:created xsi:type="dcterms:W3CDTF">2009-04-16T11:32:32Z</dcterms:created>
  <dcterms:modified xsi:type="dcterms:W3CDTF">2022-06-28T18:37:51Z</dcterms:modified>
</cp:coreProperties>
</file>