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2" r:id="rId4"/>
    <p:sldId id="272" r:id="rId5"/>
    <p:sldId id="260" r:id="rId6"/>
    <p:sldId id="271" r:id="rId7"/>
    <p:sldId id="264" r:id="rId8"/>
    <p:sldId id="266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86591" autoAdjust="0"/>
  </p:normalViewPr>
  <p:slideViewPr>
    <p:cSldViewPr>
      <p:cViewPr>
        <p:scale>
          <a:sx n="86" d="100"/>
          <a:sy n="86" d="100"/>
        </p:scale>
        <p:origin x="-150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076BE-EF01-4705-B16F-472BC6FF185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AD301-B5F3-4ADA-A8D2-E3AA25218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5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В</a:t>
            </a:r>
            <a:r>
              <a:rPr lang="ru-RU" baseline="0" dirty="0" smtClean="0"/>
              <a:t> презентации лучше использовать шрифт </a:t>
            </a:r>
            <a:r>
              <a:rPr lang="en-US" baseline="0" dirty="0" smtClean="0"/>
              <a:t>Calibri </a:t>
            </a:r>
            <a:r>
              <a:rPr lang="ru-RU" baseline="0" dirty="0" smtClean="0"/>
              <a:t>или </a:t>
            </a:r>
            <a:r>
              <a:rPr lang="en-US" baseline="0" dirty="0" smtClean="0"/>
              <a:t>Arial+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В презентации должен быть выдержан один стиль, т.е. стоит придерживаться выбранного шрифта во всей презентации (в том числе в подписях к графикам)+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Имена полностью не пишутся – достаточно инициалов 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Номера </a:t>
            </a:r>
            <a:r>
              <a:rPr lang="ru-RU" baseline="0" dirty="0" smtClean="0"/>
              <a:t>слайдов+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Предпочтительней чтобы текст был всё-таки в векторном виде, а не в </a:t>
            </a:r>
            <a:r>
              <a:rPr lang="ru-RU" baseline="0" dirty="0" smtClean="0"/>
              <a:t>растровом+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0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Было бы наглядней изобразить стержень с двумя точками в которых снимаются значения напряжения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Подпись к оси абсцисс (должно быть </a:t>
            </a:r>
            <a:r>
              <a:rPr lang="ru-RU" baseline="0" dirty="0" smtClean="0"/>
              <a:t>время)+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Давайте поработаем над сходимостью – хотелось бы что бы прямая и отраженная волны совпадали по </a:t>
            </a:r>
            <a:r>
              <a:rPr lang="ru-RU" baseline="0" dirty="0" smtClean="0"/>
              <a:t>амплитуд+</a:t>
            </a:r>
            <a:endParaRPr lang="ru-RU" baseline="0" dirty="0" smtClean="0"/>
          </a:p>
          <a:p>
            <a:pPr marL="228600" indent="-228600">
              <a:buAutoNum type="arabicPeriod"/>
            </a:pPr>
            <a:r>
              <a:rPr lang="ru-RU" baseline="0" dirty="0" smtClean="0"/>
              <a:t>Старайтесь из графиков убирать всю лишнюю информацию (сравните этот слайд с тем что у Вас было</a:t>
            </a:r>
            <a:r>
              <a:rPr lang="ru-RU" baseline="0" dirty="0" smtClean="0"/>
              <a:t>)+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См. замечания</a:t>
            </a:r>
            <a:r>
              <a:rPr lang="ru-RU" baseline="0" dirty="0" smtClean="0"/>
              <a:t> к слайду номер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ru-RU" baseline="0" dirty="0" smtClean="0"/>
              <a:t> Последние два пункта стоит убрать, а к первым двум добавить поясняющие рисунки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ru-RU" baseline="0" dirty="0" smtClean="0"/>
              <a:t> Чему равна длина </a:t>
            </a:r>
            <a:r>
              <a:rPr lang="ru-RU" baseline="0" smtClean="0"/>
              <a:t>импульса</a:t>
            </a:r>
            <a:r>
              <a:rPr lang="ru-RU" baseline="0" smtClean="0"/>
              <a:t>?+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ru-RU" baseline="0" dirty="0" smtClean="0"/>
              <a:t> Хотелось бы увидеть представление результатов еще и в виде графиков, с анализом амплитуд (каковы амплитуды прошедшей и отраженной волны)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D301-B5F3-4ADA-A8D2-E3AA252183F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1C3E-E00B-46C2-BE81-94513E88890A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0AF0-D84D-4037-A095-8BE1CCFC5479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F35E-99CC-4875-922D-724747ECACB5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510F-6D7E-41D5-9D0E-FF9738E16293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C34-E0F2-4E71-BE01-498B0BA7F084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B10E-7462-48EF-B54D-6D2B3495895F}" type="datetime1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2329-C2B6-46DA-90AC-FBD564555714}" type="datetime1">
              <a:rPr lang="ru-RU" smtClean="0"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0CC3-E568-4BB8-9818-A4D098ADB378}" type="datetime1">
              <a:rPr lang="ru-RU" smtClean="0"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7729-D326-42EB-ACFB-9C32265D7A09}" type="datetime1">
              <a:rPr lang="ru-RU" smtClean="0"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B083-7F65-46E0-800A-E61BDCE831EE}" type="datetime1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4D93-9F87-49EC-8E28-7E9B1EE674CC}" type="datetime1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53E62-3BE3-4FD3-BFD1-BC571BD1D9B4}" type="datetime1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78688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cs typeface="Times New Roman" pitchFamily="18" charset="0"/>
              </a:rPr>
              <a:t>Abaqus</a:t>
            </a:r>
            <a:r>
              <a:rPr lang="en-US" dirty="0" smtClean="0">
                <a:cs typeface="Times New Roman" pitchFamily="18" charset="0"/>
              </a:rPr>
              <a:t>/Explicit</a:t>
            </a:r>
            <a:r>
              <a:rPr lang="ru-RU" i="1" dirty="0" smtClean="0">
                <a:cs typeface="Times New Roman" pitchFamily="18" charset="0"/>
              </a:rPr>
              <a:t/>
            </a:r>
            <a:br>
              <a:rPr lang="ru-RU" i="1" dirty="0" smtClean="0">
                <a:cs typeface="Times New Roman" pitchFamily="18" charset="0"/>
              </a:rPr>
            </a:br>
            <a:r>
              <a:rPr lang="ru-RU" i="1" dirty="0" smtClean="0">
                <a:cs typeface="Times New Roman" pitchFamily="18" charset="0"/>
              </a:rPr>
              <a:t>	</a:t>
            </a:r>
            <a:r>
              <a:rPr lang="ru-RU" dirty="0" smtClean="0">
                <a:cs typeface="Times New Roman" pitchFamily="18" charset="0"/>
              </a:rPr>
              <a:t>Явный метод решения задач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				Часть 2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 студент: Ершов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Научный руководитель: Шубин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Анализ 3 задачи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229599" cy="3956538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Вывод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cs typeface="Times New Roman" pitchFamily="18" charset="0"/>
              </a:rPr>
              <a:t>Волна, проходящая через границу раздела двух сред частично проходит, а частично отражается. В нашем случае вторая среда более плотная, это значит, что в пределе она отвечает неподвижно закрепленному концу упругого тела.</a:t>
            </a:r>
          </a:p>
          <a:p>
            <a:r>
              <a:rPr lang="ru-RU" sz="1800" dirty="0" smtClean="0">
                <a:cs typeface="Times New Roman" pitchFamily="18" charset="0"/>
              </a:rPr>
              <a:t>Амплитуда отраженной волны будет меньше, чем у падающей. Это вызвано тем, что падающая тратит часть энергии на возбуждение волны во второй среде.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Постановка задачи 1</a:t>
            </a:r>
            <a:endParaRPr lang="ru-RU" sz="3600" dirty="0"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29531"/>
            <a:ext cx="6298413" cy="240458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1048"/>
            <a:ext cx="3304207" cy="2817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386" y="6031818"/>
            <a:ext cx="4657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Рассмотрение задачи проводится на отрезке </a:t>
            </a:r>
          </a:p>
          <a:p>
            <a:r>
              <a:rPr lang="ru-RU" dirty="0" smtClean="0">
                <a:cs typeface="Times New Roman" pitchFamily="18" charset="0"/>
              </a:rPr>
              <a:t>времени от 0 до </a:t>
            </a:r>
            <a:r>
              <a:rPr lang="en-US" dirty="0" smtClean="0">
                <a:cs typeface="Times New Roman" pitchFamily="18" charset="0"/>
              </a:rPr>
              <a:t>4E-4 c.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67544" y="4477182"/>
                <a:ext cx="4572000" cy="14491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𝑃</m:t>
                      </m:r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10</m:t>
                          </m:r>
                          <m:r>
                            <m:rPr>
                              <m:nor/>
                            </m:rPr>
                            <a:rPr lang="ru-RU" dirty="0">
                              <a:cs typeface="Times New Roman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ru-RU" i="1"/>
                        <m:t>Па</m:t>
                      </m:r>
                    </m:oMath>
                  </m:oMathPara>
                </a14:m>
                <a:endParaRPr lang="en-US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𝐸</m:t>
                      </m:r>
                      <m:r>
                        <a:rPr lang="en-US" i="1"/>
                        <m:t>=207×</m:t>
                      </m:r>
                      <m:sSup>
                        <m:sSupPr>
                          <m:ctrlPr>
                            <a:rPr lang="en-US" i="1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ru-RU" i="1">
                          <a:ea typeface="Cambria Math"/>
                        </a:rPr>
                        <m:t>Па</m:t>
                      </m:r>
                    </m:oMath>
                  </m:oMathPara>
                </a14:m>
                <a:endParaRPr lang="ru-RU" dirty="0"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ν</m:t>
                      </m:r>
                      <m:r>
                        <a:rPr lang="ru-RU" i="1"/>
                        <m:t>=0.3</m:t>
                      </m:r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ρ</m:t>
                      </m:r>
                      <m:r>
                        <m:rPr>
                          <m:nor/>
                        </m:rPr>
                        <a:rPr lang="ru-RU">
                          <a:cs typeface="Times New Roman" pitchFamily="18" charset="0"/>
                        </a:rPr>
                        <m:t>=7800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>
                              <a:cs typeface="Times New Roman" pitchFamily="18" charset="0"/>
                            </a:rPr>
                            <m:t>кг</m:t>
                          </m:r>
                        </m:num>
                        <m:den>
                          <m:sSup>
                            <m:sSupPr>
                              <m:ctrlPr>
                                <a:rPr lang="ru-RU" i="1"/>
                              </m:ctrlPr>
                            </m:sSupPr>
                            <m:e>
                              <m:r>
                                <a:rPr lang="ru-RU" i="1"/>
                                <m:t>м</m:t>
                              </m:r>
                            </m:e>
                            <m:sup>
                              <m:r>
                                <a:rPr lang="ru-RU" i="1"/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477182"/>
                <a:ext cx="4572000" cy="14491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13841" y="4086434"/>
                <a:ext cx="441838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>
                        <a:cs typeface="Times New Roman" pitchFamily="18" charset="0"/>
                      </a:rPr>
                      <m:t>Длительность импульса </m:t>
                    </m:r>
                    <m:sSub>
                      <m:sSubPr>
                        <m:ctrlPr>
                          <a:rPr lang="ru-RU" i="1"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cs typeface="Times New Roman" pitchFamily="18" charset="0"/>
                          </a:rPr>
                          <m:t>𝑝</m:t>
                        </m:r>
                      </m:sub>
                    </m:sSub>
                    <m:r>
                      <a:rPr lang="en-US"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dirty="0">
                    <a:cs typeface="Times New Roman" pitchFamily="18" charset="0"/>
                  </a:rPr>
                  <a:t>3.88 × 10</a:t>
                </a:r>
                <a:r>
                  <a:rPr lang="en-US" baseline="30000" dirty="0">
                    <a:cs typeface="Times New Roman" pitchFamily="18" charset="0"/>
                  </a:rPr>
                  <a:t>–5</a:t>
                </a:r>
                <a:r>
                  <a:rPr lang="en-US" dirty="0">
                    <a:cs typeface="Times New Roman" pitchFamily="18" charset="0"/>
                  </a:rPr>
                  <a:t> c</a:t>
                </a:r>
                <a:endParaRPr lang="ru-RU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41" y="4086434"/>
                <a:ext cx="4418389" cy="390748"/>
              </a:xfrm>
              <a:prstGeom prst="rect">
                <a:avLst/>
              </a:prstGeom>
              <a:blipFill rotWithShape="1">
                <a:blip r:embed="rId6"/>
                <a:stretch>
                  <a:fillRect l="-276" t="-7813" b="-20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19872" y="1567813"/>
            <a:ext cx="401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cs typeface="Times New Roman" pitchFamily="18" charset="0"/>
              </a:rPr>
              <a:t>в</a:t>
            </a:r>
            <a:r>
              <a:rPr lang="ru-RU" dirty="0" smtClean="0">
                <a:cs typeface="Times New Roman" pitchFamily="18" charset="0"/>
              </a:rPr>
              <a:t>ид сбоку                             вид спереди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1900" y="22675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cs typeface="Times New Roman" pitchFamily="18" charset="0"/>
              </a:rPr>
              <a:t>Ф</a:t>
            </a:r>
            <a:r>
              <a:rPr lang="ru-RU" sz="4000" dirty="0" smtClean="0">
                <a:cs typeface="Times New Roman" pitchFamily="18" charset="0"/>
              </a:rPr>
              <a:t>орма импульса</a:t>
            </a:r>
            <a:endParaRPr lang="ru-RU" sz="400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/>
                      <m:t>ԏ</m:t>
                    </m:r>
                    <m:r>
                      <a:rPr lang="ru-RU" b="0" i="1" smtClean="0"/>
                      <m:t>=1+</m:t>
                    </m:r>
                    <m:r>
                      <a:rPr lang="en-US" b="0" i="1" smtClean="0"/>
                      <m:t>𝐶𝑜𝑠</m:t>
                    </m:r>
                    <m:r>
                      <a:rPr lang="en-US" b="0" i="1" smtClean="0"/>
                      <m:t>(2</m:t>
                    </m:r>
                    <m:f>
                      <m:fPr>
                        <m:ctrlPr>
                          <a:rPr lang="en-US" b="0" i="1" smtClean="0"/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>
                            <a:cs typeface="Times New Roman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smtClean="0"/>
                          <m:t>𝑇</m:t>
                        </m:r>
                      </m:den>
                    </m:f>
                    <m:r>
                      <a:rPr lang="en-US" b="0" i="1" smtClean="0"/>
                      <m:t>𝑡</m:t>
                    </m:r>
                    <m:r>
                      <a:rPr lang="en-US" b="0" i="1" smtClean="0"/>
                      <m:t>+</m:t>
                    </m:r>
                    <m:r>
                      <m:rPr>
                        <m:nor/>
                      </m:rPr>
                      <a:rPr lang="el-GR">
                        <a:cs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>
                        <a:cs typeface="Times New Roman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en-US" b="0" i="0" smtClean="0"/>
                      <m:t>)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5343525" cy="40005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12160" y="2787134"/>
                <a:ext cx="1862946" cy="398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/>
                        <m:t>𝑇</m:t>
                      </m:r>
                      <m:r>
                        <a:rPr lang="en-US" b="0" i="1" smtClean="0"/>
                        <m:t>=3.88∙</m:t>
                      </m:r>
                      <m:sSup>
                        <m:sSupPr>
                          <m:ctrlPr>
                            <a:rPr lang="en-US" b="0" i="1" smtClean="0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ea typeface="Cambria Math"/>
                            </a:rPr>
                            <m:t>−5</m:t>
                          </m:r>
                        </m:sup>
                      </m:sSup>
                      <m:r>
                        <a:rPr lang="en-US" b="0" i="1" smtClean="0"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787134"/>
                <a:ext cx="1862946" cy="3989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3528" y="4057230"/>
                <a:ext cx="5261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/>
                        <m:t>ԏ</m:t>
                      </m:r>
                      <m:r>
                        <a:rPr lang="en-US"/>
                        <m:t>,  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/>
                        <m:t>Па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57230"/>
                <a:ext cx="52610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66257" y="631282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t, c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Анализ решения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046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Times New Roman" pitchFamily="18" charset="0"/>
              </a:rPr>
              <a:t> Величина импульса в двух точках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ru-RU" sz="1800" dirty="0" smtClean="0">
                <a:cs typeface="Times New Roman" pitchFamily="18" charset="0"/>
              </a:rPr>
              <a:t>т.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ru-RU" sz="1800" dirty="0" smtClean="0">
                <a:cs typeface="Times New Roman" pitchFamily="18" charset="0"/>
              </a:rPr>
              <a:t>в сечении 0.4 и т. в фиксированном конце) с течением времени</a:t>
            </a:r>
            <a:endParaRPr lang="ru-RU" sz="1800" dirty="0"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" t="5235" r="7476" b="3233"/>
          <a:stretch>
            <a:fillRect/>
          </a:stretch>
        </p:blipFill>
        <p:spPr>
          <a:xfrm>
            <a:off x="683568" y="2204864"/>
            <a:ext cx="8226450" cy="3940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852936"/>
            <a:ext cx="461665" cy="26249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Напряжение, </a:t>
            </a:r>
            <a:r>
              <a:rPr lang="ru-RU" dirty="0" smtClean="0">
                <a:sym typeface="Wingdings 2"/>
              </a:rPr>
              <a:t>10</a:t>
            </a:r>
            <a:r>
              <a:rPr lang="ru-RU" baseline="30000" dirty="0" smtClean="0">
                <a:sym typeface="Wingdings 2"/>
              </a:rPr>
              <a:t>6</a:t>
            </a:r>
            <a:r>
              <a:rPr lang="ru-RU" dirty="0" smtClean="0">
                <a:sym typeface="Wingdings 2"/>
              </a:rPr>
              <a:t> </a:t>
            </a:r>
            <a:r>
              <a:rPr lang="ru-RU" dirty="0" smtClean="0"/>
              <a:t>Па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93462" y="6262185"/>
            <a:ext cx="101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Время, 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5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Постановка задачи </a:t>
            </a:r>
            <a:r>
              <a:rPr lang="en-US" sz="3600" dirty="0">
                <a:cs typeface="Times New Roman" pitchFamily="18" charset="0"/>
              </a:rPr>
              <a:t>2</a:t>
            </a:r>
            <a:endParaRPr lang="ru-RU" sz="3600" dirty="0"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1429531"/>
            <a:ext cx="6298411" cy="240458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1048"/>
            <a:ext cx="3304207" cy="2817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386" y="6031818"/>
            <a:ext cx="4657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Рассмотрение задачи проводится на отрезке </a:t>
            </a:r>
          </a:p>
          <a:p>
            <a:r>
              <a:rPr lang="ru-RU" dirty="0" smtClean="0">
                <a:cs typeface="Times New Roman" pitchFamily="18" charset="0"/>
              </a:rPr>
              <a:t>времени от 0 до </a:t>
            </a:r>
            <a:r>
              <a:rPr lang="en-US" dirty="0" smtClean="0">
                <a:cs typeface="Times New Roman" pitchFamily="18" charset="0"/>
              </a:rPr>
              <a:t>4E-4 c.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67544" y="4477182"/>
                <a:ext cx="4572000" cy="14491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𝑃</m:t>
                      </m:r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10</m:t>
                          </m:r>
                          <m:r>
                            <m:rPr>
                              <m:nor/>
                            </m:rPr>
                            <a:rPr lang="ru-RU" dirty="0">
                              <a:cs typeface="Times New Roman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ru-RU" i="1"/>
                        <m:t>Па</m:t>
                      </m:r>
                    </m:oMath>
                  </m:oMathPara>
                </a14:m>
                <a:endParaRPr lang="en-US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𝐸</m:t>
                      </m:r>
                      <m:r>
                        <a:rPr lang="en-US" i="1"/>
                        <m:t>=207×</m:t>
                      </m:r>
                      <m:sSup>
                        <m:sSupPr>
                          <m:ctrlPr>
                            <a:rPr lang="en-US" i="1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ru-RU" i="1">
                          <a:ea typeface="Cambria Math"/>
                        </a:rPr>
                        <m:t>Па</m:t>
                      </m:r>
                    </m:oMath>
                  </m:oMathPara>
                </a14:m>
                <a:endParaRPr lang="ru-RU" dirty="0"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ν</m:t>
                      </m:r>
                      <m:r>
                        <a:rPr lang="ru-RU" i="1"/>
                        <m:t>=0.3</m:t>
                      </m:r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ρ</m:t>
                      </m:r>
                      <m:r>
                        <m:rPr>
                          <m:nor/>
                        </m:rPr>
                        <a:rPr lang="ru-RU">
                          <a:cs typeface="Times New Roman" pitchFamily="18" charset="0"/>
                        </a:rPr>
                        <m:t>=7800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>
                              <a:cs typeface="Times New Roman" pitchFamily="18" charset="0"/>
                            </a:rPr>
                            <m:t>кг</m:t>
                          </m:r>
                        </m:num>
                        <m:den>
                          <m:sSup>
                            <m:sSupPr>
                              <m:ctrlPr>
                                <a:rPr lang="ru-RU" i="1"/>
                              </m:ctrlPr>
                            </m:sSupPr>
                            <m:e>
                              <m:r>
                                <a:rPr lang="ru-RU" i="1"/>
                                <m:t>м</m:t>
                              </m:r>
                            </m:e>
                            <m:sup>
                              <m:r>
                                <a:rPr lang="ru-RU" i="1"/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477182"/>
                <a:ext cx="4572000" cy="14491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13841" y="4086434"/>
                <a:ext cx="441838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>
                        <a:cs typeface="Times New Roman" pitchFamily="18" charset="0"/>
                      </a:rPr>
                      <m:t>Длительность импульса </m:t>
                    </m:r>
                    <m:sSub>
                      <m:sSubPr>
                        <m:ctrlPr>
                          <a:rPr lang="ru-RU" i="1"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cs typeface="Times New Roman" pitchFamily="18" charset="0"/>
                          </a:rPr>
                          <m:t>𝑝</m:t>
                        </m:r>
                      </m:sub>
                    </m:sSub>
                    <m:r>
                      <a:rPr lang="en-US"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dirty="0">
                    <a:cs typeface="Times New Roman" pitchFamily="18" charset="0"/>
                  </a:rPr>
                  <a:t>3.88 × 10</a:t>
                </a:r>
                <a:r>
                  <a:rPr lang="en-US" baseline="30000" dirty="0">
                    <a:cs typeface="Times New Roman" pitchFamily="18" charset="0"/>
                  </a:rPr>
                  <a:t>–5</a:t>
                </a:r>
                <a:r>
                  <a:rPr lang="en-US" dirty="0">
                    <a:cs typeface="Times New Roman" pitchFamily="18" charset="0"/>
                  </a:rPr>
                  <a:t> c</a:t>
                </a:r>
                <a:endParaRPr lang="ru-RU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41" y="4086434"/>
                <a:ext cx="4418389" cy="390748"/>
              </a:xfrm>
              <a:prstGeom prst="rect">
                <a:avLst/>
              </a:prstGeom>
              <a:blipFill rotWithShape="1">
                <a:blip r:embed="rId5"/>
                <a:stretch>
                  <a:fillRect l="-276" t="-7813" b="-20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19872" y="1567813"/>
            <a:ext cx="401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cs typeface="Times New Roman" pitchFamily="18" charset="0"/>
              </a:rPr>
              <a:t>в</a:t>
            </a:r>
            <a:r>
              <a:rPr lang="ru-RU" dirty="0" smtClean="0">
                <a:cs typeface="Times New Roman" pitchFamily="18" charset="0"/>
              </a:rPr>
              <a:t>ид сбоку                             вид спереди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1900" y="226758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5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решения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30037"/>
            <a:ext cx="8229600" cy="3893004"/>
          </a:xfrm>
        </p:spPr>
      </p:pic>
      <p:sp>
        <p:nvSpPr>
          <p:cNvPr id="6" name="Прямоугольник 5"/>
          <p:cNvSpPr/>
          <p:nvPr/>
        </p:nvSpPr>
        <p:spPr>
          <a:xfrm>
            <a:off x="971600" y="148478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Величина импульса в двух точках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сечении 0.4 и т. в фиксированном конце) с течением времени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50" y="2676263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6301698"/>
            <a:ext cx="1549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Длина стержня, 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n-lt"/>
                <a:cs typeface="Times New Roman" pitchFamily="18" charset="0"/>
              </a:rPr>
              <a:t>Вывод</a:t>
            </a:r>
            <a:endParaRPr lang="ru-RU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cs typeface="Times New Roman" pitchFamily="18" charset="0"/>
              </a:rPr>
              <a:t>-</a:t>
            </a:r>
            <a:r>
              <a:rPr lang="ru-RU" sz="1800" dirty="0" smtClean="0">
                <a:cs typeface="Times New Roman" pitchFamily="18" charset="0"/>
              </a:rPr>
              <a:t>Если конец свободный: сжимающие напряжения двигаются от этого конца и отражаются от него в виде растягивающих </a:t>
            </a:r>
            <a:r>
              <a:rPr lang="ru-RU" sz="1800" dirty="0" smtClean="0">
                <a:cs typeface="Times New Roman" pitchFamily="18" charset="0"/>
              </a:rPr>
              <a:t>напряжений (происходит изменение знака)</a:t>
            </a:r>
            <a:endParaRPr lang="ru-RU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Times New Roman" pitchFamily="18" charset="0"/>
              </a:rPr>
              <a:t>-</a:t>
            </a:r>
            <a:r>
              <a:rPr lang="ru-RU" sz="1800" dirty="0" smtClean="0">
                <a:cs typeface="Times New Roman" pitchFamily="18" charset="0"/>
              </a:rPr>
              <a:t>Если конец закреплен: сжимающее напряжение не приводит конец в движение, оно отражается и начинает распространяться в обратном </a:t>
            </a:r>
            <a:r>
              <a:rPr lang="ru-RU" sz="1800" dirty="0" smtClean="0">
                <a:cs typeface="Times New Roman" pitchFamily="18" charset="0"/>
              </a:rPr>
              <a:t>направлении (при этом в момент отражения амплитуда возрастает в 2 раза)</a:t>
            </a:r>
            <a:endParaRPr lang="en-U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Постановка задачи 3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99" y="1412776"/>
            <a:ext cx="6112311" cy="2438094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5231" y="3839364"/>
                <a:ext cx="4883325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i="1">
                        <a:cs typeface="Times New Roman" pitchFamily="18" charset="0"/>
                      </a:rPr>
                      <m:t>Длительность импульса </m:t>
                    </m:r>
                    <m:sSub>
                      <m:sSubPr>
                        <m:ctrlPr>
                          <a:rPr lang="ru-RU" sz="2000" i="1"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cs typeface="Times New Roman" pitchFamily="18" charset="0"/>
                          </a:rPr>
                          <m:t>𝑝</m:t>
                        </m:r>
                      </m:sub>
                    </m:sSub>
                    <m:r>
                      <a:rPr lang="en-US" sz="2000"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cs typeface="Times New Roman" pitchFamily="18" charset="0"/>
                  </a:rPr>
                  <a:t>3.88 × 10</a:t>
                </a:r>
                <a:r>
                  <a:rPr lang="en-US" sz="2000" baseline="30000" dirty="0">
                    <a:cs typeface="Times New Roman" pitchFamily="18" charset="0"/>
                  </a:rPr>
                  <a:t>–5</a:t>
                </a:r>
                <a:r>
                  <a:rPr lang="en-US" sz="2000" dirty="0">
                    <a:cs typeface="Times New Roman" pitchFamily="18" charset="0"/>
                  </a:rPr>
                  <a:t> c</a:t>
                </a:r>
                <a:endParaRPr lang="ru-RU" sz="2000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31" y="3839364"/>
                <a:ext cx="4883325" cy="423770"/>
              </a:xfrm>
              <a:prstGeom prst="rect">
                <a:avLst/>
              </a:prstGeom>
              <a:blipFill rotWithShape="1">
                <a:blip r:embed="rId4"/>
                <a:stretch>
                  <a:fillRect l="-375" t="-7246" b="-2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1048"/>
            <a:ext cx="3304207" cy="2817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5537178"/>
            <a:ext cx="4657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Рассмотрение задачи проводится на отрезке </a:t>
            </a:r>
          </a:p>
          <a:p>
            <a:r>
              <a:rPr lang="ru-RU" dirty="0" smtClean="0"/>
              <a:t>времени от 0 до </a:t>
            </a:r>
            <a:r>
              <a:rPr lang="en-US" dirty="0" smtClean="0"/>
              <a:t>4E-4 c.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1567813"/>
            <a:ext cx="401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 сбоку                             вид спереди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4844" y="23518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79512" y="4141717"/>
                <a:ext cx="4572000" cy="14491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𝑃</m:t>
                      </m:r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10</m:t>
                          </m:r>
                          <m:r>
                            <m:rPr>
                              <m:nor/>
                            </m:rPr>
                            <a:rPr lang="ru-RU" dirty="0">
                              <a:cs typeface="Times New Roman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i="1"/>
                            <m:t>5</m:t>
                          </m:r>
                        </m:sup>
                      </m:sSup>
                      <m:r>
                        <a:rPr lang="ru-RU" i="1"/>
                        <m:t>Па</m:t>
                      </m:r>
                    </m:oMath>
                  </m:oMathPara>
                </a14:m>
                <a:endParaRPr lang="en-US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𝐸</m:t>
                      </m:r>
                      <m:r>
                        <a:rPr lang="en-US" i="1"/>
                        <m:t>=207×</m:t>
                      </m:r>
                      <m:sSup>
                        <m:sSupPr>
                          <m:ctrlPr>
                            <a:rPr lang="en-US" i="1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ru-RU" i="1">
                          <a:ea typeface="Cambria Math"/>
                        </a:rPr>
                        <m:t>Па</m:t>
                      </m:r>
                    </m:oMath>
                  </m:oMathPara>
                </a14:m>
                <a:endParaRPr lang="ru-RU" dirty="0"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ν</m:t>
                      </m:r>
                      <m:r>
                        <a:rPr lang="ru-RU" i="1"/>
                        <m:t>=0.3</m:t>
                      </m:r>
                    </m:oMath>
                  </m:oMathPara>
                </a14:m>
                <a:endParaRPr lang="ru-RU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cs typeface="Times New Roman" pitchFamily="18" charset="0"/>
                        </a:rPr>
                        <m:t>ρ</m:t>
                      </m:r>
                      <m:r>
                        <m:rPr>
                          <m:nor/>
                        </m:rPr>
                        <a:rPr lang="ru-RU">
                          <a:cs typeface="Times New Roman" pitchFamily="18" charset="0"/>
                        </a:rPr>
                        <m:t>=7800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>
                              <a:cs typeface="Times New Roman" pitchFamily="18" charset="0"/>
                            </a:rPr>
                            <m:t>кг</m:t>
                          </m:r>
                        </m:num>
                        <m:den>
                          <m:sSup>
                            <m:sSupPr>
                              <m:ctrlPr>
                                <a:rPr lang="ru-RU" i="1"/>
                              </m:ctrlPr>
                            </m:sSupPr>
                            <m:e>
                              <m:r>
                                <a:rPr lang="ru-RU" i="1"/>
                                <m:t>м</m:t>
                              </m:r>
                            </m:e>
                            <m:sup>
                              <m:r>
                                <a:rPr lang="ru-RU" i="1"/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1717"/>
                <a:ext cx="4572000" cy="14491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594</Words>
  <Application>Microsoft Office PowerPoint</Application>
  <PresentationFormat>Экран (4:3)</PresentationFormat>
  <Paragraphs>93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Abaqus/Explicit  Явный метод решения задач     Часть 2</vt:lpstr>
      <vt:lpstr>Постановка задачи 1</vt:lpstr>
      <vt:lpstr>Форма импульса</vt:lpstr>
      <vt:lpstr>Презентация PowerPoint</vt:lpstr>
      <vt:lpstr>Анализ решения</vt:lpstr>
      <vt:lpstr>Постановка задачи 2</vt:lpstr>
      <vt:lpstr>Анализ решения</vt:lpstr>
      <vt:lpstr>Вывод</vt:lpstr>
      <vt:lpstr>Постановка задачи 3</vt:lpstr>
      <vt:lpstr>Анализ 3 задачи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Abaqus/Explicit  Явный метод решения задач     Часть 2.</dc:title>
  <dc:creator>Dmitriy</dc:creator>
  <cp:lastModifiedBy>Dmitriy</cp:lastModifiedBy>
  <cp:revision>26</cp:revision>
  <dcterms:created xsi:type="dcterms:W3CDTF">2012-12-02T14:27:37Z</dcterms:created>
  <dcterms:modified xsi:type="dcterms:W3CDTF">2012-12-14T10:49:46Z</dcterms:modified>
</cp:coreProperties>
</file>