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C9AD-E54D-4D5F-9800-5BEFA736CEB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F1CB-103B-42BD-A2A1-31CF504D0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0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BA4-3FFF-49E5-BBB8-75FEB2A17A3A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F1B-35BB-45F6-9510-EE12322D275D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1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8FFC-0E9F-44B2-BF8D-B0B280EF79B4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784B-96AD-4DAB-AF9F-8E3CCCD35944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81533" y="285750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DD819176-D9BF-478D-81AC-B616D4D75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19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04CC-AEA4-4004-A76F-218E5E53DBAF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37C7-29D4-45E0-A59A-C6BFB8C5A79D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1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6652-794F-41AD-A960-0A676CD5DFE9}" type="datetime1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5B29-93D8-4016-BD14-799AB010B4FC}" type="datetime1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D085-BA7F-49FE-B3F7-C35B47A74FA6}" type="datetime1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8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DD67-CA3A-4C93-B06C-4BDEC0B78FFC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3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A05A-AFB0-47D4-A6C5-E4C39506F5E7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2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3619-C5B9-442D-8169-6FFC4463CA6E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9176-D9BF-478D-81AC-B616D4D7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1782" y="435590"/>
            <a:ext cx="9144000" cy="4119419"/>
          </a:xfrm>
        </p:spPr>
        <p:txBody>
          <a:bodyPr>
            <a:normAutofit/>
          </a:bodyPr>
          <a:lstStyle/>
          <a:p>
            <a:r>
              <a:rPr lang="ru-RU" sz="20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Санкт-Петербургский политехнический университет Петра Великого</a:t>
            </a:r>
            <a:br>
              <a:rPr lang="ru-RU" sz="20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0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Высшая школа теоретической механики</a:t>
            </a:r>
            <a:r>
              <a:rPr lang="en-US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6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ru-RU" sz="6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</a:rPr>
            </a:br>
            <a:r>
              <a:rPr lang="ru-RU" sz="2400" dirty="0">
                <a:solidFill>
                  <a:prstClr val="black"/>
                </a:solidFill>
                <a:latin typeface="Calibri"/>
              </a:rPr>
              <a:t>Задача экспресс-оценки корректности моделирования трещины ГРП на примере постановки Planar3D</a:t>
            </a:r>
            <a:br>
              <a:rPr lang="ru-RU" sz="2400" dirty="0">
                <a:solidFill>
                  <a:prstClr val="black"/>
                </a:solidFill>
                <a:latin typeface="Calibri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</a:rPr>
            </a:br>
            <a:r>
              <a:rPr lang="ru-RU" sz="25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Calibri"/>
              </a:rPr>
            </a:br>
            <a:r>
              <a:rPr lang="ru-RU" sz="1800" i="1" dirty="0">
                <a:solidFill>
                  <a:prstClr val="black"/>
                </a:solidFill>
                <a:latin typeface="Calibri"/>
              </a:rPr>
              <a:t>Барсуков Севастьян Сергеевич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024" y="5321800"/>
            <a:ext cx="9144000" cy="9721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Научный руководитель: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доцент ВШ ТМ, к. ф.-м. н. </a:t>
            </a:r>
            <a:r>
              <a:rPr lang="ru-RU" dirty="0" err="1" smtClean="0">
                <a:solidFill>
                  <a:schemeClr val="tx1"/>
                </a:solidFill>
              </a:rPr>
              <a:t>Витохин</a:t>
            </a:r>
            <a:r>
              <a:rPr lang="ru-RU" dirty="0" smtClean="0">
                <a:solidFill>
                  <a:schemeClr val="tx1"/>
                </a:solidFill>
              </a:rPr>
              <a:t> Е.Ю.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29</a:t>
            </a:r>
            <a:r>
              <a:rPr lang="ru-RU" dirty="0" smtClean="0">
                <a:solidFill>
                  <a:schemeClr val="tx1"/>
                </a:solidFill>
              </a:rPr>
              <a:t>.0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.2020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на погрешность симулятора ГРП</a:t>
            </a:r>
            <a:r>
              <a:rPr lang="en-US" dirty="0" smtClean="0"/>
              <a:t> (</a:t>
            </a:r>
            <a:r>
              <a:rPr lang="en-US" i="1" dirty="0" smtClean="0"/>
              <a:t>F</a:t>
            </a:r>
            <a:r>
              <a:rPr lang="en-US" dirty="0" smtClean="0"/>
              <a:t> = 1)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48401" y="1626033"/>
                <a:ext cx="5825066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= 30.2 </a:t>
                </a:r>
                <a:r>
                  <a:rPr lang="ru-RU" sz="2400" dirty="0" err="1"/>
                  <a:t>Па·с</a:t>
                </a:r>
                <a:endParaRPr lang="en-US" sz="2400" dirty="0"/>
              </a:p>
              <a:p>
                <a:r>
                  <a:rPr lang="en-US" sz="2400" i="1" dirty="0"/>
                  <a:t>E</a:t>
                </a:r>
                <a:r>
                  <a:rPr lang="ru-RU" sz="2400" dirty="0"/>
                  <a:t> = 7.9 ГПа </a:t>
                </a:r>
                <a:endParaRPr lang="en-US" sz="2400" dirty="0"/>
              </a:p>
              <a:p>
                <a:r>
                  <a:rPr lang="ru-RU" sz="2400" i="1" dirty="0"/>
                  <a:t>ν</a:t>
                </a:r>
                <a:r>
                  <a:rPr lang="ru-RU" sz="2400" dirty="0"/>
                  <a:t> = 0.4</a:t>
                </a:r>
                <a:endParaRPr lang="en-US" sz="2400" dirty="0"/>
              </a:p>
              <a:p>
                <a:r>
                  <a:rPr lang="en-US" sz="2400" i="1" dirty="0"/>
                  <a:t>H</a:t>
                </a:r>
                <a:r>
                  <a:rPr lang="ru-RU" sz="2400" dirty="0"/>
                  <a:t> = 0.05 м</a:t>
                </a:r>
                <a:endParaRPr lang="en-US" sz="2400" dirty="0"/>
              </a:p>
              <a:p>
                <a:r>
                  <a:rPr lang="ru-RU" sz="2400" dirty="0"/>
                  <a:t>Время моделирования 60 минут</a:t>
                </a:r>
                <a:endParaRPr lang="en-US" sz="2400" dirty="0"/>
              </a:p>
              <a:p>
                <a:pPr>
                  <a:lnSpc>
                    <a:spcPct val="30000"/>
                  </a:lnSpc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безразмерный объем,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безразмерная длина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1" y="1626033"/>
                <a:ext cx="5825066" cy="4351338"/>
              </a:xfrm>
              <a:blipFill rotWithShape="1">
                <a:blip r:embed="rId2"/>
                <a:stretch>
                  <a:fillRect l="-1360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44356" y="1626033"/>
            <a:ext cx="4470401" cy="34120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10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42501"/>
                  </p:ext>
                </p:extLst>
              </p:nvPr>
            </p:nvGraphicFramePr>
            <p:xfrm>
              <a:off x="438697" y="5288566"/>
              <a:ext cx="5350193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42365"/>
                    <a:gridCol w="895985"/>
                    <a:gridCol w="2087880"/>
                    <a:gridCol w="1223963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Эксперимент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𝛥𝜎</m:t>
                              </m:r>
                            </m:oMath>
                          </a14:m>
                          <a:r>
                            <a:rPr lang="ru-RU" sz="1400">
                              <a:effectLst/>
                            </a:rPr>
                            <a:t>, МПа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·</a:t>
                          </a:r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en-US" sz="1400" baseline="30000" dirty="0">
                              <a:effectLst/>
                            </a:rPr>
                            <a:t>-9</a:t>
                          </a:r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:r>
                            <a:rPr lang="ru-RU" sz="1400" dirty="0">
                              <a:effectLst/>
                            </a:rPr>
                            <a:t>м</a:t>
                          </a:r>
                          <a:r>
                            <a:rPr lang="ru-RU" sz="1400" baseline="30000" dirty="0">
                              <a:effectLst/>
                            </a:rPr>
                            <a:t>3</a:t>
                          </a:r>
                          <a:r>
                            <a:rPr lang="en-US" sz="1400" dirty="0">
                              <a:effectLst/>
                            </a:rPr>
                            <a:t>/</a:t>
                          </a:r>
                          <a:r>
                            <a:rPr lang="ru-RU" sz="1400" dirty="0">
                              <a:effectLst/>
                            </a:rPr>
                            <a:t>мин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2.87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20.15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81660" algn="l"/>
                              <a:tab pos="1163320" algn="l"/>
                              <a:tab pos="1744980" algn="l"/>
                              <a:tab pos="2326640" algn="l"/>
                              <a:tab pos="2908300" algn="l"/>
                              <a:tab pos="3489960" algn="l"/>
                              <a:tab pos="4071620" algn="l"/>
                              <a:tab pos="4653280" algn="l"/>
                              <a:tab pos="5234940" algn="l"/>
                              <a:tab pos="5816600" algn="l"/>
                              <a:tab pos="6398260" algn="l"/>
                              <a:tab pos="6979920" algn="l"/>
                              <a:tab pos="7561580" algn="l"/>
                              <a:tab pos="8143240" algn="l"/>
                              <a:tab pos="8724900" algn="l"/>
                              <a:tab pos="930656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0.608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4.3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0.587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6.45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516.38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0.573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42501"/>
                  </p:ext>
                </p:extLst>
              </p:nvPr>
            </p:nvGraphicFramePr>
            <p:xfrm>
              <a:off x="438697" y="5288566"/>
              <a:ext cx="5350193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42365"/>
                    <a:gridCol w="895985"/>
                    <a:gridCol w="2087880"/>
                    <a:gridCol w="1223963"/>
                  </a:tblGrid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Эксперимент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27027" t="-15000" r="-366892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98246" t="-15000" r="-58772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37313" t="-15000" b="-340000"/>
                          </a:stretch>
                        </a:blipFill>
                      </a:tcPr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2.87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20.15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81660" algn="l"/>
                              <a:tab pos="1163320" algn="l"/>
                              <a:tab pos="1744980" algn="l"/>
                              <a:tab pos="2326640" algn="l"/>
                              <a:tab pos="2908300" algn="l"/>
                              <a:tab pos="3489960" algn="l"/>
                              <a:tab pos="4071620" algn="l"/>
                              <a:tab pos="4653280" algn="l"/>
                              <a:tab pos="5234940" algn="l"/>
                              <a:tab pos="5816600" algn="l"/>
                              <a:tab pos="6398260" algn="l"/>
                              <a:tab pos="6979920" algn="l"/>
                              <a:tab pos="7561580" algn="l"/>
                              <a:tab pos="8143240" algn="l"/>
                              <a:tab pos="8724900" algn="l"/>
                              <a:tab pos="930656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0.608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4.3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0.587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6.45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516.38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0.573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24753" y="5356661"/>
                <a:ext cx="61044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М</a:t>
                </a:r>
                <a:r>
                  <a:rPr lang="ru-RU" sz="2400" dirty="0" smtClean="0"/>
                  <a:t>аксимальное расхождение показателя степенной аппроксимации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составляет 6.1%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53" y="5356661"/>
                <a:ext cx="6104467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598" t="-5882" r="-599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8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7327" cy="1325563"/>
          </a:xfrm>
        </p:spPr>
        <p:txBody>
          <a:bodyPr/>
          <a:lstStyle/>
          <a:p>
            <a:r>
              <a:rPr lang="ru-RU" dirty="0" smtClean="0"/>
              <a:t>Тест на погрешность симулятора ГРП</a:t>
            </a:r>
            <a:r>
              <a:rPr lang="en-US" dirty="0" smtClean="0"/>
              <a:t> (</a:t>
            </a:r>
            <a:r>
              <a:rPr lang="en-US" i="1" dirty="0" smtClean="0"/>
              <a:t>F</a:t>
            </a:r>
            <a:r>
              <a:rPr lang="en-US" dirty="0" smtClean="0"/>
              <a:t> = 1</a:t>
            </a:r>
            <a:r>
              <a:rPr lang="ru-RU" dirty="0" smtClean="0"/>
              <a:t>0</a:t>
            </a:r>
            <a:r>
              <a:rPr lang="en-US" dirty="0" smtClean="0"/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34666" y="1690688"/>
                <a:ext cx="5427134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/>
                  <a:t>= </a:t>
                </a:r>
                <a:r>
                  <a:rPr lang="ru-RU" sz="2400" dirty="0"/>
                  <a:t>30.2 </a:t>
                </a:r>
                <a:r>
                  <a:rPr lang="ru-RU" sz="2400" dirty="0" err="1" smtClean="0"/>
                  <a:t>Па·с</a:t>
                </a:r>
                <a:endParaRPr lang="en-US" sz="2400" dirty="0" smtClean="0"/>
              </a:p>
              <a:p>
                <a:r>
                  <a:rPr lang="en-US" sz="2400" i="1" dirty="0"/>
                  <a:t>E</a:t>
                </a:r>
                <a:r>
                  <a:rPr lang="ru-RU" sz="2400" dirty="0"/>
                  <a:t> = 7.9 ГПа </a:t>
                </a:r>
                <a:endParaRPr lang="en-US" sz="2400" dirty="0" smtClean="0"/>
              </a:p>
              <a:p>
                <a:r>
                  <a:rPr lang="ru-RU" sz="2400" i="1" dirty="0"/>
                  <a:t>ν</a:t>
                </a:r>
                <a:r>
                  <a:rPr lang="ru-RU" sz="2400" dirty="0"/>
                  <a:t> = </a:t>
                </a:r>
                <a:r>
                  <a:rPr lang="ru-RU" sz="2400" dirty="0" smtClean="0"/>
                  <a:t>0.4</a:t>
                </a:r>
                <a:endParaRPr lang="en-US" sz="2400" dirty="0" smtClean="0"/>
              </a:p>
              <a:p>
                <a:r>
                  <a:rPr lang="en-US" sz="2400" i="1" dirty="0" smtClean="0"/>
                  <a:t>H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= 0.05 </a:t>
                </a:r>
                <a:r>
                  <a:rPr lang="ru-RU" sz="2400" dirty="0" smtClean="0"/>
                  <a:t>м</a:t>
                </a:r>
                <a:endParaRPr lang="en-US" sz="2400" dirty="0" smtClean="0"/>
              </a:p>
              <a:p>
                <a:r>
                  <a:rPr lang="ru-RU" sz="2400" dirty="0" smtClean="0"/>
                  <a:t>Время моделирования 60 минут</a:t>
                </a:r>
                <a:endParaRPr lang="en-US" sz="2400" dirty="0" smtClean="0"/>
              </a:p>
              <a:p>
                <a:pPr>
                  <a:lnSpc>
                    <a:spcPct val="30000"/>
                  </a:lnSpc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безразмерный объем,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безразмерная длина</a:t>
                </a:r>
              </a:p>
              <a:p>
                <a:endParaRPr lang="en-US" dirty="0" smtClean="0"/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66" y="1690688"/>
                <a:ext cx="5427134" cy="4351338"/>
              </a:xfrm>
              <a:blipFill rotWithShape="1">
                <a:blip r:embed="rId2"/>
                <a:stretch>
                  <a:fillRect l="-1573" t="-1961" r="-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18391" y="1690687"/>
            <a:ext cx="4381923" cy="32808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79227" y="5356661"/>
                <a:ext cx="61044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М</a:t>
                </a:r>
                <a:r>
                  <a:rPr lang="ru-RU" sz="2400" dirty="0" smtClean="0"/>
                  <a:t>аксимальное расхождение показателя степенной аппроксимации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составляет </a:t>
                </a:r>
                <a:r>
                  <a:rPr lang="ru-RU" sz="2400" dirty="0" smtClean="0"/>
                  <a:t>1.8%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227" y="5356661"/>
                <a:ext cx="610446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598" t="-5882" r="-599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798926"/>
                  </p:ext>
                </p:extLst>
              </p:nvPr>
            </p:nvGraphicFramePr>
            <p:xfrm>
              <a:off x="814280" y="5356661"/>
              <a:ext cx="5264787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42365"/>
                    <a:gridCol w="895985"/>
                    <a:gridCol w="2087880"/>
                    <a:gridCol w="1138557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Эксперимент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𝛥𝜎</m:t>
                              </m:r>
                            </m:oMath>
                          </a14:m>
                          <a:r>
                            <a:rPr lang="ru-RU" sz="1400">
                              <a:effectLst/>
                            </a:rPr>
                            <a:t>, МПа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·</a:t>
                          </a:r>
                          <a:r>
                            <a:rPr lang="ru-RU" sz="1400">
                              <a:effectLst/>
                            </a:rPr>
                            <a:t>10</a:t>
                          </a:r>
                          <a:r>
                            <a:rPr lang="en-US" sz="1400" baseline="30000">
                              <a:effectLst/>
                            </a:rPr>
                            <a:t>-9</a:t>
                          </a:r>
                          <a:r>
                            <a:rPr lang="en-US" sz="1400">
                              <a:effectLst/>
                            </a:rPr>
                            <a:t>, </a:t>
                          </a:r>
                          <a:r>
                            <a:rPr lang="ru-RU" sz="1400">
                              <a:effectLst/>
                            </a:rPr>
                            <a:t>м</a:t>
                          </a:r>
                          <a:r>
                            <a:rPr lang="ru-RU" sz="1400" baseline="30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/</a:t>
                          </a:r>
                          <a:r>
                            <a:rPr lang="ru-RU" sz="1400">
                              <a:effectLst/>
                            </a:rPr>
                            <a:t>мин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20.15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81660" algn="l"/>
                              <a:tab pos="1163320" algn="l"/>
                              <a:tab pos="1744980" algn="l"/>
                              <a:tab pos="2326640" algn="l"/>
                              <a:tab pos="2908300" algn="l"/>
                              <a:tab pos="3489960" algn="l"/>
                              <a:tab pos="4071620" algn="l"/>
                              <a:tab pos="4653280" algn="l"/>
                              <a:tab pos="5234940" algn="l"/>
                              <a:tab pos="5816600" algn="l"/>
                              <a:tab pos="6398260" algn="l"/>
                              <a:tab pos="6979920" algn="l"/>
                              <a:tab pos="7561580" algn="l"/>
                              <a:tab pos="8143240" algn="l"/>
                              <a:tab pos="8724900" algn="l"/>
                              <a:tab pos="930656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0.691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7.65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0.681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11.47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516.38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0.679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798926"/>
                  </p:ext>
                </p:extLst>
              </p:nvPr>
            </p:nvGraphicFramePr>
            <p:xfrm>
              <a:off x="814280" y="5356661"/>
              <a:ext cx="5264787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42365"/>
                    <a:gridCol w="895985"/>
                    <a:gridCol w="2087880"/>
                    <a:gridCol w="1138557"/>
                  </a:tblGrid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Эксперимент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27891" t="-15000" r="-360544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97953" t="-15000" r="-54971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362032" t="-15000" r="-535" b="-340000"/>
                          </a:stretch>
                        </a:blipFill>
                      </a:tcPr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20.15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81660" algn="l"/>
                              <a:tab pos="1163320" algn="l"/>
                              <a:tab pos="1744980" algn="l"/>
                              <a:tab pos="2326640" algn="l"/>
                              <a:tab pos="2908300" algn="l"/>
                              <a:tab pos="3489960" algn="l"/>
                              <a:tab pos="4071620" algn="l"/>
                              <a:tab pos="4653280" algn="l"/>
                              <a:tab pos="5234940" algn="l"/>
                              <a:tab pos="5816600" algn="l"/>
                              <a:tab pos="6398260" algn="l"/>
                              <a:tab pos="6979920" algn="l"/>
                              <a:tab pos="7561580" algn="l"/>
                              <a:tab pos="8143240" algn="l"/>
                              <a:tab pos="8724900" algn="l"/>
                              <a:tab pos="930656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0.691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7.65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0.681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11.47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516.38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0.679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69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4680" y="3974676"/>
            <a:ext cx="4317539" cy="28833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45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Тест на предельные переходы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62220" y="4777772"/>
                <a:ext cx="721175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 smtClean="0"/>
                  <a:t>Показатель аппроксимирующей степенной функции (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800" dirty="0" smtClean="0"/>
                  <a:t>) должен лежать в пределах от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 smtClean="0"/>
                  <a:t>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1800" dirty="0" smtClean="0"/>
                  <a:t>.</a:t>
                </a:r>
                <a:br>
                  <a:rPr lang="ru-RU" sz="1800" dirty="0" smtClean="0"/>
                </a:br>
                <a:r>
                  <a:rPr lang="ru-RU" sz="1800" dirty="0" smtClean="0"/>
                  <a:t>При </a:t>
                </a:r>
                <a:r>
                  <a:rPr lang="ru-RU" sz="1800" dirty="0"/>
                  <a:t>наименьшем факторе формы </a:t>
                </a:r>
                <a:r>
                  <a:rPr lang="en-US" sz="1800" i="1" dirty="0"/>
                  <a:t>F</a:t>
                </a:r>
                <a:r>
                  <a:rPr lang="ru-RU" sz="1800" dirty="0"/>
                  <a:t> = 10</a:t>
                </a:r>
                <a:r>
                  <a:rPr lang="ru-RU" sz="1800" baseline="30000" dirty="0"/>
                  <a:t>-2</a:t>
                </a:r>
                <a:r>
                  <a:rPr lang="ru-RU" sz="1800" dirty="0"/>
                  <a:t> параметр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800" dirty="0" smtClean="0"/>
                  <a:t> = </a:t>
                </a:r>
                <a:r>
                  <a:rPr lang="ru-RU" sz="1800" dirty="0"/>
                  <a:t>0.485 и относительная погрешность равна 9.2%. При факторе формы </a:t>
                </a:r>
                <a:r>
                  <a:rPr lang="en-US" sz="1800" i="1" dirty="0"/>
                  <a:t>F</a:t>
                </a:r>
                <a:r>
                  <a:rPr lang="ru-RU" sz="1800" dirty="0"/>
                  <a:t> = 10</a:t>
                </a:r>
                <a:r>
                  <a:rPr lang="ru-RU" sz="1800" baseline="30000" dirty="0"/>
                  <a:t>4</a:t>
                </a:r>
                <a:r>
                  <a:rPr lang="ru-RU" sz="1800" dirty="0"/>
                  <a:t> параметр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800" dirty="0" smtClean="0"/>
                  <a:t> = </a:t>
                </a:r>
                <a:r>
                  <a:rPr lang="ru-RU" sz="1800" dirty="0"/>
                  <a:t>0.8, а относительная погрешность равна нулю.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2220" y="4777772"/>
                <a:ext cx="7211752" cy="4351338"/>
              </a:xfrm>
              <a:blipFill rotWithShape="1">
                <a:blip r:embed="rId3"/>
                <a:stretch>
                  <a:fillRect l="-676" t="-1261" r="-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953717"/>
            <a:ext cx="4224020" cy="3047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64643" y="1090519"/>
                <a:ext cx="6187211" cy="346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/>
                  <a:t>= 0.3 </a:t>
                </a:r>
                <a:r>
                  <a:rPr lang="ru-RU" sz="2200" dirty="0" err="1" smtClean="0"/>
                  <a:t>Па·с</a:t>
                </a: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i="1" dirty="0" smtClean="0"/>
                  <a:t>E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= 13.13 ГПа </a:t>
                </a: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200" i="1" dirty="0" smtClean="0"/>
                  <a:t>ν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= </a:t>
                </a:r>
                <a:r>
                  <a:rPr lang="ru-RU" sz="2200" dirty="0" smtClean="0"/>
                  <a:t>0.2</a:t>
                </a: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i="1" dirty="0" smtClean="0"/>
                  <a:t>H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= 20 </a:t>
                </a:r>
                <a:r>
                  <a:rPr lang="ru-RU" sz="2200" dirty="0" smtClean="0"/>
                  <a:t>м</a:t>
                </a: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200" dirty="0" smtClean="0"/>
                  <a:t>Время </a:t>
                </a:r>
                <a:r>
                  <a:rPr lang="ru-RU" sz="2200" dirty="0"/>
                  <a:t>моделирования 60 </a:t>
                </a:r>
                <a:r>
                  <a:rPr lang="ru-RU" sz="2200" dirty="0" smtClean="0"/>
                  <a:t>минут</a:t>
                </a: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i="1" dirty="0" smtClean="0"/>
                  <a:t>Q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= 1 </a:t>
                </a:r>
                <a:r>
                  <a:rPr lang="ru-RU" sz="2200" dirty="0" smtClean="0"/>
                  <a:t>м</a:t>
                </a:r>
                <a:r>
                  <a:rPr lang="ru-RU" sz="2200" baseline="30000" dirty="0" smtClean="0"/>
                  <a:t>3</a:t>
                </a:r>
                <a:r>
                  <a:rPr lang="ru-RU" sz="2200" dirty="0" smtClean="0"/>
                  <a:t>/мин</a:t>
                </a: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200" dirty="0" smtClean="0"/>
                  <a:t>Разность </a:t>
                </a:r>
                <a:r>
                  <a:rPr lang="ru-RU" sz="2200" dirty="0"/>
                  <a:t>сжимающих напряжений изменялась в пределах от 0.359 до 11.245 </a:t>
                </a:r>
                <a:r>
                  <a:rPr lang="ru-RU" sz="2200" dirty="0" smtClean="0"/>
                  <a:t>МПа</a:t>
                </a:r>
                <a:endParaRPr lang="en-US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2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–</a:t>
                </a:r>
                <a:r>
                  <a:rPr lang="ru-RU" dirty="0" smtClean="0"/>
                  <a:t> безразмерный объем,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dirty="0"/>
                  <a:t> –</a:t>
                </a:r>
                <a:r>
                  <a:rPr lang="ru-RU" dirty="0" smtClean="0"/>
                  <a:t> безразмерная длина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43" y="1090519"/>
                <a:ext cx="6187211" cy="3469348"/>
              </a:xfrm>
              <a:prstGeom prst="rect">
                <a:avLst/>
              </a:prstGeom>
              <a:blipFill rotWithShape="1">
                <a:blip r:embed="rId5"/>
                <a:stretch>
                  <a:fillRect l="-1379" t="-879" r="-1182" b="-1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2556" y="1117970"/>
                <a:ext cx="1676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y = 4.41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0.8</m:t>
                        </m:r>
                      </m:sup>
                    </m:sSup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56" y="1117970"/>
                <a:ext cx="1676401" cy="307777"/>
              </a:xfrm>
              <a:prstGeom prst="rect">
                <a:avLst/>
              </a:prstGeom>
              <a:blipFill>
                <a:blip r:embed="rId6"/>
                <a:stretch>
                  <a:fillRect l="-1091" b="-2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60966" y="2968650"/>
                <a:ext cx="15425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y = 0.61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0.</m:t>
                        </m:r>
                        <m:r>
                          <a:rPr lang="en-US" sz="1400" b="0" i="1" smtClean="0">
                            <a:latin typeface="Cambria Math"/>
                          </a:rPr>
                          <m:t>485</m:t>
                        </m:r>
                      </m:sup>
                    </m:sSup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966" y="2968650"/>
                <a:ext cx="1542553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186" b="-2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36" y="8803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Тест на утечки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2" y="1288833"/>
            <a:ext cx="4223761" cy="268280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1511" y="3971636"/>
            <a:ext cx="4223761" cy="2669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5824295" y="975689"/>
                <a:ext cx="5913583" cy="41063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/>
                  <a:t>= 0.</a:t>
                </a:r>
                <a:r>
                  <a:rPr lang="en-US" sz="2000" dirty="0"/>
                  <a:t>04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Па·с</a:t>
                </a:r>
                <a:endParaRPr lang="en-US" sz="2000" dirty="0"/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/>
                  <a:t>E</a:t>
                </a:r>
                <a:r>
                  <a:rPr lang="ru-RU" sz="2000" dirty="0"/>
                  <a:t> = </a:t>
                </a:r>
                <a:r>
                  <a:rPr lang="en-US" sz="2000" dirty="0"/>
                  <a:t>25</a:t>
                </a:r>
                <a:r>
                  <a:rPr lang="ru-RU" sz="2000" dirty="0"/>
                  <a:t> ГПа </a:t>
                </a:r>
                <a:endParaRPr lang="en-US" sz="2000" dirty="0"/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000" i="1" dirty="0"/>
                  <a:t>ν</a:t>
                </a:r>
                <a:r>
                  <a:rPr lang="ru-RU" sz="2000" dirty="0"/>
                  <a:t> = 0.2</a:t>
                </a:r>
                <a:r>
                  <a:rPr lang="en-US" sz="2000" dirty="0"/>
                  <a:t>5</a:t>
                </a:r>
                <a:endParaRPr lang="ru-RU" sz="2000" dirty="0"/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/>
                  <a:t>H</a:t>
                </a:r>
                <a:r>
                  <a:rPr lang="ru-RU" sz="2000" i="1" dirty="0"/>
                  <a:t> </a:t>
                </a:r>
                <a:r>
                  <a:rPr lang="ru-RU" sz="2000" dirty="0"/>
                  <a:t>= </a:t>
                </a:r>
                <a:r>
                  <a:rPr lang="en-US" sz="2000" dirty="0"/>
                  <a:t>5</a:t>
                </a:r>
                <a:r>
                  <a:rPr lang="ru-RU" sz="2000" dirty="0"/>
                  <a:t> м</a:t>
                </a:r>
                <a:endParaRPr lang="en-US" sz="2000" dirty="0"/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000" dirty="0"/>
                  <a:t>Время моделирования </a:t>
                </a:r>
                <a:r>
                  <a:rPr lang="en-US" sz="2000" dirty="0"/>
                  <a:t>1</a:t>
                </a:r>
                <a:r>
                  <a:rPr lang="ru-RU" sz="2000" dirty="0"/>
                  <a:t>0 минут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/>
                  <a:t>Q</a:t>
                </a:r>
                <a:r>
                  <a:rPr lang="ru-RU" sz="2000" dirty="0"/>
                  <a:t> = </a:t>
                </a:r>
                <a:r>
                  <a:rPr lang="en-US" sz="2000" dirty="0"/>
                  <a:t>6</a:t>
                </a:r>
                <a:r>
                  <a:rPr lang="ru-RU" sz="2000" dirty="0"/>
                  <a:t> м</a:t>
                </a:r>
                <a:r>
                  <a:rPr lang="ru-RU" sz="2000" baseline="30000" dirty="0"/>
                  <a:t>3</a:t>
                </a:r>
                <a:r>
                  <a:rPr lang="ru-RU" sz="2000" dirty="0" smtClean="0"/>
                  <a:t>/мин</a:t>
                </a:r>
                <a:endParaRPr lang="ru-RU" sz="2000" dirty="0"/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 err="1"/>
                  <a:t>Δσ</a:t>
                </a:r>
                <a:r>
                  <a:rPr lang="en-US" sz="2000" dirty="0"/>
                  <a:t> = </a:t>
                </a:r>
                <a:r>
                  <a:rPr lang="ru-RU" sz="2000" dirty="0" smtClean="0"/>
                  <a:t>16 МПа</a:t>
                </a:r>
                <a:endParaRPr lang="en-US" sz="2000" dirty="0" smtClean="0"/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 smtClean="0"/>
                  <a:t>F</a:t>
                </a:r>
                <a:r>
                  <a:rPr lang="en-US" sz="2000" dirty="0" smtClean="0"/>
                  <a:t> = 100</a:t>
                </a:r>
                <a:endParaRPr lang="ru-RU" sz="2000" dirty="0"/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безразмерный объем,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безразмерная </a:t>
                </a:r>
                <a:r>
                  <a:rPr lang="ru-RU" sz="1800" dirty="0" smtClean="0"/>
                  <a:t>длина,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ru-RU" sz="1800" dirty="0" smtClean="0"/>
                  <a:t> безразмерный параметр утечек,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/>
                      </a:rPr>
                      <m:t>𝜂</m:t>
                    </m:r>
                  </m:oMath>
                </a14:m>
                <a:r>
                  <a:rPr lang="ru-RU" sz="1800" dirty="0" smtClean="0"/>
                  <a:t> – эффективность жидкости ГРП</a:t>
                </a:r>
                <a:endParaRPr lang="ru-RU" sz="1800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95" y="975689"/>
                <a:ext cx="5913583" cy="4106327"/>
              </a:xfrm>
              <a:prstGeom prst="rect">
                <a:avLst/>
              </a:prstGeom>
              <a:blipFill rotWithShape="1">
                <a:blip r:embed="rId4"/>
                <a:stretch>
                  <a:fillRect l="-824" t="-742" r="-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4295" y="4673716"/>
                <a:ext cx="5401734" cy="263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1−</m:t>
                          </m:r>
                          <m:r>
                            <a:rPr lang="el-GR" i="1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~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Показатель аппроксимации степенной </a:t>
                </a:r>
                <a:r>
                  <a:rPr lang="ru-RU" dirty="0"/>
                  <a:t>зависимости для всех расчётов отличается от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не более чем на 7.2%. </a:t>
                </a:r>
                <a:endParaRPr lang="en-US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95" y="4673716"/>
                <a:ext cx="5401734" cy="2638094"/>
              </a:xfrm>
              <a:prstGeom prst="rect">
                <a:avLst/>
              </a:prstGeom>
              <a:blipFill rotWithShape="1">
                <a:blip r:embed="rId5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7088" y="1666610"/>
                <a:ext cx="1676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y = 0.05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−0.536</m:t>
                        </m:r>
                      </m:sup>
                    </m:sSup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088" y="1666610"/>
                <a:ext cx="1676401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727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08844" y="3171838"/>
                <a:ext cx="1676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y = 0.03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</a:rPr>
                          <m:t>0.463</m:t>
                        </m:r>
                      </m:sup>
                    </m:sSup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44" y="3171838"/>
                <a:ext cx="1676401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09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5502"/>
                <a:ext cx="10919604" cy="464146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Проверена корректность реализации основных допущений модели </a:t>
                </a:r>
                <a:r>
                  <a:rPr lang="en-US" sz="3200" dirty="0" smtClean="0"/>
                  <a:t>Planar3D</a:t>
                </a:r>
                <a:r>
                  <a:rPr lang="ru-RU" sz="3200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Для этого были произведены следующие тесты:</a:t>
                </a:r>
              </a:p>
              <a:p>
                <a:pPr lvl="1"/>
                <a:r>
                  <a:rPr lang="ru-RU" sz="2800" u="sng" dirty="0" smtClean="0"/>
                  <a:t>Точность численной схемы </a:t>
                </a:r>
                <a:r>
                  <a:rPr lang="ru-RU" sz="2800" dirty="0" smtClean="0"/>
                  <a:t>(6 расчетов), построена зависимость безразмерной длины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2800" dirty="0" smtClean="0"/>
                  <a:t> от безразмерного объема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2800" dirty="0" smtClean="0"/>
                  <a:t> для одного и того же фактора формы </a:t>
                </a:r>
                <a:r>
                  <a:rPr lang="en-US" sz="2800" i="1" dirty="0" smtClean="0"/>
                  <a:t>F</a:t>
                </a:r>
                <a:r>
                  <a:rPr lang="ru-RU" sz="2800" i="1" dirty="0" smtClean="0"/>
                  <a:t>.</a:t>
                </a:r>
              </a:p>
              <a:p>
                <a:pPr lvl="1"/>
                <a:r>
                  <a:rPr lang="ru-RU" sz="2800" u="sng" dirty="0" smtClean="0"/>
                  <a:t>Точность предельных переходов </a:t>
                </a:r>
                <a:r>
                  <a:rPr lang="ru-RU" sz="2800" dirty="0" smtClean="0"/>
                  <a:t>(</a:t>
                </a:r>
                <a:r>
                  <a:rPr lang="ru-RU" sz="2800" dirty="0"/>
                  <a:t>7</a:t>
                </a:r>
                <a:r>
                  <a:rPr lang="ru-RU" sz="2800" dirty="0" smtClean="0"/>
                  <a:t> расчетов), проведено сравнение предельных результатов с решениями моделей </a:t>
                </a:r>
                <a:r>
                  <a:rPr lang="en-US" sz="2800" dirty="0" smtClean="0"/>
                  <a:t>Radial </a:t>
                </a:r>
                <a:r>
                  <a:rPr lang="ru-RU" sz="2800" dirty="0" smtClean="0"/>
                  <a:t>и </a:t>
                </a:r>
                <a:r>
                  <a:rPr lang="en-US" sz="2800" dirty="0" smtClean="0"/>
                  <a:t>PKN</a:t>
                </a:r>
                <a:r>
                  <a:rPr lang="ru-RU" sz="2800" dirty="0"/>
                  <a:t>.</a:t>
                </a:r>
                <a:endParaRPr lang="en-US" sz="2800" dirty="0"/>
              </a:p>
              <a:p>
                <a:pPr lvl="1"/>
                <a:r>
                  <a:rPr lang="ru-RU" sz="2800" u="sng" dirty="0"/>
                  <a:t>Т</a:t>
                </a:r>
                <a:r>
                  <a:rPr lang="ru-RU" sz="2800" u="sng" dirty="0" smtClean="0"/>
                  <a:t>очность учета утечек </a:t>
                </a:r>
                <a:r>
                  <a:rPr lang="ru-RU" sz="2800" dirty="0" smtClean="0"/>
                  <a:t>(10 расчетов), </a:t>
                </a:r>
                <a:r>
                  <a:rPr lang="ru-RU" sz="2800" dirty="0"/>
                  <a:t>построена зависимость </a:t>
                </a:r>
                <a:r>
                  <a:rPr lang="ru-RU" sz="2800" dirty="0" smtClean="0"/>
                  <a:t>безразмерной функции утечек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ru-RU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1−</m:t>
                        </m:r>
                        <m:r>
                          <a:rPr lang="el-GR" sz="2800" i="1">
                            <a:latin typeface="Cambria Math"/>
                          </a:rPr>
                          <m:t>𝜂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sz="2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 smtClean="0"/>
                  <a:t> от </a:t>
                </a:r>
                <a:r>
                  <a:rPr lang="ru-RU" sz="2800" dirty="0"/>
                  <a:t>безразмерного объема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при различных значениях безразмерного коэффициента Картера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i="1" dirty="0"/>
              </a:p>
              <a:p>
                <a:pPr lvl="1"/>
                <a:endParaRPr lang="en-US" sz="2800" dirty="0" smtClean="0"/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5502"/>
                <a:ext cx="10919604" cy="4641461"/>
              </a:xfrm>
              <a:blipFill rotWithShape="1">
                <a:blip r:embed="rId2"/>
                <a:stretch>
                  <a:fillRect l="-1340" t="-2628" r="-1228" b="-3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509" y="27388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49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27" y="20122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Технология </a:t>
            </a:r>
            <a:r>
              <a:rPr lang="ru-RU" dirty="0" err="1" smtClean="0"/>
              <a:t>гидроразрыва</a:t>
            </a:r>
            <a:r>
              <a:rPr lang="ru-RU" dirty="0" smtClean="0"/>
              <a:t> пласта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27" y="1933806"/>
            <a:ext cx="6194203" cy="5170398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разработки </a:t>
            </a:r>
            <a:r>
              <a:rPr lang="ru-RU" dirty="0" err="1"/>
              <a:t>низкопроницаемых</a:t>
            </a:r>
            <a:r>
              <a:rPr lang="ru-RU" dirty="0"/>
              <a:t> </a:t>
            </a:r>
            <a:r>
              <a:rPr lang="ru-RU" dirty="0" smtClean="0"/>
              <a:t>коллекторов используется технология </a:t>
            </a:r>
            <a:r>
              <a:rPr lang="ru-RU" dirty="0" err="1" smtClean="0"/>
              <a:t>гидроразрыва</a:t>
            </a:r>
            <a:r>
              <a:rPr lang="ru-RU" dirty="0" smtClean="0"/>
              <a:t> пласта </a:t>
            </a:r>
            <a:r>
              <a:rPr lang="ru-RU" dirty="0"/>
              <a:t>(ГРП). </a:t>
            </a:r>
            <a:endParaRPr lang="en-US" dirty="0"/>
          </a:p>
          <a:p>
            <a:r>
              <a:rPr lang="ru-RU" dirty="0"/>
              <a:t>Технология ГРП заключается в нагнетании в скважину жидкости под большим давлением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описания процесса ГРП используются математические модели.</a:t>
            </a:r>
            <a:endParaRPr lang="ru-RU" sz="3600" dirty="0"/>
          </a:p>
        </p:txBody>
      </p:sp>
      <p:pic>
        <p:nvPicPr>
          <p:cNvPr id="4" name="Picture 2" descr="Водоснабжение. Водоотведение. Теплоснабжение. - Гидроразрыв пласт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72" y="2236780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73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Постановка задачи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7868" y="139430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1800" dirty="0" smtClean="0"/>
                  <a:t>В данной работе проверяется корректность реализации физико-математической трехмерной модели </a:t>
                </a:r>
                <a:r>
                  <a:rPr lang="en-US" sz="1800" dirty="0" smtClean="0"/>
                  <a:t>Planar</a:t>
                </a:r>
                <a:r>
                  <a:rPr lang="ru-RU" sz="1800" dirty="0" smtClean="0"/>
                  <a:t>3</a:t>
                </a:r>
                <a:r>
                  <a:rPr lang="en-US" sz="1800" dirty="0" smtClean="0"/>
                  <a:t>D</a:t>
                </a:r>
                <a:r>
                  <a:rPr lang="ru-RU" sz="1800" dirty="0" smtClean="0"/>
                  <a:t> в симуляторе ГРП, разработанном в НОЦ «</a:t>
                </a:r>
                <a:r>
                  <a:rPr lang="ru-RU" sz="1800" dirty="0" err="1" smtClean="0"/>
                  <a:t>Газпромнефть-Политех</a:t>
                </a:r>
                <a:r>
                  <a:rPr lang="ru-RU" sz="1800" dirty="0" smtClean="0"/>
                  <a:t>». </a:t>
                </a:r>
              </a:p>
              <a:p>
                <a:pPr marL="0" indent="0">
                  <a:buNone/>
                </a:pPr>
                <a:endParaRPr lang="ru-RU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	</a:t>
                </a:r>
                <a:r>
                  <a:rPr lang="ru-RU" sz="1800" dirty="0" smtClean="0"/>
                  <a:t>Рассмотрим трехслойный симметричный пласт с одинаковыми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𝐸</m:t>
                    </m:r>
                    <m:r>
                      <a:rPr lang="en-US" sz="1800" i="1" dirty="0">
                        <a:latin typeface="Cambria Math"/>
                      </a:rPr>
                      <m:t>, </m:t>
                    </m:r>
                    <m:r>
                      <a:rPr lang="el-GR" sz="1800" i="1" dirty="0">
                        <a:latin typeface="Cambria Math"/>
                      </a:rPr>
                      <m:t>𝜈</m:t>
                    </m:r>
                    <m:r>
                      <a:rPr lang="el-GR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 smtClean="0"/>
                  <a:t>в каждом из слоёв и </a:t>
                </a:r>
                <a:r>
                  <a:rPr lang="en-US" sz="1800" i="1" dirty="0" err="1" smtClean="0"/>
                  <a:t>Δσ</a:t>
                </a:r>
                <a:r>
                  <a:rPr lang="en-US" sz="1800" i="1" dirty="0" smtClean="0"/>
                  <a:t>&gt;0</a:t>
                </a:r>
                <a:r>
                  <a:rPr lang="ru-RU" sz="1800" dirty="0" smtClean="0"/>
                  <a:t>.</a:t>
                </a:r>
              </a:p>
              <a:p>
                <a:pPr marL="0" indent="0">
                  <a:buNone/>
                </a:pPr>
                <a:endParaRPr lang="ru-RU" sz="1800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Основные допущения модели </a:t>
                </a:r>
                <a:r>
                  <a:rPr lang="en-US" sz="1800" dirty="0" smtClean="0"/>
                  <a:t>Planar3D:</a:t>
                </a:r>
                <a:endParaRPr lang="ru-RU" sz="1800" dirty="0" smtClean="0"/>
              </a:p>
              <a:p>
                <a:r>
                  <a:rPr lang="ru-RU" sz="1800" dirty="0" smtClean="0"/>
                  <a:t>деформирование пласта, который представляется набором однородных и изотропных слоев параллельных друг другу, описывается линейной теорией упругости</a:t>
                </a:r>
              </a:p>
              <a:p>
                <a:r>
                  <a:rPr lang="ru-RU" sz="1800" dirty="0" smtClean="0"/>
                  <a:t>перенос жидкости в трещине, которая распространяется перпендикулярно минимальному сжимающему напряжению без лага, описывается уравнением теории смазки </a:t>
                </a:r>
              </a:p>
              <a:p>
                <a:r>
                  <a:rPr lang="ru-RU" sz="1800" dirty="0" smtClean="0"/>
                  <a:t>утечки представляются законом утечек Картера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ru-RU" sz="1800" dirty="0" smtClean="0"/>
              </a:p>
              <a:p>
                <a:endParaRPr lang="ru-RU" sz="1800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	</a:t>
                </a: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868" y="1394303"/>
                <a:ext cx="10515600" cy="4351338"/>
              </a:xfrm>
              <a:blipFill rotWithShape="1">
                <a:blip r:embed="rId2"/>
                <a:stretch>
                  <a:fillRect l="-464" t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3</a:t>
            </a:fld>
            <a:endParaRPr lang="ru-RU" dirty="0"/>
          </a:p>
        </p:txBody>
      </p:sp>
      <p:pic>
        <p:nvPicPr>
          <p:cNvPr id="7" name="Рисунок 6" descr="C:\Users\TrickyFox\Desktop\lay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6" y="4689489"/>
            <a:ext cx="4221277" cy="1875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340" y="330619"/>
            <a:ext cx="10515600" cy="1325563"/>
          </a:xfrm>
        </p:spPr>
        <p:txBody>
          <a:bodyPr/>
          <a:lstStyle/>
          <a:p>
            <a:r>
              <a:rPr lang="ru-RU" dirty="0" smtClean="0"/>
              <a:t>Методика проведения тестов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458781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Проверка реализуется путем сравнения результатов для предельных случаев с аналитическими решениями моделей </a:t>
            </a:r>
            <a:r>
              <a:rPr lang="en-US" dirty="0"/>
              <a:t>PKN</a:t>
            </a:r>
            <a:r>
              <a:rPr lang="ru-RU" dirty="0"/>
              <a:t> и </a:t>
            </a:r>
            <a:r>
              <a:rPr lang="en-US" dirty="0"/>
              <a:t>Radial</a:t>
            </a:r>
            <a:r>
              <a:rPr lang="ru-RU" dirty="0"/>
              <a:t>, а также соответствием результатов фундаментальным физическим законам.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C:\Users\TrickyFox\Desktop\pk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07" y="1296140"/>
            <a:ext cx="3134409" cy="28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rickyFox\Desktop\Radi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84" y="4319935"/>
            <a:ext cx="3646207" cy="1763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43347" y="6162868"/>
            <a:ext cx="294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Radial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72141" y="4227380"/>
            <a:ext cx="294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PKN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9334" y="3506323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Шель</a:t>
            </a:r>
            <a:r>
              <a:rPr lang="ru-RU" sz="2000" dirty="0" smtClean="0"/>
              <a:t>, 2017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97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9073" cy="1325563"/>
          </a:xfrm>
        </p:spPr>
        <p:txBody>
          <a:bodyPr/>
          <a:lstStyle/>
          <a:p>
            <a:r>
              <a:rPr lang="ru-RU" dirty="0" smtClean="0"/>
              <a:t>Уравнения, используемые в модели </a:t>
            </a:r>
            <a:r>
              <a:rPr lang="en-US" dirty="0" smtClean="0"/>
              <a:t>Planar 3D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indent="0" algn="r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, </m:t>
                      </m:r>
                    </m:oMath>
                  </m:oMathPara>
                </a14:m>
                <a:endParaRPr lang="ru-RU" b="0" dirty="0" smtClean="0">
                  <a:solidFill>
                    <a:srgbClr val="000000"/>
                  </a:solidFill>
                  <a:ea typeface="Times New Roman" charset="0"/>
                  <a:cs typeface="Times New Roman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ru-RU" sz="2000" dirty="0"/>
                  <a:t> – раскрытие трещины,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ru-RU" sz="2000" dirty="0"/>
                  <a:t> – </a:t>
                </a:r>
                <a:r>
                  <a:rPr lang="ru-RU" sz="2000" dirty="0" smtClean="0"/>
                  <a:t>двумерный поток </a:t>
                </a:r>
                <a:r>
                  <a:rPr lang="ru-RU" sz="2000" dirty="0"/>
                  <a:t>жидкости вдоль трещины,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2000" dirty="0"/>
                  <a:t> – стоковый член (одномерный поток утечек</a:t>
                </a:r>
                <a:r>
                  <a:rPr lang="ru-RU" sz="2000" dirty="0" smtClean="0"/>
                  <a:t>)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Cambria Math" charset="0"/>
                  </a:rPr>
                  <a:t> </a:t>
                </a:r>
                <a:r>
                  <a:rPr lang="ru-RU" sz="2000" dirty="0"/>
                  <a:t>–</a:t>
                </a:r>
                <a:r>
                  <a:rPr lang="en-US" sz="2000" i="1" dirty="0" smtClean="0">
                    <a:latin typeface="Cambria Math" charset="0"/>
                  </a:rPr>
                  <a:t> </a:t>
                </a:r>
                <a:r>
                  <a:rPr lang="ru-RU" sz="2000" dirty="0" smtClean="0"/>
                  <a:t>поток со скважины (задается дельта-функцией по пространству)</a:t>
                </a:r>
              </a:p>
              <a:p>
                <a:pPr indent="0">
                  <a:spcAft>
                    <a:spcPts val="0"/>
                  </a:spcAft>
                  <a:buNone/>
                </a:pPr>
                <a:endParaRPr lang="ru-RU" i="1" dirty="0" smtClean="0">
                  <a:latin typeface="Cambria Math" charset="0"/>
                </a:endParaRPr>
              </a:p>
              <a:p>
                <a:pPr indent="0">
                  <a:spcAft>
                    <a:spcPts val="0"/>
                  </a:spcAft>
                  <a:buNone/>
                </a:pPr>
                <a:endParaRPr lang="en-US" i="1" dirty="0" smtClean="0"/>
              </a:p>
              <a:p>
                <a:pPr indent="0">
                  <a:spcAft>
                    <a:spcPts val="0"/>
                  </a:spcAft>
                  <a:buNone/>
                </a:pPr>
                <a:endParaRPr lang="ru-RU" i="1" dirty="0" smtClean="0">
                  <a:latin typeface="Cambria Math"/>
                </a:endParaRPr>
              </a:p>
              <a:p>
                <a:pPr indent="0" algn="r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 −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srgbClr val="000000"/>
                  </a:solidFill>
                  <a:ea typeface="Times New Roman" charset="0"/>
                  <a:cs typeface="Times New Roman" charset="0"/>
                </a:endParaRPr>
              </a:p>
              <a:p>
                <a:pPr marL="0" indent="0" algn="ctr">
                  <a:buNone/>
                </a:pPr>
                <a:r>
                  <a:rPr lang="en-US" sz="1800" dirty="0"/>
                  <a:t>n</a:t>
                </a:r>
                <a:r>
                  <a:rPr lang="ru-RU" sz="1800" dirty="0"/>
                  <a:t> – показатель степени реологии жидкости ГРП,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ru-RU" sz="1800" dirty="0"/>
                  <a:t>- динамическая </a:t>
                </a:r>
                <a:r>
                  <a:rPr lang="ru-RU" sz="1800" dirty="0" smtClean="0"/>
                  <a:t>вязкость</a:t>
                </a:r>
                <a:endParaRPr lang="ru-RU" sz="1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4763" y="1434991"/>
            <a:ext cx="4581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Закон сохранения массы в трещине</a:t>
            </a:r>
            <a:r>
              <a:rPr lang="en-US" sz="2000" dirty="0"/>
              <a:t>:</a:t>
            </a:r>
            <a:endParaRPr lang="ru-RU" sz="20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38434" y="4267642"/>
            <a:ext cx="4442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Уравнение </a:t>
            </a:r>
            <a:r>
              <a:rPr lang="ru-RU" dirty="0" err="1"/>
              <a:t>Пуазейля</a:t>
            </a:r>
            <a:r>
              <a:rPr lang="ru-RU" dirty="0"/>
              <a:t>:</a:t>
            </a:r>
          </a:p>
          <a:p>
            <a:endParaRPr lang="ru-RU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2891" cy="1325563"/>
          </a:xfrm>
        </p:spPr>
        <p:txBody>
          <a:bodyPr/>
          <a:lstStyle/>
          <a:p>
            <a:r>
              <a:rPr lang="ru-RU" dirty="0" smtClean="0"/>
              <a:t>Уравнения, используемые в модели </a:t>
            </a:r>
            <a:r>
              <a:rPr lang="en-US" dirty="0" smtClean="0"/>
              <a:t>Planar 3D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10352"/>
                <a:ext cx="10515600" cy="4351338"/>
              </a:xfrm>
            </p:spPr>
            <p:txBody>
              <a:bodyPr/>
              <a:lstStyle/>
              <a:p>
                <a:pPr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ru-RU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  <a:p>
                <a:pPr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𝑛𝑒𝑡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000" dirty="0"/>
                  <a:t>–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</a:rPr>
                  <a:t>чистое давление,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𝜎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сжимающие напряжения</a:t>
                </a:r>
                <a:r>
                  <a:rPr lang="en-US" sz="2000" dirty="0"/>
                  <a:t>,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– </a:t>
                </a:r>
                <a:r>
                  <a:rPr lang="ru-RU" sz="2000" dirty="0"/>
                  <a:t>плоский модуль Юнга</a:t>
                </a:r>
                <a:endParaRPr lang="ru-RU" dirty="0"/>
              </a:p>
              <a:p>
                <a:pPr indent="0">
                  <a:spcAft>
                    <a:spcPts val="0"/>
                  </a:spcAft>
                  <a:buNone/>
                </a:pPr>
                <a:endParaRPr lang="en-US" i="1" dirty="0" smtClean="0"/>
              </a:p>
              <a:p>
                <a:pPr indent="0">
                  <a:spcAft>
                    <a:spcPts val="0"/>
                  </a:spcAft>
                  <a:buNone/>
                </a:pPr>
                <a:endParaRPr lang="en-US" i="1" dirty="0" smtClean="0"/>
              </a:p>
              <a:p>
                <a:pPr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𝑎𝑐𝑡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1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1800" dirty="0"/>
                  <a:t> – коэффициент утечек Картера,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</m:oMath>
                </a14:m>
                <a:r>
                  <a:rPr lang="ru-RU" sz="1800" dirty="0"/>
                  <a:t> – время активации, соответствующее моменту прохождения фронта трещины через точку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800" dirty="0"/>
                  <a:t>.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10352"/>
                <a:ext cx="10515600" cy="43513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8983" y="1640897"/>
            <a:ext cx="409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Связь давления и раскрытия трещины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72181" y="3926988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Уравнение утечек Картера: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6" y="-176741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Обезразмеривание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43000"/>
                <a:ext cx="10761133" cy="56472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Безразмерное чистое давление: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𝑛𝑒𝑡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Безразмерный объем: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Безразмерная длина, высота: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m:rPr>
                          <m:nor/>
                        </m:rPr>
                        <a:rPr lang="ru-RU"/>
                        <m:t>;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Безразмерное раскрытие: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Безразмерные утечки: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ru-RU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sSup>
                                    <m:sSupPr>
                                      <m:ctrlPr>
                                        <a:rPr lang="ru-RU" sz="2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3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43000"/>
                <a:ext cx="10761133" cy="5647267"/>
              </a:xfrm>
              <a:blipFill rotWithShape="1">
                <a:blip r:embed="rId2"/>
                <a:stretch>
                  <a:fillRect l="-849" t="-2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Фактор формы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	Получим </a:t>
                </a:r>
                <a:r>
                  <a:rPr lang="ru-RU" dirty="0"/>
                  <a:t>интегрально-дифференциальное уравнение для безразмерной ширины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dirty="0"/>
                  <a:t> для трехслойной среды с постоянной закачкой жидкости</a:t>
                </a:r>
                <a:r>
                  <a:rPr lang="ru-RU" dirty="0" smtClean="0"/>
                  <a:t>:</a:t>
                </a:r>
                <a:endParaRPr lang="ru-R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Sup>
                          <m:sSub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bSup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𝑎𝑐𝑡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𝛾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m:rPr>
                        <m:nor/>
                      </m:rPr>
                      <a:rPr lang="ru-RU" sz="2400"/>
                      <m:t>𝛿</m:t>
                    </m:r>
                  </m:oMath>
                </a14:m>
                <a:r>
                  <a:rPr lang="ru-RU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2400" dirty="0"/>
                  <a:t>)</a:t>
                </a:r>
              </a:p>
              <a:p>
                <a:pPr marL="0" indent="0">
                  <a:buNone/>
                </a:pPr>
                <a:r>
                  <a:rPr lang="ru-RU" dirty="0" smtClean="0"/>
                  <a:t>	Получен ключевой </a:t>
                </a:r>
                <a:r>
                  <a:rPr lang="ru-RU" dirty="0"/>
                  <a:t>безразмерный </a:t>
                </a:r>
                <a:r>
                  <a:rPr lang="ru-RU" dirty="0" smtClean="0"/>
                  <a:t>параметр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𝛾</m:t>
                    </m:r>
                  </m:oMath>
                </a14:m>
                <a:r>
                  <a:rPr lang="ru-RU" dirty="0" smtClean="0"/>
                  <a:t>, или обратный ему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ru-RU" dirty="0" smtClean="0"/>
                  <a:t> – фактор формы, </a:t>
                </a:r>
                <a:r>
                  <a:rPr lang="ru-RU" dirty="0"/>
                  <a:t>в значительной степени характеризующий форму трещины в трехслойной симметричной среде.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 r="-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pPr/>
              <a:t>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6667" y="5434234"/>
                <a:ext cx="4868333" cy="89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𝐹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67" y="5434234"/>
                <a:ext cx="4868333" cy="8913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Предельные значения </a:t>
            </a:r>
            <a:r>
              <a:rPr lang="ru-RU" dirty="0" smtClean="0"/>
              <a:t>фактора формы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53" y="3717985"/>
            <a:ext cx="7229164" cy="2934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07650" y="1992496"/>
                <a:ext cx="312189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i="0" dirty="0" smtClean="0">
                        <a:latin typeface="Cambria Math"/>
                      </a:rPr>
                      <m:t>Δ</m:t>
                    </m:r>
                    <m:r>
                      <a:rPr lang="ru-RU" sz="2800" i="1" dirty="0" err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ru-RU" sz="2800" dirty="0" smtClean="0"/>
                  <a:t> = 0.359 МПа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= </a:t>
                </a:r>
                <a:r>
                  <a:rPr lang="ru-RU" sz="2800" dirty="0" smtClean="0"/>
                  <a:t>10</a:t>
                </a:r>
                <a:r>
                  <a:rPr lang="ru-RU" sz="2800" baseline="30000" dirty="0" smtClean="0"/>
                  <a:t>-2</a:t>
                </a:r>
                <a:r>
                  <a:rPr lang="ru-RU" sz="2800" dirty="0" smtClean="0"/>
                  <a:t> </a:t>
                </a:r>
                <a:endParaRPr lang="en-US" sz="28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650" y="1992496"/>
                <a:ext cx="3121890" cy="1231106"/>
              </a:xfrm>
              <a:prstGeom prst="rect">
                <a:avLst/>
              </a:prstGeom>
              <a:blipFill rotWithShape="1">
                <a:blip r:embed="rId4"/>
                <a:stretch>
                  <a:fillRect t="-4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07650" y="4262582"/>
                <a:ext cx="312189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i="0" dirty="0" smtClean="0">
                        <a:latin typeface="Cambria Math"/>
                      </a:rPr>
                      <m:t>Δ</m:t>
                    </m:r>
                    <m:r>
                      <a:rPr lang="ru-RU" sz="2800" i="1" dirty="0" err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ru-RU" sz="2800" dirty="0" smtClean="0"/>
                  <a:t> = </a:t>
                </a:r>
                <a:r>
                  <a:rPr lang="en-US" sz="2800" dirty="0" smtClean="0"/>
                  <a:t>11.245</a:t>
                </a:r>
                <a:r>
                  <a:rPr lang="ru-RU" sz="2800" dirty="0" smtClean="0"/>
                  <a:t> МПа</a:t>
                </a: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= </a:t>
                </a:r>
                <a:r>
                  <a:rPr lang="ru-RU" sz="2800" dirty="0" smtClean="0"/>
                  <a:t>10</a:t>
                </a:r>
                <a:r>
                  <a:rPr lang="en-US" sz="2800" baseline="30000" dirty="0" smtClean="0"/>
                  <a:t>4</a:t>
                </a:r>
                <a:r>
                  <a:rPr lang="ru-RU" sz="2800" dirty="0" smtClean="0"/>
                  <a:t> </a:t>
                </a:r>
                <a:endParaRPr lang="en-US" sz="28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650" y="4262582"/>
                <a:ext cx="3121890" cy="1231106"/>
              </a:xfrm>
              <a:prstGeom prst="rect">
                <a:avLst/>
              </a:prstGeom>
              <a:blipFill rotWithShape="1">
                <a:blip r:embed="rId5"/>
                <a:stretch>
                  <a:fillRect t="-4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2" y="928703"/>
            <a:ext cx="7229165" cy="28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1089</Words>
  <Application>Microsoft Office PowerPoint</Application>
  <PresentationFormat>Произвольный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Санкт-Петербургский политехнический университет Петра Великого Высшая школа теоретической механики    Задача экспресс-оценки корректности моделирования трещины ГРП на примере постановки Planar3D   Барсуков Севастьян Сергеевич</vt:lpstr>
      <vt:lpstr>Технология гидроразрыва пласта</vt:lpstr>
      <vt:lpstr>Постановка задачи</vt:lpstr>
      <vt:lpstr>Методика проведения тестов</vt:lpstr>
      <vt:lpstr>Уравнения, используемые в модели Planar 3D</vt:lpstr>
      <vt:lpstr>Уравнения, используемые в модели Planar 3D</vt:lpstr>
      <vt:lpstr>Обезразмеривание</vt:lpstr>
      <vt:lpstr>Фактор формы</vt:lpstr>
      <vt:lpstr>Предельные значения фактора формы</vt:lpstr>
      <vt:lpstr>Тест на погрешность симулятора ГРП (F = 1)</vt:lpstr>
      <vt:lpstr>Тест на погрешность симулятора ГРП (F = 10)</vt:lpstr>
      <vt:lpstr>Тест на предельные переходы</vt:lpstr>
      <vt:lpstr>Тест на утечки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Петра Великого Высшая школа теоретической механики    Задача экспресс-оценки корректности моделирования трещины ГРП на примере постановки Planar3D   Барсуков Севастьян Сергеевич</dc:title>
  <dc:creator>Анастасия Свешникова</dc:creator>
  <cp:lastModifiedBy>TrickyFox</cp:lastModifiedBy>
  <cp:revision>65</cp:revision>
  <dcterms:created xsi:type="dcterms:W3CDTF">2020-06-03T22:24:39Z</dcterms:created>
  <dcterms:modified xsi:type="dcterms:W3CDTF">2020-06-25T20:51:58Z</dcterms:modified>
</cp:coreProperties>
</file>