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</p:sldMasterIdLst>
  <p:notesMasterIdLst>
    <p:notesMasterId r:id="rId24"/>
  </p:notesMasterIdLst>
  <p:sldIdLst>
    <p:sldId id="256" r:id="rId2"/>
    <p:sldId id="266" r:id="rId3"/>
    <p:sldId id="267" r:id="rId4"/>
    <p:sldId id="265" r:id="rId5"/>
    <p:sldId id="268" r:id="rId6"/>
    <p:sldId id="269" r:id="rId7"/>
    <p:sldId id="281" r:id="rId8"/>
    <p:sldId id="284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85" r:id="rId18"/>
    <p:sldId id="278" r:id="rId19"/>
    <p:sldId id="282" r:id="rId20"/>
    <p:sldId id="283" r:id="rId21"/>
    <p:sldId id="279" r:id="rId22"/>
    <p:sldId id="260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3548" autoAdjust="0"/>
  </p:normalViewPr>
  <p:slideViewPr>
    <p:cSldViewPr>
      <p:cViewPr varScale="1">
        <p:scale>
          <a:sx n="68" d="100"/>
          <a:sy n="68" d="100"/>
        </p:scale>
        <p:origin x="-144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Relationship Id="rId5" Type="http://schemas.openxmlformats.org/officeDocument/2006/relationships/image" Target="../media/image4.wmf"/><Relationship Id="rId4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Relationship Id="rId5" Type="http://schemas.openxmlformats.org/officeDocument/2006/relationships/image" Target="../media/image22.wmf"/><Relationship Id="rId4" Type="http://schemas.openxmlformats.org/officeDocument/2006/relationships/image" Target="../media/image21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56.wmf"/><Relationship Id="rId1" Type="http://schemas.openxmlformats.org/officeDocument/2006/relationships/image" Target="../media/image55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56.wmf"/><Relationship Id="rId1" Type="http://schemas.openxmlformats.org/officeDocument/2006/relationships/image" Target="../media/image5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0B1B3D-0FB4-451E-A9CF-DFBC5ABC3419}" type="datetimeFigureOut">
              <a:rPr lang="ru-RU" smtClean="0"/>
              <a:pPr/>
              <a:t>17.06.2021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273082-A321-42A0-A8E6-E4E59A22FDC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6CD7804-EAF6-4369-8813-7CB64B05A67D}" type="datetime1">
              <a:rPr lang="ru-RU" smtClean="0"/>
              <a:pPr/>
              <a:t>17.06.2021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2643C0-7C1C-4A9A-B3C1-566F6E0DFD62}" type="datetime1">
              <a:rPr lang="ru-RU" smtClean="0"/>
              <a:pPr/>
              <a:t>17.06.2021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E6591DF-D2A2-41EC-A3F4-35EF6485EC49}" type="datetime1">
              <a:rPr lang="ru-RU" smtClean="0"/>
              <a:pPr/>
              <a:t>17.06.2021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946FD11-EEA7-458B-8C4C-E288D55BD741}" type="datetime1">
              <a:rPr lang="ru-RU" smtClean="0"/>
              <a:pPr/>
              <a:t>17.06.2021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56D762F-F55C-4EBA-8755-BD8DFFC29133}" type="datetime1">
              <a:rPr lang="ru-RU" smtClean="0"/>
              <a:pPr/>
              <a:t>17.06.2021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2B3F545-60DE-4A7E-8B9F-F64CD8B142BE}" type="datetime1">
              <a:rPr lang="ru-RU" smtClean="0"/>
              <a:pPr/>
              <a:t>17.06.2021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EF1DFAF-2FA0-49A2-B2AF-A1E59FF0F9F5}" type="datetime1">
              <a:rPr lang="ru-RU" smtClean="0"/>
              <a:pPr/>
              <a:t>17.06.2021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8A51448-767C-4123-A588-D26D00B69855}" type="datetime1">
              <a:rPr lang="ru-RU" smtClean="0"/>
              <a:pPr/>
              <a:t>17.06.2021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46D6741-D148-478A-AC85-320FCCE778CC}" type="datetime1">
              <a:rPr lang="ru-RU" smtClean="0"/>
              <a:pPr/>
              <a:t>17.06.2021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91D9118F-2BC8-424F-9C2B-3F5DD5DE3531}" type="datetime1">
              <a:rPr lang="ru-RU" smtClean="0"/>
              <a:pPr/>
              <a:t>17.06.2021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AA77DE6-F80F-401E-B50F-311FDF5CEF32}" type="datetime1">
              <a:rPr lang="ru-RU" smtClean="0"/>
              <a:pPr/>
              <a:t>17.06.2021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5ED4C18-8134-41C2-AE23-5A162341490E}" type="datetime1">
              <a:rPr lang="ru-RU" smtClean="0"/>
              <a:pPr/>
              <a:t>17.06.2021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12" Type="http://schemas.openxmlformats.org/officeDocument/2006/relationships/image" Target="../media/image54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11" Type="http://schemas.openxmlformats.org/officeDocument/2006/relationships/image" Target="../media/image53.png"/><Relationship Id="rId5" Type="http://schemas.openxmlformats.org/officeDocument/2006/relationships/image" Target="../media/image47.png"/><Relationship Id="rId10" Type="http://schemas.openxmlformats.org/officeDocument/2006/relationships/image" Target="../media/image52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6.bin"/><Relationship Id="rId5" Type="http://schemas.openxmlformats.org/officeDocument/2006/relationships/oleObject" Target="../embeddings/oleObject15.bin"/><Relationship Id="rId4" Type="http://schemas.openxmlformats.org/officeDocument/2006/relationships/image" Target="../media/image5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8.bin"/><Relationship Id="rId5" Type="http://schemas.openxmlformats.org/officeDocument/2006/relationships/oleObject" Target="../embeddings/oleObject17.bin"/><Relationship Id="rId4" Type="http://schemas.openxmlformats.org/officeDocument/2006/relationships/image" Target="../media/image6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7.bin"/><Relationship Id="rId5" Type="http://schemas.openxmlformats.org/officeDocument/2006/relationships/oleObject" Target="../embeddings/oleObject6.bin"/><Relationship Id="rId4" Type="http://schemas.openxmlformats.org/officeDocument/2006/relationships/oleObject" Target="../embeddings/oleObject5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7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3.bin"/><Relationship Id="rId5" Type="http://schemas.openxmlformats.org/officeDocument/2006/relationships/oleObject" Target="../embeddings/oleObject12.bin"/><Relationship Id="rId4" Type="http://schemas.openxmlformats.org/officeDocument/2006/relationships/oleObject" Target="../embeddings/oleObject1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642918"/>
            <a:ext cx="9144000" cy="3143271"/>
          </a:xfrm>
        </p:spPr>
        <p:txBody>
          <a:bodyPr>
            <a:normAutofit/>
          </a:bodyPr>
          <a:lstStyle/>
          <a:p>
            <a:r>
              <a:rPr lang="ru-RU" sz="4400" dirty="0" smtClean="0"/>
              <a:t>Напряжения в цилиндрической оболочке с круглым отверстием под действием внутреннего давления</a:t>
            </a:r>
            <a:endParaRPr lang="ru-RU" sz="4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4071942"/>
            <a:ext cx="8486780" cy="1199704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Капитанская</a:t>
            </a:r>
            <a:r>
              <a:rPr lang="en-US" dirty="0" smtClean="0"/>
              <a:t> </a:t>
            </a:r>
            <a:r>
              <a:rPr lang="ru-RU" dirty="0" smtClean="0"/>
              <a:t>М.А.</a:t>
            </a:r>
            <a:endParaRPr lang="en-US" dirty="0" smtClean="0"/>
          </a:p>
          <a:p>
            <a:pPr algn="l"/>
            <a:r>
              <a:rPr lang="ru-RU" dirty="0" smtClean="0"/>
              <a:t>Научный руководитель:</a:t>
            </a:r>
          </a:p>
          <a:p>
            <a:r>
              <a:rPr lang="ru-RU" dirty="0" smtClean="0"/>
              <a:t> </a:t>
            </a:r>
            <a:r>
              <a:rPr lang="ru-RU" dirty="0" err="1" smtClean="0"/>
              <a:t>к.ф-м.н</a:t>
            </a:r>
            <a:r>
              <a:rPr lang="ru-RU" dirty="0" smtClean="0"/>
              <a:t>. Каштанова С.В.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10</a:t>
            </a:fld>
            <a:endParaRPr lang="ru-RU"/>
          </a:p>
        </p:txBody>
      </p: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8673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57818" y="642918"/>
            <a:ext cx="3278355" cy="898184"/>
          </a:xfrm>
          <a:prstGeom prst="rect">
            <a:avLst/>
          </a:prstGeom>
          <a:noFill/>
        </p:spPr>
      </p:pic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29256" y="1785926"/>
            <a:ext cx="2430772" cy="642942"/>
          </a:xfrm>
          <a:prstGeom prst="rect">
            <a:avLst/>
          </a:prstGeom>
          <a:noFill/>
        </p:spPr>
      </p:pic>
      <p:pic>
        <p:nvPicPr>
          <p:cNvPr id="28679" name="Picture 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57818" y="2500306"/>
            <a:ext cx="2733992" cy="785818"/>
          </a:xfrm>
          <a:prstGeom prst="rect">
            <a:avLst/>
          </a:prstGeom>
          <a:noFill/>
        </p:spPr>
      </p:pic>
      <p:sp>
        <p:nvSpPr>
          <p:cNvPr id="28681" name="Rectangle 9"/>
          <p:cNvSpPr>
            <a:spLocks noChangeArrowheads="1"/>
          </p:cNvSpPr>
          <p:nvPr/>
        </p:nvSpPr>
        <p:spPr bwMode="auto">
          <a:xfrm>
            <a:off x="0" y="914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8683" name="Picture 11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728" y="4357694"/>
            <a:ext cx="3645537" cy="499642"/>
          </a:xfrm>
          <a:prstGeom prst="rect">
            <a:avLst/>
          </a:prstGeom>
          <a:noFill/>
        </p:spPr>
      </p:pic>
      <p:pic>
        <p:nvPicPr>
          <p:cNvPr id="28682" name="Picture 10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57290" y="5429264"/>
            <a:ext cx="7254260" cy="381001"/>
          </a:xfrm>
          <a:prstGeom prst="rect">
            <a:avLst/>
          </a:prstGeom>
          <a:noFill/>
        </p:spPr>
      </p:pic>
      <p:sp>
        <p:nvSpPr>
          <p:cNvPr id="28684" name="Rectangle 12"/>
          <p:cNvSpPr>
            <a:spLocks noChangeArrowheads="1"/>
          </p:cNvSpPr>
          <p:nvPr/>
        </p:nvSpPr>
        <p:spPr bwMode="auto">
          <a:xfrm>
            <a:off x="1357290" y="3786190"/>
            <a:ext cx="5929322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Равномерное внутреннее давление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686" name="Rectangle 14"/>
          <p:cNvSpPr>
            <a:spLocks noChangeArrowheads="1"/>
          </p:cNvSpPr>
          <p:nvPr/>
        </p:nvSpPr>
        <p:spPr bwMode="auto">
          <a:xfrm>
            <a:off x="0" y="952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357290" y="4857760"/>
            <a:ext cx="7264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Или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Рисунок 15" descr="1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85852" y="142852"/>
            <a:ext cx="3643338" cy="37176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6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6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6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86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8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8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11</a:t>
            </a:fld>
            <a:endParaRPr lang="ru-RU"/>
          </a:p>
        </p:txBody>
      </p:sp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571472" y="357166"/>
            <a:ext cx="350046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контуре отверстия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28662" y="857232"/>
            <a:ext cx="2071702" cy="1685936"/>
          </a:xfrm>
          <a:prstGeom prst="rect">
            <a:avLst/>
          </a:prstGeom>
          <a:noFill/>
        </p:spPr>
      </p:pic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0" y="1581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9701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71935" y="1357299"/>
            <a:ext cx="1000132" cy="328991"/>
          </a:xfrm>
          <a:prstGeom prst="rect">
            <a:avLst/>
          </a:prstGeom>
          <a:noFill/>
        </p:spPr>
      </p:pic>
      <p:sp>
        <p:nvSpPr>
          <p:cNvPr id="29704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9703" name="Picture 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42976" y="2714620"/>
            <a:ext cx="5255158" cy="785818"/>
          </a:xfrm>
          <a:prstGeom prst="rect">
            <a:avLst/>
          </a:prstGeom>
          <a:noFill/>
        </p:spPr>
      </p:pic>
      <p:sp>
        <p:nvSpPr>
          <p:cNvPr id="29705" name="Rectangle 9"/>
          <p:cNvSpPr>
            <a:spLocks noChangeArrowheads="1"/>
          </p:cNvSpPr>
          <p:nvPr/>
        </p:nvSpPr>
        <p:spPr bwMode="auto">
          <a:xfrm>
            <a:off x="0" y="1066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707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9706" name="Picture 10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00496" y="3357562"/>
            <a:ext cx="4991730" cy="810840"/>
          </a:xfrm>
          <a:prstGeom prst="rect">
            <a:avLst/>
          </a:prstGeom>
          <a:noFill/>
        </p:spPr>
      </p:pic>
      <p:sp>
        <p:nvSpPr>
          <p:cNvPr id="29708" name="Rectangle 12"/>
          <p:cNvSpPr>
            <a:spLocks noChangeArrowheads="1"/>
          </p:cNvSpPr>
          <p:nvPr/>
        </p:nvSpPr>
        <p:spPr bwMode="auto">
          <a:xfrm>
            <a:off x="0" y="10668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710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9709" name="Picture 13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5984" y="4214818"/>
            <a:ext cx="4429155" cy="816905"/>
          </a:xfrm>
          <a:prstGeom prst="rect">
            <a:avLst/>
          </a:prstGeom>
          <a:noFill/>
        </p:spPr>
      </p:pic>
      <p:sp>
        <p:nvSpPr>
          <p:cNvPr id="29711" name="Rectangle 15"/>
          <p:cNvSpPr>
            <a:spLocks noChangeArrowheads="1"/>
          </p:cNvSpPr>
          <p:nvPr/>
        </p:nvSpPr>
        <p:spPr bwMode="auto">
          <a:xfrm>
            <a:off x="0" y="1066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713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9712" name="Picture 16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20" y="5143512"/>
            <a:ext cx="8597116" cy="8020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7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97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97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7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7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97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97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7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12</a:t>
            </a:fld>
            <a:endParaRPr lang="ru-RU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14414" y="1000108"/>
            <a:ext cx="6500858" cy="1700689"/>
          </a:xfrm>
          <a:prstGeom prst="rect">
            <a:avLst/>
          </a:prstGeom>
          <a:noFill/>
        </p:spPr>
      </p:pic>
      <p:pic>
        <p:nvPicPr>
          <p:cNvPr id="30721" name="Picture 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71670" y="3143248"/>
            <a:ext cx="5191886" cy="2714644"/>
          </a:xfrm>
          <a:prstGeom prst="rect">
            <a:avLst/>
          </a:prstGeom>
          <a:noFill/>
        </p:spPr>
      </p:pic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428596" y="0"/>
            <a:ext cx="528638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Первое граничное условие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0" y="20669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0" y="4572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13</a:t>
            </a:fld>
            <a:endParaRPr lang="ru-RU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58" y="1285860"/>
            <a:ext cx="8396308" cy="936174"/>
          </a:xfrm>
          <a:prstGeom prst="rect">
            <a:avLst/>
          </a:prstGeom>
          <a:noFill/>
        </p:spPr>
      </p:pic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00166" y="2928934"/>
            <a:ext cx="6357624" cy="2500330"/>
          </a:xfrm>
          <a:prstGeom prst="rect">
            <a:avLst/>
          </a:prstGeom>
          <a:noFill/>
        </p:spPr>
      </p:pic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428596" y="0"/>
            <a:ext cx="368273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Второе граничное условие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0" y="1066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14</a:t>
            </a:fld>
            <a:endParaRPr lang="ru-RU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57290" y="1071546"/>
            <a:ext cx="7210773" cy="1428760"/>
          </a:xfrm>
          <a:prstGeom prst="rect">
            <a:avLst/>
          </a:prstGeom>
          <a:noFill/>
        </p:spPr>
      </p:pic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57290" y="3071810"/>
            <a:ext cx="6758428" cy="2862265"/>
          </a:xfrm>
          <a:prstGeom prst="rect">
            <a:avLst/>
          </a:prstGeom>
          <a:noFill/>
        </p:spPr>
      </p:pic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428596" y="0"/>
            <a:ext cx="362317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Третье граничное условие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294" name="Rectangle 6"/>
          <p:cNvSpPr>
            <a:spLocks noChangeArrowheads="1"/>
          </p:cNvSpPr>
          <p:nvPr/>
        </p:nvSpPr>
        <p:spPr bwMode="auto">
          <a:xfrm>
            <a:off x="0" y="2895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295" name="Rectangle 7"/>
          <p:cNvSpPr>
            <a:spLocks noChangeArrowheads="1"/>
          </p:cNvSpPr>
          <p:nvPr/>
        </p:nvSpPr>
        <p:spPr bwMode="auto">
          <a:xfrm>
            <a:off x="0" y="5400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15</a:t>
            </a:fld>
            <a:endParaRPr lang="ru-RU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00100" y="1000108"/>
            <a:ext cx="5491796" cy="714380"/>
          </a:xfrm>
          <a:prstGeom prst="rect">
            <a:avLst/>
          </a:prstGeom>
          <a:noFill/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14546" y="2071678"/>
            <a:ext cx="7014640" cy="1357322"/>
          </a:xfrm>
          <a:prstGeom prst="rect">
            <a:avLst/>
          </a:prstGeom>
          <a:noFill/>
        </p:spPr>
      </p:pic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596" y="3571876"/>
            <a:ext cx="8178443" cy="2428892"/>
          </a:xfrm>
          <a:prstGeom prst="rect">
            <a:avLst/>
          </a:prstGeom>
          <a:noFill/>
        </p:spPr>
      </p:pic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357158" y="0"/>
            <a:ext cx="414818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Четвертое  граничное условие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271" name="Rectangle 7"/>
          <p:cNvSpPr>
            <a:spLocks noChangeArrowheads="1"/>
          </p:cNvSpPr>
          <p:nvPr/>
        </p:nvSpPr>
        <p:spPr bwMode="auto">
          <a:xfrm>
            <a:off x="0" y="1066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273" name="Rectangle 9"/>
          <p:cNvSpPr>
            <a:spLocks noChangeArrowheads="1"/>
          </p:cNvSpPr>
          <p:nvPr/>
        </p:nvSpPr>
        <p:spPr bwMode="auto">
          <a:xfrm>
            <a:off x="0" y="28670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274" name="Rectangle 10"/>
          <p:cNvSpPr>
            <a:spLocks noChangeArrowheads="1"/>
          </p:cNvSpPr>
          <p:nvPr/>
        </p:nvSpPr>
        <p:spPr bwMode="auto">
          <a:xfrm>
            <a:off x="0" y="40576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16</a:t>
            </a:fld>
            <a:endParaRPr lang="ru-RU"/>
          </a:p>
        </p:txBody>
      </p:sp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1538" y="1071546"/>
            <a:ext cx="2873147" cy="785818"/>
          </a:xfrm>
          <a:prstGeom prst="rect">
            <a:avLst/>
          </a:prstGeom>
          <a:noFill/>
        </p:spPr>
      </p:pic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0" y="10668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1750" name="Picture 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1538" y="2071678"/>
            <a:ext cx="2645438" cy="714380"/>
          </a:xfrm>
          <a:prstGeom prst="rect">
            <a:avLst/>
          </a:prstGeom>
          <a:noFill/>
        </p:spPr>
      </p:pic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0" y="10668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4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1753" name="Picture 9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00099" y="3000372"/>
            <a:ext cx="2656601" cy="714380"/>
          </a:xfrm>
          <a:prstGeom prst="rect">
            <a:avLst/>
          </a:prstGeom>
          <a:noFill/>
        </p:spPr>
      </p:pic>
      <p:sp>
        <p:nvSpPr>
          <p:cNvPr id="31755" name="Rectangle 11"/>
          <p:cNvSpPr>
            <a:spLocks noChangeArrowheads="1"/>
          </p:cNvSpPr>
          <p:nvPr/>
        </p:nvSpPr>
        <p:spPr bwMode="auto">
          <a:xfrm>
            <a:off x="0" y="10668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7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1756" name="Picture 1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28662" y="4000504"/>
            <a:ext cx="2845300" cy="752476"/>
          </a:xfrm>
          <a:prstGeom prst="rect">
            <a:avLst/>
          </a:prstGeom>
          <a:noFill/>
        </p:spPr>
      </p:pic>
      <p:sp>
        <p:nvSpPr>
          <p:cNvPr id="31758" name="Rectangle 14"/>
          <p:cNvSpPr>
            <a:spLocks noChangeArrowheads="1"/>
          </p:cNvSpPr>
          <p:nvPr/>
        </p:nvSpPr>
        <p:spPr bwMode="auto">
          <a:xfrm>
            <a:off x="0" y="10668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1759" name="Picture 15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14942" y="2000240"/>
            <a:ext cx="2746924" cy="738669"/>
          </a:xfrm>
          <a:prstGeom prst="rect">
            <a:avLst/>
          </a:prstGeom>
          <a:noFill/>
        </p:spPr>
      </p:pic>
      <p:sp>
        <p:nvSpPr>
          <p:cNvPr id="31761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1762" name="Rectangle 18"/>
          <p:cNvSpPr>
            <a:spLocks noChangeArrowheads="1"/>
          </p:cNvSpPr>
          <p:nvPr/>
        </p:nvSpPr>
        <p:spPr bwMode="auto">
          <a:xfrm>
            <a:off x="0" y="10668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1765" name="Picture 21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29190" y="4071942"/>
            <a:ext cx="3596732" cy="681038"/>
          </a:xfrm>
          <a:prstGeom prst="rect">
            <a:avLst/>
          </a:prstGeom>
          <a:noFill/>
        </p:spPr>
      </p:pic>
      <p:pic>
        <p:nvPicPr>
          <p:cNvPr id="31764" name="Picture 20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14546" y="5072074"/>
            <a:ext cx="5081752" cy="500066"/>
          </a:xfrm>
          <a:prstGeom prst="rect">
            <a:avLst/>
          </a:prstGeom>
          <a:noFill/>
        </p:spPr>
      </p:pic>
      <p:pic>
        <p:nvPicPr>
          <p:cNvPr id="31763" name="Picture 19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43042" y="5929330"/>
            <a:ext cx="6117374" cy="423863"/>
          </a:xfrm>
          <a:prstGeom prst="rect">
            <a:avLst/>
          </a:prstGeom>
          <a:noFill/>
        </p:spPr>
      </p:pic>
      <p:sp>
        <p:nvSpPr>
          <p:cNvPr id="31767" name="Rectangle 2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1768" name="Rectangle 24"/>
          <p:cNvSpPr>
            <a:spLocks noChangeArrowheads="1"/>
          </p:cNvSpPr>
          <p:nvPr/>
        </p:nvSpPr>
        <p:spPr bwMode="auto">
          <a:xfrm>
            <a:off x="0" y="1142984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43240" y="285728"/>
            <a:ext cx="3402235" cy="857256"/>
          </a:xfrm>
          <a:prstGeom prst="rect">
            <a:avLst/>
          </a:prstGeom>
          <a:noFill/>
        </p:spPr>
      </p:pic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0" y="1066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53919" y="1071546"/>
            <a:ext cx="2656601" cy="714380"/>
          </a:xfrm>
          <a:prstGeom prst="rect">
            <a:avLst/>
          </a:prstGeom>
          <a:noFill/>
        </p:spPr>
      </p:pic>
      <p:sp>
        <p:nvSpPr>
          <p:cNvPr id="10248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14942" y="3000372"/>
            <a:ext cx="2690087" cy="7143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317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317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317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17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17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17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17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857224" y="0"/>
            <a:ext cx="61061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Зависимость напряжений от</a:t>
            </a:r>
            <a:r>
              <a:rPr lang="en-US" sz="2400" dirty="0" smtClean="0"/>
              <a:t> r </a:t>
            </a:r>
            <a:r>
              <a:rPr lang="ru-RU" sz="2400" dirty="0" smtClean="0"/>
              <a:t>для </a:t>
            </a:r>
            <a:r>
              <a:rPr lang="el-GR" sz="2400" dirty="0" smtClean="0"/>
              <a:t>β</a:t>
            </a:r>
            <a:r>
              <a:rPr lang="ru-RU" sz="2400" dirty="0" smtClean="0"/>
              <a:t>=1</a:t>
            </a:r>
            <a:endParaRPr lang="ru-RU" sz="2400" dirty="0"/>
          </a:p>
        </p:txBody>
      </p:sp>
      <p:pic>
        <p:nvPicPr>
          <p:cNvPr id="6" name="Рисунок 5" descr="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6116" y="3429000"/>
            <a:ext cx="4929190" cy="2998591"/>
          </a:xfrm>
          <a:prstGeom prst="rect">
            <a:avLst/>
          </a:prstGeom>
        </p:spPr>
      </p:pic>
      <p:pic>
        <p:nvPicPr>
          <p:cNvPr id="7" name="Рисунок 6" descr="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359" y="571480"/>
            <a:ext cx="4806865" cy="2924176"/>
          </a:xfrm>
          <a:prstGeom prst="rect">
            <a:avLst/>
          </a:prstGeom>
        </p:spPr>
      </p:pic>
      <p:graphicFrame>
        <p:nvGraphicFramePr>
          <p:cNvPr id="31746" name="Object 2"/>
          <p:cNvGraphicFramePr>
            <a:graphicFrameLocks noChangeAspect="1"/>
          </p:cNvGraphicFramePr>
          <p:nvPr/>
        </p:nvGraphicFramePr>
        <p:xfrm>
          <a:off x="6929438" y="1357313"/>
          <a:ext cx="1266825" cy="714375"/>
        </p:xfrm>
        <a:graphic>
          <a:graphicData uri="http://schemas.openxmlformats.org/presentationml/2006/ole">
            <p:oleObj spid="_x0000_s31746" name="Формула" r:id="rId5" imgW="698400" imgH="393480" progId="Equation.3">
              <p:embed/>
            </p:oleObj>
          </a:graphicData>
        </a:graphic>
      </p:graphicFrame>
      <p:graphicFrame>
        <p:nvGraphicFramePr>
          <p:cNvPr id="31747" name="Object 3"/>
          <p:cNvGraphicFramePr>
            <a:graphicFrameLocks noChangeAspect="1"/>
          </p:cNvGraphicFramePr>
          <p:nvPr/>
        </p:nvGraphicFramePr>
        <p:xfrm>
          <a:off x="1214438" y="4572000"/>
          <a:ext cx="1266825" cy="714375"/>
        </p:xfrm>
        <a:graphic>
          <a:graphicData uri="http://schemas.openxmlformats.org/presentationml/2006/ole">
            <p:oleObj spid="_x0000_s31747" name="Формула" r:id="rId6" imgW="698400" imgH="393480" progId="Equation.3">
              <p:embed/>
            </p:oleObj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18</a:t>
            </a:fld>
            <a:endParaRPr lang="ru-RU"/>
          </a:p>
        </p:txBody>
      </p:sp>
      <p:pic>
        <p:nvPicPr>
          <p:cNvPr id="6" name="Рисунок 5" descr="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7554" y="3571876"/>
            <a:ext cx="4857752" cy="2793207"/>
          </a:xfrm>
          <a:prstGeom prst="rect">
            <a:avLst/>
          </a:prstGeom>
        </p:spPr>
      </p:pic>
      <p:pic>
        <p:nvPicPr>
          <p:cNvPr id="7" name="Рисунок 6" descr="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348" y="571480"/>
            <a:ext cx="4845360" cy="2786082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57224" y="0"/>
            <a:ext cx="62055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Зависимость напряжений от</a:t>
            </a:r>
            <a:r>
              <a:rPr lang="en-US" sz="2400" dirty="0" smtClean="0"/>
              <a:t> r </a:t>
            </a:r>
            <a:r>
              <a:rPr lang="ru-RU" sz="2400" dirty="0" smtClean="0"/>
              <a:t>для </a:t>
            </a:r>
            <a:r>
              <a:rPr lang="el-GR" sz="2400" dirty="0" smtClean="0"/>
              <a:t>β</a:t>
            </a:r>
            <a:r>
              <a:rPr lang="ru-RU" sz="2400" dirty="0" smtClean="0"/>
              <a:t>=4 </a:t>
            </a:r>
            <a:endParaRPr lang="ru-RU" sz="2400" dirty="0"/>
          </a:p>
        </p:txBody>
      </p:sp>
      <p:graphicFrame>
        <p:nvGraphicFramePr>
          <p:cNvPr id="18" name="Объект 17"/>
          <p:cNvGraphicFramePr>
            <a:graphicFrameLocks noChangeAspect="1"/>
          </p:cNvGraphicFramePr>
          <p:nvPr/>
        </p:nvGraphicFramePr>
        <p:xfrm>
          <a:off x="6929454" y="1357298"/>
          <a:ext cx="1267448" cy="714380"/>
        </p:xfrm>
        <a:graphic>
          <a:graphicData uri="http://schemas.openxmlformats.org/presentationml/2006/ole">
            <p:oleObj spid="_x0000_s9226" name="Формула" r:id="rId5" imgW="698400" imgH="393480" progId="Equation.3">
              <p:embed/>
            </p:oleObj>
          </a:graphicData>
        </a:graphic>
      </p:graphicFrame>
      <p:sp>
        <p:nvSpPr>
          <p:cNvPr id="9228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230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9231" name="Object 15"/>
          <p:cNvGraphicFramePr>
            <a:graphicFrameLocks noChangeAspect="1"/>
          </p:cNvGraphicFramePr>
          <p:nvPr/>
        </p:nvGraphicFramePr>
        <p:xfrm>
          <a:off x="1214438" y="4572000"/>
          <a:ext cx="1266825" cy="714375"/>
        </p:xfrm>
        <a:graphic>
          <a:graphicData uri="http://schemas.openxmlformats.org/presentationml/2006/ole">
            <p:oleObj spid="_x0000_s9231" name="Формула" r:id="rId6" imgW="698400" imgH="3934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19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071538" y="214290"/>
            <a:ext cx="62865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Поле напряжений </a:t>
            </a:r>
          </a:p>
          <a:p>
            <a:pPr algn="ctr"/>
            <a:r>
              <a:rPr lang="ru-RU" sz="2400" dirty="0" smtClean="0"/>
              <a:t>от координат (</a:t>
            </a:r>
            <a:r>
              <a:rPr lang="en-US" sz="2400" dirty="0" err="1" smtClean="0"/>
              <a:t>x,y</a:t>
            </a:r>
            <a:r>
              <a:rPr lang="en-US" sz="2400" dirty="0" smtClean="0"/>
              <a:t>) </a:t>
            </a:r>
            <a:r>
              <a:rPr lang="ru-RU" sz="2400" dirty="0" smtClean="0"/>
              <a:t> при </a:t>
            </a:r>
            <a:r>
              <a:rPr lang="el-GR" sz="2400" dirty="0" smtClean="0"/>
              <a:t>β</a:t>
            </a:r>
            <a:r>
              <a:rPr lang="ru-RU" sz="2400" dirty="0" smtClean="0"/>
              <a:t>=4 и </a:t>
            </a:r>
            <a:r>
              <a:rPr lang="el-GR" sz="2400" dirty="0" smtClean="0"/>
              <a:t>ν</a:t>
            </a:r>
            <a:r>
              <a:rPr lang="en-US" sz="2400" dirty="0" smtClean="0"/>
              <a:t>=0.3</a:t>
            </a:r>
            <a:r>
              <a:rPr lang="ru-RU" sz="2400" dirty="0" smtClean="0"/>
              <a:t> </a:t>
            </a:r>
            <a:endParaRPr lang="ru-RU" sz="2400" dirty="0"/>
          </a:p>
        </p:txBody>
      </p:sp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43570" y="214290"/>
            <a:ext cx="714380" cy="357190"/>
          </a:xfrm>
          <a:prstGeom prst="rect">
            <a:avLst/>
          </a:prstGeom>
          <a:noFill/>
        </p:spPr>
      </p:pic>
      <p:pic>
        <p:nvPicPr>
          <p:cNvPr id="6" name="Рисунок 5" descr="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3108" y="1500174"/>
            <a:ext cx="5150724" cy="51228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428604"/>
            <a:ext cx="5214974" cy="5857916"/>
          </a:xfrm>
        </p:spPr>
        <p:txBody>
          <a:bodyPr/>
          <a:lstStyle/>
          <a:p>
            <a:r>
              <a:rPr lang="ru-RU" dirty="0" smtClean="0"/>
              <a:t>первый сформулировал постановку задачи и пытался получить решение для цилиндрической оболочки с круглым отверстием</a:t>
            </a:r>
          </a:p>
          <a:p>
            <a:endParaRPr lang="ru-RU" dirty="0" smtClean="0"/>
          </a:p>
          <a:p>
            <a:r>
              <a:rPr lang="ru-RU" dirty="0" smtClean="0"/>
              <a:t>Пирогов, </a:t>
            </a:r>
            <a:r>
              <a:rPr lang="en-US" dirty="0" smtClean="0"/>
              <a:t>Murthy</a:t>
            </a:r>
            <a:r>
              <a:rPr lang="ru-RU" dirty="0" smtClean="0"/>
              <a:t>, </a:t>
            </a:r>
            <a:r>
              <a:rPr lang="en-US" dirty="0" err="1" smtClean="0"/>
              <a:t>Naghdi</a:t>
            </a:r>
            <a:r>
              <a:rPr lang="ru-RU" dirty="0" smtClean="0"/>
              <a:t>, </a:t>
            </a:r>
            <a:r>
              <a:rPr lang="en-US" dirty="0" err="1" smtClean="0"/>
              <a:t>Eringen</a:t>
            </a:r>
            <a:r>
              <a:rPr lang="en-US" dirty="0" smtClean="0"/>
              <a:t> </a:t>
            </a:r>
            <a:endParaRPr lang="ru-RU" dirty="0" smtClean="0"/>
          </a:p>
          <a:p>
            <a:r>
              <a:rPr lang="en-US" dirty="0" err="1" smtClean="0"/>
              <a:t>Lekkerkerker</a:t>
            </a:r>
            <a:r>
              <a:rPr lang="ru-RU" dirty="0" smtClean="0"/>
              <a:t>, </a:t>
            </a:r>
            <a:r>
              <a:rPr lang="en-US" dirty="0" err="1" smtClean="0"/>
              <a:t>Eringen</a:t>
            </a:r>
            <a:r>
              <a:rPr lang="ru-RU" dirty="0" smtClean="0"/>
              <a:t>, </a:t>
            </a:r>
            <a:r>
              <a:rPr lang="en-US" dirty="0" err="1" smtClean="0"/>
              <a:t>Naghdi</a:t>
            </a:r>
            <a:r>
              <a:rPr lang="ru-RU" dirty="0" smtClean="0"/>
              <a:t>, </a:t>
            </a:r>
            <a:r>
              <a:rPr lang="en-US" dirty="0" err="1" smtClean="0"/>
              <a:t>VanDyke</a:t>
            </a:r>
            <a:r>
              <a:rPr lang="en-US" dirty="0" smtClean="0"/>
              <a:t> </a:t>
            </a:r>
            <a:endParaRPr lang="ru-RU" dirty="0"/>
          </a:p>
        </p:txBody>
      </p:sp>
      <p:pic>
        <p:nvPicPr>
          <p:cNvPr id="5" name="Рисунок 4" descr="Lurie_A.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7818" y="285728"/>
            <a:ext cx="3357586" cy="466053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500826" y="5143512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А.И.Лурье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20</a:t>
            </a:fld>
            <a:endParaRPr lang="ru-RU"/>
          </a:p>
        </p:txBody>
      </p:sp>
      <p:pic>
        <p:nvPicPr>
          <p:cNvPr id="7" name="Рисунок 6" descr="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1214422"/>
            <a:ext cx="3857652" cy="4172201"/>
          </a:xfrm>
          <a:prstGeom prst="rect">
            <a:avLst/>
          </a:prstGeom>
        </p:spPr>
      </p:pic>
      <p:pic>
        <p:nvPicPr>
          <p:cNvPr id="8" name="Рисунок 7" descr="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190" y="1000108"/>
            <a:ext cx="3929058" cy="442915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57224" y="357166"/>
            <a:ext cx="75761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Графики зависимости напряжений от </a:t>
            </a:r>
            <a:r>
              <a:rPr lang="en-US" sz="2400" dirty="0" smtClean="0"/>
              <a:t>r</a:t>
            </a:r>
            <a:r>
              <a:rPr lang="ru-RU" sz="2400" dirty="0" smtClean="0"/>
              <a:t> при </a:t>
            </a:r>
            <a:r>
              <a:rPr lang="en-US" sz="2400" dirty="0" smtClean="0"/>
              <a:t>β=2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00034" y="1285860"/>
            <a:ext cx="8229600" cy="4525963"/>
          </a:xfrm>
        </p:spPr>
        <p:txBody>
          <a:bodyPr>
            <a:normAutofit/>
          </a:bodyPr>
          <a:lstStyle/>
          <a:p>
            <a:r>
              <a:rPr lang="ru-RU" dirty="0" smtClean="0"/>
              <a:t>Исследована задача о нахождении напряжений в цилиндрической оболочке при равномерном внутреннем давлении.</a:t>
            </a:r>
          </a:p>
          <a:p>
            <a:r>
              <a:rPr lang="ru-RU" dirty="0" smtClean="0"/>
              <a:t>Исследованы различные методы и подходы решения задачи. Проведен анализ решений. Был выбран и изучен неклассический подход. </a:t>
            </a:r>
          </a:p>
          <a:p>
            <a:r>
              <a:rPr lang="ru-RU" dirty="0" smtClean="0"/>
              <a:t>Решение, полученное аналитическим методом, сходится с решением, полученным численным методом.</a:t>
            </a:r>
          </a:p>
          <a:p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21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571472" y="357166"/>
            <a:ext cx="34290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Заключение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2500306"/>
            <a:ext cx="6357982" cy="1143000"/>
          </a:xfrm>
        </p:spPr>
        <p:txBody>
          <a:bodyPr/>
          <a:lstStyle/>
          <a:p>
            <a:r>
              <a:rPr lang="ru-RU" dirty="0" smtClean="0"/>
              <a:t>Спасибо за внимание! 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</a:t>
            </a:fld>
            <a:endParaRPr lang="ru-RU"/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1026" name="Формула" r:id="rId3" imgW="114120" imgH="215640" progId="Equation.3">
              <p:embed/>
            </p:oleObj>
          </a:graphicData>
        </a:graphic>
      </p:graphicFrame>
      <p:graphicFrame>
        <p:nvGraphicFramePr>
          <p:cNvPr id="8" name="Объект 7"/>
          <p:cNvGraphicFramePr>
            <a:graphicFrameLocks noChangeAspect="1"/>
          </p:cNvGraphicFramePr>
          <p:nvPr/>
        </p:nvGraphicFramePr>
        <p:xfrm>
          <a:off x="2106613" y="500063"/>
          <a:ext cx="5997575" cy="1214437"/>
        </p:xfrm>
        <a:graphic>
          <a:graphicData uri="http://schemas.openxmlformats.org/presentationml/2006/ole">
            <p:oleObj spid="_x0000_s1027" name="Формула" r:id="rId4" imgW="2070000" imgH="419040" progId="Equation.3">
              <p:embed/>
            </p:oleObj>
          </a:graphicData>
        </a:graphic>
      </p:graphicFrame>
      <p:graphicFrame>
        <p:nvGraphicFramePr>
          <p:cNvPr id="9" name="Объект 8"/>
          <p:cNvGraphicFramePr>
            <a:graphicFrameLocks noChangeAspect="1"/>
          </p:cNvGraphicFramePr>
          <p:nvPr/>
        </p:nvGraphicFramePr>
        <p:xfrm>
          <a:off x="658813" y="1928813"/>
          <a:ext cx="8053387" cy="1285875"/>
        </p:xfrm>
        <a:graphic>
          <a:graphicData uri="http://schemas.openxmlformats.org/presentationml/2006/ole">
            <p:oleObj spid="_x0000_s1028" name="Формула" r:id="rId5" imgW="3022560" imgH="482400" progId="Equation.3">
              <p:embed/>
            </p:oleObj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857224" y="3643314"/>
            <a:ext cx="8072494" cy="3416320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модуль Юнга;</a:t>
            </a:r>
          </a:p>
          <a:p>
            <a:pPr>
              <a:lnSpc>
                <a:spcPct val="150000"/>
              </a:lnSpc>
            </a:pP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толщина;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радиус кривизны;</a:t>
            </a:r>
          </a:p>
          <a:p>
            <a:pPr>
              <a:lnSpc>
                <a:spcPct val="150000"/>
              </a:lnSpc>
            </a:pPr>
            <a:endParaRPr lang="en-US" sz="24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en-US" sz="24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en-US" sz="24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– прогиб;</a:t>
            </a:r>
          </a:p>
          <a:p>
            <a:pPr>
              <a:lnSpc>
                <a:spcPct val="150000"/>
              </a:lnSpc>
            </a:pP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функция напряжений;</a:t>
            </a:r>
          </a:p>
          <a:p>
            <a:pPr>
              <a:lnSpc>
                <a:spcPct val="150000"/>
              </a:lnSpc>
            </a:pP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ν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коэффициент Пуассона;</a:t>
            </a:r>
          </a:p>
          <a:p>
            <a:r>
              <a:rPr lang="en-US" dirty="0" smtClean="0"/>
              <a:t> 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</a:t>
            </a:fld>
            <a:endParaRPr lang="ru-RU"/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/>
        </p:nvGraphicFramePr>
        <p:xfrm>
          <a:off x="714348" y="1571612"/>
          <a:ext cx="5072098" cy="1393434"/>
        </p:xfrm>
        <a:graphic>
          <a:graphicData uri="http://schemas.openxmlformats.org/presentationml/2006/ole">
            <p:oleObj spid="_x0000_s2050" name="Формула" r:id="rId3" imgW="2311200" imgH="634680" progId="Equation.3">
              <p:embed/>
            </p:oleObj>
          </a:graphicData>
        </a:graphic>
      </p:graphicFrame>
      <p:graphicFrame>
        <p:nvGraphicFramePr>
          <p:cNvPr id="7" name="Объект 6"/>
          <p:cNvGraphicFramePr>
            <a:graphicFrameLocks noChangeAspect="1"/>
          </p:cNvGraphicFramePr>
          <p:nvPr/>
        </p:nvGraphicFramePr>
        <p:xfrm>
          <a:off x="4500562" y="3143248"/>
          <a:ext cx="3763962" cy="571500"/>
        </p:xfrm>
        <a:graphic>
          <a:graphicData uri="http://schemas.openxmlformats.org/presentationml/2006/ole">
            <p:oleObj spid="_x0000_s2051" name="Формула" r:id="rId4" imgW="1422360" imgH="215640" progId="Equation.3">
              <p:embed/>
            </p:oleObj>
          </a:graphicData>
        </a:graphic>
      </p:graphicFrame>
      <p:graphicFrame>
        <p:nvGraphicFramePr>
          <p:cNvPr id="9" name="Объект 8"/>
          <p:cNvGraphicFramePr>
            <a:graphicFrameLocks/>
          </p:cNvGraphicFramePr>
          <p:nvPr/>
        </p:nvGraphicFramePr>
        <p:xfrm>
          <a:off x="1524000" y="1397000"/>
          <a:ext cx="6096000" cy="4064000"/>
        </p:xfrm>
        <a:graphic>
          <a:graphicData uri="http://schemas.openxmlformats.org/presentationml/2006/ole">
            <p:oleObj spid="_x0000_s2052" name="Точечный рисунок" r:id="rId5" imgW="0" imgH="0" progId="PBrush">
              <p:embed/>
            </p:oleObj>
          </a:graphicData>
        </a:graphic>
      </p:graphicFrame>
      <p:graphicFrame>
        <p:nvGraphicFramePr>
          <p:cNvPr id="10" name="Объект 9"/>
          <p:cNvGraphicFramePr>
            <a:graphicFrameLocks noChangeAspect="1"/>
          </p:cNvGraphicFramePr>
          <p:nvPr/>
        </p:nvGraphicFramePr>
        <p:xfrm>
          <a:off x="2000232" y="4000504"/>
          <a:ext cx="1853186" cy="500066"/>
        </p:xfrm>
        <a:graphic>
          <a:graphicData uri="http://schemas.openxmlformats.org/presentationml/2006/ole">
            <p:oleObj spid="_x0000_s2053" name="Формула" r:id="rId6" imgW="799920" imgH="215640" progId="Equation.3">
              <p:embed/>
            </p:oleObj>
          </a:graphicData>
        </a:graphic>
      </p:graphicFrame>
      <p:graphicFrame>
        <p:nvGraphicFramePr>
          <p:cNvPr id="11" name="Объект 10"/>
          <p:cNvGraphicFramePr>
            <a:graphicFrameLocks noChangeAspect="1"/>
          </p:cNvGraphicFramePr>
          <p:nvPr/>
        </p:nvGraphicFramePr>
        <p:xfrm>
          <a:off x="928662" y="4643446"/>
          <a:ext cx="6984674" cy="1792294"/>
        </p:xfrm>
        <a:graphic>
          <a:graphicData uri="http://schemas.openxmlformats.org/presentationml/2006/ole">
            <p:oleObj spid="_x0000_s2054" name="Формула" r:id="rId7" imgW="3365280" imgH="863280" progId="Equation.3">
              <p:embed/>
            </p:oleObj>
          </a:graphicData>
        </a:graphic>
      </p:graphicFrame>
      <p:graphicFrame>
        <p:nvGraphicFramePr>
          <p:cNvPr id="2055" name="Object 7"/>
          <p:cNvGraphicFramePr>
            <a:graphicFrameLocks noChangeAspect="1"/>
          </p:cNvGraphicFramePr>
          <p:nvPr/>
        </p:nvGraphicFramePr>
        <p:xfrm>
          <a:off x="2214546" y="214290"/>
          <a:ext cx="5997575" cy="1214437"/>
        </p:xfrm>
        <a:graphic>
          <a:graphicData uri="http://schemas.openxmlformats.org/presentationml/2006/ole">
            <p:oleObj spid="_x0000_s2055" name="Формула" r:id="rId8" imgW="2070000" imgH="4190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5</a:t>
            </a:fld>
            <a:endParaRPr lang="ru-RU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571480"/>
            <a:ext cx="8715404" cy="1390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5984" y="2428868"/>
            <a:ext cx="5068054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2976" y="3714752"/>
            <a:ext cx="7379000" cy="2743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929586" y="1928802"/>
            <a:ext cx="1026451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6</a:t>
            </a:fld>
            <a:endParaRPr lang="ru-RU"/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142984"/>
            <a:ext cx="813435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7</a:t>
            </a:fld>
            <a:endParaRPr lang="ru-RU"/>
          </a:p>
        </p:txBody>
      </p:sp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071546"/>
            <a:ext cx="8039100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8</a:t>
            </a:fld>
            <a:endParaRPr lang="ru-RU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428604"/>
            <a:ext cx="7134225" cy="423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4786322"/>
            <a:ext cx="6936916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0" y="1257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0" y="9810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30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132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134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135" name="Rectangle 15"/>
          <p:cNvSpPr>
            <a:spLocks noChangeArrowheads="1"/>
          </p:cNvSpPr>
          <p:nvPr/>
        </p:nvSpPr>
        <p:spPr bwMode="auto">
          <a:xfrm>
            <a:off x="0" y="9810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37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138" name="Rectangle 18"/>
          <p:cNvSpPr>
            <a:spLocks noChangeArrowheads="1"/>
          </p:cNvSpPr>
          <p:nvPr/>
        </p:nvSpPr>
        <p:spPr bwMode="auto">
          <a:xfrm>
            <a:off x="0" y="9810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41" name="Rectangle 2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142" name="Rectangle 22"/>
          <p:cNvSpPr>
            <a:spLocks noChangeArrowheads="1"/>
          </p:cNvSpPr>
          <p:nvPr/>
        </p:nvSpPr>
        <p:spPr bwMode="auto">
          <a:xfrm>
            <a:off x="0" y="9620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1" name="Объект 20"/>
          <p:cNvGraphicFramePr>
            <a:graphicFrameLocks noChangeAspect="1"/>
          </p:cNvGraphicFramePr>
          <p:nvPr/>
        </p:nvGraphicFramePr>
        <p:xfrm>
          <a:off x="2857488" y="214290"/>
          <a:ext cx="3249464" cy="1123646"/>
        </p:xfrm>
        <a:graphic>
          <a:graphicData uri="http://schemas.openxmlformats.org/presentationml/2006/ole">
            <p:oleObj spid="_x0000_s6146" name="Формула" r:id="rId3" imgW="1358640" imgH="469800" progId="Equation.3">
              <p:embed/>
            </p:oleObj>
          </a:graphicData>
        </a:graphic>
      </p:graphicFrame>
      <p:graphicFrame>
        <p:nvGraphicFramePr>
          <p:cNvPr id="22" name="Объект 21"/>
          <p:cNvGraphicFramePr>
            <a:graphicFrameLocks noChangeAspect="1"/>
          </p:cNvGraphicFramePr>
          <p:nvPr/>
        </p:nvGraphicFramePr>
        <p:xfrm>
          <a:off x="1928794" y="1285860"/>
          <a:ext cx="5051087" cy="908661"/>
        </p:xfrm>
        <a:graphic>
          <a:graphicData uri="http://schemas.openxmlformats.org/presentationml/2006/ole">
            <p:oleObj spid="_x0000_s6147" name="Формула" r:id="rId4" imgW="2400120" imgH="431640" progId="Equation.3">
              <p:embed/>
            </p:oleObj>
          </a:graphicData>
        </a:graphic>
      </p:graphicFrame>
      <p:graphicFrame>
        <p:nvGraphicFramePr>
          <p:cNvPr id="23" name="Объект 22"/>
          <p:cNvGraphicFramePr>
            <a:graphicFrameLocks noChangeAspect="1"/>
          </p:cNvGraphicFramePr>
          <p:nvPr/>
        </p:nvGraphicFramePr>
        <p:xfrm>
          <a:off x="2000232" y="2143116"/>
          <a:ext cx="5032176" cy="886497"/>
        </p:xfrm>
        <a:graphic>
          <a:graphicData uri="http://schemas.openxmlformats.org/presentationml/2006/ole">
            <p:oleObj spid="_x0000_s6148" name="Формула" r:id="rId5" imgW="2450880" imgH="431640" progId="Equation.3">
              <p:embed/>
            </p:oleObj>
          </a:graphicData>
        </a:graphic>
      </p:graphicFrame>
      <p:graphicFrame>
        <p:nvGraphicFramePr>
          <p:cNvPr id="24" name="Объект 23"/>
          <p:cNvGraphicFramePr>
            <a:graphicFrameLocks noChangeAspect="1"/>
          </p:cNvGraphicFramePr>
          <p:nvPr/>
        </p:nvGraphicFramePr>
        <p:xfrm>
          <a:off x="785786" y="3071810"/>
          <a:ext cx="7850187" cy="787400"/>
        </p:xfrm>
        <a:graphic>
          <a:graphicData uri="http://schemas.openxmlformats.org/presentationml/2006/ole">
            <p:oleObj spid="_x0000_s6149" name="Формула" r:id="rId6" imgW="4305240" imgH="431640" progId="Equation.3">
              <p:embed/>
            </p:oleObj>
          </a:graphicData>
        </a:graphic>
      </p:graphicFrame>
      <p:graphicFrame>
        <p:nvGraphicFramePr>
          <p:cNvPr id="25" name="Объект 24"/>
          <p:cNvGraphicFramePr>
            <a:graphicFrameLocks noChangeAspect="1"/>
          </p:cNvGraphicFramePr>
          <p:nvPr/>
        </p:nvGraphicFramePr>
        <p:xfrm>
          <a:off x="1142976" y="3857628"/>
          <a:ext cx="7156020" cy="1643074"/>
        </p:xfrm>
        <a:graphic>
          <a:graphicData uri="http://schemas.openxmlformats.org/presentationml/2006/ole">
            <p:oleObj spid="_x0000_s6150" name="Формула" r:id="rId7" imgW="4203360" imgH="965160" progId="Equation.3">
              <p:embed/>
            </p:oleObj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571472" y="5572140"/>
            <a:ext cx="77152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dirty="0" smtClean="0"/>
              <a:t>[1] - </a:t>
            </a:r>
            <a:r>
              <a:rPr lang="ru-RU" dirty="0" smtClean="0"/>
              <a:t>С.В. Каштанова, А.В. </a:t>
            </a:r>
            <a:r>
              <a:rPr lang="ru-RU" dirty="0" err="1" smtClean="0"/>
              <a:t>Ржонсницкий</a:t>
            </a:r>
            <a:r>
              <a:rPr lang="ru-RU" dirty="0" smtClean="0"/>
              <a:t>, Аналитический подход к выводу поля напряжений цилиндрической оболочки с круговым отверстием при растяжении, ИП Маш РАН, </a:t>
            </a:r>
            <a:r>
              <a:rPr lang="ru-RU" dirty="0" err="1" smtClean="0"/>
              <a:t>СПбГТИ</a:t>
            </a:r>
            <a:r>
              <a:rPr lang="ru-RU" dirty="0" smtClean="0"/>
              <a:t> (ТУ), </a:t>
            </a:r>
            <a:r>
              <a:rPr lang="ru-RU" dirty="0" err="1" smtClean="0"/>
              <a:t>С-Пб</a:t>
            </a:r>
            <a:r>
              <a:rPr lang="ru-RU" dirty="0" smtClean="0"/>
              <a:t>, 2020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686</TotalTime>
  <Words>244</Words>
  <PresentationFormat>Экран (4:3)</PresentationFormat>
  <Paragraphs>58</Paragraphs>
  <Slides>22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3</vt:i4>
      </vt:variant>
      <vt:variant>
        <vt:lpstr>Заголовки слайдов</vt:lpstr>
      </vt:variant>
      <vt:variant>
        <vt:i4>22</vt:i4>
      </vt:variant>
    </vt:vector>
  </HeadingPairs>
  <TitlesOfParts>
    <vt:vector size="26" baseType="lpstr">
      <vt:lpstr>Открытая</vt:lpstr>
      <vt:lpstr>Формула</vt:lpstr>
      <vt:lpstr>Microsoft Equation 3.0</vt:lpstr>
      <vt:lpstr>Точечный рисунок</vt:lpstr>
      <vt:lpstr>Напряжения в цилиндрической оболочке с круглым отверстием под действием внутреннего давления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Спасибо за внимание!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Аналитический вывод напряжений цилиндрической оболочки с эллиптическим отверстием при растяжении </dc:title>
  <dc:creator>Мария Капитанская</dc:creator>
  <cp:lastModifiedBy>Машенька</cp:lastModifiedBy>
  <cp:revision>69</cp:revision>
  <dcterms:created xsi:type="dcterms:W3CDTF">2021-03-03T12:15:53Z</dcterms:created>
  <dcterms:modified xsi:type="dcterms:W3CDTF">2021-06-17T10:55:46Z</dcterms:modified>
</cp:coreProperties>
</file>