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1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BC53DBE-E5F7-4ACA-A5EE-50CB3B2C28EC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07429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zx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99382986-2C2A-4C9A-9131-F98D31FD6ACE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87411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zx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888C13D-1DD2-4F70-827A-13BBDB90EE4C}" type="slidenum">
              <a:t>1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339E492-27F9-4876-A336-1FD32440954A}" type="slidenum">
              <a:t>2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A43D653-0A1C-4529-8A68-B46A6A9E8ADA}" type="slidenum">
              <a:t>3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8D3715C-CD5B-4F8E-8B39-45302297BF11}" type="slidenum">
              <a:t>4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C39EB75-6C78-40CA-BC47-4D26C39FF03B}" type="slidenum">
              <a:t>5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DCE1F52-CC39-4F48-83CF-824050668DC5}" type="slidenum">
              <a:t>6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C2E94BA-4850-4A20-A552-2F69D0BC64A9}" type="slidenum">
              <a:t>7</a:t>
            </a:fld>
            <a:endParaRPr lang="zxx-none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80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50FFBC-7F83-4E20-90F3-45BB228FFBC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5150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B70630-9817-444D-A276-D3AC2BA832A1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93800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D5A591-B511-4D8B-8DEB-2CFE629EBC4E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18314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C37610-9F06-4039-B0D3-48DAF6F153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3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B378A3-EAEA-4CD2-B0E9-BFA53AEB15A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1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860B19-CB36-4EDA-A1D4-55EA943D1B3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8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9A1820-8933-4CB2-A71A-73B4C982094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0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0679B8-6D0D-4DBE-B9B9-7186F1630B6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50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89C532-0F43-4E2F-B7F6-EA74A6D2254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0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8BAE51-4D3F-4206-9932-8149D3EEA88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6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EDEB73-6A00-45D9-A698-A90900D23FB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36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8CCC7A-4AA7-445D-A176-8FD699BF7AA7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142480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7625FA-7DF9-4A8D-85D8-1A2FB088C80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96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14DCE1-D638-457E-807C-D4DEF9F5E29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1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AFD4A2-C077-44C3-BA6F-E4364F2FEE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462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4713F8-B8D4-4CAF-92DA-B47177AE7B5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1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6AFB4D-1902-4D20-BBB0-848058009AE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6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6A4242-FDEA-4ECB-BD76-E5ACBCD43B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11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2095500"/>
            <a:ext cx="4359275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2095500"/>
            <a:ext cx="4359275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F4F4BE-3358-4EF0-8B58-1059DDB2545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768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FAFD2C-40F2-4A3F-9146-382D0F06247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70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A9791D-8C0C-4DC7-9F78-6D35EC1D48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0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415C4C-9B17-4B1D-807A-19305633E94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37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E50E7C-5301-4C11-856F-8C204F2D6C50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74031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AA3AF4-F4AC-44B1-B8D9-071C6CD7E40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4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FBFCD-CEE5-479E-8AF7-DB473B9B7F0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6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F4E011-F0EC-4473-95F0-12EAF912BFC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2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38988" y="647700"/>
            <a:ext cx="2235200" cy="5832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1800" y="647700"/>
            <a:ext cx="6554788" cy="5832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C23D23-E4EF-4E32-ABC0-42822D3408B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36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4F5678-EA64-4620-8527-89267693A1DD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55876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BFE24D-FAFC-4977-9B22-8A515B0336DF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181144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0C288E-67BD-4919-AC02-E927E1E8043D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40834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F55F46-9A24-44A8-A77D-9ED62BD7CFA8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961858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C40206-25D3-4EF9-8307-210A665D9AE3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282848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x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968F55-840A-439B-9BE9-90862CD060C2}" type="slidenum">
              <a:t>‹#›</a:t>
            </a:fld>
            <a:endParaRPr lang="zxx-none"/>
          </a:p>
        </p:txBody>
      </p:sp>
    </p:spTree>
    <p:extLst>
      <p:ext uri="{BB962C8B-B14F-4D97-AF65-F5344CB8AC3E}">
        <p14:creationId xmlns:p14="http://schemas.microsoft.com/office/powerpoint/2010/main" val="363198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zx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zx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zx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zx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BB4B5DC-1B44-4D96-BBD1-071C2E0FB420}" type="slidenum">
              <a:t>‹#›</a:t>
            </a:fld>
            <a:endParaRPr lang="zx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zx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zxx-none" sz="3200" b="0" i="0" u="none" strike="noStrike" kern="1200">
          <a:ln>
            <a:noFill/>
          </a:ln>
          <a:latin typeface="Arial" pitchFamily="18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64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1AB3313D-2E3C-4001-805D-F2F58771A599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76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528"/>
        </a:spcAft>
        <a:tabLst/>
        <a:defRPr lang="ru-RU" sz="347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60" y="36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432000" y="648000"/>
            <a:ext cx="7056000" cy="64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lvl="0"/>
            <a:r>
              <a:rPr lang="ru-RU"/>
              <a:t>CLIQUE PARA EDITAR O FORMATO DO TEXTO DO TÍTULO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503999" y="2095199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ru-RU"/>
              <a:t>Clique para editar o formato do texto da estrutura de tópicos</a:t>
            </a:r>
          </a:p>
          <a:p>
            <a:pPr lvl="1"/>
            <a:r>
              <a:rPr lang="ru-RU"/>
              <a:t>2.º Nível da estrutura de tópicos</a:t>
            </a:r>
          </a:p>
          <a:p>
            <a:pPr lvl="2"/>
            <a:r>
              <a:rPr lang="ru-RU"/>
              <a:t>3.º Nível da estrutura de tópicos</a:t>
            </a:r>
          </a:p>
          <a:p>
            <a:pPr lvl="3"/>
            <a:r>
              <a:rPr lang="ru-RU"/>
              <a:t>4.º Nível da estrutura de tópicos</a:t>
            </a:r>
          </a:p>
          <a:p>
            <a:pPr lvl="4"/>
            <a:r>
              <a:rPr lang="ru-RU"/>
              <a:t>5.º Nível da estrutura de tópicos</a:t>
            </a:r>
          </a:p>
          <a:p>
            <a:pPr lvl="5"/>
            <a:r>
              <a:rPr lang="ru-RU"/>
              <a:t>6.º Nível da estrutura de tópicos</a:t>
            </a:r>
          </a:p>
          <a:p>
            <a:pPr lvl="6"/>
            <a:r>
              <a:rPr lang="ru-RU"/>
              <a:t>7.º Nível da estrutura de tópicos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2"/>
          </p:nvPr>
        </p:nvSpPr>
        <p:spPr>
          <a:xfrm>
            <a:off x="503999" y="65520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3"/>
          </p:nvPr>
        </p:nvSpPr>
        <p:spPr>
          <a:xfrm>
            <a:off x="3447360" y="65520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4"/>
          </p:nvPr>
        </p:nvSpPr>
        <p:spPr>
          <a:xfrm>
            <a:off x="7227360" y="6534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5FB38436-ABDE-4A5D-9ADA-BBBA157373A6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0">
        <a:buNone/>
        <a:tabLst/>
        <a:defRPr lang="ru-RU" sz="3600" b="0" i="0" u="none" strike="noStrike" kern="1200">
          <a:ln>
            <a:noFill/>
          </a:ln>
          <a:solidFill>
            <a:srgbClr val="333333"/>
          </a:solidFill>
          <a:latin typeface="Liberation Sans" pitchFamily="34"/>
          <a:ea typeface="Droid Sans Fallback" pitchFamily="2"/>
          <a:cs typeface="Lohit Hindi" pitchFamily="2"/>
        </a:defRPr>
      </a:lvl1pPr>
    </p:titleStyle>
    <p:bodyStyle>
      <a:lvl1pPr marL="0" marR="0" lvl="0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1pPr>
      <a:lvl2pPr marL="0" marR="0" lvl="1" indent="0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2pPr>
      <a:lvl3pPr marL="0" marR="0" lvl="2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3pPr>
      <a:lvl4pPr marL="0" marR="0" lvl="3" indent="0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4pPr>
      <a:lvl5pPr marL="0" marR="0" lvl="4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5pPr>
      <a:lvl6pPr marL="0" marR="0" lvl="5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6pPr>
      <a:lvl7pPr marL="0" marR="0" lvl="6" indent="0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600" b="0" i="0" u="none" strike="noStrike" kern="1200">
          <a:ln>
            <a:noFill/>
          </a:ln>
          <a:latin typeface="Liberation Sans" pitchFamily="34"/>
          <a:ea typeface="Droid Sans Fallback" pitchFamily="2"/>
          <a:cs typeface="Lohit Hindi" pitchFamily="2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68360" y="540000"/>
            <a:ext cx="9071640" cy="6660000"/>
          </a:xfrm>
        </p:spPr>
        <p:txBody>
          <a:bodyPr/>
          <a:lstStyle/>
          <a:p>
            <a:pPr lvl="0" algn="ctr">
              <a:buNone/>
            </a:pPr>
            <a:r>
              <a:rPr lang="ru-RU" sz="2200" b="1" dirty="0"/>
              <a:t>Модель, позволяющая описать траекторию движения частицы в однородном магнитном поле.</a:t>
            </a:r>
          </a:p>
          <a:p>
            <a:pPr lvl="0">
              <a:buNone/>
            </a:pPr>
            <a:r>
              <a:rPr lang="ru-RU" sz="2200" dirty="0"/>
              <a:t>Модель должна позволять:</a:t>
            </a:r>
          </a:p>
          <a:p>
            <a:pPr lvl="0"/>
            <a:r>
              <a:rPr lang="ru-RU" sz="2200" i="1" dirty="0"/>
              <a:t>Вычислять положение частицы в любой момент времени;</a:t>
            </a:r>
          </a:p>
          <a:p>
            <a:pPr lvl="0"/>
            <a:r>
              <a:rPr lang="ru-RU" sz="2200" i="1" dirty="0"/>
              <a:t>Изучать природу движения частицы в магнитном поле при различных начальных параметрах.</a:t>
            </a:r>
            <a:br>
              <a:rPr lang="ru-RU" sz="2200" i="1" dirty="0"/>
            </a:br>
            <a:endParaRPr lang="ru-RU" sz="2200" i="1" dirty="0"/>
          </a:p>
          <a:p>
            <a:pPr lvl="0"/>
            <a:r>
              <a:rPr lang="ru-RU" sz="2200" dirty="0"/>
              <a:t>Входные данные:</a:t>
            </a:r>
          </a:p>
          <a:p>
            <a:pPr lvl="0"/>
            <a:r>
              <a:rPr lang="ru-RU" sz="2200" i="1" dirty="0"/>
              <a:t>Масса и радиус частицы;</a:t>
            </a:r>
          </a:p>
          <a:p>
            <a:pPr lvl="0"/>
            <a:r>
              <a:rPr lang="ru-RU" sz="2200" i="1" dirty="0"/>
              <a:t>Начальная скорость;</a:t>
            </a:r>
          </a:p>
          <a:p>
            <a:pPr lvl="0"/>
            <a:r>
              <a:rPr lang="ru-RU" sz="2200" i="1" dirty="0"/>
              <a:t>Начальные координаты;</a:t>
            </a:r>
          </a:p>
          <a:p>
            <a:pPr lvl="0"/>
            <a:r>
              <a:rPr lang="ru-RU" sz="2200" i="1" dirty="0"/>
              <a:t>Коэффициент плотности среды;</a:t>
            </a:r>
          </a:p>
          <a:p>
            <a:pPr lvl="0"/>
            <a:r>
              <a:rPr lang="ru-RU" sz="2200" i="1" dirty="0"/>
              <a:t>Промежуток времени, в течение которого происходит движение частицы.</a:t>
            </a:r>
          </a:p>
          <a:p>
            <a:pPr lvl="0"/>
            <a:endParaRPr lang="ru-RU" sz="2200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80000" y="612000"/>
            <a:ext cx="9000000" cy="648000"/>
          </a:xfrm>
        </p:spPr>
        <p:txBody>
          <a:bodyPr>
            <a:spAutoFit/>
          </a:bodyPr>
          <a:lstStyle/>
          <a:p>
            <a:pPr lvl="0"/>
            <a:r>
              <a:rPr lang="ru-RU" sz="4000"/>
              <a:t>Предполагаемая траектория частицы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620000"/>
            <a:ext cx="9360000" cy="55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360000" y="720000"/>
            <a:ext cx="9071640" cy="5760000"/>
          </a:xfrm>
        </p:spPr>
        <p:txBody>
          <a:bodyPr/>
          <a:lstStyle/>
          <a:p>
            <a:pPr lvl="0" algn="ctr">
              <a:buNone/>
            </a:pPr>
            <a:r>
              <a:rPr lang="ru-RU" sz="3600" dirty="0"/>
              <a:t>Концептуальная постановка</a:t>
            </a:r>
            <a:br>
              <a:rPr lang="ru-RU" sz="3600" dirty="0"/>
            </a:br>
            <a:r>
              <a:rPr lang="ru-RU" sz="3600" dirty="0"/>
              <a:t>Гипотезы:</a:t>
            </a:r>
          </a:p>
          <a:p>
            <a:pPr lvl="0"/>
            <a:r>
              <a:rPr lang="ru-RU" dirty="0"/>
              <a:t>Объектом моделирования является частица радиуса R и заряда q;</a:t>
            </a:r>
          </a:p>
          <a:p>
            <a:pPr lvl="0"/>
            <a:r>
              <a:rPr lang="ru-RU" dirty="0"/>
              <a:t>Будем считать частицу материальной точкой массой m, положение которой совпадает с центром масс частицы;</a:t>
            </a:r>
          </a:p>
          <a:p>
            <a:pPr lvl="0"/>
            <a:r>
              <a:rPr lang="ru-RU" dirty="0"/>
              <a:t>Движение происходит в однородном магнитном поле под действием силы Лоренца;</a:t>
            </a:r>
          </a:p>
          <a:p>
            <a:pPr lvl="0"/>
            <a:r>
              <a:rPr lang="ru-RU" dirty="0"/>
              <a:t>Движение происходит в трехмерном пространстве (оси </a:t>
            </a:r>
            <a:r>
              <a:rPr lang="ru-RU" dirty="0" err="1"/>
              <a:t>Ox</a:t>
            </a:r>
            <a:r>
              <a:rPr lang="ru-RU" dirty="0"/>
              <a:t>, </a:t>
            </a:r>
            <a:r>
              <a:rPr lang="ru-RU" dirty="0" err="1"/>
              <a:t>Oy</a:t>
            </a:r>
            <a:r>
              <a:rPr lang="ru-RU" dirty="0"/>
              <a:t>, </a:t>
            </a:r>
            <a:r>
              <a:rPr lang="ru-RU" dirty="0" err="1"/>
              <a:t>Oz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Пренебрегаем возмущениями, вызванными собственным вращением частицы, но учитываем коэффициент плотности среды.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68360" y="720000"/>
            <a:ext cx="9071640" cy="6300000"/>
          </a:xfrm>
        </p:spPr>
        <p:txBody>
          <a:bodyPr/>
          <a:lstStyle/>
          <a:p>
            <a:pPr lvl="0" algn="ctr">
              <a:buNone/>
            </a:pPr>
            <a:r>
              <a:rPr lang="ru-RU" sz="4000" dirty="0"/>
              <a:t>Математическая постановка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  <a:p>
            <a:pPr lvl="0"/>
            <a:r>
              <a:rPr lang="ru-RU" dirty="0"/>
              <a:t>Сила Лоренца F = q*v*b</a:t>
            </a:r>
          </a:p>
          <a:p>
            <a:pPr lvl="0"/>
            <a:r>
              <a:rPr lang="ru-RU" dirty="0"/>
              <a:t>Сила сопротивления среды r0*v</a:t>
            </a:r>
          </a:p>
          <a:p>
            <a:pPr lvl="0"/>
            <a:r>
              <a:rPr lang="ru-RU" dirty="0"/>
              <a:t> Ускорение a = F/m — r0*v/m (по 2 закону Ньютона)  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В проекциях на оси координат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ax</a:t>
            </a:r>
            <a:r>
              <a:rPr lang="ru-RU" dirty="0"/>
              <a:t> = q/m*(</a:t>
            </a:r>
            <a:r>
              <a:rPr lang="ru-RU" dirty="0" err="1"/>
              <a:t>bz</a:t>
            </a:r>
            <a:r>
              <a:rPr lang="ru-RU" dirty="0"/>
              <a:t>*</a:t>
            </a:r>
            <a:r>
              <a:rPr lang="ru-RU" dirty="0" err="1"/>
              <a:t>vy-by</a:t>
            </a:r>
            <a:r>
              <a:rPr lang="ru-RU" dirty="0"/>
              <a:t>*</a:t>
            </a:r>
            <a:r>
              <a:rPr lang="ru-RU" dirty="0" err="1"/>
              <a:t>vz</a:t>
            </a:r>
            <a:r>
              <a:rPr lang="ru-RU" dirty="0"/>
              <a:t>)-</a:t>
            </a:r>
            <a:r>
              <a:rPr lang="ru-RU" dirty="0" err="1"/>
              <a:t>vx</a:t>
            </a:r>
            <a:r>
              <a:rPr lang="ru-RU" dirty="0"/>
              <a:t>*</a:t>
            </a:r>
            <a:r>
              <a:rPr lang="ru-RU" dirty="0" err="1"/>
              <a:t>ro</a:t>
            </a:r>
            <a:r>
              <a:rPr lang="ru-RU" dirty="0"/>
              <a:t>/m;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ay</a:t>
            </a:r>
            <a:r>
              <a:rPr lang="ru-RU" dirty="0"/>
              <a:t> = q/m*(</a:t>
            </a:r>
            <a:r>
              <a:rPr lang="ru-RU" dirty="0" err="1"/>
              <a:t>bx</a:t>
            </a:r>
            <a:r>
              <a:rPr lang="ru-RU" dirty="0"/>
              <a:t>*</a:t>
            </a:r>
            <a:r>
              <a:rPr lang="ru-RU" dirty="0" err="1"/>
              <a:t>vz-bz</a:t>
            </a:r>
            <a:r>
              <a:rPr lang="ru-RU" dirty="0"/>
              <a:t>*</a:t>
            </a:r>
            <a:r>
              <a:rPr lang="ru-RU" dirty="0" err="1"/>
              <a:t>vx</a:t>
            </a:r>
            <a:r>
              <a:rPr lang="ru-RU" dirty="0"/>
              <a:t>)-</a:t>
            </a:r>
            <a:r>
              <a:rPr lang="ru-RU" dirty="0" err="1"/>
              <a:t>vy</a:t>
            </a:r>
            <a:r>
              <a:rPr lang="ru-RU" dirty="0"/>
              <a:t>*</a:t>
            </a:r>
            <a:r>
              <a:rPr lang="ru-RU" dirty="0" err="1"/>
              <a:t>ro</a:t>
            </a:r>
            <a:r>
              <a:rPr lang="ru-RU" dirty="0"/>
              <a:t>/m;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az</a:t>
            </a:r>
            <a:r>
              <a:rPr lang="ru-RU" dirty="0"/>
              <a:t> = q/m*(</a:t>
            </a:r>
            <a:r>
              <a:rPr lang="ru-RU" dirty="0" err="1"/>
              <a:t>by</a:t>
            </a:r>
            <a:r>
              <a:rPr lang="ru-RU" dirty="0"/>
              <a:t>*</a:t>
            </a:r>
            <a:r>
              <a:rPr lang="ru-RU" dirty="0" err="1"/>
              <a:t>vx-bx</a:t>
            </a:r>
            <a:r>
              <a:rPr lang="ru-RU" dirty="0"/>
              <a:t>*</a:t>
            </a:r>
            <a:r>
              <a:rPr lang="ru-RU" dirty="0" err="1"/>
              <a:t>vy</a:t>
            </a:r>
            <a:r>
              <a:rPr lang="ru-RU" dirty="0"/>
              <a:t>)-</a:t>
            </a:r>
            <a:r>
              <a:rPr lang="ru-RU" dirty="0" err="1"/>
              <a:t>vz</a:t>
            </a:r>
            <a:r>
              <a:rPr lang="ru-RU" dirty="0"/>
              <a:t>*</a:t>
            </a:r>
            <a:r>
              <a:rPr lang="ru-RU" dirty="0" err="1"/>
              <a:t>ro</a:t>
            </a:r>
            <a:r>
              <a:rPr lang="ru-RU" dirty="0"/>
              <a:t>/m;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886800" y="4576320"/>
            <a:ext cx="2833200" cy="2623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68360" y="540000"/>
            <a:ext cx="9071640" cy="6660000"/>
          </a:xfrm>
        </p:spPr>
        <p:txBody>
          <a:bodyPr/>
          <a:lstStyle/>
          <a:p>
            <a:pPr lvl="0" algn="ctr">
              <a:buNone/>
            </a:pPr>
            <a:r>
              <a:rPr lang="ru-RU" sz="4200" dirty="0"/>
              <a:t>Математическая постановка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Скорость v=v0 +a*t</a:t>
            </a: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r>
              <a:rPr lang="ru-RU" dirty="0"/>
              <a:t> В проекциях на оси координат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vx</a:t>
            </a:r>
            <a:r>
              <a:rPr lang="ru-RU" dirty="0"/>
              <a:t>+=</a:t>
            </a:r>
            <a:r>
              <a:rPr lang="ru-RU" dirty="0" err="1"/>
              <a:t>ax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vy</a:t>
            </a:r>
            <a:r>
              <a:rPr lang="ru-RU" dirty="0"/>
              <a:t>+=</a:t>
            </a:r>
            <a:r>
              <a:rPr lang="ru-RU" dirty="0" err="1"/>
              <a:t>ay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        </a:t>
            </a:r>
            <a:r>
              <a:rPr lang="ru-RU" dirty="0" err="1"/>
              <a:t>vz</a:t>
            </a:r>
            <a:r>
              <a:rPr lang="ru-RU" dirty="0"/>
              <a:t>+=</a:t>
            </a:r>
            <a:r>
              <a:rPr lang="ru-RU" dirty="0" err="1"/>
              <a:t>az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288360" y="720000"/>
            <a:ext cx="9071640" cy="6364800"/>
          </a:xfrm>
        </p:spPr>
        <p:txBody>
          <a:bodyPr/>
          <a:lstStyle/>
          <a:p>
            <a:pPr lvl="0">
              <a:buNone/>
            </a:pPr>
            <a:r>
              <a:rPr lang="ru-RU" sz="4000" dirty="0"/>
              <a:t>   Математическая постановка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Координата вычисляется с учетом того, что в короткие временные промежутки </a:t>
            </a:r>
            <a:r>
              <a:rPr lang="ru-RU" dirty="0" err="1"/>
              <a:t>dt</a:t>
            </a:r>
            <a:r>
              <a:rPr lang="ru-RU" dirty="0"/>
              <a:t> движение частицы считается равноускоренным </a:t>
            </a:r>
            <a:br>
              <a:rPr lang="ru-RU" dirty="0"/>
            </a:br>
            <a:r>
              <a:rPr lang="ru-RU" dirty="0"/>
              <a:t>        </a:t>
            </a:r>
            <a:br>
              <a:rPr lang="ru-RU" dirty="0"/>
            </a:br>
            <a:r>
              <a:rPr lang="ru-RU" dirty="0"/>
              <a:t>                   x = x0 + v0*t - a*t^2/2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В проекциях на оси координат</a:t>
            </a:r>
          </a:p>
          <a:p>
            <a:pPr lvl="0"/>
            <a:r>
              <a:rPr lang="ru-RU" dirty="0"/>
              <a:t>        x = x0+vx*</a:t>
            </a:r>
            <a:r>
              <a:rPr lang="ru-RU" dirty="0" err="1"/>
              <a:t>dt+ax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/2;</a:t>
            </a:r>
          </a:p>
          <a:p>
            <a:pPr lvl="0"/>
            <a:r>
              <a:rPr lang="ru-RU" dirty="0"/>
              <a:t>        y = y0+vy*</a:t>
            </a:r>
            <a:r>
              <a:rPr lang="ru-RU" dirty="0" err="1"/>
              <a:t>dt+ay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/2;</a:t>
            </a:r>
          </a:p>
          <a:p>
            <a:pPr lvl="0"/>
            <a:r>
              <a:rPr lang="ru-RU" dirty="0"/>
              <a:t>        z = z0+vz*</a:t>
            </a:r>
            <a:r>
              <a:rPr lang="ru-RU" dirty="0" err="1"/>
              <a:t>dt+az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*</a:t>
            </a:r>
            <a:r>
              <a:rPr lang="ru-RU" dirty="0" err="1"/>
              <a:t>dt</a:t>
            </a:r>
            <a:r>
              <a:rPr lang="ru-RU" dirty="0"/>
              <a:t>/2;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288360" y="360000"/>
            <a:ext cx="9071640" cy="6480000"/>
          </a:xfrm>
        </p:spPr>
        <p:txBody>
          <a:bodyPr/>
          <a:lstStyle/>
          <a:p>
            <a:pPr lvl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Проверка адекватности модели</a:t>
            </a:r>
          </a:p>
          <a:p>
            <a:pPr lvl="0">
              <a:buNone/>
            </a:pPr>
            <a:endParaRPr lang="ru-RU" sz="4000" dirty="0"/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Траектория частицы в однородном магнитном поле должна быть винтовой линией.</a:t>
            </a:r>
          </a:p>
          <a:p>
            <a:pPr lvl="0"/>
            <a:r>
              <a:rPr lang="ru-RU" dirty="0"/>
              <a:t>Радиус спирали с течением времени должен уменьшаться вследствие взаимодействия со средой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bstractGreen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spiration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96</Words>
  <Application>Microsoft Office PowerPoint</Application>
  <PresentationFormat>Широкоэкранный</PresentationFormat>
  <Paragraphs>56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Andale Sans UI</vt:lpstr>
      <vt:lpstr>Arial</vt:lpstr>
      <vt:lpstr>Calibri</vt:lpstr>
      <vt:lpstr>Droid Sans Fallback</vt:lpstr>
      <vt:lpstr>Liberation Sans</vt:lpstr>
      <vt:lpstr>Lohit Hindi</vt:lpstr>
      <vt:lpstr>StarSymbol</vt:lpstr>
      <vt:lpstr>Tahoma</vt:lpstr>
      <vt:lpstr>Times New Roman</vt:lpstr>
      <vt:lpstr>Default</vt:lpstr>
      <vt:lpstr>AbstractGreen</vt:lpstr>
      <vt:lpstr>Inspiration</vt:lpstr>
      <vt:lpstr>Презентация PowerPoint</vt:lpstr>
      <vt:lpstr>Предполагаемая траектория частицы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7</cp:revision>
  <dcterms:created xsi:type="dcterms:W3CDTF">2009-04-16T11:32:32Z</dcterms:created>
  <dcterms:modified xsi:type="dcterms:W3CDTF">2016-12-21T18:29:33Z</dcterms:modified>
</cp:coreProperties>
</file>