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7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73" r:id="rId13"/>
    <p:sldId id="274" r:id="rId14"/>
    <p:sldId id="275" r:id="rId15"/>
    <p:sldId id="276" r:id="rId16"/>
    <p:sldId id="278" r:id="rId17"/>
    <p:sldId id="279" r:id="rId18"/>
    <p:sldId id="281" r:id="rId19"/>
    <p:sldId id="28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97" autoAdjust="0"/>
  </p:normalViewPr>
  <p:slideViewPr>
    <p:cSldViewPr snapToGrid="0">
      <p:cViewPr varScale="1">
        <p:scale>
          <a:sx n="79" d="100"/>
          <a:sy n="79" d="100"/>
        </p:scale>
        <p:origin x="82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0B7FF-5F8B-458B-BF40-5D61B57BEAC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18AFC-329F-4679-A33D-FEA9CED19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3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58819-EF82-436A-AC87-85B61EE6D2B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7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8D9DB-03CA-43B7-8FD6-8252BD11B0C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2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8AFC-329F-4679-A33D-FEA9CED19B5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5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41F-E16E-4135-BEAC-4B213413A609}" type="datetime1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F03-7AF9-4959-A229-88AB47F42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6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B78-991F-4317-9259-44D19A3735FD}" type="datetime1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F03-7AF9-4959-A229-88AB47F42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9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845-6523-400A-B27C-F6D1A76D57FF}" type="datetime1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F03-7AF9-4959-A229-88AB47F42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AEF-32EF-4D9C-9D83-5AA9ABF13408}" type="datetime1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F03-7AF9-4959-A229-88AB47F42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6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D9C-0F2E-41F7-B4B1-E0F31BADFBF6}" type="datetime1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F03-7AF9-4959-A229-88AB47F42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8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B2DF-A705-4F2B-8B16-F3D2E2E8DCC5}" type="datetime1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F03-7AF9-4959-A229-88AB47F42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05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0E10-0452-4119-B220-F1D7AD57DFFC}" type="datetime1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F03-7AF9-4959-A229-88AB47F42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75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164-DDB5-4A77-9304-A7C77750C324}" type="datetime1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F03-7AF9-4959-A229-88AB47F42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42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81E3-EDF8-4F60-98A1-09611D4EED6A}" type="datetime1">
              <a:rPr lang="ru-RU" smtClean="0"/>
              <a:t>23.06.2024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F03-7AF9-4959-A229-88AB47F42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40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20B5-2E22-45ED-98BB-99464CCC2A33}" type="datetime1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F03-7AF9-4959-A229-88AB47F42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97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47B9-B2C1-4829-9A08-DF194BD0E403}" type="datetime1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F03-7AF9-4959-A229-88AB47F42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14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5C0D1-3650-45B2-9BC3-29AAD1F519CD}" type="datetime1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7AF03-7AF9-4959-A229-88AB47F42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5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746" y="381090"/>
            <a:ext cx="10120229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ПОЛИТЕХНИЧЕСКИЙ УНИВЕРСИТЕТ ПЕТРА ВЕЛИКОГО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теоретической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механики и математической физики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2756353"/>
            <a:ext cx="10515600" cy="15217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выпускной квалификационной работы: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критического давления роста трещины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автоГРП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982" y="5327785"/>
            <a:ext cx="666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5030103/00101 Цветкова Д.А.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доцент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ВШТМиМФ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к.т.н. Калинин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7922" y="6211669"/>
            <a:ext cx="5176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A0983D6-B118-428D-8FA6-683D80D07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9" b="2521"/>
          <a:stretch/>
        </p:blipFill>
        <p:spPr bwMode="auto">
          <a:xfrm>
            <a:off x="433305" y="552577"/>
            <a:ext cx="543092" cy="5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A29C04E-F50C-43BF-A1C5-F232C0F77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11308" r="10149" b="12075"/>
          <a:stretch/>
        </p:blipFill>
        <p:spPr bwMode="auto">
          <a:xfrm>
            <a:off x="11229975" y="552577"/>
            <a:ext cx="543092" cy="54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52545" y="2309466"/>
            <a:ext cx="3005846" cy="1036849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013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распространения трещины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1"/>
                <a:ext cx="10515600" cy="465296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Найденные в результате решения задач значения давления на трещине усредняются.</a:t>
                </a:r>
              </a:p>
              <a:p>
                <a:pPr marL="0" indent="0" algn="just">
                  <a:buNone/>
                </a:pPr>
                <a:endParaRPr lang="ru-RU" sz="1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sz="1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𝐼𝑐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rad>
                        </m:den>
                      </m:f>
                      <m:r>
                        <a:rPr lang="ru-RU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1800" b="0" i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𝐼𝑐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1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трещиностойкость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ru-RU" sz="1800" b="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высота трещины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среднее по длине давление в трещине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среднее значение минимальных сжимающих 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напряжений</a:t>
                </a:r>
              </a:p>
              <a:p>
                <a:pPr marL="0" indent="0" algn="just">
                  <a:buNone/>
                </a:pPr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критерий 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выполняется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трещина растет в длину, иначе – не меняется.</a:t>
                </a:r>
              </a:p>
              <a:p>
                <a:pPr marL="0" indent="0" algn="just">
                  <a:buNone/>
                </a:pPr>
                <a:endParaRPr lang="ru-RU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1"/>
                <a:ext cx="10515600" cy="4652962"/>
              </a:xfrm>
              <a:blipFill>
                <a:blip r:embed="rId3"/>
                <a:stretch>
                  <a:fillRect l="-522" t="-1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F341-D3C3-4EC5-8D67-ED484A88608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9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данные*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F341-D3C3-4EC5-8D67-ED484A886087}" type="slidenum">
              <a:rPr lang="ru-RU" smtClean="0"/>
              <a:t>11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66772962"/>
                  </p:ext>
                </p:extLst>
              </p:nvPr>
            </p:nvGraphicFramePr>
            <p:xfrm>
              <a:off x="1079898" y="2143125"/>
              <a:ext cx="4288629" cy="3149285"/>
            </p:xfrm>
            <a:graphic>
              <a:graphicData uri="http://schemas.openxmlformats.org/drawingml/2006/table">
                <a:tbl>
                  <a:tblPr firstRow="1" firstCol="1" bandRow="1">
                    <a:tableStyleId>{F2DE63D5-997A-4646-A377-4702673A728D}</a:tableStyleId>
                  </a:tblPr>
                  <a:tblGrid>
                    <a:gridCol w="1429543">
                      <a:extLst>
                        <a:ext uri="{9D8B030D-6E8A-4147-A177-3AD203B41FA5}">
                          <a16:colId xmlns:a16="http://schemas.microsoft.com/office/drawing/2014/main" val="4120809223"/>
                        </a:ext>
                      </a:extLst>
                    </a:gridCol>
                    <a:gridCol w="1429543">
                      <a:extLst>
                        <a:ext uri="{9D8B030D-6E8A-4147-A177-3AD203B41FA5}">
                          <a16:colId xmlns:a16="http://schemas.microsoft.com/office/drawing/2014/main" val="1273809187"/>
                        </a:ext>
                      </a:extLst>
                    </a:gridCol>
                    <a:gridCol w="1429543">
                      <a:extLst>
                        <a:ext uri="{9D8B030D-6E8A-4147-A177-3AD203B41FA5}">
                          <a16:colId xmlns:a16="http://schemas.microsoft.com/office/drawing/2014/main" val="826358468"/>
                        </a:ext>
                      </a:extLst>
                    </a:gridCol>
                  </a:tblGrid>
                  <a:tr h="4411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Название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Единицы измерения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Значение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2452036"/>
                      </a:ext>
                    </a:extLst>
                  </a:tr>
                  <a:tr h="8664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Горизонтальный </a:t>
                          </a:r>
                          <a:r>
                            <a:rPr lang="ru-RU" sz="1400" dirty="0">
                              <a:effectLst/>
                            </a:rPr>
                            <a:t>размер области,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oMath>
                          </a14:m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м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3000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96434051"/>
                      </a:ext>
                    </a:extLst>
                  </a:tr>
                  <a:tr h="8664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Вертикальный </a:t>
                          </a:r>
                          <a:r>
                            <a:rPr lang="ru-RU" sz="1400" dirty="0">
                              <a:effectLst/>
                            </a:rPr>
                            <a:t>размер области,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a14:m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м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2000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50764903"/>
                      </a:ext>
                    </a:extLst>
                  </a:tr>
                  <a:tr h="8664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Длина трещины,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𝑓𝑟𝑎𝑐</m:t>
                                  </m:r>
                                </m:sub>
                              </m:sSub>
                            </m:oMath>
                          </a14:m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м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694059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66772962"/>
                  </p:ext>
                </p:extLst>
              </p:nvPr>
            </p:nvGraphicFramePr>
            <p:xfrm>
              <a:off x="1079898" y="2143125"/>
              <a:ext cx="4288629" cy="3149285"/>
            </p:xfrm>
            <a:graphic>
              <a:graphicData uri="http://schemas.openxmlformats.org/drawingml/2006/table">
                <a:tbl>
                  <a:tblPr firstRow="1" firstCol="1" bandRow="1">
                    <a:tableStyleId>{F2DE63D5-997A-4646-A377-4702673A728D}</a:tableStyleId>
                  </a:tblPr>
                  <a:tblGrid>
                    <a:gridCol w="1429543">
                      <a:extLst>
                        <a:ext uri="{9D8B030D-6E8A-4147-A177-3AD203B41FA5}">
                          <a16:colId xmlns:a16="http://schemas.microsoft.com/office/drawing/2014/main" val="4120809223"/>
                        </a:ext>
                      </a:extLst>
                    </a:gridCol>
                    <a:gridCol w="1429543">
                      <a:extLst>
                        <a:ext uri="{9D8B030D-6E8A-4147-A177-3AD203B41FA5}">
                          <a16:colId xmlns:a16="http://schemas.microsoft.com/office/drawing/2014/main" val="1273809187"/>
                        </a:ext>
                      </a:extLst>
                    </a:gridCol>
                    <a:gridCol w="1429543">
                      <a:extLst>
                        <a:ext uri="{9D8B030D-6E8A-4147-A177-3AD203B41FA5}">
                          <a16:colId xmlns:a16="http://schemas.microsoft.com/office/drawing/2014/main" val="826358468"/>
                        </a:ext>
                      </a:extLst>
                    </a:gridCol>
                  </a:tblGrid>
                  <a:tr h="4565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Название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Единицы измерения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Значение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2452036"/>
                      </a:ext>
                    </a:extLst>
                  </a:tr>
                  <a:tr h="91313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26" t="-55333" r="-200000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855" t="-55333" r="-100855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00000" t="-55333" r="-426" b="-1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6434051"/>
                      </a:ext>
                    </a:extLst>
                  </a:tr>
                  <a:tr h="91313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26" t="-155333" r="-200000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855" t="-155333" r="-100855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00000" t="-155333" r="-426" b="-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0764903"/>
                      </a:ext>
                    </a:extLst>
                  </a:tr>
                  <a:tr h="8664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26" t="-267832" r="-200000" b="-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855" t="-267832" r="-100855" b="-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00000" t="-267832" r="-426" b="-6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94059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Объект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9727045"/>
                  </p:ext>
                </p:extLst>
              </p:nvPr>
            </p:nvGraphicFramePr>
            <p:xfrm>
              <a:off x="5717229" y="1027906"/>
              <a:ext cx="5292327" cy="5070474"/>
            </p:xfrm>
            <a:graphic>
              <a:graphicData uri="http://schemas.openxmlformats.org/drawingml/2006/table">
                <a:tbl>
                  <a:tblPr firstRow="1" firstCol="1" bandRow="1">
                    <a:tableStyleId>{F2DE63D5-997A-4646-A377-4702673A728D}</a:tableStyleId>
                  </a:tblPr>
                  <a:tblGrid>
                    <a:gridCol w="1764109">
                      <a:extLst>
                        <a:ext uri="{9D8B030D-6E8A-4147-A177-3AD203B41FA5}">
                          <a16:colId xmlns:a16="http://schemas.microsoft.com/office/drawing/2014/main" val="2928879031"/>
                        </a:ext>
                      </a:extLst>
                    </a:gridCol>
                    <a:gridCol w="1764109">
                      <a:extLst>
                        <a:ext uri="{9D8B030D-6E8A-4147-A177-3AD203B41FA5}">
                          <a16:colId xmlns:a16="http://schemas.microsoft.com/office/drawing/2014/main" val="4248879569"/>
                        </a:ext>
                      </a:extLst>
                    </a:gridCol>
                    <a:gridCol w="1764109">
                      <a:extLst>
                        <a:ext uri="{9D8B030D-6E8A-4147-A177-3AD203B41FA5}">
                          <a16:colId xmlns:a16="http://schemas.microsoft.com/office/drawing/2014/main" val="3819295599"/>
                        </a:ext>
                      </a:extLst>
                    </a:gridCol>
                  </a:tblGrid>
                  <a:tr h="2476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Название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Единицы измерения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Значение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extLst>
                      <a:ext uri="{0D108BD9-81ED-4DB2-BD59-A6C34878D82A}">
                        <a16:rowId xmlns:a16="http://schemas.microsoft.com/office/drawing/2014/main" val="2174556500"/>
                      </a:ext>
                    </a:extLst>
                  </a:tr>
                  <a:tr h="3637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Вязкость,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oMath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Па∙с</m:t>
                                </m:r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extLst>
                      <a:ext uri="{0D108BD9-81ED-4DB2-BD59-A6C34878D82A}">
                        <a16:rowId xmlns:a16="http://schemas.microsoft.com/office/drawing/2014/main" val="349019877"/>
                      </a:ext>
                    </a:extLst>
                  </a:tr>
                  <a:tr h="7113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Коэффициент Пуассона,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oMath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9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0,21</m:t>
                                </m:r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extLst>
                      <a:ext uri="{0D108BD9-81ED-4DB2-BD59-A6C34878D82A}">
                        <a16:rowId xmlns:a16="http://schemas.microsoft.com/office/drawing/2014/main" val="2559758663"/>
                      </a:ext>
                    </a:extLst>
                  </a:tr>
                  <a:tr h="3556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Пористость,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0,2</m:t>
                                </m:r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extLst>
                      <a:ext uri="{0D108BD9-81ED-4DB2-BD59-A6C34878D82A}">
                        <a16:rowId xmlns:a16="http://schemas.microsoft.com/office/drawing/2014/main" val="1544529015"/>
                      </a:ext>
                    </a:extLst>
                  </a:tr>
                  <a:tr h="6944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Проницаемость пласта,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м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extLst>
                      <a:ext uri="{0D108BD9-81ED-4DB2-BD59-A6C34878D82A}">
                        <a16:rowId xmlns:a16="http://schemas.microsoft.com/office/drawing/2014/main" val="1327945106"/>
                      </a:ext>
                    </a:extLst>
                  </a:tr>
                  <a:tr h="72230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Проницаемость трещины,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м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extLst>
                      <a:ext uri="{0D108BD9-81ED-4DB2-BD59-A6C34878D82A}">
                        <a16:rowId xmlns:a16="http://schemas.microsoft.com/office/drawing/2014/main" val="122713996"/>
                      </a:ext>
                    </a:extLst>
                  </a:tr>
                  <a:tr h="3637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Поровое давление,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Па</m:t>
                                </m:r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26,4∙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extLst>
                      <a:ext uri="{0D108BD9-81ED-4DB2-BD59-A6C34878D82A}">
                        <a16:rowId xmlns:a16="http://schemas.microsoft.com/office/drawing/2014/main" val="3839765007"/>
                      </a:ext>
                    </a:extLst>
                  </a:tr>
                  <a:tr h="3637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Модуль Юнга,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Па</m:t>
                                </m:r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20∙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extLst>
                      <a:ext uri="{0D108BD9-81ED-4DB2-BD59-A6C34878D82A}">
                        <a16:rowId xmlns:a16="http://schemas.microsoft.com/office/drawing/2014/main" val="592233928"/>
                      </a:ext>
                    </a:extLst>
                  </a:tr>
                  <a:tr h="7227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Объём закачки,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oMath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м</m:t>
                                        </m:r>
                                      </m:e>
                                      <m:sup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11∙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extLst>
                      <a:ext uri="{0D108BD9-81ED-4DB2-BD59-A6C34878D82A}">
                        <a16:rowId xmlns:a16="http://schemas.microsoft.com/office/drawing/2014/main" val="1201940195"/>
                      </a:ext>
                    </a:extLst>
                  </a:tr>
                  <a:tr h="5250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Трещиностойкость,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𝐼𝑐</m:t>
                                  </m:r>
                                </m:sub>
                              </m:sSub>
                            </m:oMath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Па∙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м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ru-RU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1,73∙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extLst>
                      <a:ext uri="{0D108BD9-81ED-4DB2-BD59-A6C34878D82A}">
                        <a16:rowId xmlns:a16="http://schemas.microsoft.com/office/drawing/2014/main" val="66513475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Объект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9727045"/>
                  </p:ext>
                </p:extLst>
              </p:nvPr>
            </p:nvGraphicFramePr>
            <p:xfrm>
              <a:off x="5717229" y="1027906"/>
              <a:ext cx="5292327" cy="5070474"/>
            </p:xfrm>
            <a:graphic>
              <a:graphicData uri="http://schemas.openxmlformats.org/drawingml/2006/table">
                <a:tbl>
                  <a:tblPr firstRow="1" firstCol="1" bandRow="1">
                    <a:tableStyleId>{F2DE63D5-997A-4646-A377-4702673A728D}</a:tableStyleId>
                  </a:tblPr>
                  <a:tblGrid>
                    <a:gridCol w="1764109">
                      <a:extLst>
                        <a:ext uri="{9D8B030D-6E8A-4147-A177-3AD203B41FA5}">
                          <a16:colId xmlns:a16="http://schemas.microsoft.com/office/drawing/2014/main" val="2928879031"/>
                        </a:ext>
                      </a:extLst>
                    </a:gridCol>
                    <a:gridCol w="1764109">
                      <a:extLst>
                        <a:ext uri="{9D8B030D-6E8A-4147-A177-3AD203B41FA5}">
                          <a16:colId xmlns:a16="http://schemas.microsoft.com/office/drawing/2014/main" val="4248879569"/>
                        </a:ext>
                      </a:extLst>
                    </a:gridCol>
                    <a:gridCol w="1764109">
                      <a:extLst>
                        <a:ext uri="{9D8B030D-6E8A-4147-A177-3AD203B41FA5}">
                          <a16:colId xmlns:a16="http://schemas.microsoft.com/office/drawing/2014/main" val="3819295599"/>
                        </a:ext>
                      </a:extLst>
                    </a:gridCol>
                  </a:tblGrid>
                  <a:tr h="2476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Название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Единицы измерения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Значение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88" marR="57388" marT="0" marB="0"/>
                    </a:tc>
                    <a:extLst>
                      <a:ext uri="{0D108BD9-81ED-4DB2-BD59-A6C34878D82A}">
                        <a16:rowId xmlns:a16="http://schemas.microsoft.com/office/drawing/2014/main" val="2174556500"/>
                      </a:ext>
                    </a:extLst>
                  </a:tr>
                  <a:tr h="36374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t="-79661" r="-200345" b="-1244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l="-100000" t="-79661" r="-100345" b="-1244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l="-200000" t="-79661" r="-345" b="-12440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019877"/>
                      </a:ext>
                    </a:extLst>
                  </a:tr>
                  <a:tr h="71135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t="-90598" r="-200345" b="-5273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l="-100000" t="-90598" r="-100345" b="-5273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l="-200000" t="-90598" r="-345" b="-5273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9758663"/>
                      </a:ext>
                    </a:extLst>
                  </a:tr>
                  <a:tr h="35567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t="-377966" r="-200345" b="-9457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l="-100000" t="-377966" r="-100345" b="-9457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l="-200000" t="-377966" r="-345" b="-9457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4529015"/>
                      </a:ext>
                    </a:extLst>
                  </a:tr>
                  <a:tr h="69447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t="-247368" r="-200345" b="-3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l="-100000" t="-247368" r="-100345" b="-3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l="-200000" t="-247368" r="-345" b="-38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7945106"/>
                      </a:ext>
                    </a:extLst>
                  </a:tr>
                  <a:tr h="72230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t="-335593" r="-200345" b="-2762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l="-100000" t="-335593" r="-100345" b="-2762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l="-200000" t="-335593" r="-345" b="-2762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713996"/>
                      </a:ext>
                    </a:extLst>
                  </a:tr>
                  <a:tr h="36374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t="-856667" r="-200345" b="-4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l="-100000" t="-856667" r="-100345" b="-4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l="-200000" t="-856667" r="-345" b="-44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9765007"/>
                      </a:ext>
                    </a:extLst>
                  </a:tr>
                  <a:tr h="36374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t="-956667" r="-200345" b="-3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l="-100000" t="-956667" r="-100345" b="-3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l="-200000" t="-956667" r="-345" b="-34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2233928"/>
                      </a:ext>
                    </a:extLst>
                  </a:tr>
                  <a:tr h="72271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t="-532773" r="-200345" b="-731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l="-100000" t="-532773" r="-100345" b="-731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l="-200000" t="-532773" r="-345" b="-731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1940195"/>
                      </a:ext>
                    </a:extLst>
                  </a:tr>
                  <a:tr h="52503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t="-875581" r="-200345" b="-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l="-100000" t="-875581" r="-100345" b="-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88" marR="57388" marT="0" marB="0">
                        <a:blipFill>
                          <a:blip r:embed="rId3"/>
                          <a:stretch>
                            <a:fillRect l="-200000" t="-875581" r="-345" b="-11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51347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рямоугольник 2"/>
          <p:cNvSpPr/>
          <p:nvPr/>
        </p:nvSpPr>
        <p:spPr>
          <a:xfrm>
            <a:off x="838200" y="624454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Cheng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Alexander H.-D. </a:t>
            </a:r>
            <a:r>
              <a:rPr lang="en-US" sz="1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Poroelasticity</a:t>
            </a:r>
            <a:r>
              <a:rPr 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11209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temas\Downloads\Telegram Desktop\image_2024-06-04_23-26-31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98" y="1690688"/>
            <a:ext cx="7709404" cy="49768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09962" y="1182857"/>
            <a:ext cx="5172075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Сетка разбита на 1392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747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узлов.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F03-7AF9-4959-A229-88AB47F42A7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0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17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расчётов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ase_Sne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6417" y="1589087"/>
            <a:ext cx="6305583" cy="4002088"/>
          </a:xfrm>
          <a:prstGeom prst="rect">
            <a:avLst/>
          </a:prstGeom>
        </p:spPr>
      </p:pic>
      <p:pic>
        <p:nvPicPr>
          <p:cNvPr id="4" name="base_kf">
            <a:hlinkClick r:id="" action="ppaction://media"/>
          </p:cNvPr>
          <p:cNvPicPr>
            <a:picLocks noGrp="1" noChangeAspect="1"/>
          </p:cNvPicPr>
          <p:nvPr>
            <p:ph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2400" y="1589087"/>
            <a:ext cx="6306099" cy="4002088"/>
          </a:xfrm>
        </p:spPr>
      </p:pic>
      <p:sp>
        <p:nvSpPr>
          <p:cNvPr id="9" name="TextBox 8"/>
          <p:cNvSpPr txBox="1"/>
          <p:nvPr/>
        </p:nvSpPr>
        <p:spPr>
          <a:xfrm>
            <a:off x="2571750" y="5743575"/>
            <a:ext cx="7905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давление в области трещины в 2 методах.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Слева: расчет с заменой на константу.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Справа: расчет через формулу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Снеддона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F03-7AF9-4959-A229-88AB47F42A71}" type="slidenum">
              <a:rPr lang="ru-RU" smtClean="0"/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19728" y="1219755"/>
            <a:ext cx="269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Упрощённый метод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6937" y="1217097"/>
            <a:ext cx="269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Стандартный метод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73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09" y="1107125"/>
            <a:ext cx="8878468" cy="54687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487" y="171939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давления по трещине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F03-7AF9-4959-A229-88AB47F42A71}" type="slidenum">
              <a:rPr lang="ru-RU" smtClean="0"/>
              <a:t>14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536763" y="6406565"/>
            <a:ext cx="2529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Длина, 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341279" y="3263553"/>
            <a:ext cx="1502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Давление, 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7286490" y="1887879"/>
                <a:ext cx="2869187" cy="2311604"/>
              </a:xfrm>
              <a:prstGeom prst="rect">
                <a:avLst/>
              </a:prstGeom>
              <a:effectLst>
                <a:softEdge rad="31750"/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Проницаемость трещины: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Подаваемый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поток: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Шаг: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𝑑𝑡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490" y="1887879"/>
                <a:ext cx="2869187" cy="2311604"/>
              </a:xfrm>
              <a:prstGeom prst="rect">
                <a:avLst/>
              </a:prstGeom>
              <a:blipFill>
                <a:blip r:embed="rId3"/>
                <a:stretch>
                  <a:fillRect l="-1695" b="-1579"/>
                </a:stretch>
              </a:blipFill>
              <a:effectLst>
                <a:softEdge rad="3175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9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3808" y="1137072"/>
            <a:ext cx="10169991" cy="531188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11003" y="190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давления по трещине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F03-7AF9-4959-A229-88AB47F42A71}" type="slidenum">
              <a:rPr lang="ru-RU" smtClean="0"/>
              <a:t>15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67397" y="6352143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Длина, м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325880" y="3409133"/>
            <a:ext cx="1502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Давление, 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8413987" y="1917061"/>
                <a:ext cx="2869187" cy="2311604"/>
              </a:xfrm>
              <a:prstGeom prst="rect">
                <a:avLst/>
              </a:prstGeom>
              <a:effectLst>
                <a:softEdge rad="31750"/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Проницаемость трещины: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Подаваемый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поток: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Шаг: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𝑑𝑡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987" y="1917061"/>
                <a:ext cx="2869187" cy="2311604"/>
              </a:xfrm>
              <a:prstGeom prst="rect">
                <a:avLst/>
              </a:prstGeom>
              <a:blipFill>
                <a:blip r:embed="rId4"/>
                <a:stretch>
                  <a:fillRect l="-1695" b="-1575"/>
                </a:stretch>
              </a:blipFill>
              <a:effectLst>
                <a:softEdge rad="3175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9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994" y="1230766"/>
            <a:ext cx="10174165" cy="522829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7519" y="1461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давления по трещине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F03-7AF9-4959-A229-88AB47F42A71}" type="slidenum">
              <a:rPr lang="ru-RU" smtClean="0"/>
              <a:t>16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67398" y="6354247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Длина, м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-23039" y="3263219"/>
            <a:ext cx="1502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Давление, 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8189972" y="1887545"/>
                <a:ext cx="2869187" cy="2311604"/>
              </a:xfrm>
              <a:prstGeom prst="rect">
                <a:avLst/>
              </a:prstGeom>
              <a:effectLst>
                <a:softEdge rad="31750"/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Проницаемость трещины: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Подаваемый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поток: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Шаг: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𝑑𝑡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972" y="1887545"/>
                <a:ext cx="2869187" cy="2311604"/>
              </a:xfrm>
              <a:prstGeom prst="rect">
                <a:avLst/>
              </a:prstGeom>
              <a:blipFill>
                <a:blip r:embed="rId3"/>
                <a:stretch>
                  <a:fillRect l="-1695" b="-1316"/>
                </a:stretch>
              </a:blipFill>
              <a:effectLst>
                <a:softEdge rad="3175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5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336" y="1254949"/>
            <a:ext cx="9790043" cy="509719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7519" y="1223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давления по трещине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F03-7AF9-4959-A229-88AB47F42A71}" type="slidenum">
              <a:rPr lang="ru-RU" smtClean="0"/>
              <a:t>17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67398" y="6352143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Длина, м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32782" y="3253490"/>
            <a:ext cx="1502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Давление, 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7827192" y="1817249"/>
                <a:ext cx="2869187" cy="3241814"/>
              </a:xfrm>
              <a:prstGeom prst="rect">
                <a:avLst/>
              </a:prstGeom>
              <a:effectLst>
                <a:softEdge rad="31750"/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Проницаемость трещины: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Подаваемый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поток: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Шаг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𝑑𝑡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1 метод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𝑑𝑡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315 – 2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192" y="1817249"/>
                <a:ext cx="2869187" cy="3241814"/>
              </a:xfrm>
              <a:prstGeom prst="rect">
                <a:avLst/>
              </a:prstGeom>
              <a:blipFill>
                <a:blip r:embed="rId3"/>
                <a:stretch>
                  <a:fillRect l="-1907"/>
                </a:stretch>
              </a:blipFill>
              <a:effectLst>
                <a:softEdge rad="3175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0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102" y="141388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роста трещины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85755666"/>
                  </p:ext>
                </p:extLst>
              </p:nvPr>
            </p:nvGraphicFramePr>
            <p:xfrm>
              <a:off x="663102" y="1147873"/>
              <a:ext cx="10515600" cy="571012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2125200933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3320888425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1115354414"/>
                        </a:ext>
                      </a:extLst>
                    </a:gridCol>
                  </a:tblGrid>
                  <a:tr h="402454">
                    <a:tc>
                      <a:txBody>
                        <a:bodyPr/>
                        <a:lstStyle/>
                        <a:p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Длина трещины, м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7092970"/>
                      </a:ext>
                    </a:extLst>
                  </a:tr>
                  <a:tr h="483023"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Изменения входных параметров: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Упрощенный метод (УМ)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Стандартный метод (СМ)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7089727"/>
                      </a:ext>
                    </a:extLst>
                  </a:tr>
                  <a:tr h="67312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 Проницаемость трещины </a:t>
                          </a:r>
                          <a:endParaRPr lang="ru-RU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251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232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2587811"/>
                      </a:ext>
                    </a:extLst>
                  </a:tr>
                  <a:tr h="67312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 </a:t>
                          </a:r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Проницаемость трещины </a:t>
                          </a:r>
                          <a:endParaRPr lang="ru-RU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238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232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621725"/>
                      </a:ext>
                    </a:extLst>
                  </a:tr>
                  <a:tr h="100588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</a:t>
                          </a:r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Подаваемый поток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м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239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232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9969497"/>
                      </a:ext>
                    </a:extLst>
                  </a:tr>
                  <a:tr h="231562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</a:t>
                          </a:r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Подаваемый поток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м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 smtClean="0">
                            <a:latin typeface="Times New Roman" panose="02020603050405020304" pitchFamily="18" charset="0"/>
                          </a:endParaRPr>
                        </a:p>
                        <a:p>
                          <a:pPr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Изменение шага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𝑑𝑡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ru-RU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300 – </a:t>
                          </a:r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УМ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ru-RU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315 – </a:t>
                          </a:r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СМ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/>
                          <a:endPara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239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234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842535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85755666"/>
                  </p:ext>
                </p:extLst>
              </p:nvPr>
            </p:nvGraphicFramePr>
            <p:xfrm>
              <a:off x="663102" y="1147873"/>
              <a:ext cx="10515600" cy="571012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2125200933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3320888425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1115354414"/>
                        </a:ext>
                      </a:extLst>
                    </a:gridCol>
                  </a:tblGrid>
                  <a:tr h="402454">
                    <a:tc>
                      <a:txBody>
                        <a:bodyPr/>
                        <a:lstStyle/>
                        <a:p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Длина трещины, м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7092970"/>
                      </a:ext>
                    </a:extLst>
                  </a:tr>
                  <a:tr h="483023"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Изменения входных параметров: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Упрощенный метод (УМ)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Стандартный метод (СМ)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7089727"/>
                      </a:ext>
                    </a:extLst>
                  </a:tr>
                  <a:tr h="67312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74" t="-135135" r="-200870" b="-6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251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232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2587811"/>
                      </a:ext>
                    </a:extLst>
                  </a:tr>
                  <a:tr h="67312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74" t="-237273" r="-200870" b="-5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238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232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621725"/>
                      </a:ext>
                    </a:extLst>
                  </a:tr>
                  <a:tr h="105340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74" t="-214451" r="-200870" b="-231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239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232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9969497"/>
                      </a:ext>
                    </a:extLst>
                  </a:tr>
                  <a:tr h="242500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74" t="-136683" r="-200870" b="-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239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234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84253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F03-7AF9-4959-A229-88AB47F42A7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2706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двумя методами качественно совпадают.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параметры, при которых решение будет совпадать.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Упрощённый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проще в реализации, поскольку не требует решения нелинейной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</a:t>
            </a:r>
          </a:p>
          <a:p>
            <a:pPr algn="just">
              <a:lnSpc>
                <a:spcPct val="150000"/>
              </a:lnSpc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давление далее может использоваться в качестве ГУ для оценки роста в высоту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оба метода взаимозаменяемые, что говорит о возможности использования упрощенного метода, дабы уменьшить вычислительные затраты и трудности реализации.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F03-7AF9-4959-A229-88AB47F42A7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8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роста трещины в высоту является достаточно трудоёмким процессом, так как сложно посчитать риски и динамику роста трещины в высоту, а именно будет ли происходить рост и с какой скоростью. Особую роль играет возможность упрощенного моделирования с целью уменьшения вычислительных затрат.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работы является оценка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давления роста трещины PKN при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вычисления с возможным ростом в длину.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F03-7AF9-4959-A229-88AB47F42A7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687" y="334756"/>
            <a:ext cx="10515600" cy="116817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687" y="1283968"/>
            <a:ext cx="11186430" cy="20447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мея заданный постоянный расход закачиваемой в пласт жидкости, необходимо оценить влияние критического давления в трещине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возможностью её распространения в длину.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Решается задача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однофазной фильтрации жидкости в пласт. Давление на границе трещины определяется из уравнения смазки с заданным расходом жидкости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F341-D3C3-4EC5-8D67-ED484A886087}" type="slidenum">
              <a:rPr lang="ru-RU" smtClean="0"/>
              <a:t>3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66825" y="4838700"/>
                <a:ext cx="4440690" cy="1517649"/>
              </a:xfrm>
              <a:prstGeom prst="rect">
                <a:avLst/>
              </a:prstGeom>
              <a:effectLst>
                <a:softEdge rad="31750"/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ru-RU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Упрощённый</a:t>
                </a:r>
                <a:endParaRPr lang="en-US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Раскрытие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𝑤 заменяется на константу проницаемости трещины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25" y="4838700"/>
                <a:ext cx="4440690" cy="1517649"/>
              </a:xfrm>
              <a:prstGeom prst="rect">
                <a:avLst/>
              </a:prstGeom>
              <a:blipFill>
                <a:blip r:embed="rId2"/>
                <a:stretch>
                  <a:fillRect l="-1235" r="-960"/>
                </a:stretch>
              </a:blipFill>
              <a:effectLst>
                <a:softEdge rad="3175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6559665" y="4838700"/>
            <a:ext cx="4440690" cy="1517650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Стандартный</a:t>
            </a: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𝑤 считается через формулу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Снеддона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29075" y="3558485"/>
            <a:ext cx="36957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Рассматриваются 2 метода оценки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2"/>
            <a:endCxn id="5" idx="0"/>
          </p:cNvCxnSpPr>
          <p:nvPr/>
        </p:nvCxnSpPr>
        <p:spPr>
          <a:xfrm flipH="1">
            <a:off x="3487170" y="4066316"/>
            <a:ext cx="2389755" cy="7723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2"/>
            <a:endCxn id="6" idx="0"/>
          </p:cNvCxnSpPr>
          <p:nvPr/>
        </p:nvCxnSpPr>
        <p:spPr>
          <a:xfrm>
            <a:off x="5876925" y="4066316"/>
            <a:ext cx="2903085" cy="7723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2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5" y="1987092"/>
            <a:ext cx="5286375" cy="48709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Трещина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автоГРП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0709"/>
            <a:ext cx="4471191" cy="796529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331059"/>
            <a:ext cx="10725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АвтоГРП – эффект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трещины в нагнетательной скважине при организации системы поддержки пластового давления.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F341-D3C3-4EC5-8D67-ED484A886087}" type="slidenum">
              <a:rPr lang="ru-RU" smtClean="0"/>
              <a:t>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4833937"/>
            <a:ext cx="4471190" cy="1368425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возможный рост трещины по вертикали при длительном нагнетании жидкости в пласт.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3128734"/>
            <a:ext cx="4471190" cy="1447800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преждевременное обводнение добывающих скважин из-за прорыва трещины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автоГРП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нагнетающей до добывающей скважин.</a:t>
            </a:r>
          </a:p>
        </p:txBody>
      </p:sp>
    </p:spTree>
    <p:extLst>
      <p:ext uri="{BB962C8B-B14F-4D97-AF65-F5344CB8AC3E}">
        <p14:creationId xmlns:p14="http://schemas.microsoft.com/office/powerpoint/2010/main" val="7374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8" y="30175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PKN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(Perkins, Kern,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Nordgren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8" y="1757797"/>
            <a:ext cx="6505574" cy="3180451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плоская трещина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постоянной высоты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3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трещины гораздо больше высоты;</a:t>
            </a:r>
          </a:p>
          <a:p>
            <a:pPr>
              <a:lnSpc>
                <a:spcPct val="13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вертикальное сечение трещины представляет собой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эллипс;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идкость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считать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Ньютоновской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8622" t="32579" r="3700" b="10963"/>
          <a:stretch/>
        </p:blipFill>
        <p:spPr>
          <a:xfrm>
            <a:off x="7267576" y="4539414"/>
            <a:ext cx="4286250" cy="208597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2"/>
          <a:srcRect l="-149" t="-738" r="51378" b="738"/>
          <a:stretch/>
        </p:blipFill>
        <p:spPr>
          <a:xfrm>
            <a:off x="7343775" y="1379621"/>
            <a:ext cx="4210051" cy="3252789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8286750" y="3276600"/>
            <a:ext cx="1000125" cy="22288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F341-D3C3-4EC5-8D67-ED484A886087}" type="slidenum">
              <a:rPr lang="ru-RU" smtClean="0"/>
              <a:t>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4338" y="4632410"/>
            <a:ext cx="6329362" cy="1831054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Изначально данная модель создавалась для трещин ГРП, основное отличие которых заключается в фильтрующейся жидкости. В трещинах ГРП жидкость высоковязкая, которая плохо фильтруется в пласт.</a:t>
            </a:r>
          </a:p>
        </p:txBody>
      </p:sp>
    </p:spTree>
    <p:extLst>
      <p:ext uri="{BB962C8B-B14F-4D97-AF65-F5344CB8AC3E}">
        <p14:creationId xmlns:p14="http://schemas.microsoft.com/office/powerpoint/2010/main" val="2046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2" y="214312"/>
            <a:ext cx="11195957" cy="1325563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модели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602" y="1476733"/>
            <a:ext cx="6587845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398" y="4048087"/>
            <a:ext cx="6601602" cy="2809913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4495800" y="3933825"/>
            <a:ext cx="1390650" cy="7048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F341-D3C3-4EC5-8D67-ED484A886087}" type="slidenum">
              <a:rPr lang="ru-RU" smtClean="0"/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99298" y="1201321"/>
            <a:ext cx="3404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области для задачи: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8858" y="3652402"/>
            <a:ext cx="3404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область: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947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Граничные условия для задачи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8909559"/>
                  </p:ext>
                </p:extLst>
              </p:nvPr>
            </p:nvGraphicFramePr>
            <p:xfrm>
              <a:off x="256663" y="1414627"/>
              <a:ext cx="5397500" cy="379554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397500">
                      <a:extLst>
                        <a:ext uri="{9D8B030D-6E8A-4147-A177-3AD203B41FA5}">
                          <a16:colId xmlns:a16="http://schemas.microsoft.com/office/drawing/2014/main" val="3583629496"/>
                        </a:ext>
                      </a:extLst>
                    </a:gridCol>
                  </a:tblGrid>
                  <a:tr h="20554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ru-RU" sz="1800">
                                    <a:effectLst/>
                                    <a:latin typeface="Cambria Math" panose="02040503050406030204" pitchFamily="18" charset="0"/>
                                  </a:rPr>
                                  <m:t>:        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f>
                                          <m:fPr>
                                            <m:ctrlP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ru-RU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ru-RU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num>
                                          <m:den>
                                            <m:r>
                                              <a:rPr lang="ru-RU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ru-RU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den>
                                        </m:f>
                                        <m:r>
                                          <a:rPr lang="ru-RU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f>
                                          <m:fPr>
                                            <m:ctrlP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ru-RU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num>
                                          <m:den>
                                            <m:r>
                                              <a:rPr lang="ru-RU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ru-RU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den>
                                        </m:f>
                                        <m:d>
                                          <m:dPr>
                                            <m:ctrlP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ru-RU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p>
                                                  <m:sSupPr>
                                                    <m:ctrlPr>
                                                      <a:rPr lang="ru-RU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𝑤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ru-RU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3</m:t>
                                                    </m:r>
                                                  </m:sup>
                                                </m:sSup>
                                              </m:num>
                                              <m:den>
                                                <m:r>
                                                  <a:rPr lang="ru-RU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ru-RU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ru-RU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𝜂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ru-RU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𝑓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  <m:f>
                                              <m:fPr>
                                                <m:ctrlPr>
                                                  <a:rPr lang="ru-RU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ru-RU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a:rPr lang="ru-RU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ru-RU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a:rPr lang="ru-RU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  <m:r>
                                          <a:rPr lang="ru-RU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|"/>
                                                <m:ctrlPr>
                                                  <a:rPr lang="ru-RU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ru-RU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>
                                                      <m:sSubPr>
                                                        <m:ctrlPr>
                                                          <a:rPr lang="ru-RU" sz="18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ru-RU" sz="18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𝑘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ru-RU" sz="18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𝑟</m:t>
                                                        </m:r>
                                                      </m:sub>
                                                    </m:sSub>
                                                  </m:num>
                                                  <m:den>
                                                    <m:sSub>
                                                      <m:sSubPr>
                                                        <m:ctrlPr>
                                                          <a:rPr lang="ru-RU" sz="18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ru-RU" sz="18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𝜂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ru-RU" sz="18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𝑟</m:t>
                                                        </m:r>
                                                      </m:sub>
                                                    </m:sSub>
                                                  </m:den>
                                                </m:f>
                                                <m:f>
                                                  <m:fPr>
                                                    <m:ctrlPr>
                                                      <a:rPr lang="ru-RU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ru-RU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𝜕</m:t>
                                                    </m:r>
                                                    <m:r>
                                                      <a:rPr lang="ru-RU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ru-RU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𝜕</m:t>
                                                    </m:r>
                                                    <m:r>
                                                      <a:rPr lang="ru-RU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=0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|"/>
                                                <m:ctrlPr>
                                                  <a:rPr lang="ru-RU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ru-RU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p>
                                                      <m:sSupPr>
                                                        <m:ctrlPr>
                                                          <a:rPr lang="ru-RU" sz="18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US" sz="18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𝑤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US" sz="18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3</m:t>
                                                        </m:r>
                                                      </m:sup>
                                                    </m:sSup>
                                                  </m:num>
                                                  <m:den>
                                                    <m:r>
                                                      <a:rPr lang="ru-RU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3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ru-RU" sz="18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ru-RU" sz="18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𝜂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ru-RU" sz="18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𝑓</m:t>
                                                        </m:r>
                                                      </m:sub>
                                                    </m:sSub>
                                                  </m:den>
                                                </m:f>
                                                <m:f>
                                                  <m:fPr>
                                                    <m:ctrlPr>
                                                      <a:rPr lang="ru-RU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𝜕</m:t>
                                                    </m:r>
                                                    <m:r>
                                                      <a:rPr lang="en-U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𝜕</m:t>
                                                    </m:r>
                                                    <m:r>
                                                      <a:rPr lang="en-U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b>
                                            <m:f>
                                              <m:fPr>
                                                <m:type m:val="noBar"/>
                                                <m:ctrlPr>
                                                  <a:rPr lang="ru-RU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=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ru-RU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</m:sup>
                                                </m:sSup>
                                              </m:num>
                                              <m:den>
                                                <m:r>
                                                  <a:rPr lang="en-U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  <m:r>
                                                  <a:rPr lang="en-U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=0</m:t>
                                                </m:r>
                                              </m:den>
                                            </m:f>
                                          </m:sub>
                                        </m:sSub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 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69556424"/>
                      </a:ext>
                    </a:extLst>
                  </a:tr>
                  <a:tr h="356914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      </a:t>
                          </a:r>
                          <a:r>
                            <a:rPr lang="ru-RU" sz="180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∪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:        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∪</m:t>
                                      </m:r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a:rPr lang="ru-RU" sz="1800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           (1.1)                       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39341739"/>
                      </a:ext>
                    </a:extLst>
                  </a:tr>
                  <a:tr h="5711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:        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ru-RU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num>
                                        <m:den>
                                          <m:r>
                                            <a:rPr lang="ru-RU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ru-RU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21750485"/>
                      </a:ext>
                    </a:extLst>
                  </a:tr>
                  <a:tr h="8120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ru-RU" sz="1800">
                                    <a:effectLst/>
                                    <a:latin typeface="Cambria Math" panose="02040503050406030204" pitchFamily="18" charset="0"/>
                                  </a:rPr>
                                  <m:t>:        </m:t>
                                </m:r>
                                <m:sSub>
                                  <m:sSub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ru-RU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ru-RU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num>
                                          <m:den>
                                            <m:r>
                                              <a:rPr lang="ru-RU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ru-RU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ru-RU" sz="1800">
                                    <a:effectLst/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512245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8909559"/>
                  </p:ext>
                </p:extLst>
              </p:nvPr>
            </p:nvGraphicFramePr>
            <p:xfrm>
              <a:off x="256663" y="1414627"/>
              <a:ext cx="5397500" cy="379554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397500">
                      <a:extLst>
                        <a:ext uri="{9D8B030D-6E8A-4147-A177-3AD203B41FA5}">
                          <a16:colId xmlns:a16="http://schemas.microsoft.com/office/drawing/2014/main" val="3583629496"/>
                        </a:ext>
                      </a:extLst>
                    </a:gridCol>
                  </a:tblGrid>
                  <a:tr h="205546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b="-1050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9556424"/>
                      </a:ext>
                    </a:extLst>
                  </a:tr>
                  <a:tr h="3569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t="-571186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9341739"/>
                      </a:ext>
                    </a:extLst>
                  </a:tr>
                  <a:tr h="57112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t="-421277" b="-2138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1750485"/>
                      </a:ext>
                    </a:extLst>
                  </a:tr>
                  <a:tr h="81204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t="-368421" b="-51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122453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067" y="2167733"/>
            <a:ext cx="5924933" cy="252189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F341-D3C3-4EC5-8D67-ED484A886087}" type="slidenum">
              <a:rPr lang="ru-RU" smtClean="0"/>
              <a:t>7</a:t>
            </a:fld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8308592" y="4304187"/>
            <a:ext cx="228600" cy="10763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6003542" y="4294662"/>
            <a:ext cx="695325" cy="685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14263" y="4980462"/>
                <a:ext cx="3213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подаваемый поток жидкости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263" y="4980462"/>
                <a:ext cx="3213100" cy="369332"/>
              </a:xfrm>
              <a:prstGeom prst="rect">
                <a:avLst/>
              </a:prstGeom>
              <a:blipFill>
                <a:blip r:embed="rId4"/>
                <a:stretch>
                  <a:fillRect l="-1518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7672567" y="5349794"/>
            <a:ext cx="1938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трещина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автоГРП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434751" y="2085298"/>
            <a:ext cx="3919049" cy="976097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96975" y="2085298"/>
            <a:ext cx="4370705" cy="976097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300548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законы для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задачи*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32171032"/>
                  </p:ext>
                </p:extLst>
              </p:nvPr>
            </p:nvGraphicFramePr>
            <p:xfrm>
              <a:off x="1362075" y="2248403"/>
              <a:ext cx="4400550" cy="60775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3515333">
                      <a:extLst>
                        <a:ext uri="{9D8B030D-6E8A-4147-A177-3AD203B41FA5}">
                          <a16:colId xmlns:a16="http://schemas.microsoft.com/office/drawing/2014/main" val="222344421"/>
                        </a:ext>
                      </a:extLst>
                    </a:gridCol>
                    <a:gridCol w="885217">
                      <a:extLst>
                        <a:ext uri="{9D8B030D-6E8A-4147-A177-3AD203B41FA5}">
                          <a16:colId xmlns:a16="http://schemas.microsoft.com/office/drawing/2014/main" val="275169908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ru-R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num>
                                  <m:den>
                                    <m:r>
                                      <a:rPr lang="ru-R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ru-R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ru-RU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ru-RU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ru-RU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ru-RU" sz="1800">
                                    <a:effectLst/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ru-RU" sz="1800"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(1.2)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945840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32171032"/>
                  </p:ext>
                </p:extLst>
              </p:nvPr>
            </p:nvGraphicFramePr>
            <p:xfrm>
              <a:off x="1362075" y="2248403"/>
              <a:ext cx="4400550" cy="60775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3515333">
                      <a:extLst>
                        <a:ext uri="{9D8B030D-6E8A-4147-A177-3AD203B41FA5}">
                          <a16:colId xmlns:a16="http://schemas.microsoft.com/office/drawing/2014/main" val="222344421"/>
                        </a:ext>
                      </a:extLst>
                    </a:gridCol>
                    <a:gridCol w="885217">
                      <a:extLst>
                        <a:ext uri="{9D8B030D-6E8A-4147-A177-3AD203B41FA5}">
                          <a16:colId xmlns:a16="http://schemas.microsoft.com/office/drawing/2014/main" val="2751699083"/>
                        </a:ext>
                      </a:extLst>
                    </a:gridCol>
                  </a:tblGrid>
                  <a:tr h="60775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r="-25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(1.2)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945840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1196975" y="1503892"/>
            <a:ext cx="407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фильтрации: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196975" y="3250772"/>
                <a:ext cx="4759325" cy="1585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проницаемость порового пространства, </a:t>
                </a:r>
                <a:endParaRPr lang="ru-RU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вязкость пластовой жидкости, </a:t>
                </a:r>
                <a:endParaRPr lang="ru-RU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сжимаемость,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пористость.</a:t>
                </a: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975" y="3250772"/>
                <a:ext cx="4759325" cy="1585562"/>
              </a:xfrm>
              <a:prstGeom prst="rect">
                <a:avLst/>
              </a:prstGeom>
              <a:blipFill>
                <a:blip r:embed="rId4"/>
                <a:stretch>
                  <a:fillRect t="-1923" b="-4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455590" y="2248403"/>
                <a:ext cx="4129985" cy="716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ru-RU" sz="200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ru-RU" sz="20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ru-RU" sz="200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ru-RU" sz="20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ru-RU" sz="20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2000" i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ru-RU" sz="200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0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ru-RU" sz="20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ru-RU" sz="2000" i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(1.3)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590" y="2248403"/>
                <a:ext cx="4129985" cy="7161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7434751" y="1503892"/>
            <a:ext cx="2809359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Уравнение теории смазки:</a:t>
            </a:r>
            <a:endParaRPr lang="ru-RU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7455590" y="3250772"/>
                <a:ext cx="4273918" cy="1234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полураскрытие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endParaRPr lang="ru-RU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вязкость 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закачиваемой жидкости, </a:t>
                </a:r>
                <a:endParaRPr lang="ru-RU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ru-RU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 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давление 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трещине.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590" y="3250772"/>
                <a:ext cx="4273918" cy="1234312"/>
              </a:xfrm>
              <a:prstGeom prst="rect">
                <a:avLst/>
              </a:prstGeom>
              <a:blipFill>
                <a:blip r:embed="rId6"/>
                <a:stretch>
                  <a:fillRect t="-2463" b="-4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F341-D3C3-4EC5-8D67-ED484A886087}" type="slidenum">
              <a:rPr lang="ru-RU" smtClean="0"/>
              <a:t>8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0" y="4946797"/>
                <a:ext cx="12194117" cy="1409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ru-RU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Общая </a:t>
                </a:r>
                <a:r>
                  <a:rPr lang="ru-RU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слабая постановка: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undOvr"/>
                          <m:ctrlPr>
                            <a:rPr lang="ru-RU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16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6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ru-RU" sz="16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nary>
                      <m:r>
                        <a:rPr lang="ru-RU" sz="16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ru-RU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16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b="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600" b="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b="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ru-RU" sz="1600" b="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𝛻</m:t>
                          </m:r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ru-RU" sz="16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ru-RU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ru-RU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𝛻𝜑</m:t>
                          </m:r>
                          <m:r>
                            <a:rPr lang="ru-RU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US" sz="16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16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𝛺</m:t>
                      </m:r>
                      <m:r>
                        <a:rPr lang="en-US" sz="1600" b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+</m:t>
                      </m:r>
                      <m:nary>
                        <m:naryPr>
                          <m:chr m:val="∮"/>
                          <m:limLoc m:val="subSup"/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Г</m:t>
                              </m:r>
                            </m:e>
                            <m:sub>
                              <m:r>
                                <a:rPr lang="ru-RU" sz="16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ru-RU" sz="16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r>
                            <a:rPr lang="ru-RU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𝑑𝑆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e>
                      </m:nary>
                      <m:nary>
                        <m:naryPr>
                          <m:chr m:val="∮"/>
                          <m:limLoc m:val="subSup"/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Г</m:t>
                              </m:r>
                            </m:e>
                            <m:sub>
                              <m:r>
                                <a:rPr lang="ru-RU" sz="16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ru-RU" sz="1600" b="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16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b="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ru-RU" sz="1600" b="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ru-RU" sz="1600" b="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f>
                            <m:f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𝜕𝜑</m:t>
                              </m:r>
                            </m:num>
                            <m:den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ru-RU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ru-RU" sz="16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𝑑𝑆</m:t>
                          </m:r>
                        </m:e>
                      </m:nary>
                      <m:r>
                        <a:rPr lang="en-US" sz="16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𝑄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0,0</m:t>
                          </m:r>
                        </m:e>
                      </m:d>
                      <m:r>
                        <a:rPr lang="ru-RU" sz="16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16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16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nary>
                        <m:naryPr>
                          <m:chr m:val="∬"/>
                          <m:limLoc m:val="subSup"/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6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ru-RU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46797"/>
                <a:ext cx="12194117" cy="1409553"/>
              </a:xfrm>
              <a:prstGeom prst="rect">
                <a:avLst/>
              </a:prstGeom>
              <a:blipFill>
                <a:blip r:embed="rId7"/>
                <a:stretch>
                  <a:fillRect t="-21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698500" y="6270488"/>
            <a:ext cx="10235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t>Golovin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S.V.,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Baykin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A.N. Influence of pore pressure on the development of a hydraulic fracture in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Poroelastic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medium. </a:t>
            </a:r>
          </a:p>
        </p:txBody>
      </p:sp>
    </p:spTree>
    <p:extLst>
      <p:ext uri="{BB962C8B-B14F-4D97-AF65-F5344CB8AC3E}">
        <p14:creationId xmlns:p14="http://schemas.microsoft.com/office/powerpoint/2010/main" val="407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38112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Слабые постановки методов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42901" y="1463675"/>
                <a:ext cx="11649074" cy="5232400"/>
              </a:xfrm>
            </p:spPr>
            <p:txBody>
              <a:bodyPr>
                <a:noAutofit/>
              </a:bodyPr>
              <a:lstStyle/>
              <a:p>
                <a:pPr lvl="0"/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Упрощенный метод: </a:t>
                </a:r>
              </a:p>
              <a:p>
                <a:pPr marL="0" lvl="0" indent="0">
                  <a:buNone/>
                </a:pP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ru-RU" sz="1800" b="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заменим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ru-RU" sz="1800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ru-RU" sz="1800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undOvr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8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ru-RU" sz="1800" b="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8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800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b="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ru-RU" sz="1800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1800" b="0" i="1">
                              <a:latin typeface="Cambria Math" panose="02040503050406030204" pitchFamily="18" charset="0"/>
                            </a:rPr>
                            <m:t>𝛻</m:t>
                          </m:r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ru-RU" sz="1800" b="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1800" b="0" i="1">
                              <a:latin typeface="Cambria Math" panose="02040503050406030204" pitchFamily="18" charset="0"/>
                            </a:rPr>
                            <m:t>𝛻𝜑</m:t>
                          </m:r>
                          <m:r>
                            <a:rPr lang="ru-RU" sz="1800" b="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𝛺</m:t>
                      </m:r>
                      <m:r>
                        <a:rPr lang="en-US" sz="1800" b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∮"/>
                          <m:limLoc m:val="subSup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Г</m:t>
                              </m:r>
                            </m:e>
                            <m:sub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800" b="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b="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ru-RU" sz="1800" b="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sz="1800" b="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𝜕𝜑</m:t>
                              </m:r>
                            </m:num>
                            <m:den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ru-RU" sz="1800" b="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800" b="0" i="1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  <m:r>
                        <a:rPr lang="en-US" sz="18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ru-RU" sz="1800" b="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∬"/>
                          <m:limLoc m:val="subSup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Стандартный метод:</a:t>
                </a:r>
              </a:p>
              <a:p>
                <a:pPr marL="0" indent="0">
                  <a:buNone/>
                </a:pP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Используя выражения для усредненной ширины через формулу </a:t>
                </a:r>
                <a:r>
                  <a:rPr lang="ru-RU" sz="1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Снеддона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800" b="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num>
                      <m:den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ru-RU" sz="18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(1−</m:t>
                        </m:r>
                        <m:sSup>
                          <m:sSup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800" b="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ru-RU" sz="18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ru-RU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undOvr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8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ru-RU" sz="1800" b="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8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800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b="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ru-RU" sz="1800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1800" b="0" i="1">
                              <a:latin typeface="Cambria Math" panose="02040503050406030204" pitchFamily="18" charset="0"/>
                            </a:rPr>
                            <m:t>𝛻</m:t>
                          </m:r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ru-RU" sz="1800" b="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1800" b="0" i="1">
                              <a:latin typeface="Cambria Math" panose="02040503050406030204" pitchFamily="18" charset="0"/>
                            </a:rPr>
                            <m:t>𝛻𝜑</m:t>
                          </m:r>
                          <m:r>
                            <a:rPr lang="ru-RU" sz="1800" b="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𝛺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∮"/>
                          <m:limLoc m:val="subSup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Г</m:t>
                              </m:r>
                            </m:e>
                            <m:sub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b="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800" b="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ru-RU" sz="18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ru-RU" sz="1800" b="0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𝑑𝑆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∮"/>
                              <m:limLoc m:val="subSup"/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b="0" i="1"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</m:e>
                                <m:sub>
                                  <m:r>
                                    <a:rPr lang="ru-RU" sz="1800" b="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800" b="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ru-RU" sz="1800" b="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1800" b="0" i="1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p>
                                          </m:sSup>
                                          <m:r>
                                            <a:rPr lang="ru-RU" sz="1800" b="0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sz="1800" b="0" i="1"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ru-RU" sz="18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𝜈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ru-RU" sz="18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1800" b="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8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ru-RU" sz="1800" b="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800" b="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ru-RU" sz="1800" b="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ru-RU" sz="1800" b="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b="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ru-RU" sz="1800" b="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800" b="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ru-RU" sz="1800" b="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𝜕𝜑</m:t>
                                  </m:r>
                                </m:num>
                                <m:den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𝑑𝑆</m:t>
                              </m:r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ru-RU" sz="1800" b="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∬"/>
                          <m:limLoc m:val="subSup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1800" b="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∮"/>
                          <m:limLoc m:val="subSup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Г</m:t>
                              </m:r>
                            </m:e>
                            <m:sub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b="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800" b="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ru-RU" sz="18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ru-RU" sz="1800" b="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ru-RU" sz="1800" b="0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901" y="1463675"/>
                <a:ext cx="11649074" cy="5232400"/>
              </a:xfrm>
              <a:blipFill>
                <a:blip r:embed="rId2"/>
                <a:stretch>
                  <a:fillRect l="-419" t="-1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F03-7AF9-4959-A229-88AB47F42A7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3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679</Words>
  <Application>Microsoft Office PowerPoint</Application>
  <PresentationFormat>Широкоэкранный</PresentationFormat>
  <Paragraphs>239</Paragraphs>
  <Slides>19</Slides>
  <Notes>3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Тема Office</vt:lpstr>
      <vt:lpstr>САНКТ-ПЕТЕРБУРГСКИЙ ПОЛИТЕХНИЧЕСКИЙ УНИВЕРСИТЕТ ПЕТРА ВЕЛИКОГО  Высшая школа теоретической механики и математической физики</vt:lpstr>
      <vt:lpstr>Актуальность проблемы</vt:lpstr>
      <vt:lpstr>Задача</vt:lpstr>
      <vt:lpstr>Трещина автоГРП</vt:lpstr>
      <vt:lpstr>Модель PKN (Perkins, Kern, Nordgren)</vt:lpstr>
      <vt:lpstr>Построение модели</vt:lpstr>
      <vt:lpstr>Граничные условия для задачи</vt:lpstr>
      <vt:lpstr>Используемые законы для задачи*</vt:lpstr>
      <vt:lpstr>Слабые постановки методов</vt:lpstr>
      <vt:lpstr>Критерий распространения трещины</vt:lpstr>
      <vt:lpstr>Используемые данные*</vt:lpstr>
      <vt:lpstr>Сетка</vt:lpstr>
      <vt:lpstr>Результаты расчётов</vt:lpstr>
      <vt:lpstr>Распределение давления по трещине</vt:lpstr>
      <vt:lpstr>Презентация PowerPoint</vt:lpstr>
      <vt:lpstr>Презентация PowerPoint</vt:lpstr>
      <vt:lpstr>Презентация PowerPoint</vt:lpstr>
      <vt:lpstr>Результаты роста трещины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temas345@outlook.com</dc:creator>
  <cp:lastModifiedBy>temas345@outlook.com</cp:lastModifiedBy>
  <cp:revision>54</cp:revision>
  <dcterms:created xsi:type="dcterms:W3CDTF">2024-06-13T20:53:21Z</dcterms:created>
  <dcterms:modified xsi:type="dcterms:W3CDTF">2024-06-23T19:07:26Z</dcterms:modified>
</cp:coreProperties>
</file>