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66" r:id="rId8"/>
    <p:sldId id="259" r:id="rId9"/>
    <p:sldId id="267" r:id="rId10"/>
    <p:sldId id="260" r:id="rId11"/>
    <p:sldId id="269" r:id="rId12"/>
    <p:sldId id="261" r:id="rId13"/>
    <p:sldId id="268" r:id="rId14"/>
    <p:sldId id="26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dirty="0" smtClean="0"/>
              <a:t>Фазовые портреты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6400800" cy="1752600"/>
          </a:xfrm>
        </p:spPr>
        <p:txBody>
          <a:bodyPr/>
          <a:lstStyle/>
          <a:p>
            <a:r>
              <a:rPr lang="ru-RU" dirty="0" smtClean="0"/>
              <a:t>Курсовой проект Ивановой Яны</a:t>
            </a:r>
          </a:p>
          <a:p>
            <a:r>
              <a:rPr lang="ru-RU" dirty="0" smtClean="0"/>
              <a:t>23604/1</a:t>
            </a:r>
          </a:p>
        </p:txBody>
      </p:sp>
    </p:spTree>
    <p:extLst>
      <p:ext uri="{BB962C8B-B14F-4D97-AF65-F5344CB8AC3E}">
        <p14:creationId xmlns:p14="http://schemas.microsoft.com/office/powerpoint/2010/main" val="5657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Фокус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0 &lt;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 &lt; 4</m:t>
                      </m:r>
                      <m:r>
                        <a:rPr lang="en-US" i="1" dirty="0" smtClean="0">
                          <a:latin typeface="Cambria Math"/>
                        </a:rPr>
                        <m:t>𝑚𝑘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В данном случае трение мало. Оба корня комплексно сопряженные с отрицательной вещественной частью.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892298"/>
            <a:ext cx="3915885" cy="28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Фокус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x</m:t>
                      </m:r>
                      <m:d>
                        <m:d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𝒘𝒕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𝒘𝒕</m:t>
                      </m:r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𝒑</m:t>
                          </m:r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𝒑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𝑹𝒆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/>
                          </a:rPr>
                          <m:t>𝝀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𝟏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i="1" dirty="0"/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𝟐</m:t>
                        </m:r>
                        <m:r>
                          <a:rPr lang="en-US" i="1" dirty="0">
                            <a:latin typeface="Cambria Math"/>
                          </a:rPr>
                          <m:t>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𝒘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𝑰𝒎</m:t>
                      </m:r>
                      <m:sSub>
                        <m:sSubPr>
                          <m:ctrlPr>
                            <a:rPr lang="ru-RU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dirty="0">
                              <a:latin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𝟏</m:t>
                          </m:r>
                          <m:r>
                            <a:rPr lang="en-US" i="1" dirty="0">
                              <a:latin typeface="Cambria Math"/>
                            </a:rPr>
                            <m:t>,</m:t>
                          </m:r>
                          <m:r>
                            <a:rPr lang="en-US" i="1" dirty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m:rPr>
                          <m:nor/>
                        </m:rPr>
                        <a:rPr lang="ru-RU" i="1" dirty="0"/>
                        <m:t> </m:t>
                      </m:r>
                      <m:r>
                        <a:rPr lang="ru-RU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 dirty="0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dirty="0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dirty="0" smtClean="0">
                                  <a:latin typeface="Cambria Math"/>
                                </a:rPr>
                                <m:t>𝒎𝒌</m:t>
                              </m:r>
                              <m:r>
                                <a:rPr lang="en-US" b="1" i="1" dirty="0" smtClean="0">
                                  <a:latin typeface="Cambria Math"/>
                                </a:rPr>
                                <m:t> −</m:t>
                              </m:r>
                              <m:sSup>
                                <m:sSup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b="1" i="1" dirty="0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dirty="0" smtClean="0">
                              <a:latin typeface="Cambria Math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𝒘𝒕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𝒃𝒕</m:t>
                          </m:r>
                        </m:sup>
                      </m:sSup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i="1">
                              <a:latin typeface="Cambria Math"/>
                            </a:rPr>
                            <m:t>𝒄𝒐𝒔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𝒘𝒕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𝒘𝒔𝒊𝒏𝒘𝒕</m:t>
                          </m:r>
                        </m:e>
                      </m:d>
                    </m:oMath>
                  </m:oMathPara>
                </a14:m>
                <a:endParaRPr lang="en-US" b="1" smtClean="0"/>
              </a:p>
              <a:p>
                <a:pPr/>
                <a:endParaRPr lang="en-US" b="1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61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k≠0 </a:t>
            </a:r>
            <a:r>
              <a:rPr lang="en-US" dirty="0"/>
              <a:t>, b = 0</a:t>
            </a:r>
            <a:endParaRPr lang="ru-RU" dirty="0"/>
          </a:p>
          <a:p>
            <a:r>
              <a:rPr lang="ru-RU" dirty="0"/>
              <a:t>В данном случае отсутствует трение. Оба корня характеристического уравнения действительные, различные и отрицательные.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21088"/>
            <a:ext cx="3229426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/>
                          </a:rPr>
                          <m:t>𝝀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𝟏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dirty="0" smtClean="0"/>
                  <a:t> = ± </a:t>
                </a:r>
                <a:r>
                  <a:rPr lang="en-US" dirty="0" err="1" smtClean="0"/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b="1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dirty="0" smtClean="0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 dirty="0" smtClean="0">
                          <a:latin typeface="Cambria Math"/>
                        </a:rPr>
                        <m:t>= </m:t>
                      </m:r>
                      <m:r>
                        <a:rPr lang="en-US" b="1" i="1" dirty="0" err="1" smtClean="0">
                          <a:latin typeface="Cambria Math"/>
                        </a:rPr>
                        <m:t>𝒂𝒄𝒐𝒔𝒘𝒕</m:t>
                      </m:r>
                      <m:r>
                        <a:rPr lang="en-US" b="1" i="1" dirty="0" smtClean="0">
                          <a:latin typeface="Cambria Math"/>
                        </a:rPr>
                        <m:t> + </m:t>
                      </m:r>
                      <m:r>
                        <a:rPr lang="en-US" b="1" i="1" dirty="0" err="1" smtClean="0">
                          <a:latin typeface="Cambria Math"/>
                        </a:rPr>
                        <m:t>𝒃𝒔𝒊𝒏𝒘𝒕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̇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= 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𝒂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⁡(</m:t>
                      </m:r>
                      <m:r>
                        <a:rPr lang="en-US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𝒘𝒕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−</m:t>
                      </m:r>
                      <m:r>
                        <a:rPr lang="el-GR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𝜷</m:t>
                      </m:r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𝒂𝒘𝒔𝒊𝒏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𝒘𝒕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− </m:t>
                      </m:r>
                      <m:r>
                        <m:rPr>
                          <m:sty m:val="p"/>
                        </m:rPr>
                        <a:rPr lang="el-GR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β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98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Параллельные линии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k = 0, b ≠</a:t>
            </a:r>
            <a:r>
              <a:rPr lang="en-US" dirty="0" smtClean="0"/>
              <a:t>0</a:t>
            </a:r>
            <a:endParaRPr lang="ru-RU" dirty="0"/>
          </a:p>
          <a:p>
            <a:r>
              <a:rPr lang="ru-RU" dirty="0"/>
              <a:t>Отсутствует упругая сила. Оба корня действительные, один отрицательный, второй равен нулю.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89040"/>
            <a:ext cx="3528392" cy="280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Параллельные линии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dirty="0">
                              <a:latin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dirty="0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b="1" i="1" dirty="0" smtClean="0"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b="1" i="1" dirty="0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dirty="0">
                              <a:latin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dirty="0" smtClean="0"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𝝀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  <m:r>
                      <a:rPr lang="en-US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4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Качественно исследовать дифференциальное уравнение второго порядка </a:t>
            </a:r>
            <a:r>
              <a:rPr lang="en-US" dirty="0" smtClean="0"/>
              <a:t>mx’’ + </a:t>
            </a:r>
            <a:r>
              <a:rPr lang="en-US" dirty="0" err="1" smtClean="0"/>
              <a:t>kx</a:t>
            </a:r>
            <a:r>
              <a:rPr lang="en-US" dirty="0" smtClean="0"/>
              <a:t> +</a:t>
            </a:r>
            <a:r>
              <a:rPr lang="en-US" dirty="0" err="1" smtClean="0"/>
              <a:t>bx</a:t>
            </a:r>
            <a:r>
              <a:rPr lang="en-US" dirty="0" smtClean="0"/>
              <a:t>’ = 0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Создать визуализацию фазовых портретов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4373563"/>
          </a:xfrm>
        </p:spPr>
        <p:txBody>
          <a:bodyPr/>
          <a:lstStyle/>
          <a:p>
            <a:r>
              <a:rPr lang="ru-RU" dirty="0" smtClean="0"/>
              <a:t>Вид фазовых портретов зависит от параметров </a:t>
            </a:r>
            <a:r>
              <a:rPr lang="en-US" dirty="0" smtClean="0"/>
              <a:t>m, k, b</a:t>
            </a:r>
            <a:r>
              <a:rPr lang="ru-RU" dirty="0" smtClean="0"/>
              <a:t>. Существует несколько стандартных типов фазовых портретов, которые образуются при определенных сочетаниях параметров.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уравнения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6624736" cy="4517722"/>
          </a:xfrm>
        </p:spPr>
      </p:pic>
    </p:spTree>
    <p:extLst>
      <p:ext uri="{BB962C8B-B14F-4D97-AF65-F5344CB8AC3E}">
        <p14:creationId xmlns:p14="http://schemas.microsoft.com/office/powerpoint/2010/main" val="35506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фазовых портретов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Устойчивый узел</a:t>
            </a:r>
          </a:p>
          <a:p>
            <a:r>
              <a:rPr lang="ru-RU" dirty="0" smtClean="0"/>
              <a:t>2. Вырожденный устойчивый узел</a:t>
            </a:r>
          </a:p>
          <a:p>
            <a:r>
              <a:rPr lang="ru-RU" dirty="0" smtClean="0"/>
              <a:t>3. Фокус</a:t>
            </a:r>
          </a:p>
          <a:p>
            <a:r>
              <a:rPr lang="ru-RU" dirty="0" smtClean="0"/>
              <a:t>4. Центр</a:t>
            </a:r>
          </a:p>
          <a:p>
            <a:r>
              <a:rPr lang="ru-RU" dirty="0" smtClean="0"/>
              <a:t>5. Параллельные линии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2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Устойчивый узел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𝟒𝐦𝐤</m:t>
                    </m:r>
                    <m:r>
                      <a:rPr lang="en-US" b="1" i="0" dirty="0" smtClean="0">
                        <a:latin typeface="Cambria Math"/>
                      </a:rPr>
                      <m:t> 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В данном случае трение велико. Оба корня характеристического уравнения действительные, различные.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0" t="-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905672"/>
            <a:ext cx="404673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Устойчивый узел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7620000" cy="4373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latin typeface="Cambria Math"/>
                              </a:rPr>
                              <m:t>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i="1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latin typeface="Cambria Math"/>
                              </a:rPr>
                              <m:t>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1" i="1" dirty="0">
                            <a:latin typeface="Cambria Math"/>
                          </a:rPr>
                          <m:t>𝝀</m:t>
                        </m:r>
                      </m:e>
                      <m:sub>
                        <m:r>
                          <a:rPr lang="en-US" b="1" i="1" dirty="0">
                            <a:latin typeface="Cambria Math"/>
                          </a:rPr>
                          <m:t>𝟏</m:t>
                        </m:r>
                        <m:r>
                          <a:rPr lang="en-US" b="1" i="1" dirty="0">
                            <a:latin typeface="Cambria Math"/>
                          </a:rPr>
                          <m:t>,</m:t>
                        </m:r>
                        <m:r>
                          <a:rPr lang="en-US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i="1" dirty="0" smtClean="0"/>
                  <a:t> </a:t>
                </a:r>
                <a:r>
                  <a:rPr lang="ru-RU" i="1" dirty="0" smtClean="0"/>
                  <a:t>- действительные различные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ru-RU" i="1" dirty="0" smtClean="0"/>
                  <a:t> = </a:t>
                </a:r>
                <a:r>
                  <a:rPr lang="en-US" i="1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en-US" i="1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endParaRPr lang="en-US" i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i="1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i="1" dirty="0" smtClean="0"/>
                  <a:t>x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 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endParaRPr lang="ru-RU" i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i="1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i="1" dirty="0"/>
                  <a:t>x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 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endParaRPr lang="en-US" i="1" dirty="0" smtClean="0"/>
              </a:p>
              <a:p>
                <a:endParaRPr lang="ru-RU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fr-FR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⁡(−</m:t>
                          </m:r>
                          <m:sSub>
                            <m:sSubPr>
                              <m:ctrlPr>
                                <a:rPr lang="fr-FR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fr-FR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⁡(−</m:t>
                          </m:r>
                          <m:sSub>
                            <m:sSubPr>
                              <m:ctrlPr>
                                <a:rPr lang="fr-FR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i="1" dirty="0" smtClean="0">
                    <a:solidFill>
                      <a:srgbClr val="C00000"/>
                    </a:solidFill>
                  </a:rPr>
                  <a:t> =</a:t>
                </a:r>
                <a:r>
                  <a:rPr lang="fr-FR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fr-FR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⁡(−</m:t>
                        </m:r>
                        <m:sSub>
                          <m:sSubPr>
                            <m:ctrlPr>
                              <a:rPr lang="fr-FR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fr-FR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fr-FR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⁡(−</m:t>
                        </m:r>
                        <m:sSub>
                          <m:sSubPr>
                            <m:ctrlPr>
                              <a:rPr lang="fr-FR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fr-FR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i="1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7620000" cy="4373563"/>
              </a:xfrm>
              <a:blipFill rotWithShape="1">
                <a:blip r:embed="rId2"/>
                <a:stretch>
                  <a:fillRect t="-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63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Вырожденный устойчивый узел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𝒃</m:t>
                    </m:r>
                    <m:r>
                      <a:rPr lang="en-US" b="1" i="1" dirty="0" smtClean="0">
                        <a:latin typeface="Cambria Math"/>
                      </a:rPr>
                      <m:t>^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latin typeface="Cambria Math"/>
                      </a:rPr>
                      <m:t>=</m:t>
                    </m:r>
                    <m:r>
                      <a:rPr lang="en-US" b="1" i="1" dirty="0">
                        <a:latin typeface="Cambria Math"/>
                      </a:rPr>
                      <m:t> </m:t>
                    </m:r>
                    <m:r>
                      <a:rPr lang="en-US" b="1" i="1" dirty="0">
                        <a:latin typeface="Cambria Math"/>
                      </a:rPr>
                      <m:t>𝟒</m:t>
                    </m:r>
                    <m:r>
                      <a:rPr lang="en-US" b="1" i="1" dirty="0">
                        <a:latin typeface="Cambria Math"/>
                      </a:rPr>
                      <m:t>𝒎𝒌</m:t>
                    </m:r>
                    <m:r>
                      <a:rPr lang="en-US" b="1" i="1" dirty="0">
                        <a:latin typeface="Cambria Math"/>
                      </a:rPr>
                      <m:t> </m:t>
                    </m:r>
                  </m:oMath>
                </a14:m>
                <a:endParaRPr lang="ru-RU" i="1" dirty="0"/>
              </a:p>
              <a:p>
                <a:r>
                  <a:rPr lang="ru-RU" dirty="0"/>
                  <a:t>Существует всего один действительный отрицательный корень.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56992"/>
            <a:ext cx="4392488" cy="30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Вырожденный устойчивый узел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1" i="1" dirty="0">
                            <a:latin typeface="Cambria Math"/>
                          </a:rPr>
                          <m:t>𝝀</m:t>
                        </m:r>
                      </m:e>
                      <m:sub>
                        <m:r>
                          <a:rPr lang="en-US" b="1" i="1" dirty="0">
                            <a:latin typeface="Cambria Math"/>
                          </a:rPr>
                          <m:t>𝟏</m:t>
                        </m:r>
                        <m:r>
                          <a:rPr lang="en-US" b="1" i="1" dirty="0">
                            <a:latin typeface="Cambria Math"/>
                          </a:rPr>
                          <m:t>,</m:t>
                        </m:r>
                        <m:r>
                          <a:rPr lang="en-US" b="1" i="1" dirty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i="1" dirty="0" smtClean="0"/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𝒎</m:t>
                        </m:r>
                      </m:den>
                    </m:f>
                    <m:r>
                      <a:rPr lang="en-US" b="1" i="1" dirty="0" smtClean="0">
                        <a:latin typeface="Cambria Math"/>
                      </a:rPr>
                      <m:t>&lt;</m:t>
                    </m:r>
                    <m:r>
                      <a:rPr lang="en-US" b="1" i="1" dirty="0" smtClean="0">
                        <a:latin typeface="Cambria Math"/>
                      </a:rPr>
                      <m:t>𝟎</m:t>
                    </m:r>
                  </m:oMath>
                </a14:m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latin typeface="Cambria Math"/>
                        </a:rPr>
                        <m:t>𝒂𝒕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i="1" dirty="0" smtClean="0">
                    <a:solidFill>
                      <a:srgbClr val="C00000"/>
                    </a:solidFill>
                    <a:latin typeface="Cambria Math"/>
                  </a:rPr>
                  <a:t> =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𝒂𝒕</m:t>
                    </m:r>
                    <m:r>
                      <a:rPr lang="fr-FR" b="1" i="1" dirty="0">
                        <a:solidFill>
                          <a:srgbClr val="C00000"/>
                        </a:solidFill>
                        <a:latin typeface="Cambria Math"/>
                      </a:rPr>
                      <m:t>+ </m:t>
                    </m:r>
                    <m:r>
                      <a:rPr lang="fr-FR" b="1" i="1" dirty="0">
                        <a:solidFill>
                          <a:srgbClr val="C00000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fr-FR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𝒕</m:t>
                            </m:r>
                          </m:num>
                          <m:den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𝒎</m:t>
                            </m:r>
                            <m:r>
                              <a:rPr lang="fr-FR" b="1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)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en-US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fr-FR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fr-FR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= −</m:t>
                      </m:r>
                      <m:f>
                        <m:fPr>
                          <m:ctrlPr>
                            <a:rPr lang="fr-FR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fr-FR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𝒕</m:t>
                      </m:r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 + </m:t>
                      </m:r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 + </m:t>
                      </m:r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fr-FR" b="1" i="1" dirty="0">
                          <a:solidFill>
                            <a:srgbClr val="C00000"/>
                          </a:solidFill>
                          <a:latin typeface="Cambria Math"/>
                        </a:rPr>
                        <m:t>(−</m:t>
                      </m:r>
                      <m:f>
                        <m:fPr>
                          <m:ctrlPr>
                            <a:rPr lang="fr-FR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fr-FR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fr-FR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𝒎</m:t>
                              </m:r>
                              <m:r>
                                <a:rPr lang="fr-FR" b="1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453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1130</TotalTime>
  <Words>729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Фазовые портреты</vt:lpstr>
      <vt:lpstr>Цель работы </vt:lpstr>
      <vt:lpstr>Презентация PowerPoint</vt:lpstr>
      <vt:lpstr>Исследование уравнения</vt:lpstr>
      <vt:lpstr>Типы фазовых портретов</vt:lpstr>
      <vt:lpstr>Устойчивый узел</vt:lpstr>
      <vt:lpstr>Устойчивый узел</vt:lpstr>
      <vt:lpstr>Вырожденный устойчивый узел</vt:lpstr>
      <vt:lpstr>Вырожденный устойчивый узел</vt:lpstr>
      <vt:lpstr>Фокус</vt:lpstr>
      <vt:lpstr>Фокус</vt:lpstr>
      <vt:lpstr>Центр</vt:lpstr>
      <vt:lpstr>Центр</vt:lpstr>
      <vt:lpstr>Параллельные линии</vt:lpstr>
      <vt:lpstr>Параллельные линии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Фазовые портреты</dc:title>
  <dc:creator>Иванова Яна</dc:creator>
  <cp:lastModifiedBy>Иванова Яна</cp:lastModifiedBy>
  <cp:revision>21</cp:revision>
  <dcterms:created xsi:type="dcterms:W3CDTF">2017-05-20T21:54:08Z</dcterms:created>
  <dcterms:modified xsi:type="dcterms:W3CDTF">2017-05-31T19:24:01Z</dcterms:modified>
</cp:coreProperties>
</file>