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0" r:id="rId3"/>
    <p:sldId id="259" r:id="rId4"/>
    <p:sldId id="261" r:id="rId5"/>
    <p:sldId id="262" r:id="rId6"/>
    <p:sldId id="263" r:id="rId7"/>
    <p:sldId id="264" r:id="rId8"/>
    <p:sldId id="257" r:id="rId9"/>
    <p:sldId id="258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5/8/2018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5/8/2018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5/8/2018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5/8/2018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8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027053" y="1588655"/>
            <a:ext cx="7945871" cy="2918691"/>
          </a:xfrm>
        </p:spPr>
        <p:txBody>
          <a:bodyPr>
            <a:normAutofit/>
          </a:bodyPr>
          <a:lstStyle/>
          <a:p>
            <a:r>
              <a:rPr lang="ru-RU" dirty="0" smtClean="0"/>
              <a:t>Библиотеки </a:t>
            </a:r>
            <a:r>
              <a:rPr lang="en-US" dirty="0" smtClean="0"/>
              <a:t>boost </a:t>
            </a:r>
            <a:r>
              <a:rPr lang="en-US" dirty="0" err="1" smtClean="0"/>
              <a:t>c</a:t>
            </a:r>
            <a:r>
              <a:rPr lang="en-US" dirty="0" err="1" smtClean="0"/>
              <a:t>++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random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en-US" dirty="0" err="1" smtClean="0"/>
              <a:t>tribool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75199" y="5096932"/>
            <a:ext cx="7197726" cy="1405467"/>
          </a:xfrm>
        </p:spPr>
        <p:txBody>
          <a:bodyPr/>
          <a:lstStyle/>
          <a:p>
            <a:r>
              <a:rPr lang="ru-RU" dirty="0" smtClean="0"/>
              <a:t>Выполнила </a:t>
            </a:r>
            <a:r>
              <a:rPr lang="ru-RU" dirty="0" err="1" smtClean="0"/>
              <a:t>сорокина</a:t>
            </a:r>
            <a:r>
              <a:rPr lang="ru-RU" dirty="0" smtClean="0"/>
              <a:t> В.В. 23632.1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526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09802" y="173602"/>
            <a:ext cx="5179290" cy="1456267"/>
          </a:xfrm>
        </p:spPr>
        <p:txBody>
          <a:bodyPr/>
          <a:lstStyle/>
          <a:p>
            <a:pPr algn="ctr"/>
            <a:r>
              <a:rPr lang="en-US" b="1" dirty="0" smtClean="0"/>
              <a:t>Random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95186" y="615408"/>
            <a:ext cx="4904450" cy="37961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/>
              <a:t>В примере мы обращаемся </a:t>
            </a:r>
            <a:r>
              <a:rPr lang="ru-RU" sz="2000" dirty="0"/>
              <a:t>к генератору случайных чисел </a:t>
            </a:r>
            <a:r>
              <a:rPr lang="ru-RU" sz="2000" dirty="0" err="1"/>
              <a:t>boost</a:t>
            </a:r>
            <a:r>
              <a:rPr lang="ru-RU" sz="2000" dirty="0"/>
              <a:t> :: </a:t>
            </a:r>
            <a:r>
              <a:rPr lang="ru-RU" sz="2000" dirty="0" err="1"/>
              <a:t>random</a:t>
            </a:r>
            <a:r>
              <a:rPr lang="ru-RU" sz="2000" dirty="0"/>
              <a:t> :: mt19937. </a:t>
            </a:r>
            <a:r>
              <a:rPr lang="ru-RU" sz="2000" dirty="0" err="1" smtClean="0"/>
              <a:t>operator</a:t>
            </a:r>
            <a:r>
              <a:rPr lang="ru-RU" sz="2000" dirty="0" smtClean="0"/>
              <a:t> </a:t>
            </a:r>
            <a:r>
              <a:rPr lang="ru-RU" sz="2000" dirty="0"/>
              <a:t>() генерирует случайное </a:t>
            </a:r>
            <a:r>
              <a:rPr lang="ru-RU" sz="2000" dirty="0" smtClean="0"/>
              <a:t>число.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Случайные </a:t>
            </a:r>
            <a:r>
              <a:rPr lang="ru-RU" sz="2000" dirty="0"/>
              <a:t>числа, генерируемые </a:t>
            </a:r>
            <a:r>
              <a:rPr lang="ru-RU" sz="2000" dirty="0" err="1"/>
              <a:t>boost</a:t>
            </a:r>
            <a:r>
              <a:rPr lang="ru-RU" sz="2000" dirty="0"/>
              <a:t> :: </a:t>
            </a:r>
            <a:r>
              <a:rPr lang="ru-RU" sz="2000" dirty="0" err="1"/>
              <a:t>random</a:t>
            </a:r>
            <a:r>
              <a:rPr lang="ru-RU" sz="2000" dirty="0"/>
              <a:t> :: mt19937, являются целыми числами. </a:t>
            </a:r>
            <a:r>
              <a:rPr lang="ru-RU" sz="2000" dirty="0" smtClean="0"/>
              <a:t>Генерируются </a:t>
            </a:r>
            <a:r>
              <a:rPr lang="ru-RU" sz="2000" dirty="0"/>
              <a:t>ли целые числа или числа с плавающей запятой, зависит от конкретного используемого генератора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72" t="22038" r="32047" b="51189"/>
          <a:stretch/>
        </p:blipFill>
        <p:spPr>
          <a:xfrm>
            <a:off x="191599" y="1629869"/>
            <a:ext cx="6781856" cy="220679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80291" y="4331854"/>
            <a:ext cx="1124989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Почти все генераторы случайных </a:t>
            </a:r>
            <a:r>
              <a:rPr lang="ru-RU" sz="2000" dirty="0" smtClean="0"/>
              <a:t>чисел, предоставленные </a:t>
            </a:r>
            <a:r>
              <a:rPr lang="ru-RU" sz="2000" dirty="0" err="1"/>
              <a:t>Boost.Random</a:t>
            </a:r>
            <a:r>
              <a:rPr lang="ru-RU" sz="2000" dirty="0"/>
              <a:t>, являются генераторами псевдослучайных чисел. Генераторы псевдослучайных чисел не генерируют реальные случайные числа. Они основаны на алгоритмах, которые генерируют кажущиеся случайные числа. </a:t>
            </a:r>
            <a:r>
              <a:rPr lang="ru-RU" sz="2000" dirty="0" err="1"/>
              <a:t>boost</a:t>
            </a:r>
            <a:r>
              <a:rPr lang="ru-RU" sz="2000" dirty="0"/>
              <a:t> :: </a:t>
            </a:r>
            <a:r>
              <a:rPr lang="ru-RU" sz="2000" dirty="0" err="1"/>
              <a:t>random</a:t>
            </a:r>
            <a:r>
              <a:rPr lang="ru-RU" sz="2000" dirty="0"/>
              <a:t> :: mt19937 является одним из этих генераторов псевдослучайных чисел.</a:t>
            </a:r>
          </a:p>
          <a:p>
            <a:r>
              <a:rPr lang="ru-RU" sz="2000" dirty="0" smtClean="0"/>
              <a:t>В примере </a:t>
            </a:r>
            <a:r>
              <a:rPr lang="ru-RU" sz="2000" dirty="0"/>
              <a:t>возвращаемое значение </a:t>
            </a:r>
            <a:r>
              <a:rPr lang="ru-RU" sz="2000" dirty="0" err="1"/>
              <a:t>std</a:t>
            </a:r>
            <a:r>
              <a:rPr lang="ru-RU" sz="2000" dirty="0"/>
              <a:t> :: </a:t>
            </a:r>
            <a:r>
              <a:rPr lang="ru-RU" sz="2000" dirty="0" err="1"/>
              <a:t>time</a:t>
            </a:r>
            <a:r>
              <a:rPr lang="ru-RU" sz="2000" dirty="0"/>
              <a:t> () передается конструктору </a:t>
            </a:r>
            <a:r>
              <a:rPr lang="ru-RU" sz="2000" dirty="0" err="1"/>
              <a:t>boost</a:t>
            </a:r>
            <a:r>
              <a:rPr lang="ru-RU" sz="2000" dirty="0"/>
              <a:t> :: </a:t>
            </a:r>
            <a:r>
              <a:rPr lang="ru-RU" sz="2000" dirty="0" err="1"/>
              <a:t>random</a:t>
            </a:r>
            <a:r>
              <a:rPr lang="ru-RU" sz="2000" dirty="0"/>
              <a:t> :: mt19937. Это должно гарантировать, что при запуске программы в разное время будут генерироваться разные случайные числа</a:t>
            </a:r>
          </a:p>
        </p:txBody>
      </p:sp>
    </p:spTree>
    <p:extLst>
      <p:ext uri="{BB962C8B-B14F-4D97-AF65-F5344CB8AC3E}">
        <p14:creationId xmlns:p14="http://schemas.microsoft.com/office/powerpoint/2010/main" val="1460781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Random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0364" y="831273"/>
            <a:ext cx="10774940" cy="4682836"/>
          </a:xfrm>
        </p:spPr>
        <p:txBody>
          <a:bodyPr>
            <a:normAutofit/>
          </a:bodyPr>
          <a:lstStyle/>
          <a:p>
            <a:endParaRPr lang="ru-RU" dirty="0"/>
          </a:p>
          <a:p>
            <a:r>
              <a:rPr lang="ru-RU" sz="2400" dirty="0"/>
              <a:t>Библиотека </a:t>
            </a:r>
            <a:r>
              <a:rPr lang="ru-RU" sz="2400" b="1" dirty="0" err="1"/>
              <a:t>Boost.Random</a:t>
            </a:r>
            <a:r>
              <a:rPr lang="ru-RU" sz="2400" dirty="0"/>
              <a:t> </a:t>
            </a:r>
            <a:r>
              <a:rPr lang="ru-RU" sz="2400" dirty="0" smtClean="0"/>
              <a:t>- это </a:t>
            </a:r>
            <a:r>
              <a:rPr lang="ru-RU" sz="2400" dirty="0"/>
              <a:t>множество генераторов случайных чисел, которые позволяют </a:t>
            </a:r>
            <a:r>
              <a:rPr lang="ru-RU" sz="2400" dirty="0" smtClean="0"/>
              <a:t>определить</a:t>
            </a:r>
            <a:r>
              <a:rPr lang="ru-RU" sz="2400" dirty="0"/>
              <a:t>, как должны генерироваться случайные числа. В C ++ всегда возможно генерировать случайные числа с помощью </a:t>
            </a:r>
            <a:r>
              <a:rPr lang="ru-RU" sz="2400" dirty="0" err="1"/>
              <a:t>std</a:t>
            </a:r>
            <a:r>
              <a:rPr lang="ru-RU" sz="2400" dirty="0"/>
              <a:t> :: </a:t>
            </a:r>
            <a:r>
              <a:rPr lang="ru-RU" sz="2400" dirty="0" err="1"/>
              <a:t>rand</a:t>
            </a:r>
            <a:r>
              <a:rPr lang="ru-RU" sz="2400" dirty="0"/>
              <a:t> () из </a:t>
            </a:r>
            <a:r>
              <a:rPr lang="ru-RU" sz="2400" dirty="0" err="1"/>
              <a:t>cstdlib</a:t>
            </a:r>
            <a:r>
              <a:rPr lang="ru-RU" sz="2400" dirty="0"/>
              <a:t>. Однако с </a:t>
            </a:r>
            <a:r>
              <a:rPr lang="ru-RU" sz="2400" dirty="0" err="1"/>
              <a:t>std</a:t>
            </a:r>
            <a:r>
              <a:rPr lang="ru-RU" sz="2400" dirty="0"/>
              <a:t> :: </a:t>
            </a:r>
            <a:r>
              <a:rPr lang="ru-RU" sz="2400" dirty="0" err="1"/>
              <a:t>rand</a:t>
            </a:r>
            <a:r>
              <a:rPr lang="ru-RU" sz="2400" dirty="0"/>
              <a:t> </a:t>
            </a:r>
            <a:r>
              <a:rPr lang="ru-RU" sz="2400" dirty="0" smtClean="0"/>
              <a:t>() - </a:t>
            </a:r>
            <a:r>
              <a:rPr lang="ru-RU" sz="2400" dirty="0"/>
              <a:t>способ генерирования случайных </a:t>
            </a:r>
            <a:r>
              <a:rPr lang="ru-RU" sz="2400" dirty="0" smtClean="0"/>
              <a:t>чисел, зависящий </a:t>
            </a:r>
            <a:r>
              <a:rPr lang="ru-RU" sz="2400" dirty="0"/>
              <a:t>от того, как была реализована стандартная </a:t>
            </a:r>
            <a:r>
              <a:rPr lang="ru-RU" sz="2400" dirty="0" smtClean="0"/>
              <a:t>библиотека</a:t>
            </a:r>
            <a:endParaRPr lang="en-US" sz="2400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5985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8855" y="415636"/>
            <a:ext cx="10131425" cy="1456267"/>
          </a:xfrm>
        </p:spPr>
        <p:txBody>
          <a:bodyPr/>
          <a:lstStyle/>
          <a:p>
            <a:pPr algn="ctr"/>
            <a:r>
              <a:rPr lang="en-US" b="1" dirty="0" smtClean="0"/>
              <a:t>Random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02" t="57990" r="42982" b="21005"/>
          <a:stretch/>
        </p:blipFill>
        <p:spPr>
          <a:xfrm>
            <a:off x="563417" y="3562157"/>
            <a:ext cx="7998691" cy="2624076"/>
          </a:xfrm>
        </p:spPr>
      </p:pic>
      <p:sp>
        <p:nvSpPr>
          <p:cNvPr id="5" name="TextBox 4"/>
          <p:cNvSpPr txBox="1"/>
          <p:nvPr/>
        </p:nvSpPr>
        <p:spPr>
          <a:xfrm flipH="1">
            <a:off x="648855" y="1725859"/>
            <a:ext cx="111182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boost :: random :: </a:t>
            </a:r>
            <a:r>
              <a:rPr lang="en-US" sz="2400" dirty="0" err="1" smtClean="0"/>
              <a:t>random_device</a:t>
            </a:r>
            <a:r>
              <a:rPr lang="en-US" sz="2400" dirty="0" smtClean="0"/>
              <a:t>- </a:t>
            </a:r>
            <a:r>
              <a:rPr lang="ru-RU" sz="2400" dirty="0" smtClean="0"/>
              <a:t>генератор </a:t>
            </a:r>
            <a:r>
              <a:rPr lang="ru-RU" sz="2400" dirty="0"/>
              <a:t>случайных чисел, который может генерировать реальные случайные числа. </a:t>
            </a:r>
            <a:r>
              <a:rPr lang="ru-RU" sz="2400" dirty="0" smtClean="0"/>
              <a:t>Таким </a:t>
            </a:r>
            <a:r>
              <a:rPr lang="ru-RU" sz="2400" dirty="0"/>
              <a:t>образом, предсказание случайных чисел невозможно. </a:t>
            </a:r>
            <a:r>
              <a:rPr lang="ru-RU" sz="2400" dirty="0" smtClean="0"/>
              <a:t>Такие генераторы </a:t>
            </a:r>
            <a:r>
              <a:rPr lang="ru-RU" sz="2400" dirty="0"/>
              <a:t>случайных чисел часто используются в приложениях, связанных с безопасностью.</a:t>
            </a:r>
          </a:p>
        </p:txBody>
      </p:sp>
    </p:spTree>
    <p:extLst>
      <p:ext uri="{BB962C8B-B14F-4D97-AF65-F5344CB8AC3E}">
        <p14:creationId xmlns:p14="http://schemas.microsoft.com/office/powerpoint/2010/main" val="3913190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 smtClean="0"/>
              <a:t>tribool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dirty="0"/>
              <a:t>Библиотека </a:t>
            </a:r>
            <a:r>
              <a:rPr lang="en-US" sz="2800" dirty="0" err="1"/>
              <a:t>Boost.Tribool</a:t>
            </a:r>
            <a:r>
              <a:rPr lang="en-US" sz="2800" dirty="0"/>
              <a:t> </a:t>
            </a:r>
            <a:r>
              <a:rPr lang="ru-RU" sz="2800" dirty="0"/>
              <a:t>предоставляет класс </a:t>
            </a:r>
            <a:r>
              <a:rPr lang="en-US" sz="2800" dirty="0"/>
              <a:t>boost :: logic :: </a:t>
            </a:r>
            <a:r>
              <a:rPr lang="en-US" sz="2800" dirty="0" err="1"/>
              <a:t>tribool</a:t>
            </a:r>
            <a:r>
              <a:rPr lang="en-US" sz="2800" dirty="0"/>
              <a:t>, </a:t>
            </a:r>
            <a:r>
              <a:rPr lang="ru-RU" sz="2800" dirty="0"/>
              <a:t>который похож на </a:t>
            </a:r>
            <a:r>
              <a:rPr lang="en-US" sz="2800" dirty="0"/>
              <a:t>bool. </a:t>
            </a:r>
            <a:r>
              <a:rPr lang="ru-RU" sz="2800" dirty="0"/>
              <a:t>Однако, в то время как </a:t>
            </a:r>
            <a:r>
              <a:rPr lang="en-US" sz="2800" dirty="0"/>
              <a:t>bool </a:t>
            </a:r>
            <a:r>
              <a:rPr lang="ru-RU" sz="2800" dirty="0"/>
              <a:t>может различать два состояния, </a:t>
            </a:r>
            <a:r>
              <a:rPr lang="en-US" sz="2800" dirty="0"/>
              <a:t>boost :: logic :: </a:t>
            </a:r>
            <a:r>
              <a:rPr lang="en-US" sz="2800" dirty="0" err="1"/>
              <a:t>tribool</a:t>
            </a:r>
            <a:r>
              <a:rPr lang="en-US" sz="2800" dirty="0"/>
              <a:t> </a:t>
            </a:r>
            <a:r>
              <a:rPr lang="ru-RU" sz="2800" dirty="0"/>
              <a:t>обрабатывает три.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13019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 smtClean="0"/>
              <a:t>tribool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24" t="14714" r="42556" b="37455"/>
          <a:stretch/>
        </p:blipFill>
        <p:spPr>
          <a:xfrm>
            <a:off x="759692" y="1801091"/>
            <a:ext cx="5779654" cy="3836310"/>
          </a:xfrm>
        </p:spPr>
      </p:pic>
      <p:sp>
        <p:nvSpPr>
          <p:cNvPr id="7" name="TextBox 6"/>
          <p:cNvSpPr txBox="1"/>
          <p:nvPr/>
        </p:nvSpPr>
        <p:spPr>
          <a:xfrm>
            <a:off x="6982690" y="1477819"/>
            <a:ext cx="5098473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Переменная типа </a:t>
            </a:r>
            <a:r>
              <a:rPr lang="ru-RU" sz="2000" dirty="0" err="1"/>
              <a:t>boost</a:t>
            </a:r>
            <a:r>
              <a:rPr lang="ru-RU" sz="2000" dirty="0"/>
              <a:t> :: </a:t>
            </a:r>
            <a:r>
              <a:rPr lang="ru-RU" sz="2000" dirty="0" err="1"/>
              <a:t>logic</a:t>
            </a:r>
            <a:r>
              <a:rPr lang="ru-RU" sz="2000" dirty="0"/>
              <a:t> :: </a:t>
            </a:r>
            <a:r>
              <a:rPr lang="ru-RU" sz="2000" dirty="0" err="1"/>
              <a:t>tribool</a:t>
            </a:r>
            <a:r>
              <a:rPr lang="ru-RU" sz="2000" dirty="0"/>
              <a:t> может быть установлена ​​в </a:t>
            </a:r>
            <a:r>
              <a:rPr lang="ru-RU" sz="2000" dirty="0" err="1"/>
              <a:t>true</a:t>
            </a:r>
            <a:r>
              <a:rPr lang="ru-RU" sz="2000" dirty="0"/>
              <a:t>, </a:t>
            </a:r>
            <a:r>
              <a:rPr lang="ru-RU" sz="2000" dirty="0" err="1"/>
              <a:t>false</a:t>
            </a:r>
            <a:r>
              <a:rPr lang="ru-RU" sz="2000" dirty="0"/>
              <a:t> или неопределенна. Конструктор по умолчанию инициализирует переменную значением </a:t>
            </a:r>
            <a:r>
              <a:rPr lang="ru-RU" sz="2000" dirty="0" err="1"/>
              <a:t>false</a:t>
            </a:r>
            <a:r>
              <a:rPr lang="ru-RU" sz="2000" dirty="0" smtClean="0"/>
              <a:t>.</a:t>
            </a:r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r>
              <a:rPr lang="ru-RU" sz="2000" dirty="0" err="1" smtClean="0"/>
              <a:t>Boost.Tribool</a:t>
            </a:r>
            <a:r>
              <a:rPr lang="ru-RU" sz="2000" dirty="0" smtClean="0"/>
              <a:t> обеспечивает </a:t>
            </a:r>
            <a:r>
              <a:rPr lang="ru-RU" sz="2000" dirty="0"/>
              <a:t>функцию </a:t>
            </a:r>
            <a:endParaRPr lang="en-US" sz="2000" dirty="0"/>
          </a:p>
          <a:p>
            <a:r>
              <a:rPr lang="ru-RU" sz="2000" dirty="0" err="1" smtClean="0"/>
              <a:t>boost</a:t>
            </a:r>
            <a:r>
              <a:rPr lang="ru-RU" sz="2000" dirty="0" smtClean="0"/>
              <a:t> </a:t>
            </a:r>
            <a:r>
              <a:rPr lang="ru-RU" sz="2000" dirty="0"/>
              <a:t>:: </a:t>
            </a:r>
            <a:r>
              <a:rPr lang="ru-RU" sz="2000" dirty="0" err="1"/>
              <a:t>logic</a:t>
            </a:r>
            <a:r>
              <a:rPr lang="ru-RU" sz="2000" dirty="0"/>
              <a:t> :: </a:t>
            </a:r>
            <a:r>
              <a:rPr lang="ru-RU" sz="2000" dirty="0" err="1"/>
              <a:t>indeterminate</a:t>
            </a:r>
            <a:r>
              <a:rPr lang="ru-RU" sz="2000" dirty="0"/>
              <a:t> (). Если вы передадите переменную типа </a:t>
            </a:r>
            <a:r>
              <a:rPr lang="ru-RU" sz="2000" dirty="0" err="1"/>
              <a:t>boost</a:t>
            </a:r>
            <a:r>
              <a:rPr lang="ru-RU" sz="2000" dirty="0"/>
              <a:t> :: </a:t>
            </a:r>
            <a:r>
              <a:rPr lang="ru-RU" sz="2000" dirty="0" err="1"/>
              <a:t>logic</a:t>
            </a:r>
            <a:r>
              <a:rPr lang="ru-RU" sz="2000" dirty="0"/>
              <a:t> :: </a:t>
            </a:r>
            <a:r>
              <a:rPr lang="ru-RU" sz="2000" dirty="0" err="1"/>
              <a:t>tribool</a:t>
            </a:r>
            <a:r>
              <a:rPr lang="ru-RU" sz="2000" dirty="0"/>
              <a:t>, </a:t>
            </a:r>
            <a:r>
              <a:rPr lang="ru-RU" sz="2000" dirty="0" smtClean="0"/>
              <a:t>которая задана как неопределённая, </a:t>
            </a:r>
            <a:r>
              <a:rPr lang="ru-RU" sz="2000" dirty="0"/>
              <a:t>эта функция вернет </a:t>
            </a:r>
            <a:r>
              <a:rPr lang="ru-RU" sz="2000" dirty="0" err="1"/>
              <a:t>true</a:t>
            </a:r>
            <a:r>
              <a:rPr lang="ru-RU" sz="2000" dirty="0"/>
              <a:t>. Если для переменной установлено значение </a:t>
            </a:r>
            <a:r>
              <a:rPr lang="ru-RU" sz="2000" dirty="0" err="1"/>
              <a:t>true</a:t>
            </a:r>
            <a:r>
              <a:rPr lang="ru-RU" sz="2000" dirty="0"/>
              <a:t> или </a:t>
            </a:r>
            <a:r>
              <a:rPr lang="ru-RU" sz="2000" dirty="0" err="1"/>
              <a:t>false</a:t>
            </a:r>
            <a:r>
              <a:rPr lang="ru-RU" sz="2000" dirty="0"/>
              <a:t>, она вернет значение </a:t>
            </a:r>
            <a:r>
              <a:rPr lang="ru-RU" sz="2000" dirty="0" err="1"/>
              <a:t>false</a:t>
            </a:r>
            <a:r>
              <a:rPr lang="ru-RU" sz="2000" dirty="0"/>
              <a:t>.</a:t>
            </a:r>
            <a:endParaRPr lang="en-US" sz="2000" dirty="0" smtClean="0"/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1698729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 smtClean="0"/>
              <a:t>tribool</a:t>
            </a:r>
            <a:endParaRPr lang="ru-RU" b="1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02" t="13954" r="42840" b="33154"/>
          <a:stretch/>
        </p:blipFill>
        <p:spPr>
          <a:xfrm>
            <a:off x="5661891" y="1819562"/>
            <a:ext cx="5590742" cy="4600255"/>
          </a:xfrm>
        </p:spPr>
      </p:pic>
      <p:sp>
        <p:nvSpPr>
          <p:cNvPr id="9" name="TextBox 8"/>
          <p:cNvSpPr txBox="1"/>
          <p:nvPr/>
        </p:nvSpPr>
        <p:spPr>
          <a:xfrm>
            <a:off x="914400" y="2262909"/>
            <a:ext cx="4470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В</a:t>
            </a:r>
            <a:r>
              <a:rPr lang="en-US" sz="2400" dirty="0" smtClean="0"/>
              <a:t> </a:t>
            </a:r>
            <a:r>
              <a:rPr lang="ru-RU" sz="2400" dirty="0" smtClean="0"/>
              <a:t>пример</a:t>
            </a:r>
            <a:r>
              <a:rPr lang="en-US" sz="2400" dirty="0" smtClean="0"/>
              <a:t>e</a:t>
            </a:r>
            <a:r>
              <a:rPr lang="ru-RU" sz="2400" dirty="0" smtClean="0"/>
              <a:t> возвращается </a:t>
            </a:r>
            <a:r>
              <a:rPr lang="ru-RU" sz="2400" dirty="0" err="1"/>
              <a:t>true</a:t>
            </a:r>
            <a:r>
              <a:rPr lang="ru-RU" sz="2400" dirty="0"/>
              <a:t> для b1 || </a:t>
            </a:r>
            <a:r>
              <a:rPr lang="en-US" sz="2400" dirty="0" smtClean="0"/>
              <a:t>indeterminate</a:t>
            </a:r>
            <a:r>
              <a:rPr lang="ru-RU" sz="2400" dirty="0" smtClean="0"/>
              <a:t>, </a:t>
            </a:r>
            <a:r>
              <a:rPr lang="ru-RU" sz="2400" dirty="0" err="1"/>
              <a:t>false</a:t>
            </a:r>
            <a:r>
              <a:rPr lang="ru-RU" sz="2400" dirty="0"/>
              <a:t> для b2 &amp;&amp; || </a:t>
            </a:r>
            <a:r>
              <a:rPr lang="en-US" sz="2400" dirty="0" smtClean="0"/>
              <a:t>indeterminate </a:t>
            </a:r>
            <a:r>
              <a:rPr lang="ru-RU" sz="2400" dirty="0" smtClean="0"/>
              <a:t>и  </a:t>
            </a:r>
            <a:r>
              <a:rPr lang="en-US" sz="2400" dirty="0" smtClean="0"/>
              <a:t>indeterminate </a:t>
            </a:r>
            <a:r>
              <a:rPr lang="ru-RU" sz="2400" dirty="0" smtClean="0"/>
              <a:t>во </a:t>
            </a:r>
            <a:r>
              <a:rPr lang="ru-RU" sz="2400" dirty="0"/>
              <a:t>всех других случаях.</a:t>
            </a:r>
          </a:p>
        </p:txBody>
      </p:sp>
    </p:spTree>
    <p:extLst>
      <p:ext uri="{BB962C8B-B14F-4D97-AF65-F5344CB8AC3E}">
        <p14:creationId xmlns:p14="http://schemas.microsoft.com/office/powerpoint/2010/main" val="25653794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84727"/>
            <a:ext cx="10131425" cy="1456267"/>
          </a:xfrm>
        </p:spPr>
        <p:txBody>
          <a:bodyPr/>
          <a:lstStyle/>
          <a:p>
            <a:pPr algn="ctr"/>
            <a:r>
              <a:rPr lang="en-US" b="1" dirty="0" err="1" smtClean="0"/>
              <a:t>Minmax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1320799"/>
            <a:ext cx="10131425" cy="1645037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2400" b="1" dirty="0" err="1" smtClean="0"/>
              <a:t>Boost.MinMax</a:t>
            </a:r>
            <a:r>
              <a:rPr lang="en-US" sz="2400" b="1" dirty="0"/>
              <a:t> </a:t>
            </a:r>
            <a:r>
              <a:rPr lang="en-US" sz="2400" dirty="0"/>
              <a:t>-</a:t>
            </a:r>
            <a:r>
              <a:rPr lang="ru-RU" sz="2400" dirty="0" smtClean="0"/>
              <a:t> </a:t>
            </a:r>
            <a:r>
              <a:rPr lang="ru-RU" sz="2400" dirty="0"/>
              <a:t>алгоритм для нахождения минимума и </a:t>
            </a:r>
            <a:r>
              <a:rPr lang="ru-RU" sz="2400" dirty="0" smtClean="0"/>
              <a:t>максимума, </a:t>
            </a:r>
            <a:r>
              <a:rPr lang="ru-RU" sz="2400" dirty="0"/>
              <a:t>используя только один вызов функции, который более эффективен, чем </a:t>
            </a:r>
            <a:r>
              <a:rPr lang="ru-RU" sz="2400" dirty="0" smtClean="0"/>
              <a:t>вызов</a:t>
            </a:r>
            <a:r>
              <a:rPr lang="en-US" sz="2400" dirty="0" smtClean="0"/>
              <a:t> </a:t>
            </a:r>
            <a:r>
              <a:rPr lang="ru-RU" sz="2400" dirty="0" smtClean="0"/>
              <a:t>функций </a:t>
            </a:r>
            <a:r>
              <a:rPr lang="ru-RU" sz="2400" dirty="0" err="1"/>
              <a:t>std</a:t>
            </a:r>
            <a:r>
              <a:rPr lang="ru-RU" sz="2400" dirty="0"/>
              <a:t> :: </a:t>
            </a:r>
            <a:r>
              <a:rPr lang="ru-RU" sz="2400" dirty="0" err="1"/>
              <a:t>min</a:t>
            </a:r>
            <a:r>
              <a:rPr lang="ru-RU" sz="2400" dirty="0"/>
              <a:t> () и </a:t>
            </a:r>
            <a:r>
              <a:rPr lang="ru-RU" sz="2400" dirty="0" err="1"/>
              <a:t>std</a:t>
            </a:r>
            <a:r>
              <a:rPr lang="ru-RU" sz="2400" dirty="0"/>
              <a:t> :: </a:t>
            </a:r>
            <a:r>
              <a:rPr lang="ru-RU" sz="2400" dirty="0" err="1"/>
              <a:t>max</a:t>
            </a:r>
            <a:r>
              <a:rPr lang="ru-RU" sz="2400" dirty="0"/>
              <a:t> </a:t>
            </a:r>
            <a:r>
              <a:rPr lang="ru-RU" sz="2400" dirty="0" smtClean="0"/>
              <a:t>()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sz="3300" b="1" dirty="0" smtClean="0"/>
              <a:t>Пример использования</a:t>
            </a:r>
            <a:endParaRPr lang="ru-RU" sz="33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07" t="21221" r="27984" b="44348"/>
          <a:stretch/>
        </p:blipFill>
        <p:spPr>
          <a:xfrm>
            <a:off x="614239" y="3053300"/>
            <a:ext cx="8130322" cy="3093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238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383" y="221673"/>
            <a:ext cx="10131425" cy="1456267"/>
          </a:xfrm>
        </p:spPr>
        <p:txBody>
          <a:bodyPr/>
          <a:lstStyle/>
          <a:p>
            <a:pPr algn="ctr"/>
            <a:r>
              <a:rPr lang="en-US" b="1" dirty="0" err="1" smtClean="0"/>
              <a:t>minmax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0637" y="2175446"/>
            <a:ext cx="6853169" cy="398952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006964" y="2175446"/>
            <a:ext cx="418503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err="1"/>
              <a:t>boost</a:t>
            </a:r>
            <a:r>
              <a:rPr lang="ru-RU" sz="2400" dirty="0"/>
              <a:t> :: </a:t>
            </a:r>
            <a:r>
              <a:rPr lang="ru-RU" sz="2400" dirty="0" err="1"/>
              <a:t>minmax</a:t>
            </a:r>
            <a:r>
              <a:rPr lang="ru-RU" sz="2400" dirty="0"/>
              <a:t> () вычисляет минимум </a:t>
            </a:r>
            <a:r>
              <a:rPr lang="ru-RU" sz="2400" dirty="0" smtClean="0"/>
              <a:t>и максимум. Тогда как </a:t>
            </a:r>
            <a:r>
              <a:rPr lang="ru-RU" sz="2400" dirty="0" err="1" smtClean="0"/>
              <a:t>std</a:t>
            </a:r>
            <a:r>
              <a:rPr lang="ru-RU" sz="2400" dirty="0" smtClean="0"/>
              <a:t> </a:t>
            </a:r>
            <a:r>
              <a:rPr lang="ru-RU" sz="2400" dirty="0"/>
              <a:t>:: </a:t>
            </a:r>
            <a:r>
              <a:rPr lang="ru-RU" sz="2400" dirty="0" err="1"/>
              <a:t>min</a:t>
            </a:r>
            <a:r>
              <a:rPr lang="ru-RU" sz="2400" dirty="0"/>
              <a:t> (), и </a:t>
            </a:r>
            <a:r>
              <a:rPr lang="ru-RU" sz="2400" dirty="0" err="1"/>
              <a:t>std</a:t>
            </a:r>
            <a:r>
              <a:rPr lang="ru-RU" sz="2400" dirty="0"/>
              <a:t> :: </a:t>
            </a:r>
            <a:r>
              <a:rPr lang="ru-RU" sz="2400" dirty="0" err="1"/>
              <a:t>max</a:t>
            </a:r>
            <a:r>
              <a:rPr lang="ru-RU" sz="2400" dirty="0"/>
              <a:t> () возвращают только одно значение, </a:t>
            </a:r>
            <a:r>
              <a:rPr lang="ru-RU" sz="2400" dirty="0" err="1"/>
              <a:t>boost</a:t>
            </a:r>
            <a:r>
              <a:rPr lang="ru-RU" sz="2400" dirty="0"/>
              <a:t> :: </a:t>
            </a:r>
            <a:r>
              <a:rPr lang="ru-RU" sz="2400" dirty="0" err="1"/>
              <a:t>minmax</a:t>
            </a:r>
            <a:r>
              <a:rPr lang="ru-RU" sz="2400" dirty="0"/>
              <a:t> () возвращает два </a:t>
            </a:r>
            <a:r>
              <a:rPr lang="ru-RU" sz="2400" dirty="0" smtClean="0"/>
              <a:t>значения. </a:t>
            </a:r>
            <a:r>
              <a:rPr lang="ru-RU" sz="2400" dirty="0"/>
              <a:t>Первая ссылка </a:t>
            </a:r>
            <a:r>
              <a:rPr lang="ru-RU" sz="2400" dirty="0" smtClean="0"/>
              <a:t>указывает </a:t>
            </a:r>
            <a:r>
              <a:rPr lang="ru-RU" sz="2400" dirty="0"/>
              <a:t>на минимум, а второй - на максимум.</a:t>
            </a:r>
          </a:p>
        </p:txBody>
      </p:sp>
    </p:spTree>
    <p:extLst>
      <p:ext uri="{BB962C8B-B14F-4D97-AF65-F5344CB8AC3E}">
        <p14:creationId xmlns:p14="http://schemas.microsoft.com/office/powerpoint/2010/main" val="3819534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ебеса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Небесная</Template>
  <TotalTime>101</TotalTime>
  <Words>416</Words>
  <Application>Microsoft Office PowerPoint</Application>
  <PresentationFormat>Широкоэкранный</PresentationFormat>
  <Paragraphs>27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Небеса</vt:lpstr>
      <vt:lpstr>Библиотеки boost c++ random tribool</vt:lpstr>
      <vt:lpstr>Random</vt:lpstr>
      <vt:lpstr>Random</vt:lpstr>
      <vt:lpstr>Random</vt:lpstr>
      <vt:lpstr>tribool</vt:lpstr>
      <vt:lpstr>tribool</vt:lpstr>
      <vt:lpstr>tribool</vt:lpstr>
      <vt:lpstr>Minmax</vt:lpstr>
      <vt:lpstr>minmax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Библиотеки boost c++ Minmax random</dc:title>
  <dc:creator>Анастасия Свешникова</dc:creator>
  <cp:lastModifiedBy>Анастасия Свешникова</cp:lastModifiedBy>
  <cp:revision>9</cp:revision>
  <dcterms:created xsi:type="dcterms:W3CDTF">2018-04-26T19:10:33Z</dcterms:created>
  <dcterms:modified xsi:type="dcterms:W3CDTF">2018-05-08T17:32:52Z</dcterms:modified>
</cp:coreProperties>
</file>