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25"/>
  </p:notesMasterIdLst>
  <p:sldIdLst>
    <p:sldId id="287" r:id="rId2"/>
    <p:sldId id="257" r:id="rId3"/>
    <p:sldId id="258" r:id="rId4"/>
    <p:sldId id="286" r:id="rId5"/>
    <p:sldId id="259" r:id="rId6"/>
    <p:sldId id="260" r:id="rId7"/>
    <p:sldId id="261" r:id="rId8"/>
    <p:sldId id="262" r:id="rId9"/>
    <p:sldId id="274" r:id="rId10"/>
    <p:sldId id="280" r:id="rId11"/>
    <p:sldId id="281" r:id="rId12"/>
    <p:sldId id="265" r:id="rId13"/>
    <p:sldId id="276" r:id="rId14"/>
    <p:sldId id="278" r:id="rId15"/>
    <p:sldId id="294" r:id="rId16"/>
    <p:sldId id="271" r:id="rId17"/>
    <p:sldId id="284" r:id="rId18"/>
    <p:sldId id="290" r:id="rId19"/>
    <p:sldId id="298" r:id="rId20"/>
    <p:sldId id="291" r:id="rId21"/>
    <p:sldId id="292" r:id="rId22"/>
    <p:sldId id="297" r:id="rId23"/>
    <p:sldId id="299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abanova.PK" initials="K" lastIdx="21" clrIdx="0"/>
  <p:cmAuthor id="1" name="ASUS" initials="A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59" autoAdjust="0"/>
    <p:restoredTop sz="94660"/>
  </p:normalViewPr>
  <p:slideViewPr>
    <p:cSldViewPr>
      <p:cViewPr>
        <p:scale>
          <a:sx n="100" d="100"/>
          <a:sy n="100" d="100"/>
        </p:scale>
        <p:origin x="-1860" y="-5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9D638E-2CF3-4E1D-A167-D7B687972EFA}" type="datetimeFigureOut">
              <a:rPr lang="ru-RU" smtClean="0"/>
              <a:t>18.06.2019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4FED0E-4CC2-48A4-AED3-4A05BA978F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80776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4FED0E-4CC2-48A4-AED3-4A05BA978FA1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45866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4FED0E-4CC2-48A4-AED3-4A05BA978FA1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86376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71CF6-F59C-4DA1-BD26-4CA29CB53240}" type="datetime1">
              <a:rPr lang="ru-RU" smtClean="0"/>
              <a:t>18.06.2019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14418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F6909-2142-49DF-9509-0B9212EE3C07}" type="datetime1">
              <a:rPr lang="ru-RU" smtClean="0"/>
              <a:t>18.06.2019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6902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50C7A-1024-4365-BA4B-7FBDBB32A591}" type="datetime1">
              <a:rPr lang="ru-RU" smtClean="0"/>
              <a:t>18.06.2019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2074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4920F-2108-4A7A-8B86-4608A0718CF9}" type="datetime1">
              <a:rPr lang="ru-RU" smtClean="0"/>
              <a:t>18.06.2019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9299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D28BD-61B2-4DBD-8FA8-3F0BEFBF483C}" type="datetime1">
              <a:rPr lang="ru-RU" smtClean="0"/>
              <a:t>18.06.2019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7210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3FEA9-B4C4-4B59-B148-B0904782F596}" type="datetime1">
              <a:rPr lang="ru-RU" smtClean="0"/>
              <a:t>18.06.2019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0252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C5645-6547-4244-AB03-353CF3E02448}" type="datetime1">
              <a:rPr lang="ru-RU" smtClean="0"/>
              <a:t>18.06.2019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0495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FE157-37CA-4E1D-BC53-757552385C9A}" type="datetime1">
              <a:rPr lang="ru-RU" smtClean="0"/>
              <a:t>18.06.2019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77158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CD351-CC27-427D-8896-13FB9EC8C282}" type="datetime1">
              <a:rPr lang="ru-RU" smtClean="0"/>
              <a:t>18.06.2019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61251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F0F85-202D-4C39-A812-379525152034}" type="datetime1">
              <a:rPr lang="ru-RU" smtClean="0"/>
              <a:t>18.06.2019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30256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EFA70-1251-459B-99CD-2F08CC3F336E}" type="datetime1">
              <a:rPr lang="ru-RU" smtClean="0"/>
              <a:t>18.06.2019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39529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580272-5E20-4553-BB51-740F7E47D6AD}" type="datetime1">
              <a:rPr lang="ru-RU" smtClean="0"/>
              <a:t>18.06.2019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4867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1.png"/><Relationship Id="rId13" Type="http://schemas.openxmlformats.org/officeDocument/2006/relationships/image" Target="../media/image40.png"/><Relationship Id="rId3" Type="http://schemas.openxmlformats.org/officeDocument/2006/relationships/image" Target="../media/image29.png"/><Relationship Id="rId7" Type="http://schemas.microsoft.com/office/2007/relationships/hdphoto" Target="../media/hdphoto2.wdp"/><Relationship Id="rId12" Type="http://schemas.openxmlformats.org/officeDocument/2006/relationships/image" Target="../media/image3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11" Type="http://schemas.openxmlformats.org/officeDocument/2006/relationships/image" Target="../media/image380.png"/><Relationship Id="rId5" Type="http://schemas.openxmlformats.org/officeDocument/2006/relationships/image" Target="../media/image30.png"/><Relationship Id="rId15" Type="http://schemas.openxmlformats.org/officeDocument/2006/relationships/image" Target="../media/image42.png"/><Relationship Id="rId10" Type="http://schemas.openxmlformats.org/officeDocument/2006/relationships/image" Target="../media/image370.png"/><Relationship Id="rId4" Type="http://schemas.microsoft.com/office/2007/relationships/hdphoto" Target="../media/hdphoto1.wdp"/><Relationship Id="rId9" Type="http://schemas.openxmlformats.org/officeDocument/2006/relationships/image" Target="../media/image371.png"/><Relationship Id="rId14" Type="http://schemas.openxmlformats.org/officeDocument/2006/relationships/image" Target="../media/image4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13" Type="http://schemas.openxmlformats.org/officeDocument/2006/relationships/image" Target="../media/image58.png"/><Relationship Id="rId3" Type="http://schemas.openxmlformats.org/officeDocument/2006/relationships/image" Target="../media/image49.png"/><Relationship Id="rId7" Type="http://schemas.openxmlformats.org/officeDocument/2006/relationships/image" Target="../media/image52.png"/><Relationship Id="rId12" Type="http://schemas.openxmlformats.org/officeDocument/2006/relationships/image" Target="../media/image5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11" Type="http://schemas.openxmlformats.org/officeDocument/2006/relationships/image" Target="../media/image57.png"/><Relationship Id="rId5" Type="http://schemas.openxmlformats.org/officeDocument/2006/relationships/image" Target="../media/image48.png"/><Relationship Id="rId10" Type="http://schemas.openxmlformats.org/officeDocument/2006/relationships/image" Target="../media/image56.png"/><Relationship Id="rId4" Type="http://schemas.openxmlformats.org/officeDocument/2006/relationships/image" Target="../media/image50.png"/><Relationship Id="rId9" Type="http://schemas.openxmlformats.org/officeDocument/2006/relationships/image" Target="../media/image5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emf"/><Relationship Id="rId4" Type="http://schemas.openxmlformats.org/officeDocument/2006/relationships/image" Target="../media/image6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image" Target="../media/image16.png"/><Relationship Id="rId7" Type="http://schemas.openxmlformats.org/officeDocument/2006/relationships/image" Target="../media/image73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71.png"/><Relationship Id="rId10" Type="http://schemas.openxmlformats.org/officeDocument/2006/relationships/image" Target="../media/image66.png"/><Relationship Id="rId4" Type="http://schemas.openxmlformats.org/officeDocument/2006/relationships/image" Target="../media/image70.png"/><Relationship Id="rId9" Type="http://schemas.openxmlformats.org/officeDocument/2006/relationships/image" Target="../media/image6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360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0.png"/><Relationship Id="rId5" Type="http://schemas.openxmlformats.org/officeDocument/2006/relationships/image" Target="../media/image61.png"/><Relationship Id="rId4" Type="http://schemas.openxmlformats.org/officeDocument/2006/relationships/image" Target="../media/image4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image" Target="../media/image69.png"/><Relationship Id="rId7" Type="http://schemas.microsoft.com/office/2007/relationships/hdphoto" Target="../media/hdphoto5.wdp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png"/><Relationship Id="rId5" Type="http://schemas.microsoft.com/office/2007/relationships/hdphoto" Target="../media/hdphoto4.wdp"/><Relationship Id="rId4" Type="http://schemas.openxmlformats.org/officeDocument/2006/relationships/image" Target="../media/image72.png"/><Relationship Id="rId9" Type="http://schemas.openxmlformats.org/officeDocument/2006/relationships/image" Target="../media/image7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80.png"/><Relationship Id="rId4" Type="http://schemas.openxmlformats.org/officeDocument/2006/relationships/image" Target="../media/image67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0.png"/><Relationship Id="rId5" Type="http://schemas.openxmlformats.org/officeDocument/2006/relationships/image" Target="../media/image80.png"/><Relationship Id="rId4" Type="http://schemas.openxmlformats.org/officeDocument/2006/relationships/image" Target="../media/image7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8" Type="http://schemas.openxmlformats.org/officeDocument/2006/relationships/image" Target="../media/image11.png"/><Relationship Id="rId3" Type="http://schemas.openxmlformats.org/officeDocument/2006/relationships/image" Target="../media/image6.png"/><Relationship Id="rId21" Type="http://schemas.openxmlformats.org/officeDocument/2006/relationships/image" Target="../media/image14.png"/><Relationship Id="rId1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9.png"/><Relationship Id="rId20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19" Type="http://schemas.openxmlformats.org/officeDocument/2006/relationships/image" Target="../media/image12.png"/><Relationship Id="rId4" Type="http://schemas.openxmlformats.org/officeDocument/2006/relationships/image" Target="../media/image7.png"/><Relationship Id="rId22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7.png"/><Relationship Id="rId3" Type="http://schemas.openxmlformats.org/officeDocument/2006/relationships/image" Target="../media/image87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810.png"/><Relationship Id="rId10" Type="http://schemas.openxmlformats.org/officeDocument/2006/relationships/image" Target="../media/image89.png"/><Relationship Id="rId9" Type="http://schemas.openxmlformats.org/officeDocument/2006/relationships/image" Target="../media/image7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7" Type="http://schemas.openxmlformats.org/officeDocument/2006/relationships/image" Target="../media/image18.png"/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0.png"/><Relationship Id="rId5" Type="http://schemas.openxmlformats.org/officeDocument/2006/relationships/image" Target="../media/image140.png"/><Relationship Id="rId4" Type="http://schemas.openxmlformats.org/officeDocument/2006/relationships/image" Target="../media/image1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0.png"/><Relationship Id="rId3" Type="http://schemas.openxmlformats.org/officeDocument/2006/relationships/image" Target="../media/image260.png"/><Relationship Id="rId7" Type="http://schemas.openxmlformats.org/officeDocument/2006/relationships/image" Target="../media/image290.png"/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0.png"/><Relationship Id="rId10" Type="http://schemas.openxmlformats.org/officeDocument/2006/relationships/image" Target="../media/image23.png"/><Relationship Id="rId4" Type="http://schemas.openxmlformats.org/officeDocument/2006/relationships/image" Target="../media/image200.png"/><Relationship Id="rId9" Type="http://schemas.openxmlformats.org/officeDocument/2006/relationships/image" Target="../media/image2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0.png"/><Relationship Id="rId5" Type="http://schemas.openxmlformats.org/officeDocument/2006/relationships/image" Target="../media/image280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</a:t>
            </a:fld>
            <a:endParaRPr lang="ru-RU"/>
          </a:p>
        </p:txBody>
      </p:sp>
      <p:pic>
        <p:nvPicPr>
          <p:cNvPr id="13" name="Picture 8" descr="http://stepanovsport.ru/files/teams/veteran/gpu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965"/>
          <a:stretch/>
        </p:blipFill>
        <p:spPr bwMode="auto">
          <a:xfrm>
            <a:off x="215516" y="176300"/>
            <a:ext cx="828092" cy="739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Заголовок 1"/>
          <p:cNvSpPr txBox="1">
            <a:spLocks/>
          </p:cNvSpPr>
          <p:nvPr/>
        </p:nvSpPr>
        <p:spPr>
          <a:xfrm>
            <a:off x="215516" y="3212976"/>
            <a:ext cx="8820980" cy="599329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 cap="all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/>
            <a:r>
              <a:rPr lang="ru-RU" sz="1600" dirty="0" smtClean="0">
                <a:solidFill>
                  <a:srgbClr val="0040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«Моделирование </a:t>
            </a:r>
            <a:r>
              <a:rPr lang="ru-RU" sz="1600" dirty="0">
                <a:solidFill>
                  <a:srgbClr val="0040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давления инициации трещины гидроразрыва пласта на нагнетательной скважине в </a:t>
            </a:r>
            <a:r>
              <a:rPr lang="ru-RU" sz="1600" dirty="0" err="1">
                <a:solidFill>
                  <a:srgbClr val="0040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пороупругой</a:t>
            </a:r>
            <a:r>
              <a:rPr lang="ru-RU" sz="1600" dirty="0">
                <a:solidFill>
                  <a:srgbClr val="0040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smtClean="0">
                <a:solidFill>
                  <a:srgbClr val="0040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постановке»</a:t>
            </a:r>
            <a:endParaRPr kumimoji="0" lang="ru-RU" sz="2000" b="1" i="0" u="none" strike="noStrike" kern="1200" cap="all" spc="0" normalizeH="0" baseline="0" noProof="0" dirty="0">
              <a:ln>
                <a:noFill/>
              </a:ln>
              <a:solidFill>
                <a:srgbClr val="004077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87334" y="44624"/>
            <a:ext cx="856932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400" b="1" dirty="0">
                <a:solidFill>
                  <a:srgbClr val="3C3C3C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МИНОБРНАУКИ РОССИИ</a:t>
            </a:r>
            <a:endParaRPr lang="ru-RU" sz="1200" dirty="0">
              <a:solidFill>
                <a:srgbClr val="3C3C3C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ru-RU" sz="1400" b="1" dirty="0">
                <a:solidFill>
                  <a:srgbClr val="3C3C3C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Санкт-Петербургский политехнический университет Петра Великого</a:t>
            </a:r>
            <a:endParaRPr lang="ru-RU" sz="1200" dirty="0">
              <a:solidFill>
                <a:srgbClr val="3C3C3C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ru-RU" sz="1400" dirty="0">
                <a:solidFill>
                  <a:srgbClr val="3C3C3C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Институт прикладной математики и механики</a:t>
            </a:r>
            <a:endParaRPr lang="ru-RU" sz="1200" dirty="0">
              <a:solidFill>
                <a:srgbClr val="3C3C3C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ru-RU" sz="1400" dirty="0">
                <a:solidFill>
                  <a:srgbClr val="3C3C3C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Кафедра </a:t>
            </a:r>
            <a:r>
              <a:rPr lang="ru-RU" sz="1400" dirty="0" smtClean="0">
                <a:solidFill>
                  <a:srgbClr val="3C3C3C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«Теоретическая механика»</a:t>
            </a:r>
            <a:endParaRPr lang="ru-RU" sz="1200" dirty="0">
              <a:solidFill>
                <a:srgbClr val="3C3C3C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07505" y="1916832"/>
            <a:ext cx="89289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600" b="1" dirty="0" smtClean="0">
                <a:solidFill>
                  <a:srgbClr val="004077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ВЫПУСКНАЯ КВАЛИФИКАЦИОННАЯ РАБОТА</a:t>
            </a:r>
            <a:endParaRPr lang="ru-RU" sz="1400" dirty="0">
              <a:solidFill>
                <a:srgbClr val="004077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ru-RU" sz="1600" b="1" dirty="0">
                <a:solidFill>
                  <a:srgbClr val="004077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на соискание академической степени</a:t>
            </a:r>
            <a:endParaRPr lang="ru-RU" sz="1400" dirty="0">
              <a:solidFill>
                <a:srgbClr val="004077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ru-RU" sz="1600" b="1" dirty="0">
                <a:solidFill>
                  <a:srgbClr val="004077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МАГИСТРА</a:t>
            </a:r>
            <a:endParaRPr lang="ru-RU" sz="1400" dirty="0">
              <a:solidFill>
                <a:srgbClr val="004077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87337" y="6038418"/>
            <a:ext cx="8569325" cy="630942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Санкт-Петербург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2019</a:t>
            </a:r>
            <a:endParaRPr kumimoji="0" lang="ru-RU" sz="1400" b="0" i="0" u="none" strike="noStrike" kern="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2" descr="http://mech.spbstu.ru/images/7/79/TM_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3298" y="180741"/>
            <a:ext cx="735183" cy="735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2843" y="1340768"/>
            <a:ext cx="1098309" cy="567826"/>
          </a:xfrm>
          <a:prstGeom prst="rect">
            <a:avLst/>
          </a:prstGeom>
        </p:spPr>
      </p:pic>
      <p:cxnSp>
        <p:nvCxnSpPr>
          <p:cNvPr id="20" name="Прямая соединительная линия 19"/>
          <p:cNvCxnSpPr/>
          <p:nvPr/>
        </p:nvCxnSpPr>
        <p:spPr>
          <a:xfrm>
            <a:off x="107504" y="3140968"/>
            <a:ext cx="8928992" cy="0"/>
          </a:xfrm>
          <a:prstGeom prst="line">
            <a:avLst/>
          </a:prstGeom>
          <a:noFill/>
          <a:ln w="19050" cap="flat" cmpd="sng" algn="ctr">
            <a:solidFill>
              <a:srgbClr val="004077">
                <a:shade val="95000"/>
                <a:satMod val="105000"/>
              </a:srgbClr>
            </a:solidFill>
            <a:prstDash val="solid"/>
          </a:ln>
          <a:effectLst/>
        </p:spPr>
      </p:cxnSp>
      <p:sp>
        <p:nvSpPr>
          <p:cNvPr id="22" name="TextBox 21"/>
          <p:cNvSpPr txBox="1"/>
          <p:nvPr/>
        </p:nvSpPr>
        <p:spPr>
          <a:xfrm>
            <a:off x="287334" y="4206567"/>
            <a:ext cx="864114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Выполнил 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студент гр. 23642/4					                </a:t>
            </a: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Кабанова П.К.</a:t>
            </a:r>
          </a:p>
          <a:p>
            <a:endParaRPr lang="ru-RU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Научный руководитель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					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</a:t>
            </a: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Суслова </a:t>
            </a: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И.Б</a:t>
            </a: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						                к.ф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.-м.н., доцент кафедры </a:t>
            </a:r>
          </a:p>
          <a:p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	 «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Теоретическая 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механика» СПбПУ</a:t>
            </a:r>
          </a:p>
          <a:p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Кураторы						 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</a:t>
            </a: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Падерин </a:t>
            </a: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Г.В., Шель Е.В.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	              ООО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Газпромнефть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НТЦ»</a:t>
            </a:r>
          </a:p>
          <a:p>
            <a:endParaRPr 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9810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Autofit/>
          </a:bodyPr>
          <a:lstStyle/>
          <a:p>
            <a:pPr algn="l"/>
            <a:r>
              <a:rPr lang="ru-RU" sz="22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Валидация</a:t>
            </a:r>
            <a:r>
              <a:rPr lang="ru-RU" sz="22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модели на конечно-элементном решении</a:t>
            </a:r>
            <a:endParaRPr lang="ru-RU" sz="2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10</a:t>
            </a:fld>
            <a:endParaRPr lang="ru-RU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467544" y="764704"/>
            <a:ext cx="820891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377486" y="1146230"/>
            <a:ext cx="45005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мещения</a:t>
            </a:r>
            <a:endParaRPr lang="ru-RU" sz="16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77486" y="1650286"/>
            <a:ext cx="22322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Модель</a:t>
            </a:r>
            <a:endParaRPr lang="ru-RU" sz="1600" b="1" i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785258" y="1650286"/>
            <a:ext cx="22322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МКЭ</a:t>
            </a:r>
            <a:endParaRPr lang="ru-RU" sz="1600" b="1" i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Рисунок 12" descr="D:\PROFILES\Kabanova.PK\Documents\Задача автоГРП\картинки\ВКР\u_2d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6" t="6840" r="23245" b="3386"/>
          <a:stretch/>
        </p:blipFill>
        <p:spPr bwMode="auto">
          <a:xfrm>
            <a:off x="4196705" y="2132856"/>
            <a:ext cx="2412178" cy="174161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Рисунок 13" descr="D:\PROFILES\Kabanova.PK\Documents\Задача автоГРП\картинки\ВКР\u_fem.png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040" t="5941" r="15831" b="3889"/>
          <a:stretch/>
        </p:blipFill>
        <p:spPr bwMode="auto">
          <a:xfrm>
            <a:off x="6737035" y="2206251"/>
            <a:ext cx="2227453" cy="155016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Рисунок 14" descr="D:\PROFILES\Kabanova.PK\Documents\Задача автоГРП\картинки\ВКР\v_2d.png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2" t="6440" r="23057" b="5115"/>
          <a:stretch/>
        </p:blipFill>
        <p:spPr bwMode="auto">
          <a:xfrm>
            <a:off x="4196705" y="4090837"/>
            <a:ext cx="2413029" cy="17095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Рисунок 16" descr="D:\PROFILES\Kabanova.PK\Documents\Задача автоГРП\картинки\ВКР\v_fem.png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567" t="5941" r="15303" b="2898"/>
          <a:stretch/>
        </p:blipFill>
        <p:spPr bwMode="auto">
          <a:xfrm>
            <a:off x="6744997" y="4166057"/>
            <a:ext cx="2227486" cy="156719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Прямоугольник 17"/>
              <p:cNvSpPr/>
              <p:nvPr/>
            </p:nvSpPr>
            <p:spPr>
              <a:xfrm rot="16200000">
                <a:off x="3905980" y="2896576"/>
                <a:ext cx="38664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3C3C3C"/>
                          </a:solidFill>
                          <a:latin typeface="Cambria Math"/>
                        </a:rPr>
                        <m:t>𝒖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8" name="Прямоугольник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3905980" y="2896576"/>
                <a:ext cx="386644" cy="36933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Прямоугольник 18"/>
              <p:cNvSpPr/>
              <p:nvPr/>
            </p:nvSpPr>
            <p:spPr>
              <a:xfrm rot="16200000">
                <a:off x="3911590" y="4810618"/>
                <a:ext cx="37542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𝒗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9" name="Прямоугольник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3911590" y="4810618"/>
                <a:ext cx="375424" cy="369332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Прямая соединительная линия 24"/>
          <p:cNvCxnSpPr/>
          <p:nvPr/>
        </p:nvCxnSpPr>
        <p:spPr>
          <a:xfrm>
            <a:off x="3923928" y="1052736"/>
            <a:ext cx="16274" cy="5364596"/>
          </a:xfrm>
          <a:prstGeom prst="line">
            <a:avLst/>
          </a:prstGeom>
          <a:noFill/>
          <a:ln w="9525" cap="flat" cmpd="sng" algn="ctr">
            <a:solidFill>
              <a:srgbClr val="3C3C3C"/>
            </a:solidFill>
            <a:prstDash val="sysDash"/>
          </a:ln>
          <a:effectLst/>
        </p:spPr>
      </p:cxnSp>
      <p:grpSp>
        <p:nvGrpSpPr>
          <p:cNvPr id="3084" name="Группа 3083"/>
          <p:cNvGrpSpPr/>
          <p:nvPr/>
        </p:nvGrpSpPr>
        <p:grpSpPr>
          <a:xfrm>
            <a:off x="395536" y="1054909"/>
            <a:ext cx="3422298" cy="1293971"/>
            <a:chOff x="429622" y="980728"/>
            <a:chExt cx="3422298" cy="1293971"/>
          </a:xfrm>
        </p:grpSpPr>
        <p:sp>
          <p:nvSpPr>
            <p:cNvPr id="3" name="TextBox 2"/>
            <p:cNvSpPr txBox="1"/>
            <p:nvPr/>
          </p:nvSpPr>
          <p:spPr>
            <a:xfrm>
              <a:off x="429622" y="1099910"/>
              <a:ext cx="1392185" cy="1055608"/>
            </a:xfrm>
            <a:prstGeom prst="roundRect">
              <a:avLst/>
            </a:prstGeom>
            <a:noFill/>
            <a:ln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Валидация с помощью пакета </a:t>
              </a:r>
              <a:r>
                <a:rPr lang="ru-RU" sz="14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FreeFEM</a:t>
              </a:r>
              <a:r>
                <a:rPr lang="ru-RU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++ 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210991" y="980728"/>
              <a:ext cx="1640929" cy="1293971"/>
            </a:xfrm>
            <a:prstGeom prst="roundRect">
              <a:avLst/>
            </a:prstGeom>
            <a:noFill/>
            <a:ln>
              <a:solidFill>
                <a:srgbClr val="0070C0"/>
              </a:solidFill>
              <a:prstDash val="sysDash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Ф</a:t>
              </a:r>
              <a:r>
                <a:rPr lang="ru-RU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ормулировка задачи в слабой вариационной форме</a:t>
              </a:r>
              <a:endPara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4" name="Прямая соединительная линия 23"/>
            <p:cNvCxnSpPr>
              <a:stCxn id="3" idx="3"/>
              <a:endCxn id="6" idx="1"/>
            </p:cNvCxnSpPr>
            <p:nvPr/>
          </p:nvCxnSpPr>
          <p:spPr>
            <a:xfrm>
              <a:off x="1821807" y="1627714"/>
              <a:ext cx="389184" cy="0"/>
            </a:xfrm>
            <a:prstGeom prst="line">
              <a:avLst/>
            </a:prstGeom>
            <a:ln>
              <a:solidFill>
                <a:srgbClr val="0070C0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86" name="Группа 3085"/>
          <p:cNvGrpSpPr/>
          <p:nvPr/>
        </p:nvGrpSpPr>
        <p:grpSpPr>
          <a:xfrm>
            <a:off x="467544" y="4149080"/>
            <a:ext cx="3134266" cy="2016224"/>
            <a:chOff x="429622" y="4653136"/>
            <a:chExt cx="3134266" cy="2016224"/>
          </a:xfrm>
        </p:grpSpPr>
        <p:grpSp>
          <p:nvGrpSpPr>
            <p:cNvPr id="38" name="Группа 37"/>
            <p:cNvGrpSpPr/>
            <p:nvPr/>
          </p:nvGrpSpPr>
          <p:grpSpPr>
            <a:xfrm>
              <a:off x="429622" y="4653136"/>
              <a:ext cx="3134266" cy="1888229"/>
              <a:chOff x="429622" y="4653136"/>
              <a:chExt cx="3134266" cy="1888229"/>
            </a:xfrm>
          </p:grpSpPr>
          <p:grpSp>
            <p:nvGrpSpPr>
              <p:cNvPr id="34" name="Группа 33"/>
              <p:cNvGrpSpPr/>
              <p:nvPr/>
            </p:nvGrpSpPr>
            <p:grpSpPr>
              <a:xfrm>
                <a:off x="429622" y="5030045"/>
                <a:ext cx="3134266" cy="1511320"/>
                <a:chOff x="213598" y="4830042"/>
                <a:chExt cx="3134266" cy="1511320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0" name="Прямоугольник 19"/>
                    <p:cNvSpPr/>
                    <p:nvPr/>
                  </p:nvSpPr>
                  <p:spPr>
                    <a:xfrm>
                      <a:off x="1232055" y="4830042"/>
                      <a:ext cx="1097352" cy="343171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ru-RU" sz="12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sSub>
                                  <m:sSubPr>
                                    <m:ctrlPr>
                                      <a:rPr lang="ru-RU" sz="12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1200" i="1">
                                        <a:latin typeface="Cambria Math"/>
                                      </a:rPr>
                                      <m:t>𝜕</m:t>
                                    </m:r>
                                  </m:e>
                                  <m:sub>
                                    <m:r>
                                      <a:rPr lang="en-US" sz="1200" i="1">
                                        <a:latin typeface="Cambria Math"/>
                                      </a:rPr>
                                      <m:t>𝑗</m:t>
                                    </m:r>
                                  </m:sub>
                                </m:sSub>
                                <m:r>
                                  <a:rPr lang="ru-RU" sz="1200" i="1">
                                    <a:latin typeface="Cambria Math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sz="1200" i="1">
                                    <a:latin typeface="Cambria Math"/>
                                  </a:rPr>
                                  <m:t>𝑑𝑒𝑙𝑡𝑎</m:t>
                                </m:r>
                                <m:r>
                                  <a:rPr lang="en-US" sz="1200" i="1"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en-US" sz="1200" i="1">
                                    <a:latin typeface="Cambria Math"/>
                                  </a:rPr>
                                  <m:t>𝑖𝑗</m:t>
                                </m:r>
                              </m:sub>
                            </m:sSub>
                            <m:r>
                              <a:rPr lang="ru-RU" sz="1200" i="1">
                                <a:latin typeface="Cambria Math"/>
                              </a:rPr>
                              <m:t>=</m:t>
                            </m:r>
                            <m:r>
                              <a:rPr lang="ru-RU" sz="1200" i="1">
                                <a:latin typeface="Cambria Math"/>
                              </a:rPr>
                              <m:t>0</m:t>
                            </m:r>
                          </m:oMath>
                        </m:oMathPara>
                      </a14:m>
                      <a:endParaRPr lang="ru-RU" sz="1200" dirty="0"/>
                    </a:p>
                  </p:txBody>
                </p:sp>
              </mc:Choice>
              <mc:Fallback xmlns="">
                <p:sp>
                  <p:nvSpPr>
                    <p:cNvPr id="20" name="Прямоугольник 19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232055" y="4830042"/>
                      <a:ext cx="1097352" cy="343171"/>
                    </a:xfrm>
                    <a:prstGeom prst="rect">
                      <a:avLst/>
                    </a:prstGeom>
                    <a:blipFill rotWithShape="1">
                      <a:blip r:embed="rId10"/>
                      <a:stretch>
                        <a:fillRect b="-1786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ru-RU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1" name="Прямоугольник 20"/>
                    <p:cNvSpPr/>
                    <p:nvPr/>
                  </p:nvSpPr>
                  <p:spPr>
                    <a:xfrm>
                      <a:off x="213598" y="5443040"/>
                      <a:ext cx="3134266" cy="378245"/>
                    </a:xfrm>
                    <a:prstGeom prst="rect">
                      <a:avLst/>
                    </a:prstGeom>
                  </p:spPr>
                  <p:txBody>
                    <a:bodyPr wrap="square">
                      <a:spAutoFit/>
                    </a:bodyPr>
                    <a:lstStyle/>
                    <a:p>
                      <a:pPr>
                        <a:lnSpc>
                          <a:spcPct val="50000"/>
                        </a:lnSpc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nary>
                              <m:naryPr>
                                <m:limLoc m:val="undOvr"/>
                                <m:ctrlPr>
                                  <a:rPr lang="ru-RU" sz="1200" i="1" smtClean="0">
                                    <a:latin typeface="Cambria Math"/>
                                  </a:rPr>
                                </m:ctrlPr>
                              </m:naryPr>
                              <m:sub>
                                <m:r>
                                  <a:rPr lang="ru-RU" sz="1200" i="1">
                                    <a:latin typeface="Cambria Math"/>
                                  </a:rPr>
                                  <m:t>𝛺</m:t>
                                </m:r>
                              </m:sub>
                              <m:sup/>
                              <m:e>
                                <m:d>
                                  <m:dPr>
                                    <m:ctrlPr>
                                      <a:rPr lang="ru-RU" sz="1200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200" i="1">
                                        <a:latin typeface="Cambria Math"/>
                                      </a:rPr>
                                      <m:t>𝜆</m:t>
                                    </m:r>
                                    <m:r>
                                      <a:rPr lang="en-US" sz="1200" i="1">
                                        <a:latin typeface="Cambria Math"/>
                                      </a:rPr>
                                      <m:t>𝐴</m:t>
                                    </m:r>
                                    <m:r>
                                      <a:rPr lang="en-US" sz="1200" i="1">
                                        <a:latin typeface="Cambria Math"/>
                                      </a:rPr>
                                      <m:t> </m:t>
                                    </m:r>
                                    <m:sSub>
                                      <m:sSubPr>
                                        <m:ctrlPr>
                                          <a:rPr lang="ru-RU" sz="1200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sSub>
                                          <m:sSubPr>
                                            <m:ctrlPr>
                                              <a:rPr lang="ru-RU" sz="1200" i="1"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200" i="1">
                                                <a:latin typeface="Cambria Math"/>
                                              </a:rPr>
                                              <m:t>𝜀</m:t>
                                            </m:r>
                                          </m:e>
                                          <m:sub>
                                            <m:r>
                                              <a:rPr lang="en-US" sz="1200" i="1">
                                                <a:latin typeface="Cambria Math"/>
                                              </a:rPr>
                                              <m:t>𝑘𝑘</m:t>
                                            </m:r>
                                          </m:sub>
                                        </m:sSub>
                                        <m:d>
                                          <m:dPr>
                                            <m:ctrlPr>
                                              <a:rPr lang="ru-RU" sz="1200" i="1">
                                                <a:latin typeface="Cambria Math"/>
                                              </a:rPr>
                                            </m:ctrlPr>
                                          </m:dPr>
                                          <m:e>
                                            <m:acc>
                                              <m:accPr>
                                                <m:chr m:val="⃗"/>
                                                <m:ctrlPr>
                                                  <a:rPr lang="ru-RU" sz="1200" i="1">
                                                    <a:latin typeface="Cambria Math"/>
                                                  </a:rPr>
                                                </m:ctrlPr>
                                              </m:accPr>
                                              <m:e>
                                                <m:r>
                                                  <a:rPr lang="en-US" sz="1200" i="1">
                                                    <a:latin typeface="Cambria Math"/>
                                                  </a:rPr>
                                                  <m:t>𝑢</m:t>
                                                </m:r>
                                              </m:e>
                                            </m:acc>
                                          </m:e>
                                        </m:d>
                                        <m:r>
                                          <a:rPr lang="en-US" sz="1200" i="1">
                                            <a:latin typeface="Cambria Math"/>
                                          </a:rPr>
                                          <m:t>𝜀</m:t>
                                        </m:r>
                                      </m:e>
                                      <m:sub>
                                        <m:r>
                                          <a:rPr lang="en-US" sz="1200" i="1">
                                            <a:latin typeface="Cambria Math"/>
                                          </a:rPr>
                                          <m:t>𝑗𝑗</m:t>
                                        </m:r>
                                      </m:sub>
                                    </m:sSub>
                                    <m:r>
                                      <a:rPr lang="en-US" sz="1200" i="1">
                                        <a:latin typeface="Cambria Math"/>
                                      </a:rPr>
                                      <m:t> </m:t>
                                    </m:r>
                                    <m:d>
                                      <m:dPr>
                                        <m:ctrlPr>
                                          <a:rPr lang="ru-RU" sz="1200" i="1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acc>
                                          <m:accPr>
                                            <m:chr m:val="⃗"/>
                                            <m:ctrlPr>
                                              <a:rPr lang="ru-RU" sz="1200" i="1">
                                                <a:latin typeface="Cambria Math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US" sz="1200" i="1">
                                                <a:latin typeface="Cambria Math"/>
                                              </a:rPr>
                                              <m:t>𝑣</m:t>
                                            </m:r>
                                          </m:e>
                                        </m:acc>
                                        <m:r>
                                          <a:rPr lang="en-US" sz="1200" i="1">
                                            <a:latin typeface="Cambria Math"/>
                                          </a:rPr>
                                          <m:t> </m:t>
                                        </m:r>
                                      </m:e>
                                    </m:d>
                                    <m:sSub>
                                      <m:sSubPr>
                                        <m:ctrlPr>
                                          <a:rPr lang="ru-RU" sz="1200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ru-RU" sz="1200" i="1">
                                            <a:latin typeface="Cambria Math"/>
                                          </a:rPr>
                                          <m:t>+</m:t>
                                        </m:r>
                                        <m:r>
                                          <a:rPr lang="ru-RU" sz="1200" i="1">
                                            <a:latin typeface="Cambria Math"/>
                                          </a:rPr>
                                          <m:t>2</m:t>
                                        </m:r>
                                        <m:r>
                                          <a:rPr lang="en-US" sz="1200" i="1">
                                            <a:latin typeface="Cambria Math"/>
                                          </a:rPr>
                                          <m:t>𝜇</m:t>
                                        </m:r>
                                        <m:sSub>
                                          <m:sSubPr>
                                            <m:ctrlPr>
                                              <a:rPr lang="ru-RU" sz="1200" i="1"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200" i="1">
                                                <a:latin typeface="Cambria Math"/>
                                              </a:rPr>
                                              <m:t>𝜀</m:t>
                                            </m:r>
                                          </m:e>
                                          <m:sub>
                                            <m:r>
                                              <a:rPr lang="en-US" sz="1200" i="1">
                                                <a:latin typeface="Cambria Math"/>
                                              </a:rPr>
                                              <m:t>𝑖𝑗</m:t>
                                            </m:r>
                                          </m:sub>
                                        </m:sSub>
                                        <m:d>
                                          <m:dPr>
                                            <m:ctrlPr>
                                              <a:rPr lang="ru-RU" sz="1200" i="1">
                                                <a:latin typeface="Cambria Math"/>
                                              </a:rPr>
                                            </m:ctrlPr>
                                          </m:dPr>
                                          <m:e>
                                            <m:acc>
                                              <m:accPr>
                                                <m:chr m:val="⃗"/>
                                                <m:ctrlPr>
                                                  <a:rPr lang="ru-RU" sz="1200" i="1">
                                                    <a:latin typeface="Cambria Math"/>
                                                  </a:rPr>
                                                </m:ctrlPr>
                                              </m:accPr>
                                              <m:e>
                                                <m:r>
                                                  <a:rPr lang="en-US" sz="1200" i="1">
                                                    <a:latin typeface="Cambria Math"/>
                                                  </a:rPr>
                                                  <m:t>𝑢</m:t>
                                                </m:r>
                                              </m:e>
                                            </m:acc>
                                          </m:e>
                                        </m:d>
                                        <m:r>
                                          <a:rPr lang="en-US" sz="1200" i="1">
                                            <a:latin typeface="Cambria Math"/>
                                          </a:rPr>
                                          <m:t>𝜀</m:t>
                                        </m:r>
                                      </m:e>
                                      <m:sub>
                                        <m:r>
                                          <a:rPr lang="en-US" sz="1200" i="1">
                                            <a:latin typeface="Cambria Math"/>
                                          </a:rPr>
                                          <m:t>𝑖𝑗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ru-RU" sz="1200" i="1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acc>
                                          <m:accPr>
                                            <m:chr m:val="⃗"/>
                                            <m:ctrlPr>
                                              <a:rPr lang="ru-RU" sz="1200" i="1">
                                                <a:latin typeface="Cambria Math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US" sz="1200" i="1">
                                                <a:latin typeface="Cambria Math"/>
                                              </a:rPr>
                                              <m:t>𝑣</m:t>
                                            </m:r>
                                          </m:e>
                                        </m:acc>
                                        <m:r>
                                          <a:rPr lang="en-US" sz="1200" i="1">
                                            <a:latin typeface="Cambria Math"/>
                                          </a:rPr>
                                          <m:t> </m:t>
                                        </m:r>
                                      </m:e>
                                    </m:d>
                                  </m:e>
                                </m:d>
                                <m:r>
                                  <a:rPr lang="en-US" sz="1200" i="1">
                                    <a:latin typeface="Cambria Math"/>
                                  </a:rPr>
                                  <m:t>𝑑</m:t>
                                </m:r>
                                <m:r>
                                  <a:rPr lang="ru-RU" sz="1200" i="1">
                                    <a:latin typeface="Cambria Math"/>
                                  </a:rPr>
                                  <m:t>𝛺</m:t>
                                </m:r>
                                <m:r>
                                  <a:rPr lang="ru-RU" sz="1200" b="0" i="1" smtClean="0">
                                    <a:latin typeface="Cambria Math"/>
                                  </a:rPr>
                                  <m:t>+</m:t>
                                </m:r>
                              </m:e>
                            </m:nary>
                          </m:oMath>
                        </m:oMathPara>
                      </a14:m>
                      <a:endParaRPr lang="ru-RU" sz="1200" dirty="0"/>
                    </a:p>
                  </p:txBody>
                </p:sp>
              </mc:Choice>
              <mc:Fallback xmlns="">
                <p:sp>
                  <p:nvSpPr>
                    <p:cNvPr id="21" name="Прямоугольник 20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13598" y="5443040"/>
                      <a:ext cx="3134266" cy="378245"/>
                    </a:xfrm>
                    <a:prstGeom prst="rect">
                      <a:avLst/>
                    </a:prstGeom>
                    <a:blipFill rotWithShape="1">
                      <a:blip r:embed="rId11"/>
                      <a:stretch>
                        <a:fillRect l="-18093" t="-224194" b="-28709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ru-RU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2" name="Прямоугольник 21"/>
                    <p:cNvSpPr/>
                    <p:nvPr/>
                  </p:nvSpPr>
                  <p:spPr>
                    <a:xfrm>
                      <a:off x="755576" y="5677269"/>
                      <a:ext cx="2087366" cy="664093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ru-RU" sz="1200" b="0" i="1" smtClean="0">
                                <a:latin typeface="Cambria Math"/>
                              </a:rPr>
                              <m:t>+</m:t>
                            </m:r>
                            <m:nary>
                              <m:naryPr>
                                <m:limLoc m:val="undOvr"/>
                                <m:ctrlPr>
                                  <a:rPr lang="ru-RU" sz="1200" i="1">
                                    <a:latin typeface="Cambria Math"/>
                                  </a:rPr>
                                </m:ctrlPr>
                              </m:naryPr>
                              <m:sub>
                                <m:r>
                                  <a:rPr lang="ru-RU" sz="1200" i="1">
                                    <a:latin typeface="Cambria Math"/>
                                  </a:rPr>
                                  <m:t>𝛺</m:t>
                                </m:r>
                              </m:sub>
                              <m:sup/>
                              <m:e>
                                <m:sSub>
                                  <m:sSubPr>
                                    <m:ctrlPr>
                                      <a:rPr lang="ru-RU" sz="12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200" i="1">
                                        <a:latin typeface="Cambria Math"/>
                                      </a:rPr>
                                      <m:t>𝜀</m:t>
                                    </m:r>
                                  </m:e>
                                  <m:sub>
                                    <m:r>
                                      <a:rPr lang="en-US" sz="1200" i="1">
                                        <a:latin typeface="Cambria Math"/>
                                      </a:rPr>
                                      <m:t>𝑗𝑗</m:t>
                                    </m:r>
                                  </m:sub>
                                </m:sSub>
                                <m:r>
                                  <a:rPr lang="en-US" sz="1200" i="1">
                                    <a:latin typeface="Cambria Math"/>
                                  </a:rPr>
                                  <m:t> </m:t>
                                </m:r>
                                <m:d>
                                  <m:dPr>
                                    <m:ctrlPr>
                                      <a:rPr lang="ru-RU" sz="1200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acc>
                                      <m:accPr>
                                        <m:chr m:val="⃗"/>
                                        <m:ctrlPr>
                                          <a:rPr lang="ru-RU" sz="1200" i="1">
                                            <a:latin typeface="Cambria Math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1200" i="1">
                                            <a:latin typeface="Cambria Math"/>
                                          </a:rPr>
                                          <m:t>𝑣</m:t>
                                        </m:r>
                                      </m:e>
                                    </m:acc>
                                    <m:r>
                                      <a:rPr lang="en-US" sz="1200" i="1">
                                        <a:latin typeface="Cambria Math"/>
                                      </a:rPr>
                                      <m:t> </m:t>
                                    </m:r>
                                  </m:e>
                                </m:d>
                                <m:r>
                                  <a:rPr lang="ru-RU" sz="1200" i="1">
                                    <a:latin typeface="Cambria Math"/>
                                  </a:rPr>
                                  <m:t>𝐴</m:t>
                                </m:r>
                                <m:r>
                                  <a:rPr lang="ru-RU" sz="1200" i="1">
                                    <a:latin typeface="Cambria Math"/>
                                  </a:rPr>
                                  <m:t>𝛼</m:t>
                                </m:r>
                                <m:r>
                                  <a:rPr lang="ru-RU" sz="1200" i="1">
                                    <a:latin typeface="Cambria Math"/>
                                  </a:rPr>
                                  <m:t> </m:t>
                                </m:r>
                                <m:sSub>
                                  <m:sSubPr>
                                    <m:ctrlPr>
                                      <a:rPr lang="ru-RU" sz="12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200" i="1">
                                        <a:latin typeface="Cambria Math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ru-RU" sz="1200" i="1">
                                        <a:latin typeface="Cambria Math"/>
                                      </a:rPr>
                                      <m:t>𝑑𝑒𝑙𝑡𝑎</m:t>
                                    </m:r>
                                  </m:sub>
                                </m:sSub>
                                <m:r>
                                  <a:rPr lang="en-US" sz="1200" i="1">
                                    <a:latin typeface="Cambria Math"/>
                                  </a:rPr>
                                  <m:t>𝑑</m:t>
                                </m:r>
                                <m:r>
                                  <a:rPr lang="ru-RU" sz="1200" i="1">
                                    <a:latin typeface="Cambria Math"/>
                                  </a:rPr>
                                  <m:t>𝛺</m:t>
                                </m:r>
                                <m:r>
                                  <a:rPr lang="ru-RU" sz="1200" i="1"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ru-RU" sz="1200" i="1">
                                    <a:latin typeface="Cambria Math"/>
                                  </a:rPr>
                                  <m:t>0</m:t>
                                </m:r>
                              </m:e>
                            </m:nary>
                          </m:oMath>
                        </m:oMathPara>
                      </a14:m>
                      <a:endParaRPr lang="ru-RU" sz="1200" dirty="0"/>
                    </a:p>
                  </p:txBody>
                </p:sp>
              </mc:Choice>
              <mc:Fallback xmlns="">
                <p:sp>
                  <p:nvSpPr>
                    <p:cNvPr id="22" name="Прямоугольник 21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55576" y="5677269"/>
                      <a:ext cx="2087366" cy="664093"/>
                    </a:xfrm>
                    <a:prstGeom prst="rect">
                      <a:avLst/>
                    </a:prstGeom>
                    <a:blipFill rotWithShape="1">
                      <a:blip r:embed="rId12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ru-RU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31" name="Прямая со стрелкой 30"/>
                <p:cNvCxnSpPr>
                  <a:stCxn id="20" idx="2"/>
                  <a:endCxn id="21" idx="0"/>
                </p:cNvCxnSpPr>
                <p:nvPr/>
              </p:nvCxnSpPr>
              <p:spPr>
                <a:xfrm>
                  <a:off x="1780731" y="5173213"/>
                  <a:ext cx="0" cy="269827"/>
                </a:xfrm>
                <a:prstGeom prst="straightConnector1">
                  <a:avLst/>
                </a:prstGeom>
                <a:ln>
                  <a:solidFill>
                    <a:schemeClr val="accent5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0" name="TextBox 39"/>
              <p:cNvSpPr txBox="1"/>
              <p:nvPr/>
            </p:nvSpPr>
            <p:spPr>
              <a:xfrm>
                <a:off x="467544" y="4653136"/>
                <a:ext cx="309634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400" i="1" dirty="0" err="1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Пороупругая</a:t>
                </a:r>
                <a:r>
                  <a:rPr lang="ru-RU" sz="1400" i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задача</a:t>
                </a:r>
                <a:endParaRPr lang="ru-RU" sz="1400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085" name="Группа 3084"/>
            <p:cNvGrpSpPr/>
            <p:nvPr/>
          </p:nvGrpSpPr>
          <p:grpSpPr>
            <a:xfrm>
              <a:off x="429622" y="4663416"/>
              <a:ext cx="3134266" cy="2005944"/>
              <a:chOff x="429622" y="4663416"/>
              <a:chExt cx="3134266" cy="2005944"/>
            </a:xfrm>
          </p:grpSpPr>
          <p:sp>
            <p:nvSpPr>
              <p:cNvPr id="39" name="Скругленный прямоугольник 38"/>
              <p:cNvSpPr/>
              <p:nvPr/>
            </p:nvSpPr>
            <p:spPr>
              <a:xfrm>
                <a:off x="429622" y="4663416"/>
                <a:ext cx="3134266" cy="2005944"/>
              </a:xfrm>
              <a:prstGeom prst="roundRect">
                <a:avLst/>
              </a:prstGeom>
              <a:noFill/>
              <a:ln w="12700">
                <a:solidFill>
                  <a:schemeClr val="accent5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42" name="Прямая соединительная линия 41"/>
              <p:cNvCxnSpPr/>
              <p:nvPr/>
            </p:nvCxnSpPr>
            <p:spPr>
              <a:xfrm>
                <a:off x="611560" y="4960913"/>
                <a:ext cx="2808312" cy="0"/>
              </a:xfrm>
              <a:prstGeom prst="line">
                <a:avLst/>
              </a:prstGeom>
              <a:ln>
                <a:solidFill>
                  <a:schemeClr val="accent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8" name="Группа 47"/>
          <p:cNvGrpSpPr/>
          <p:nvPr/>
        </p:nvGrpSpPr>
        <p:grpSpPr>
          <a:xfrm>
            <a:off x="683568" y="2492896"/>
            <a:ext cx="2592288" cy="1512168"/>
            <a:chOff x="611560" y="2924944"/>
            <a:chExt cx="2592288" cy="1512168"/>
          </a:xfrm>
        </p:grpSpPr>
        <p:grpSp>
          <p:nvGrpSpPr>
            <p:cNvPr id="47" name="Группа 46"/>
            <p:cNvGrpSpPr/>
            <p:nvPr/>
          </p:nvGrpSpPr>
          <p:grpSpPr>
            <a:xfrm>
              <a:off x="611560" y="2924944"/>
              <a:ext cx="2592288" cy="1512168"/>
              <a:chOff x="611560" y="2924944"/>
              <a:chExt cx="2592288" cy="1512168"/>
            </a:xfrm>
          </p:grpSpPr>
          <p:grpSp>
            <p:nvGrpSpPr>
              <p:cNvPr id="37" name="Группа 36"/>
              <p:cNvGrpSpPr/>
              <p:nvPr/>
            </p:nvGrpSpPr>
            <p:grpSpPr>
              <a:xfrm>
                <a:off x="683568" y="2924944"/>
                <a:ext cx="2520280" cy="1368152"/>
                <a:chOff x="683568" y="3140968"/>
                <a:chExt cx="2520280" cy="1368152"/>
              </a:xfrm>
            </p:grpSpPr>
            <p:grpSp>
              <p:nvGrpSpPr>
                <p:cNvPr id="35" name="Группа 34"/>
                <p:cNvGrpSpPr/>
                <p:nvPr/>
              </p:nvGrpSpPr>
              <p:grpSpPr>
                <a:xfrm>
                  <a:off x="735670" y="3482124"/>
                  <a:ext cx="2324161" cy="1026996"/>
                  <a:chOff x="735670" y="3196276"/>
                  <a:chExt cx="2324161" cy="1026996"/>
                </a:xfrm>
              </p:grpSpPr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9" name="Прямоугольник 8"/>
                      <p:cNvSpPr/>
                      <p:nvPr/>
                    </p:nvSpPr>
                    <p:spPr>
                      <a:xfrm>
                        <a:off x="1247341" y="3196276"/>
                        <a:ext cx="1308435" cy="295850"/>
                      </a:xfrm>
                      <a:prstGeom prst="rect">
                        <a:avLst/>
                      </a:prstGeom>
                    </p:spPr>
                    <p:txBody>
                      <a:bodyPr wrap="none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ru-RU" sz="1200" i="1">
                                  <a:latin typeface="Cambria Math"/>
                                </a:rPr>
                                <m:t>∆</m:t>
                              </m:r>
                              <m:sSub>
                                <m:sSubPr>
                                  <m:ctrlPr>
                                    <a:rPr lang="ru-RU" sz="12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i="1">
                                      <a:latin typeface="Cambria Math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1200" i="1">
                                      <a:latin typeface="Cambria Math"/>
                                    </a:rPr>
                                    <m:t>𝑑𝑒𝑙𝑡𝑎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ru-RU" sz="12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1200" i="1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ru-RU" sz="1200" i="1"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n-US" sz="1200" i="1"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</m:d>
                              <m:r>
                                <a:rPr lang="ru-RU" sz="1200" i="1">
                                  <a:latin typeface="Cambria Math"/>
                                </a:rPr>
                                <m:t>=</m:t>
                              </m:r>
                              <m:r>
                                <a:rPr lang="ru-RU" sz="1200" i="1">
                                  <a:latin typeface="Cambria Math"/>
                                </a:rPr>
                                <m:t>0</m:t>
                              </m:r>
                            </m:oMath>
                          </m:oMathPara>
                        </a14:m>
                        <a:endParaRPr lang="ru-RU" sz="1200" dirty="0"/>
                      </a:p>
                    </p:txBody>
                  </p:sp>
                </mc:Choice>
                <mc:Fallback xmlns="">
                  <p:sp>
                    <p:nvSpPr>
                      <p:cNvPr id="9" name="Прямоугольник 8"/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1247341" y="3196276"/>
                        <a:ext cx="1308435" cy="295850"/>
                      </a:xfrm>
                      <a:prstGeom prst="rect">
                        <a:avLst/>
                      </a:prstGeom>
                      <a:blipFill rotWithShape="1">
                        <a:blip r:embed="rId13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ru-RU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0" name="Прямоугольник 9"/>
                      <p:cNvSpPr/>
                      <p:nvPr/>
                    </p:nvSpPr>
                    <p:spPr>
                      <a:xfrm>
                        <a:off x="735670" y="3845027"/>
                        <a:ext cx="2324161" cy="378245"/>
                      </a:xfrm>
                      <a:prstGeom prst="rect">
                        <a:avLst/>
                      </a:prstGeom>
                    </p:spPr>
                    <p:txBody>
                      <a:bodyPr wrap="none">
                        <a:spAutoFit/>
                      </a:bodyPr>
                      <a:lstStyle/>
                      <a:p>
                        <a:pPr>
                          <a:lnSpc>
                            <a:spcPct val="50000"/>
                          </a:lnSpc>
                        </a:pPr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nary>
                                <m:naryPr>
                                  <m:limLoc m:val="undOvr"/>
                                  <m:ctrlPr>
                                    <a:rPr lang="ru-RU" sz="1200" i="1">
                                      <a:latin typeface="Cambria Math"/>
                                    </a:rPr>
                                  </m:ctrlPr>
                                </m:naryPr>
                                <m:sub>
                                  <m:r>
                                    <a:rPr lang="ru-RU" sz="1200" i="1">
                                      <a:latin typeface="Cambria Math"/>
                                    </a:rPr>
                                    <m:t>𝛺</m:t>
                                  </m:r>
                                </m:sub>
                                <m:sup/>
                                <m:e>
                                  <m:r>
                                    <a:rPr lang="ru-RU" sz="1200">
                                      <a:latin typeface="Cambria Math"/>
                                    </a:rPr>
                                    <m:t>𝛻</m:t>
                                  </m:r>
                                  <m:sSub>
                                    <m:sSubPr>
                                      <m:ctrlPr>
                                        <a:rPr lang="ru-RU" sz="12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200" i="1">
                                          <a:latin typeface="Cambria Math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sz="1200" i="1">
                                          <a:latin typeface="Cambria Math"/>
                                        </a:rPr>
                                        <m:t>𝑑𝑒𝑙𝑡𝑎</m:t>
                                      </m:r>
                                    </m:sub>
                                  </m:sSub>
                                  <m:r>
                                    <a:rPr lang="ru-RU" sz="1200" i="1"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a:rPr lang="ru-RU" sz="1200" i="1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ru-RU" sz="1200" i="1"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ru-RU" sz="1200" i="1">
                                      <a:latin typeface="Cambria Math"/>
                                    </a:rPr>
                                    <m:t>𝑦</m:t>
                                  </m:r>
                                  <m:r>
                                    <a:rPr lang="ru-RU" sz="1200" i="1">
                                      <a:latin typeface="Cambria Math"/>
                                    </a:rPr>
                                    <m:t>)∙</m:t>
                                  </m:r>
                                  <m:r>
                                    <a:rPr lang="ru-RU" sz="1200">
                                      <a:latin typeface="Cambria Math"/>
                                    </a:rPr>
                                    <m:t>𝛻</m:t>
                                  </m:r>
                                  <m:r>
                                    <a:rPr lang="en-US" sz="1200" i="1">
                                      <a:latin typeface="Cambria Math"/>
                                    </a:rPr>
                                    <m:t>𝑤</m:t>
                                  </m:r>
                                  <m:r>
                                    <a:rPr lang="ru-RU" sz="1200" i="1"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a:rPr lang="ru-RU" sz="1200" i="1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ru-RU" sz="1200" i="1"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ru-RU" sz="1200" i="1">
                                      <a:latin typeface="Cambria Math"/>
                                    </a:rPr>
                                    <m:t>𝑦</m:t>
                                  </m:r>
                                  <m:r>
                                    <a:rPr lang="ru-RU" sz="1200" i="1">
                                      <a:latin typeface="Cambria Math"/>
                                    </a:rPr>
                                    <m:t>)</m:t>
                                  </m:r>
                                  <m:r>
                                    <a:rPr lang="en-US" sz="1200" i="1">
                                      <a:latin typeface="Cambria Math"/>
                                    </a:rPr>
                                    <m:t>𝑑</m:t>
                                  </m:r>
                                  <m:r>
                                    <a:rPr lang="ru-RU" sz="1200" i="1">
                                      <a:latin typeface="Cambria Math"/>
                                    </a:rPr>
                                    <m:t>𝛺</m:t>
                                  </m:r>
                                  <m:r>
                                    <a:rPr lang="ru-RU" sz="1200" i="1">
                                      <a:latin typeface="Cambria Math"/>
                                    </a:rPr>
                                    <m:t>=</m:t>
                                  </m:r>
                                </m:e>
                              </m:nary>
                              <m:r>
                                <a:rPr lang="ru-RU" sz="1200" i="1">
                                  <a:latin typeface="Cambria Math"/>
                                </a:rPr>
                                <m:t>0</m:t>
                              </m:r>
                            </m:oMath>
                          </m:oMathPara>
                        </a14:m>
                        <a:endParaRPr lang="ru-RU" sz="1200" dirty="0"/>
                      </a:p>
                    </p:txBody>
                  </p:sp>
                </mc:Choice>
                <mc:Fallback xmlns="">
                  <p:sp>
                    <p:nvSpPr>
                      <p:cNvPr id="10" name="Прямоугольник 9"/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735670" y="3845027"/>
                        <a:ext cx="2324161" cy="378245"/>
                      </a:xfrm>
                      <a:prstGeom prst="rect">
                        <a:avLst/>
                      </a:prstGeom>
                      <a:blipFill rotWithShape="1">
                        <a:blip r:embed="rId14"/>
                        <a:stretch>
                          <a:fillRect l="-22775" t="-224194" b="-287097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ru-RU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cxnSp>
                <p:nvCxnSpPr>
                  <p:cNvPr id="28" name="Прямая со стрелкой 27"/>
                  <p:cNvCxnSpPr>
                    <a:stCxn id="9" idx="2"/>
                    <a:endCxn id="10" idx="0"/>
                  </p:cNvCxnSpPr>
                  <p:nvPr/>
                </p:nvCxnSpPr>
                <p:spPr>
                  <a:xfrm flipH="1">
                    <a:off x="1897751" y="3492126"/>
                    <a:ext cx="3808" cy="352901"/>
                  </a:xfrm>
                  <a:prstGeom prst="straightConnector1">
                    <a:avLst/>
                  </a:prstGeom>
                  <a:ln>
                    <a:solidFill>
                      <a:schemeClr val="accent2">
                        <a:lumMod val="60000"/>
                        <a:lumOff val="40000"/>
                      </a:schemeClr>
                    </a:solidFill>
                    <a:prstDash val="solid"/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36" name="TextBox 35"/>
                <p:cNvSpPr txBox="1"/>
                <p:nvPr/>
              </p:nvSpPr>
              <p:spPr>
                <a:xfrm>
                  <a:off x="683568" y="3140968"/>
                  <a:ext cx="2520280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ru-RU" sz="1400" i="1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Гидродинамическая задача</a:t>
                  </a:r>
                  <a:endParaRPr lang="ru-RU" sz="1400" i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43" name="Скругленный прямоугольник 42"/>
              <p:cNvSpPr/>
              <p:nvPr/>
            </p:nvSpPr>
            <p:spPr>
              <a:xfrm>
                <a:off x="611560" y="2924944"/>
                <a:ext cx="2592288" cy="1512168"/>
              </a:xfrm>
              <a:prstGeom prst="roundRect">
                <a:avLst/>
              </a:prstGeom>
              <a:noFill/>
              <a:ln w="12700">
                <a:solidFill>
                  <a:schemeClr val="accent2">
                    <a:lumMod val="60000"/>
                    <a:lumOff val="40000"/>
                  </a:schemeClr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cxnSp>
          <p:nvCxnSpPr>
            <p:cNvPr id="46" name="Прямая соединительная линия 45"/>
            <p:cNvCxnSpPr/>
            <p:nvPr/>
          </p:nvCxnSpPr>
          <p:spPr>
            <a:xfrm>
              <a:off x="680532" y="3232721"/>
              <a:ext cx="2451308" cy="0"/>
            </a:xfrm>
            <a:prstGeom prst="line">
              <a:avLst/>
            </a:prstGeom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10"/>
              <p:cNvSpPr/>
              <p:nvPr/>
            </p:nvSpPr>
            <p:spPr>
              <a:xfrm>
                <a:off x="423370" y="6248345"/>
                <a:ext cx="1805815" cy="2462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1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где </a:t>
                </a:r>
                <a14:m>
                  <m:oMath xmlns:m="http://schemas.openxmlformats.org/officeDocument/2006/math">
                    <m:r>
                      <a:rPr lang="en-US" sz="1000" i="1">
                        <a:latin typeface="Cambria Math"/>
                      </a:rPr>
                      <m:t>𝑤</m:t>
                    </m:r>
                    <m:r>
                      <a:rPr lang="ru-RU" sz="1000" b="0" i="1" smtClean="0">
                        <a:latin typeface="Cambria Math"/>
                      </a:rPr>
                      <m:t>,</m:t>
                    </m:r>
                    <m:acc>
                      <m:accPr>
                        <m:chr m:val="⃗"/>
                        <m:ctrlPr>
                          <a:rPr lang="ru-RU" sz="10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1000" i="1">
                            <a:latin typeface="Cambria Math"/>
                          </a:rPr>
                          <m:t>𝑣</m:t>
                        </m:r>
                      </m:e>
                    </m:acc>
                  </m:oMath>
                </a14:m>
                <a:r>
                  <a:rPr lang="ru-RU" sz="1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- пробные функции</a:t>
                </a:r>
                <a:endParaRPr lang="ru-RU" sz="1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370" y="6248345"/>
                <a:ext cx="1805815" cy="246221"/>
              </a:xfrm>
              <a:prstGeom prst="rect">
                <a:avLst/>
              </a:prstGeom>
              <a:blipFill rotWithShape="1">
                <a:blip r:embed="rId15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34328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Autofit/>
          </a:bodyPr>
          <a:lstStyle/>
          <a:p>
            <a:pPr algn="l"/>
            <a:r>
              <a:rPr lang="ru-RU" sz="22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Валидация</a:t>
            </a:r>
            <a:r>
              <a:rPr lang="ru-RU" sz="22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модели на конечно-элементном решении</a:t>
            </a:r>
            <a:endParaRPr lang="ru-RU" sz="2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11</a:t>
            </a:fld>
            <a:endParaRPr lang="ru-RU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467544" y="764704"/>
            <a:ext cx="820891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67544" y="1115452"/>
            <a:ext cx="8352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Решение </a:t>
            </a:r>
            <a:r>
              <a:rPr lang="ru-RU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пороупругой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задачи (напряжения)</a:t>
            </a:r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Рисунок 10" descr="D:\PROFILES\Kabanova.PK\Documents\Задача автоГРП\картинки\ВКР\sxx++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92" r="7096"/>
          <a:stretch/>
        </p:blipFill>
        <p:spPr bwMode="auto">
          <a:xfrm>
            <a:off x="35496" y="2129446"/>
            <a:ext cx="4349522" cy="317176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Рисунок 11" descr="D:\PROFILES\Kabanova.PK\Documents\Задача автоГРП\картинки\ВКР\syy++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92" r="7946"/>
          <a:stretch/>
        </p:blipFill>
        <p:spPr bwMode="auto">
          <a:xfrm>
            <a:off x="4427984" y="2129446"/>
            <a:ext cx="4309726" cy="317176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67544" y="5579948"/>
            <a:ext cx="82089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Максимальн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ое расхождение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составляет </a:t>
            </a:r>
            <a:r>
              <a:rPr lang="ru-RU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4.2%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Прямоугольник 14"/>
              <p:cNvSpPr/>
              <p:nvPr/>
            </p:nvSpPr>
            <p:spPr>
              <a:xfrm>
                <a:off x="2142076" y="1732746"/>
                <a:ext cx="629724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ar-AE" sz="2000" b="1" i="1" smtClean="0">
                              <a:solidFill>
                                <a:srgbClr val="3C3C3C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sz="2000" b="1" i="1">
                              <a:solidFill>
                                <a:srgbClr val="3C3C3C"/>
                              </a:solidFill>
                              <a:latin typeface="Cambria Math"/>
                              <a:ea typeface="Cambria Math"/>
                            </a:rPr>
                            <m:t>𝝈</m:t>
                          </m:r>
                        </m:e>
                        <m:sub>
                          <m:r>
                            <a:rPr lang="en-US" sz="2000" b="1" i="1" smtClean="0">
                              <a:solidFill>
                                <a:srgbClr val="3C3C3C"/>
                              </a:solidFill>
                              <a:latin typeface="Cambria Math"/>
                              <a:ea typeface="Cambria Math"/>
                            </a:rPr>
                            <m:t>𝒙𝒙</m:t>
                          </m:r>
                        </m:sub>
                      </m:sSub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15" name="Прямоугольник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2076" y="1732746"/>
                <a:ext cx="629724" cy="40011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Прямоугольник 16"/>
              <p:cNvSpPr/>
              <p:nvPr/>
            </p:nvSpPr>
            <p:spPr>
              <a:xfrm>
                <a:off x="6596954" y="1772816"/>
                <a:ext cx="639342" cy="4282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ar-AE" sz="2000" b="1" i="1" smtClean="0">
                              <a:solidFill>
                                <a:srgbClr val="3C3C3C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sz="2000" b="1" i="1">
                              <a:solidFill>
                                <a:srgbClr val="3C3C3C"/>
                              </a:solidFill>
                              <a:latin typeface="Cambria Math"/>
                              <a:ea typeface="Cambria Math"/>
                            </a:rPr>
                            <m:t>𝝈</m:t>
                          </m:r>
                        </m:e>
                        <m:sub>
                          <m:r>
                            <a:rPr lang="en-US" sz="2000" b="1" i="1" smtClean="0">
                              <a:solidFill>
                                <a:srgbClr val="3C3C3C"/>
                              </a:solidFill>
                              <a:latin typeface="Cambria Math"/>
                              <a:ea typeface="Cambria Math"/>
                            </a:rPr>
                            <m:t>𝒚𝒚</m:t>
                          </m:r>
                        </m:sub>
                      </m:sSub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17" name="Прямоугольник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6954" y="1772816"/>
                <a:ext cx="639342" cy="428259"/>
              </a:xfrm>
              <a:prstGeom prst="rect">
                <a:avLst/>
              </a:prstGeom>
              <a:blipFill rotWithShape="1">
                <a:blip r:embed="rId5"/>
                <a:stretch>
                  <a:fillRect b="-714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58450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D:\PROFILES\Kabanova.PK\Documents\Задача автоГРП\картинки\ВКР\s3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66" r="19115"/>
          <a:stretch/>
        </p:blipFill>
        <p:spPr bwMode="auto">
          <a:xfrm>
            <a:off x="5553904" y="883812"/>
            <a:ext cx="3266568" cy="302118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Autofit/>
          </a:bodyPr>
          <a:lstStyle/>
          <a:p>
            <a:pPr algn="l"/>
            <a:r>
              <a:rPr lang="ru-RU" sz="22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Критерий роста трещины</a:t>
            </a:r>
            <a:endParaRPr lang="ru-RU" sz="2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611560" y="982304"/>
                <a:ext cx="4104456" cy="862520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lnSpc>
                    <a:spcPct val="70000"/>
                  </a:lnSpc>
                  <a:spcBef>
                    <a:spcPts val="0"/>
                  </a:spcBef>
                  <a:buNone/>
                </a:pPr>
                <a:r>
                  <a:rPr lang="ru-RU" sz="16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Критерий распространения трещины:</a:t>
                </a:r>
              </a:p>
              <a:p>
                <a:pPr marL="0" indent="0" algn="ctr">
                  <a:buNone/>
                </a:pPr>
                <a:endParaRPr lang="ru-RU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 algn="ctr">
                  <a:lnSpc>
                    <a:spcPct val="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6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16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</a:rPr>
                            <m:t>𝑓𝑔</m:t>
                          </m:r>
                        </m:sub>
                      </m:sSub>
                      <m:r>
                        <a:rPr lang="ru-RU" sz="1600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ru-RU" sz="16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sz="16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</a:rPr>
                            <m:t>𝜎</m:t>
                          </m:r>
                        </m:e>
                        <m:sub>
                          <m:r>
                            <a:rPr lang="ru-RU" sz="16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</a:rPr>
                            <m:t>h</m:t>
                          </m:r>
                        </m:sub>
                      </m:sSub>
                      <m:sSub>
                        <m:sSubPr>
                          <m:ctrlPr>
                            <a:rPr lang="ru-RU" sz="16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sz="16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ru-RU" sz="16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ru-RU" sz="16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</a:rPr>
                            <m:t>𝑓</m:t>
                          </m:r>
                        </m:sub>
                      </m:sSub>
                      <m:r>
                        <a:rPr lang="ru-RU" sz="1600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/>
                        </a:rPr>
                        <m:t>)+</m:t>
                      </m:r>
                      <m:sSub>
                        <m:sSubPr>
                          <m:ctrlPr>
                            <a:rPr lang="ru-RU" sz="16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sz="16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</a:rPr>
                            <m:t>𝜎</m:t>
                          </m:r>
                        </m:e>
                        <m:sub>
                          <m:r>
                            <a:rPr lang="en-US" sz="16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</a:rPr>
                            <m:t>𝑐𝑟𝑖𝑡</m:t>
                          </m:r>
                        </m:sub>
                      </m:sSub>
                    </m:oMath>
                  </m:oMathPara>
                </a14:m>
                <a:endParaRPr lang="ru-RU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11560" y="982304"/>
                <a:ext cx="4104456" cy="862520"/>
              </a:xfrm>
              <a:blipFill rotWithShape="1">
                <a:blip r:embed="rId3"/>
                <a:stretch>
                  <a:fillRect t="-985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12</a:t>
            </a:fld>
            <a:endParaRPr lang="ru-RU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467544" y="764704"/>
            <a:ext cx="820891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/>
              <p:cNvSpPr/>
              <p:nvPr/>
            </p:nvSpPr>
            <p:spPr>
              <a:xfrm>
                <a:off x="5488379" y="5301208"/>
                <a:ext cx="1531893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sz="1600" i="1">
                              <a:latin typeface="Cambria Math"/>
                            </a:rPr>
                            <m:t>𝜎</m:t>
                          </m:r>
                        </m:e>
                        <m:sub>
                          <m:r>
                            <a:rPr lang="en-US" sz="1600" i="1">
                              <a:latin typeface="Cambria Math"/>
                            </a:rPr>
                            <m:t>𝑐𝑟𝑖𝑡</m:t>
                          </m:r>
                        </m:sub>
                      </m:sSub>
                      <m:r>
                        <a:rPr lang="ru-RU" sz="1600" i="1">
                          <a:latin typeface="Cambria Math"/>
                        </a:rPr>
                        <m:t>=</m:t>
                      </m:r>
                      <m:r>
                        <a:rPr lang="ru-RU" sz="1600" i="1">
                          <a:latin typeface="Cambria Math"/>
                        </a:rPr>
                        <m:t>3</m:t>
                      </m:r>
                      <m:r>
                        <a:rPr lang="ru-RU" sz="1600" i="1">
                          <a:latin typeface="Cambria Math"/>
                        </a:rPr>
                        <m:t>.</m:t>
                      </m:r>
                      <m:r>
                        <a:rPr lang="ru-RU" sz="1600" i="1">
                          <a:latin typeface="Cambria Math"/>
                        </a:rPr>
                        <m:t>6</m:t>
                      </m:r>
                      <m:r>
                        <a:rPr lang="ru-RU" sz="1600" i="1">
                          <a:latin typeface="Cambria Math"/>
                        </a:rPr>
                        <m:t> атм</m:t>
                      </m:r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8379" y="5301208"/>
                <a:ext cx="1531893" cy="33855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10"/>
              <p:cNvSpPr/>
              <p:nvPr/>
            </p:nvSpPr>
            <p:spPr>
              <a:xfrm>
                <a:off x="7285377" y="5263895"/>
                <a:ext cx="1823127" cy="3973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sz="1600" i="1">
                              <a:latin typeface="Cambria Math"/>
                            </a:rPr>
                            <m:t>𝜎</m:t>
                          </m:r>
                        </m:e>
                        <m:sub>
                          <m:r>
                            <a:rPr lang="ru-RU" sz="1600" i="1">
                              <a:latin typeface="Cambria Math"/>
                            </a:rPr>
                            <m:t>h</m:t>
                          </m:r>
                        </m:sub>
                      </m:sSub>
                      <m:sSub>
                        <m:sSubPr>
                          <m:ctrlPr>
                            <a:rPr lang="ru-RU" sz="1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sz="1600" i="1">
                              <a:latin typeface="Cambria Math"/>
                            </a:rPr>
                            <m:t>(</m:t>
                          </m:r>
                          <m:r>
                            <a:rPr lang="ru-RU" sz="1600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ru-RU" sz="1600" i="1">
                              <a:latin typeface="Cambria Math"/>
                            </a:rPr>
                            <m:t>𝑓</m:t>
                          </m:r>
                        </m:sub>
                      </m:sSub>
                      <m:r>
                        <a:rPr lang="ru-RU" sz="1600" i="1">
                          <a:latin typeface="Cambria Math"/>
                        </a:rPr>
                        <m:t>)=</m:t>
                      </m:r>
                      <m:r>
                        <a:rPr lang="ru-RU" sz="1600" i="1">
                          <a:latin typeface="Cambria Math"/>
                        </a:rPr>
                        <m:t>415</m:t>
                      </m:r>
                      <m:r>
                        <a:rPr lang="ru-RU" sz="1600" i="1">
                          <a:latin typeface="Cambria Math"/>
                        </a:rPr>
                        <m:t> атм</m:t>
                      </m:r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11" name="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5377" y="5263895"/>
                <a:ext cx="1823127" cy="397353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 11"/>
              <p:cNvSpPr/>
              <p:nvPr/>
            </p:nvSpPr>
            <p:spPr>
              <a:xfrm>
                <a:off x="5409091" y="5949280"/>
                <a:ext cx="3555397" cy="370679"/>
              </a:xfrm>
              <a:prstGeom prst="rect">
                <a:avLst/>
              </a:prstGeom>
              <a:ln>
                <a:solidFill>
                  <a:srgbClr val="0070C0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1600" i="1">
                              <a:latin typeface="Cambria Math"/>
                            </a:rPr>
                            <m:t>𝑓𝑔</m:t>
                          </m:r>
                        </m:sub>
                      </m:sSub>
                      <m:r>
                        <a:rPr lang="en-US" sz="1600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ru-RU" sz="1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sz="1600" i="1">
                              <a:latin typeface="Cambria Math"/>
                            </a:rPr>
                            <m:t>𝜎</m:t>
                          </m:r>
                        </m:e>
                        <m:sub>
                          <m:r>
                            <a:rPr lang="ru-RU" sz="1600" i="1">
                              <a:latin typeface="Cambria Math"/>
                            </a:rPr>
                            <m:t>h</m:t>
                          </m:r>
                        </m:sub>
                      </m:sSub>
                      <m:sSub>
                        <m:sSubPr>
                          <m:ctrlPr>
                            <a:rPr lang="ru-RU" sz="1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sz="1600" i="1">
                              <a:latin typeface="Cambria Math"/>
                            </a:rPr>
                            <m:t>(</m:t>
                          </m:r>
                          <m:r>
                            <a:rPr lang="ru-RU" sz="1600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ru-RU" sz="1600" i="1">
                              <a:latin typeface="Cambria Math"/>
                            </a:rPr>
                            <m:t>𝑓</m:t>
                          </m:r>
                        </m:sub>
                      </m:sSub>
                      <m:r>
                        <a:rPr lang="ru-RU" sz="1600" i="1">
                          <a:latin typeface="Cambria Math"/>
                        </a:rPr>
                        <m:t>)=</m:t>
                      </m:r>
                      <m:sSubSup>
                        <m:sSubSupPr>
                          <m:ctrlPr>
                            <a:rPr lang="ru-RU" sz="1600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ru-RU" sz="1600" i="1">
                              <a:latin typeface="Cambria Math"/>
                            </a:rPr>
                            <m:t>𝜎</m:t>
                          </m:r>
                        </m:e>
                        <m:sub>
                          <m:r>
                            <a:rPr lang="en-US" sz="1600" i="1">
                              <a:latin typeface="Cambria Math"/>
                            </a:rPr>
                            <m:t>h</m:t>
                          </m:r>
                        </m:sub>
                        <m:sup>
                          <m:r>
                            <a:rPr lang="ru-RU" sz="1600" i="1">
                              <a:latin typeface="Cambria Math"/>
                            </a:rPr>
                            <m:t>0</m:t>
                          </m:r>
                        </m:sup>
                      </m:sSubSup>
                      <m:sSub>
                        <m:sSubPr>
                          <m:ctrlPr>
                            <a:rPr lang="ru-RU" sz="1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sz="1600" i="1">
                              <a:latin typeface="Cambria Math"/>
                            </a:rPr>
                            <m:t>(</m:t>
                          </m:r>
                          <m:r>
                            <a:rPr lang="ru-RU" sz="1600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ru-RU" sz="1600" i="1">
                              <a:latin typeface="Cambria Math"/>
                            </a:rPr>
                            <m:t>𝑓</m:t>
                          </m:r>
                        </m:sub>
                      </m:sSub>
                      <m:r>
                        <a:rPr lang="ru-RU" sz="1600" i="1">
                          <a:latin typeface="Cambria Math"/>
                        </a:rPr>
                        <m:t>)+</m:t>
                      </m:r>
                      <m:sSub>
                        <m:sSubPr>
                          <m:ctrlPr>
                            <a:rPr lang="ru-RU" sz="1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sz="1600" i="1">
                              <a:latin typeface="Cambria Math"/>
                            </a:rPr>
                            <m:t>𝜎</m:t>
                          </m:r>
                        </m:e>
                        <m:sub>
                          <m:r>
                            <a:rPr lang="ru-RU" sz="1600" i="1">
                              <a:latin typeface="Cambria Math"/>
                            </a:rPr>
                            <m:t>h</m:t>
                          </m:r>
                          <m:r>
                            <a:rPr lang="ru-RU" sz="1600" i="1">
                              <a:latin typeface="Cambria Math"/>
                            </a:rPr>
                            <m:t>_</m:t>
                          </m:r>
                          <m:r>
                            <a:rPr lang="ru-RU" sz="1600" i="1">
                              <a:latin typeface="Cambria Math"/>
                            </a:rPr>
                            <m:t>𝑑𝑒𝑙𝑡𝑎</m:t>
                          </m:r>
                        </m:sub>
                      </m:sSub>
                      <m:sSub>
                        <m:sSubPr>
                          <m:ctrlPr>
                            <a:rPr lang="ru-RU" sz="1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sz="1600" i="1">
                              <a:latin typeface="Cambria Math"/>
                            </a:rPr>
                            <m:t>(</m:t>
                          </m:r>
                          <m:r>
                            <a:rPr lang="ru-RU" sz="1600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ru-RU" sz="1600" i="1">
                              <a:latin typeface="Cambria Math"/>
                            </a:rPr>
                            <m:t>𝑓</m:t>
                          </m:r>
                        </m:sub>
                      </m:sSub>
                      <m:r>
                        <a:rPr lang="ru-RU" sz="1600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12" name="Прямоугольник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9091" y="5949280"/>
                <a:ext cx="3555397" cy="370679"/>
              </a:xfrm>
              <a:prstGeom prst="rect">
                <a:avLst/>
              </a:prstGeom>
              <a:blipFill rotWithShape="1">
                <a:blip r:embed="rId6"/>
                <a:stretch>
                  <a:fillRect b="-3175"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Прямоугольник 13"/>
              <p:cNvSpPr/>
              <p:nvPr/>
            </p:nvSpPr>
            <p:spPr>
              <a:xfrm>
                <a:off x="-108520" y="2974207"/>
                <a:ext cx="5112568" cy="11748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 algn="ctr">
                  <a:buFont typeface="Arial" panose="020B0604020202020204" pitchFamily="34" charset="0"/>
                  <a:buChar char="•"/>
                </a:pPr>
                <a:r>
                  <a:rPr lang="ru-RU" sz="1600" i="1" u="sng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Упругая энергия трещины:</a:t>
                </a:r>
              </a:p>
              <a:p>
                <a:endParaRPr lang="ru-RU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6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</a:rPr>
                            <m:t>𝑈</m:t>
                          </m:r>
                        </m:e>
                        <m:sub>
                          <m:r>
                            <a:rPr lang="ru-RU" sz="16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</a:rPr>
                            <m:t>𝑓</m:t>
                          </m:r>
                        </m:sub>
                      </m:sSub>
                      <m:r>
                        <a:rPr lang="ru-RU" sz="1600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/>
                        </a:rPr>
                        <m:t>=</m:t>
                      </m:r>
                      <m:nary>
                        <m:naryPr>
                          <m:limLoc m:val="subSup"/>
                          <m:ctrlPr>
                            <a:rPr lang="ru-RU" sz="16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ru-RU" sz="16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ru-RU" sz="16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</a:rPr>
                                <m:t>𝑓</m:t>
                              </m:r>
                              <m:r>
                                <a:rPr lang="ru-RU" sz="16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ru-RU" sz="16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ru-RU" sz="16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</a:rPr>
                                <m:t>𝑓</m:t>
                              </m:r>
                              <m:r>
                                <a:rPr lang="ru-RU" sz="16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sup>
                        <m:e>
                          <m:sSub>
                            <m:sSubPr>
                              <m:ctrlPr>
                                <a:rPr lang="ru-RU" sz="16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ru-RU" sz="16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ru-RU" sz="16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d>
                            <m:dPr>
                              <m:ctrlPr>
                                <a:rPr lang="ru-RU" sz="16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ru-RU" sz="16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  <m:r>
                            <a:rPr lang="ru-RU" sz="16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</a:rPr>
                            <m:t> </m:t>
                          </m:r>
                          <m:acc>
                            <m:accPr>
                              <m:chr m:val="̅"/>
                              <m:ctrlPr>
                                <a:rPr lang="ru-RU" sz="16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ru-RU" sz="16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</a:rPr>
                                <m:t>𝑤</m:t>
                              </m:r>
                            </m:e>
                          </m:acc>
                          <m:d>
                            <m:dPr>
                              <m:ctrlPr>
                                <a:rPr lang="ru-RU" sz="16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ru-RU" sz="16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  <m:r>
                            <a:rPr lang="ru-RU" sz="16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ru-RU" sz="16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</a:rPr>
                            <m:t>h</m:t>
                          </m:r>
                          <m:r>
                            <a:rPr lang="ru-RU" sz="16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ru-RU" sz="16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</a:rPr>
                            <m:t>𝑑𝑥</m:t>
                          </m:r>
                        </m:e>
                      </m:nary>
                      <m:r>
                        <a:rPr lang="ru-RU" sz="1600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ru-RU" sz="16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16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ru-RU" sz="16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  <m:nary>
                        <m:naryPr>
                          <m:limLoc m:val="subSup"/>
                          <m:ctrlPr>
                            <a:rPr lang="ru-RU" sz="16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ru-RU" sz="16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ru-RU" sz="16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</a:rPr>
                                <m:t>𝑓</m:t>
                              </m:r>
                              <m:r>
                                <a:rPr lang="ru-RU" sz="16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ru-RU" sz="16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ru-RU" sz="16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</a:rPr>
                                <m:t>𝑓</m:t>
                              </m:r>
                              <m:r>
                                <a:rPr lang="ru-RU" sz="16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sup>
                        <m:e>
                          <m:acc>
                            <m:accPr>
                              <m:chr m:val="̅"/>
                              <m:ctrlPr>
                                <a:rPr lang="ru-RU" sz="16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ru-RU" sz="16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</a:rPr>
                                <m:t>𝑤</m:t>
                              </m:r>
                            </m:e>
                          </m:acc>
                          <m:d>
                            <m:dPr>
                              <m:ctrlPr>
                                <a:rPr lang="ru-RU" sz="16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ru-RU" sz="16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  <m:r>
                            <a:rPr lang="ru-RU" sz="16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</a:rPr>
                            <m:t> </m:t>
                          </m:r>
                          <m:sSub>
                            <m:sSubPr>
                              <m:ctrlPr>
                                <a:rPr lang="ru-RU" sz="16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ru-RU" sz="16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ru-RU" sz="16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</a:rPr>
                                <m:t>𝑛𝑒𝑡</m:t>
                              </m:r>
                            </m:sub>
                          </m:sSub>
                        </m:e>
                      </m:nary>
                      <m:d>
                        <m:dPr>
                          <m:ctrlPr>
                            <a:rPr lang="ru-RU" sz="16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ru-RU" sz="16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ru-RU" sz="1600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/>
                        </a:rPr>
                        <m:t>h</m:t>
                      </m:r>
                      <m:r>
                        <a:rPr lang="ru-RU" sz="1600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/>
                        </a:rPr>
                        <m:t>  </m:t>
                      </m:r>
                      <m:r>
                        <a:rPr lang="ru-RU" sz="1600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/>
                        </a:rPr>
                        <m:t>𝑑𝑥</m:t>
                      </m:r>
                    </m:oMath>
                  </m:oMathPara>
                </a14:m>
                <a:endParaRPr lang="ru-RU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Прямоугольник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08520" y="2974207"/>
                <a:ext cx="5112568" cy="1174873"/>
              </a:xfrm>
              <a:prstGeom prst="rect">
                <a:avLst/>
              </a:prstGeom>
              <a:blipFill rotWithShape="1">
                <a:blip r:embed="rId7"/>
                <a:stretch>
                  <a:fillRect t="-155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Прямоугольник 14"/>
              <p:cNvSpPr/>
              <p:nvPr/>
            </p:nvSpPr>
            <p:spPr>
              <a:xfrm>
                <a:off x="269391" y="4149080"/>
                <a:ext cx="4572000" cy="907493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marL="285750" indent="-285750" algn="ctr">
                  <a:buFont typeface="Arial" panose="020B0604020202020204" pitchFamily="34" charset="0"/>
                  <a:buChar char="•"/>
                </a:pPr>
                <a:r>
                  <a:rPr lang="ru-RU" sz="1600" i="1" u="sng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Поверхностная энергия:</a:t>
                </a:r>
              </a:p>
              <a:p>
                <a:pPr algn="ctr"/>
                <a:endParaRPr lang="ru-RU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>
                  <a:lnSpc>
                    <a:spcPct val="70000"/>
                  </a:lnSpc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ru-RU" sz="1600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/>
                        </a:rPr>
                        <m:t>𝛿</m:t>
                      </m:r>
                      <m:r>
                        <a:rPr lang="ru-RU" sz="1600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/>
                        </a:rPr>
                        <m:t>П=</m:t>
                      </m:r>
                      <m:f>
                        <m:fPr>
                          <m:ctrlPr>
                            <a:rPr lang="ru-RU" sz="16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16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ru-RU" sz="16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ru-RU" sz="16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sz="16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ru-RU" sz="16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</a:rPr>
                            <m:t>𝑛𝑒𝑡</m:t>
                          </m:r>
                        </m:sub>
                      </m:sSub>
                      <m:r>
                        <a:rPr lang="ru-RU" sz="1600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/>
                        </a:rPr>
                        <m:t>𝛿</m:t>
                      </m:r>
                      <m:r>
                        <a:rPr lang="en-US" sz="1600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/>
                        </a:rPr>
                        <m:t>𝑉</m:t>
                      </m:r>
                      <m:r>
                        <a:rPr lang="ru-RU" sz="1600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/>
                        </a:rPr>
                        <m:t>=</m:t>
                      </m:r>
                      <m:r>
                        <a:rPr lang="ru-RU" sz="1600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/>
                        </a:rPr>
                        <m:t>2</m:t>
                      </m:r>
                      <m:r>
                        <a:rPr lang="ru-RU" sz="1600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/>
                        </a:rPr>
                        <m:t>𝛾𝛿</m:t>
                      </m:r>
                      <m:r>
                        <a:rPr lang="en-US" sz="1600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/>
                        </a:rPr>
                        <m:t>𝑆</m:t>
                      </m:r>
                      <m:r>
                        <a:rPr lang="ru-RU" sz="1600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ru-RU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Прямоугольник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91" y="4149080"/>
                <a:ext cx="4572000" cy="907493"/>
              </a:xfrm>
              <a:prstGeom prst="rect">
                <a:avLst/>
              </a:prstGeom>
              <a:blipFill rotWithShape="1">
                <a:blip r:embed="rId8"/>
                <a:stretch>
                  <a:fillRect t="-2027" b="-608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1" name="Группа 30"/>
          <p:cNvGrpSpPr/>
          <p:nvPr/>
        </p:nvGrpSpPr>
        <p:grpSpPr>
          <a:xfrm>
            <a:off x="288032" y="1916832"/>
            <a:ext cx="4572000" cy="873572"/>
            <a:chOff x="233649" y="2051372"/>
            <a:chExt cx="4572000" cy="87357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Прямоугольник 12"/>
                <p:cNvSpPr/>
                <p:nvPr/>
              </p:nvSpPr>
              <p:spPr>
                <a:xfrm>
                  <a:off x="233649" y="2051372"/>
                  <a:ext cx="4572000" cy="850746"/>
                </a:xfrm>
                <a:prstGeom prst="rect">
                  <a:avLst/>
                </a:prstGeom>
              </p:spPr>
              <p:txBody>
                <a:bodyPr>
                  <a:spAutoFit/>
                </a:bodyPr>
                <a:lstStyle/>
                <a:p>
                  <a:pPr marL="285750" indent="-285750" algn="ctr">
                    <a:buFont typeface="Arial" panose="020B0604020202020204" pitchFamily="34" charset="0"/>
                    <a:buChar char="•"/>
                  </a:pPr>
                  <a:r>
                    <a:rPr lang="ru-RU" sz="1600" i="1" u="sng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Работа внешних сил:</a:t>
                  </a:r>
                </a:p>
                <a:p>
                  <a:pPr algn="ctr"/>
                  <a:endParaRPr lang="ru-RU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ru-RU" sz="16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</a:rPr>
                          <m:t>𝛿</m:t>
                        </m:r>
                        <m:r>
                          <a:rPr lang="en-US" sz="16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</a:rPr>
                          <m:t>𝐴</m:t>
                        </m:r>
                        <m:r>
                          <a:rPr lang="en-US" sz="16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ru-RU" sz="16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</a:rPr>
                          <m:t>𝛿</m:t>
                        </m:r>
                        <m:sSub>
                          <m:sSubPr>
                            <m:ctrlPr>
                              <a:rPr lang="ru-RU" sz="1600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/>
                              </a:rPr>
                              <m:t>𝑈</m:t>
                            </m:r>
                          </m:e>
                          <m:sub>
                            <m:r>
                              <a:rPr lang="ru-RU" sz="1600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/>
                              </a:rPr>
                              <m:t>𝑓</m:t>
                            </m:r>
                          </m:sub>
                        </m:sSub>
                        <m:r>
                          <a:rPr lang="ru-RU" sz="16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ru-RU" sz="16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</a:rPr>
                          <m:t>𝛿</m:t>
                        </m:r>
                        <m:r>
                          <a:rPr lang="ru-RU" sz="16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</a:rPr>
                          <m:t>П</m:t>
                        </m:r>
                        <m:r>
                          <a:rPr lang="ru-RU" sz="160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</a:rPr>
                          <m:t>=</m:t>
                        </m:r>
                        <m:sSub>
                          <m:sSubPr>
                            <m:ctrlPr>
                              <a:rPr lang="ru-RU" sz="1600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ru-RU" sz="1600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/>
                              </a:rPr>
                              <m:t>заб</m:t>
                            </m:r>
                          </m:sub>
                        </m:sSub>
                        <m:r>
                          <a:rPr lang="en-US" sz="16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</a:rPr>
                          <m:t>𝛿</m:t>
                        </m:r>
                        <m:r>
                          <a:rPr lang="en-US" sz="16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</a:rPr>
                          <m:t>𝑉</m:t>
                        </m:r>
                      </m:oMath>
                    </m:oMathPara>
                  </a14:m>
                  <a:endParaRPr lang="ru-RU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13" name="Прямоугольник 1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3649" y="2051372"/>
                  <a:ext cx="4572000" cy="850746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 t="-2143" b="-1429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Овал 15"/>
            <p:cNvSpPr/>
            <p:nvPr/>
          </p:nvSpPr>
          <p:spPr>
            <a:xfrm>
              <a:off x="1889833" y="2528944"/>
              <a:ext cx="396000" cy="396000"/>
            </a:xfrm>
            <a:prstGeom prst="ellipse">
              <a:avLst/>
            </a:prstGeom>
            <a:no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Овал 27"/>
            <p:cNvSpPr/>
            <p:nvPr/>
          </p:nvSpPr>
          <p:spPr>
            <a:xfrm>
              <a:off x="2437591" y="2528944"/>
              <a:ext cx="396000" cy="396000"/>
            </a:xfrm>
            <a:prstGeom prst="ellipse">
              <a:avLst/>
            </a:prstGeom>
            <a:noFill/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2" name="Таблица 3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10940037"/>
                  </p:ext>
                </p:extLst>
              </p:nvPr>
            </p:nvGraphicFramePr>
            <p:xfrm>
              <a:off x="5371940" y="4005064"/>
              <a:ext cx="1720340" cy="1064705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860170"/>
                    <a:gridCol w="860170"/>
                  </a:tblGrid>
                  <a:tr h="196635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100" b="1" i="1" kern="1200" smtClean="0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effectLst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𝑎</m:t>
                                </m:r>
                                <m:r>
                                  <a:rPr lang="ru-RU" sz="1100" b="0" i="0" kern="1200" smtClean="0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effectLst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ru-RU" sz="1100" dirty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1100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500</m:t>
                                </m:r>
                                <m:r>
                                  <a:rPr lang="ru-RU" sz="1100" b="0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 м</m:t>
                                </m:r>
                              </m:oMath>
                            </m:oMathPara>
                          </a14:m>
                          <a:endParaRPr lang="ru-RU" sz="1100" dirty="0" smtClean="0"/>
                        </a:p>
                      </a:txBody>
                      <a:tcPr/>
                    </a:tc>
                  </a:tr>
                  <a:tr h="196635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1100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𝑏</m:t>
                                </m:r>
                              </m:oMath>
                            </m:oMathPara>
                          </a14:m>
                          <a:endParaRPr lang="ru-RU" sz="1100" dirty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1100" b="0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350</m:t>
                                </m:r>
                                <m:r>
                                  <a:rPr lang="ru-RU" sz="1100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 м</m:t>
                                </m:r>
                              </m:oMath>
                            </m:oMathPara>
                          </a14:m>
                          <a:endParaRPr lang="ru-RU" sz="1100" dirty="0" smtClean="0"/>
                        </a:p>
                      </a:txBody>
                      <a:tcPr/>
                    </a:tc>
                  </a:tr>
                  <a:tr h="206804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sz="1100" i="1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11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ru-RU" sz="11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𝑓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sz="11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1100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100</m:t>
                                </m:r>
                                <m:r>
                                  <a:rPr lang="ru-RU" sz="1100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м</m:t>
                                </m:r>
                              </m:oMath>
                            </m:oMathPara>
                          </a14:m>
                          <a:endParaRPr lang="ru-RU" sz="1100" dirty="0"/>
                        </a:p>
                      </a:txBody>
                      <a:tcPr/>
                    </a:tc>
                  </a:tr>
                  <a:tr h="208009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sz="1100" i="1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1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ru-RU" sz="11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ru-RU" sz="1100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=</m:t>
                                </m:r>
                                <m:r>
                                  <a:rPr lang="en-US" sz="1100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 </m:t>
                                </m:r>
                                <m:sSub>
                                  <m:sSubPr>
                                    <m:ctrlPr>
                                      <a:rPr lang="ru-RU" sz="11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1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ru-RU" sz="11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гидр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sz="11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1100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260</m:t>
                                </m:r>
                                <m:r>
                                  <a:rPr lang="ru-RU" sz="1100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 атм</m:t>
                                </m:r>
                              </m:oMath>
                            </m:oMathPara>
                          </a14:m>
                          <a:endParaRPr lang="ru-RU" sz="11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32" name="Таблица 3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10940037"/>
                  </p:ext>
                </p:extLst>
              </p:nvPr>
            </p:nvGraphicFramePr>
            <p:xfrm>
              <a:off x="5371940" y="4005064"/>
              <a:ext cx="1720340" cy="1064705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860170"/>
                    <a:gridCol w="860170"/>
                  </a:tblGrid>
                  <a:tr h="25908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10"/>
                          <a:stretch>
                            <a:fillRect t="-2326" r="-100709" b="-3069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10"/>
                          <a:stretch>
                            <a:fillRect l="-100000" t="-2326" r="-709" b="-306977"/>
                          </a:stretch>
                        </a:blipFill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10"/>
                          <a:stretch>
                            <a:fillRect t="-104762" r="-100709" b="-214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10"/>
                          <a:stretch>
                            <a:fillRect l="-100000" t="-104762" r="-709" b="-214286"/>
                          </a:stretch>
                        </a:blipFill>
                      </a:tcPr>
                    </a:tc>
                  </a:tr>
                  <a:tr h="272479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10"/>
                          <a:stretch>
                            <a:fillRect t="-191111" r="-100709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10"/>
                          <a:stretch>
                            <a:fillRect l="-100000" t="-191111" r="-709" b="-100000"/>
                          </a:stretch>
                        </a:blipFill>
                      </a:tcPr>
                    </a:tc>
                  </a:tr>
                  <a:tr h="274066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10"/>
                          <a:stretch>
                            <a:fillRect t="-291111" r="-100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10"/>
                          <a:stretch>
                            <a:fillRect l="-100000" t="-291111" r="-709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3" name="Таблица 3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49971698"/>
                  </p:ext>
                </p:extLst>
              </p:nvPr>
            </p:nvGraphicFramePr>
            <p:xfrm>
              <a:off x="7243688" y="4005064"/>
              <a:ext cx="1720800" cy="1045846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860400"/>
                    <a:gridCol w="860400"/>
                  </a:tblGrid>
                  <a:tr h="262783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ru-RU" sz="1100" i="1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ru-RU" sz="11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ru-RU" sz="11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h</m:t>
                                    </m:r>
                                  </m:sub>
                                  <m:sup>
                                    <m:r>
                                      <a:rPr lang="ru-RU" sz="11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0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ru-RU" sz="11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1100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390</m:t>
                                </m:r>
                                <m:r>
                                  <a:rPr lang="ru-RU" sz="1100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 атм</m:t>
                                </m:r>
                              </m:oMath>
                            </m:oMathPara>
                          </a14:m>
                          <a:endParaRPr lang="ru-RU" sz="1100" dirty="0"/>
                        </a:p>
                      </a:txBody>
                      <a:tcPr/>
                    </a:tc>
                  </a:tr>
                  <a:tr h="248082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100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𝛼</m:t>
                                </m:r>
                              </m:oMath>
                            </m:oMathPara>
                          </a14:m>
                          <a:endParaRPr lang="ru-RU" sz="11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1100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0</m:t>
                                </m:r>
                                <m:r>
                                  <a:rPr lang="ru-RU" sz="1100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.</m:t>
                                </m:r>
                                <m:r>
                                  <a:rPr lang="ru-RU" sz="1100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8</m:t>
                                </m:r>
                              </m:oMath>
                            </m:oMathPara>
                          </a14:m>
                          <a:endParaRPr lang="ru-RU" sz="1100" dirty="0"/>
                        </a:p>
                      </a:txBody>
                      <a:tcPr/>
                    </a:tc>
                  </a:tr>
                  <a:tr h="249919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sz="1100" i="1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1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𝐾</m:t>
                                    </m:r>
                                  </m:e>
                                  <m:sub>
                                    <m:r>
                                      <a:rPr lang="ru-RU" sz="11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𝐼𝑐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sz="11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1100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1</m:t>
                                </m:r>
                                <m:r>
                                  <a:rPr lang="ru-RU" sz="1100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МПа∙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ru-RU" sz="11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ru-RU" sz="11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м</m:t>
                                    </m:r>
                                  </m:e>
                                </m:rad>
                              </m:oMath>
                            </m:oMathPara>
                          </a14:m>
                          <a:endParaRPr lang="ru-RU" sz="1100" dirty="0"/>
                        </a:p>
                      </a:txBody>
                      <a:tcPr/>
                    </a:tc>
                  </a:tr>
                  <a:tr h="248082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1100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h</m:t>
                                </m:r>
                              </m:oMath>
                            </m:oMathPara>
                          </a14:m>
                          <a:endParaRPr lang="ru-RU" sz="11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1100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20</m:t>
                                </m:r>
                                <m:r>
                                  <a:rPr lang="ru-RU" sz="1100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 м</m:t>
                                </m:r>
                              </m:oMath>
                            </m:oMathPara>
                          </a14:m>
                          <a:endParaRPr lang="ru-RU" sz="11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33" name="Таблица 3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49971698"/>
                  </p:ext>
                </p:extLst>
              </p:nvPr>
            </p:nvGraphicFramePr>
            <p:xfrm>
              <a:off x="7243688" y="4005064"/>
              <a:ext cx="1720800" cy="1045846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860400"/>
                    <a:gridCol w="860400"/>
                  </a:tblGrid>
                  <a:tr h="266764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11"/>
                          <a:stretch>
                            <a:fillRect t="-2273" r="-99296" b="-2909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11"/>
                          <a:stretch>
                            <a:fillRect l="-100709" t="-2273" b="-290909"/>
                          </a:stretch>
                        </a:blipFill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11"/>
                          <a:stretch>
                            <a:fillRect t="-107143" r="-99296" b="-2047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11"/>
                          <a:stretch>
                            <a:fillRect l="-100709" t="-107143" b="-204762"/>
                          </a:stretch>
                        </a:blipFill>
                      </a:tcPr>
                    </a:tc>
                  </a:tr>
                  <a:tr h="260922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11"/>
                          <a:stretch>
                            <a:fillRect t="-202326" r="-99296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11"/>
                          <a:stretch>
                            <a:fillRect l="-100709" t="-202326" b="-100000"/>
                          </a:stretch>
                        </a:blipFill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11"/>
                          <a:stretch>
                            <a:fillRect t="-302326" r="-9929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11"/>
                          <a:stretch>
                            <a:fillRect l="-100709" t="-302326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cxnSp>
        <p:nvCxnSpPr>
          <p:cNvPr id="34" name="Прямая соединительная линия 33"/>
          <p:cNvCxnSpPr/>
          <p:nvPr/>
        </p:nvCxnSpPr>
        <p:spPr>
          <a:xfrm>
            <a:off x="5004048" y="980728"/>
            <a:ext cx="0" cy="5405534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1423686" y="5445224"/>
                <a:ext cx="2068194" cy="819840"/>
              </a:xfrm>
              <a:prstGeom prst="rect">
                <a:avLst/>
              </a:prstGeom>
              <a:ln>
                <a:solidFill>
                  <a:srgbClr val="92D050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6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ru-RU" sz="16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ru-RU" sz="16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16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</a:rPr>
                                <m:t>𝑐𝑟𝑖𝑡</m:t>
                              </m:r>
                            </m:sub>
                          </m:sSub>
                          <m:r>
                            <a:rPr lang="ru-RU" sz="16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</a:rPr>
                            <m:t>=</m:t>
                          </m:r>
                          <m:r>
                            <a:rPr lang="ru-RU" sz="16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ru-RU" sz="16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</a:rPr>
                            <m:t>𝑛𝑒𝑡</m:t>
                          </m:r>
                        </m:sub>
                      </m:sSub>
                      <m:r>
                        <a:rPr lang="ru-RU" sz="1600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ru-RU" sz="16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ru-RU" sz="16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ru-RU" sz="16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</a:rPr>
                                <m:t>8</m:t>
                              </m:r>
                              <m:sSubSup>
                                <m:sSubSupPr>
                                  <m:ctrlPr>
                                    <a:rPr lang="ru-RU" sz="1600" i="1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600" i="1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US" sz="1600" i="1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/>
                                    </a:rPr>
                                    <m:t>𝐼𝑐</m:t>
                                  </m:r>
                                </m:sub>
                                <m:sup>
                                  <m:r>
                                    <a:rPr lang="ru-RU" sz="1600" i="1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bSup>
                            </m:num>
                            <m:den>
                              <m:r>
                                <a:rPr lang="ru-RU" sz="16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</a:rPr>
                                <m:t>h</m:t>
                              </m:r>
                              <m:r>
                                <a:rPr lang="ru-RU" sz="16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</a:rPr>
                                <m:t> </m:t>
                              </m:r>
                              <m:r>
                                <a:rPr lang="ru-RU" sz="16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</a:rPr>
                                <m:t>𝜋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3686" y="5445224"/>
                <a:ext cx="2068194" cy="819840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  <a:ln>
                <a:solidFill>
                  <a:srgbClr val="92D05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Стрелка вниз 50"/>
          <p:cNvSpPr/>
          <p:nvPr/>
        </p:nvSpPr>
        <p:spPr>
          <a:xfrm>
            <a:off x="7092280" y="5589240"/>
            <a:ext cx="193097" cy="287848"/>
          </a:xfrm>
          <a:prstGeom prst="downArrow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4" name="Группа 63"/>
          <p:cNvGrpSpPr/>
          <p:nvPr/>
        </p:nvGrpSpPr>
        <p:grpSpPr>
          <a:xfrm>
            <a:off x="467544" y="2790404"/>
            <a:ext cx="1674672" cy="771239"/>
            <a:chOff x="395536" y="2790404"/>
            <a:chExt cx="1440160" cy="771239"/>
          </a:xfrm>
        </p:grpSpPr>
        <p:cxnSp>
          <p:nvCxnSpPr>
            <p:cNvPr id="59" name="Прямая соединительная линия 58"/>
            <p:cNvCxnSpPr/>
            <p:nvPr/>
          </p:nvCxnSpPr>
          <p:spPr>
            <a:xfrm>
              <a:off x="1835696" y="2790404"/>
              <a:ext cx="0" cy="183803"/>
            </a:xfrm>
            <a:prstGeom prst="line">
              <a:avLst/>
            </a:prstGeom>
            <a:ln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Прямая соединительная линия 60"/>
            <p:cNvCxnSpPr/>
            <p:nvPr/>
          </p:nvCxnSpPr>
          <p:spPr>
            <a:xfrm flipH="1">
              <a:off x="395536" y="2974207"/>
              <a:ext cx="1440160" cy="0"/>
            </a:xfrm>
            <a:prstGeom prst="line">
              <a:avLst/>
            </a:prstGeom>
            <a:ln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Прямая соединительная линия 62"/>
            <p:cNvCxnSpPr/>
            <p:nvPr/>
          </p:nvCxnSpPr>
          <p:spPr>
            <a:xfrm>
              <a:off x="395536" y="2974207"/>
              <a:ext cx="0" cy="587436"/>
            </a:xfrm>
            <a:prstGeom prst="line">
              <a:avLst/>
            </a:prstGeom>
            <a:ln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3" name="Группа 72"/>
          <p:cNvGrpSpPr/>
          <p:nvPr/>
        </p:nvGrpSpPr>
        <p:grpSpPr>
          <a:xfrm>
            <a:off x="2690472" y="2785088"/>
            <a:ext cx="2169560" cy="2012064"/>
            <a:chOff x="2433919" y="2785088"/>
            <a:chExt cx="2428336" cy="2012064"/>
          </a:xfrm>
        </p:grpSpPr>
        <p:cxnSp>
          <p:nvCxnSpPr>
            <p:cNvPr id="66" name="Прямая соединительная линия 65"/>
            <p:cNvCxnSpPr/>
            <p:nvPr/>
          </p:nvCxnSpPr>
          <p:spPr>
            <a:xfrm flipH="1">
              <a:off x="2437436" y="2785088"/>
              <a:ext cx="0" cy="179999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Прямая соединительная линия 66"/>
            <p:cNvCxnSpPr/>
            <p:nvPr/>
          </p:nvCxnSpPr>
          <p:spPr>
            <a:xfrm>
              <a:off x="2433919" y="2965087"/>
              <a:ext cx="2403953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Прямая соединительная линия 67"/>
            <p:cNvCxnSpPr/>
            <p:nvPr/>
          </p:nvCxnSpPr>
          <p:spPr>
            <a:xfrm>
              <a:off x="4841394" y="2974207"/>
              <a:ext cx="20861" cy="1822945"/>
            </a:xfrm>
            <a:prstGeom prst="line">
              <a:avLst/>
            </a:prstGeom>
            <a:ln>
              <a:solidFill>
                <a:schemeClr val="accent6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Прямая со стрелкой 70"/>
            <p:cNvCxnSpPr/>
            <p:nvPr/>
          </p:nvCxnSpPr>
          <p:spPr>
            <a:xfrm flipH="1">
              <a:off x="3876303" y="4797152"/>
              <a:ext cx="985952" cy="0"/>
            </a:xfrm>
            <a:prstGeom prst="straightConnector1">
              <a:avLst/>
            </a:prstGeom>
            <a:ln>
              <a:solidFill>
                <a:schemeClr val="accent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4" name="Прямая соединительная линия 73"/>
          <p:cNvCxnSpPr/>
          <p:nvPr/>
        </p:nvCxnSpPr>
        <p:spPr>
          <a:xfrm>
            <a:off x="539552" y="1844824"/>
            <a:ext cx="430184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Стрелка вниз 76"/>
          <p:cNvSpPr/>
          <p:nvPr/>
        </p:nvSpPr>
        <p:spPr>
          <a:xfrm>
            <a:off x="2362294" y="5085184"/>
            <a:ext cx="193097" cy="287848"/>
          </a:xfrm>
          <a:prstGeom prst="downArrow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288032" y="6423139"/>
                <a:ext cx="8172400" cy="2462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1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г</a:t>
                </a:r>
                <a:r>
                  <a:rPr lang="ru-RU" sz="10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де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0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ru-RU" sz="10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</a:rPr>
                          <m:t>𝜎</m:t>
                        </m:r>
                      </m:e>
                      <m:sub>
                        <m:r>
                          <a:rPr lang="ru-RU" sz="10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</a:rPr>
                          <m:t>h</m:t>
                        </m:r>
                      </m:sub>
                    </m:sSub>
                  </m:oMath>
                </a14:m>
                <a:r>
                  <a:rPr lang="ru-RU" sz="1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- минимальное горизонтальное напряжение,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0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ru-RU" sz="10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ru-RU" sz="10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</a:rPr>
                          <m:t>𝑛𝑒𝑡</m:t>
                        </m:r>
                      </m:sub>
                    </m:sSub>
                  </m:oMath>
                </a14:m>
                <a:r>
                  <a:rPr lang="ru-RU" sz="1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- чистое давление в трещине.</a:t>
                </a:r>
                <a:endParaRPr lang="ru-RU" sz="1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032" y="6423139"/>
                <a:ext cx="8172400" cy="246221"/>
              </a:xfrm>
              <a:prstGeom prst="rect">
                <a:avLst/>
              </a:prstGeom>
              <a:blipFill rotWithShape="1">
                <a:blip r:embed="rId13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4" name="Группа 23"/>
          <p:cNvGrpSpPr/>
          <p:nvPr/>
        </p:nvGrpSpPr>
        <p:grpSpPr>
          <a:xfrm>
            <a:off x="6203644" y="5056573"/>
            <a:ext cx="1896748" cy="316643"/>
            <a:chOff x="6131636" y="5056573"/>
            <a:chExt cx="1896748" cy="316643"/>
          </a:xfrm>
        </p:grpSpPr>
        <p:grpSp>
          <p:nvGrpSpPr>
            <p:cNvPr id="21" name="Группа 20"/>
            <p:cNvGrpSpPr/>
            <p:nvPr/>
          </p:nvGrpSpPr>
          <p:grpSpPr>
            <a:xfrm>
              <a:off x="6131636" y="5265216"/>
              <a:ext cx="1896748" cy="108000"/>
              <a:chOff x="6300288" y="5229215"/>
              <a:chExt cx="1655993" cy="144000"/>
            </a:xfrm>
          </p:grpSpPr>
          <p:cxnSp>
            <p:nvCxnSpPr>
              <p:cNvPr id="20" name="Соединительная линия уступом 19"/>
              <p:cNvCxnSpPr/>
              <p:nvPr/>
            </p:nvCxnSpPr>
            <p:spPr>
              <a:xfrm rot="10800000" flipV="1">
                <a:off x="6300288" y="5229215"/>
                <a:ext cx="864000" cy="144000"/>
              </a:xfrm>
              <a:prstGeom prst="bentConnector2">
                <a:avLst/>
              </a:prstGeom>
              <a:ln>
                <a:tailEnd type="arrow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Соединительная линия уступом 39"/>
              <p:cNvCxnSpPr/>
              <p:nvPr/>
            </p:nvCxnSpPr>
            <p:spPr>
              <a:xfrm rot="10800000" flipH="1" flipV="1">
                <a:off x="7092281" y="5229215"/>
                <a:ext cx="864000" cy="144000"/>
              </a:xfrm>
              <a:prstGeom prst="bentConnector2">
                <a:avLst/>
              </a:prstGeom>
              <a:ln>
                <a:tailEnd type="arrow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3" name="Прямая соединительная линия 22"/>
            <p:cNvCxnSpPr/>
            <p:nvPr/>
          </p:nvCxnSpPr>
          <p:spPr>
            <a:xfrm>
              <a:off x="7092280" y="5056573"/>
              <a:ext cx="0" cy="20864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80297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Autofit/>
          </a:bodyPr>
          <a:lstStyle/>
          <a:p>
            <a:pPr algn="l"/>
            <a:r>
              <a:rPr lang="ru-RU" sz="2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Определение давления </a:t>
            </a:r>
            <a:r>
              <a:rPr lang="ru-RU" sz="22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автоГРП: сравнение методов</a:t>
            </a:r>
            <a:endParaRPr lang="ru-RU" sz="2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13</a:t>
            </a:fld>
            <a:endParaRPr lang="ru-RU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467544" y="764704"/>
            <a:ext cx="820891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67544" y="1031068"/>
                <a:ext cx="2628292" cy="2355453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square" lIns="0" rIns="0" rtlCol="0">
                <a:spAutoFit/>
              </a:bodyPr>
              <a:lstStyle/>
              <a:p>
                <a:pPr algn="ctr">
                  <a:spcBef>
                    <a:spcPts val="800"/>
                  </a:spcBef>
                </a:pPr>
                <a:r>
                  <a:rPr lang="ru-RU" b="1" dirty="0" smtClean="0">
                    <a:latin typeface="Arial" panose="020B0604020202020204" pitchFamily="34" charset="0"/>
                    <a:ea typeface="Cambria Math"/>
                    <a:cs typeface="Arial" panose="020B0604020202020204" pitchFamily="34" charset="0"/>
                  </a:rPr>
                  <a:t>Параметры расчета:</a:t>
                </a:r>
              </a:p>
              <a:p>
                <a:pPr>
                  <a:spcBef>
                    <a:spcPts val="8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  <a:ea typeface="Cambria Math"/>
                        </a:rPr>
                        <m:t>𝑎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0" i="0" smtClean="0">
                          <a:latin typeface="Cambria Math"/>
                          <a:ea typeface="Cambria Math"/>
                        </a:rPr>
                        <m:t>500</m:t>
                      </m:r>
                      <m:r>
                        <a:rPr lang="en-US" i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ru-RU" i="0">
                          <a:latin typeface="Cambria Math"/>
                          <a:ea typeface="Cambria Math"/>
                        </a:rPr>
                        <m:t>м</m:t>
                      </m:r>
                    </m:oMath>
                  </m:oMathPara>
                </a14:m>
                <a:endParaRPr lang="en-US" dirty="0" smtClean="0">
                  <a:latin typeface="Cambria Math"/>
                  <a:ea typeface="Cambria Math"/>
                </a:endParaRPr>
              </a:p>
              <a:p>
                <a:pPr>
                  <a:spcBef>
                    <a:spcPts val="8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𝑏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ru-RU" b="0" i="0" smtClean="0">
                          <a:latin typeface="Cambria Math"/>
                          <a:ea typeface="Cambria Math"/>
                        </a:rPr>
                        <m:t>3</m:t>
                      </m:r>
                      <m:r>
                        <a:rPr lang="en-US">
                          <a:latin typeface="Cambria Math"/>
                          <a:ea typeface="Cambria Math"/>
                        </a:rPr>
                        <m:t>50</m:t>
                      </m:r>
                      <m:r>
                        <a:rPr lang="en-US">
                          <a:latin typeface="Cambria Math"/>
                          <a:ea typeface="Cambria Math"/>
                        </a:rPr>
                        <m:t> м</m:t>
                      </m:r>
                    </m:oMath>
                  </m:oMathPara>
                </a14:m>
                <a:endParaRPr lang="en-US" dirty="0" smtClean="0">
                  <a:latin typeface="Cambria Math"/>
                  <a:ea typeface="Cambria Math"/>
                </a:endParaRPr>
              </a:p>
              <a:p>
                <a:pPr>
                  <a:spcBef>
                    <a:spcPts val="8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𝑓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100</m:t>
                      </m:r>
                      <m:r>
                        <a:rPr lang="ru-RU" b="0" i="1" smtClean="0">
                          <a:latin typeface="Cambria Math"/>
                          <a:ea typeface="Cambria Math"/>
                        </a:rPr>
                        <m:t> м</m:t>
                      </m:r>
                    </m:oMath>
                  </m:oMathPara>
                </a14:m>
                <a:endParaRPr lang="en-US" dirty="0">
                  <a:latin typeface="Cambria Math"/>
                  <a:ea typeface="Cambria Math"/>
                </a:endParaRPr>
              </a:p>
              <a:p>
                <a:pPr>
                  <a:spcBef>
                    <a:spcPts val="8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</m:sSub>
                      <m:r>
                        <a:rPr lang="en-US" i="1">
                          <a:latin typeface="Cambria Math"/>
                          <a:ea typeface="Cambria Math"/>
                        </a:rPr>
                        <m:t>= 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𝑝</m:t>
                          </m:r>
                        </m:e>
                        <m:sub>
                          <m:r>
                            <a:rPr lang="ru-RU" i="1">
                              <a:latin typeface="Cambria Math"/>
                              <a:ea typeface="Cambria Math"/>
                            </a:rPr>
                            <m:t>гидр</m:t>
                          </m:r>
                        </m:sub>
                      </m:sSub>
                      <m:r>
                        <a:rPr lang="en-US" i="1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260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 атм</m:t>
                      </m:r>
                    </m:oMath>
                  </m:oMathPara>
                </a14:m>
                <a:endParaRPr lang="ru-RU" i="1" dirty="0" smtClean="0">
                  <a:latin typeface="Cambria Math"/>
                  <a:ea typeface="Cambria Math"/>
                </a:endParaRPr>
              </a:p>
              <a:p>
                <a:pPr>
                  <a:spcBef>
                    <a:spcPts val="8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ru-RU" i="1">
                              <a:solidFill>
                                <a:schemeClr val="dk1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ru-RU" i="1">
                              <a:solidFill>
                                <a:schemeClr val="dk1"/>
                              </a:solidFill>
                              <a:latin typeface="Cambria Math"/>
                            </a:rPr>
                            <m:t>𝜎</m:t>
                          </m:r>
                        </m:e>
                        <m:sub>
                          <m:r>
                            <a:rPr lang="ru-RU" i="1">
                              <a:solidFill>
                                <a:schemeClr val="dk1"/>
                              </a:solidFill>
                              <a:latin typeface="Cambria Math"/>
                            </a:rPr>
                            <m:t>h</m:t>
                          </m:r>
                        </m:sub>
                        <m:sup>
                          <m:r>
                            <a:rPr lang="ru-RU" i="1">
                              <a:solidFill>
                                <a:schemeClr val="dk1"/>
                              </a:solidFill>
                              <a:latin typeface="Cambria Math"/>
                            </a:rPr>
                            <m:t>0</m:t>
                          </m:r>
                        </m:sup>
                      </m:sSubSup>
                      <m:r>
                        <a:rPr lang="en-US" i="1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ru-RU" b="0" i="1" smtClean="0">
                          <a:latin typeface="Cambria Math"/>
                          <a:ea typeface="Cambria Math"/>
                        </a:rPr>
                        <m:t>39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0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 атм</m:t>
                      </m:r>
                    </m:oMath>
                  </m:oMathPara>
                </a14:m>
                <a:endParaRPr lang="ru-RU" i="1" dirty="0">
                  <a:latin typeface="Cambria Math"/>
                  <a:ea typeface="Cambria Math"/>
                </a:endParaRPr>
              </a:p>
              <a:p>
                <a:pPr>
                  <a:spcBef>
                    <a:spcPts val="8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i="1" smtClean="0">
                          <a:latin typeface="Cambria Math"/>
                          <a:ea typeface="Cambria Math"/>
                        </a:rPr>
                        <m:t>𝜈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0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27</m:t>
                      </m:r>
                    </m:oMath>
                  </m:oMathPara>
                </a14:m>
                <a:endParaRPr lang="en-US" i="1" dirty="0" smtClean="0">
                  <a:latin typeface="Cambria Math"/>
                  <a:ea typeface="Cambria Math"/>
                </a:endParaRPr>
              </a:p>
              <a:p>
                <a:pPr>
                  <a:spcBef>
                    <a:spcPts val="8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en-US" b="0" i="0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0" i="0" smtClean="0">
                          <a:latin typeface="Cambria Math"/>
                          <a:ea typeface="Cambria Math"/>
                        </a:rPr>
                        <m:t>0</m:t>
                      </m:r>
                      <m:r>
                        <a:rPr lang="en-US" b="0" i="0" smtClean="0"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en-US" b="0" i="0" smtClean="0">
                          <a:latin typeface="Cambria Math"/>
                          <a:ea typeface="Cambria Math"/>
                        </a:rPr>
                        <m:t>8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1031068"/>
                <a:ext cx="2628292" cy="2355453"/>
              </a:xfrm>
              <a:prstGeom prst="rect">
                <a:avLst/>
              </a:prstGeom>
              <a:blipFill rotWithShape="1">
                <a:blip r:embed="rId2"/>
                <a:stretch>
                  <a:fillRect t="-1028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23528" y="3587352"/>
                <a:ext cx="3096344" cy="983461"/>
              </a:xfrm>
              <a:prstGeom prst="roundRect">
                <a:avLst/>
              </a:prstGeom>
              <a:noFill/>
              <a:ln>
                <a:solidFill>
                  <a:schemeClr val="accent6"/>
                </a:solidFill>
              </a:ln>
            </p:spPr>
            <p:txBody>
              <a:bodyPr wrap="square" lIns="0" rIns="0" rtlCol="0">
                <a:spAutoFit/>
              </a:bodyPr>
              <a:lstStyle/>
              <a:p>
                <a:pPr algn="ctr">
                  <a:spcBef>
                    <a:spcPts val="800"/>
                  </a:spcBef>
                </a:pPr>
                <a:r>
                  <a:rPr lang="ru-RU" b="1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Формула Итона:</a:t>
                </a:r>
              </a:p>
              <a:p>
                <a:pPr>
                  <a:spcBef>
                    <a:spcPts val="8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𝜎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h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= </m:t>
                      </m:r>
                      <m:sSubSup>
                        <m:sSubSupPr>
                          <m:ctrlPr>
                            <a:rPr lang="ru-RU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ru-RU" i="1">
                              <a:latin typeface="Cambria Math"/>
                            </a:rPr>
                            <m:t>𝜎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h</m:t>
                          </m:r>
                        </m:sub>
                        <m:sup>
                          <m:r>
                            <a:rPr lang="ru-RU" i="1">
                              <a:latin typeface="Cambria Math"/>
                            </a:rPr>
                            <m:t>0</m:t>
                          </m:r>
                        </m:sup>
                      </m:sSubSup>
                      <m:r>
                        <a:rPr lang="en-US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ru-RU" i="1">
                              <a:latin typeface="Cambria Math"/>
                            </a:rPr>
                          </m:ctrlPr>
                        </m:sSubPr>
                        <m:e>
                          <m:f>
                            <m:fPr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𝜈</m:t>
                              </m:r>
                            </m:num>
                            <m:den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𝜈</m:t>
                              </m:r>
                            </m:den>
                          </m:f>
                          <m:r>
                            <a:rPr lang="en-US" i="1">
                              <a:latin typeface="Cambria Math"/>
                            </a:rPr>
                            <m:t>𝛼</m:t>
                          </m:r>
                          <m:r>
                            <a:rPr lang="en-US" i="1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𝑑𝑒𝑙𝑡𝑎</m:t>
                          </m:r>
                        </m:sub>
                      </m:sSub>
                    </m:oMath>
                  </m:oMathPara>
                </a14:m>
                <a:endParaRPr lang="ru-RU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3587352"/>
                <a:ext cx="3096344" cy="983461"/>
              </a:xfrm>
              <a:prstGeom prst="round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solidFill>
                  <a:schemeClr val="accent6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83" b="5651"/>
          <a:stretch/>
        </p:blipFill>
        <p:spPr bwMode="auto">
          <a:xfrm>
            <a:off x="3617276" y="1052736"/>
            <a:ext cx="5160964" cy="3453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1644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Autofit/>
          </a:bodyPr>
          <a:lstStyle/>
          <a:p>
            <a:pPr algn="l"/>
            <a:r>
              <a:rPr lang="ru-RU" sz="2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Определение давления автоГРП: сравнение методов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14</a:t>
            </a:fld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67544" y="1031068"/>
                <a:ext cx="2628292" cy="2355453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square" lIns="0" rIns="0" rtlCol="0">
                <a:spAutoFit/>
              </a:bodyPr>
              <a:lstStyle/>
              <a:p>
                <a:pPr algn="ctr">
                  <a:spcBef>
                    <a:spcPts val="800"/>
                  </a:spcBef>
                </a:pPr>
                <a:r>
                  <a:rPr lang="ru-RU" b="1" dirty="0" smtClean="0">
                    <a:latin typeface="Arial" panose="020B0604020202020204" pitchFamily="34" charset="0"/>
                    <a:ea typeface="Cambria Math"/>
                    <a:cs typeface="Arial" panose="020B0604020202020204" pitchFamily="34" charset="0"/>
                  </a:rPr>
                  <a:t>Параметры расчета:</a:t>
                </a:r>
              </a:p>
              <a:p>
                <a:pPr>
                  <a:spcBef>
                    <a:spcPts val="8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  <a:ea typeface="Cambria Math"/>
                        </a:rPr>
                        <m:t>𝑎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0" i="0" smtClean="0">
                          <a:latin typeface="Cambria Math"/>
                          <a:ea typeface="Cambria Math"/>
                        </a:rPr>
                        <m:t>500</m:t>
                      </m:r>
                      <m:r>
                        <a:rPr lang="en-US" i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ru-RU" i="0">
                          <a:latin typeface="Cambria Math"/>
                          <a:ea typeface="Cambria Math"/>
                        </a:rPr>
                        <m:t>м</m:t>
                      </m:r>
                    </m:oMath>
                  </m:oMathPara>
                </a14:m>
                <a:endParaRPr lang="en-US" dirty="0" smtClean="0">
                  <a:latin typeface="Cambria Math"/>
                  <a:ea typeface="Cambria Math"/>
                </a:endParaRPr>
              </a:p>
              <a:p>
                <a:pPr>
                  <a:spcBef>
                    <a:spcPts val="8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𝑏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ru-RU" b="0" i="0" smtClean="0">
                          <a:latin typeface="Cambria Math"/>
                          <a:ea typeface="Cambria Math"/>
                        </a:rPr>
                        <m:t>3</m:t>
                      </m:r>
                      <m:r>
                        <a:rPr lang="en-US">
                          <a:latin typeface="Cambria Math"/>
                          <a:ea typeface="Cambria Math"/>
                        </a:rPr>
                        <m:t>50</m:t>
                      </m:r>
                      <m:r>
                        <a:rPr lang="en-US">
                          <a:latin typeface="Cambria Math"/>
                          <a:ea typeface="Cambria Math"/>
                        </a:rPr>
                        <m:t> м</m:t>
                      </m:r>
                    </m:oMath>
                  </m:oMathPara>
                </a14:m>
                <a:endParaRPr lang="en-US" dirty="0" smtClean="0">
                  <a:latin typeface="Cambria Math"/>
                  <a:ea typeface="Cambria Math"/>
                </a:endParaRPr>
              </a:p>
              <a:p>
                <a:pPr>
                  <a:spcBef>
                    <a:spcPts val="8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𝑓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100</m:t>
                      </m:r>
                      <m:r>
                        <a:rPr lang="ru-RU" b="0" i="1" smtClean="0">
                          <a:latin typeface="Cambria Math"/>
                          <a:ea typeface="Cambria Math"/>
                        </a:rPr>
                        <m:t> м</m:t>
                      </m:r>
                    </m:oMath>
                  </m:oMathPara>
                </a14:m>
                <a:endParaRPr lang="en-US" dirty="0">
                  <a:latin typeface="Cambria Math"/>
                  <a:ea typeface="Cambria Math"/>
                </a:endParaRPr>
              </a:p>
              <a:p>
                <a:pPr>
                  <a:spcBef>
                    <a:spcPts val="8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</m:sSub>
                      <m:r>
                        <a:rPr lang="en-US" i="1">
                          <a:latin typeface="Cambria Math"/>
                          <a:ea typeface="Cambria Math"/>
                        </a:rPr>
                        <m:t>= 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𝑝</m:t>
                          </m:r>
                        </m:e>
                        <m:sub>
                          <m:r>
                            <a:rPr lang="ru-RU" i="1">
                              <a:latin typeface="Cambria Math"/>
                              <a:ea typeface="Cambria Math"/>
                            </a:rPr>
                            <m:t>гидр</m:t>
                          </m:r>
                        </m:sub>
                      </m:sSub>
                      <m:r>
                        <a:rPr lang="en-US" i="1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260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 атм</m:t>
                      </m:r>
                    </m:oMath>
                  </m:oMathPara>
                </a14:m>
                <a:endParaRPr lang="ru-RU" i="1" dirty="0" smtClean="0">
                  <a:latin typeface="Cambria Math"/>
                  <a:ea typeface="Cambria Math"/>
                </a:endParaRPr>
              </a:p>
              <a:p>
                <a:pPr>
                  <a:spcBef>
                    <a:spcPts val="8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ru-RU" i="1">
                              <a:solidFill>
                                <a:schemeClr val="dk1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ru-RU" i="1">
                              <a:solidFill>
                                <a:schemeClr val="dk1"/>
                              </a:solidFill>
                              <a:latin typeface="Cambria Math"/>
                            </a:rPr>
                            <m:t>𝜎</m:t>
                          </m:r>
                        </m:e>
                        <m:sub>
                          <m:r>
                            <a:rPr lang="ru-RU" i="1">
                              <a:solidFill>
                                <a:schemeClr val="dk1"/>
                              </a:solidFill>
                              <a:latin typeface="Cambria Math"/>
                            </a:rPr>
                            <m:t>h</m:t>
                          </m:r>
                        </m:sub>
                        <m:sup>
                          <m:r>
                            <a:rPr lang="ru-RU" i="1">
                              <a:solidFill>
                                <a:schemeClr val="dk1"/>
                              </a:solidFill>
                              <a:latin typeface="Cambria Math"/>
                            </a:rPr>
                            <m:t>0</m:t>
                          </m:r>
                        </m:sup>
                      </m:sSubSup>
                      <m:r>
                        <a:rPr lang="en-US" i="1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ru-RU" i="1">
                          <a:latin typeface="Cambria Math"/>
                          <a:ea typeface="Cambria Math"/>
                        </a:rPr>
                        <m:t>39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0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 атм</m:t>
                      </m:r>
                    </m:oMath>
                  </m:oMathPara>
                </a14:m>
                <a:endParaRPr lang="ru-RU" i="1" dirty="0">
                  <a:latin typeface="Cambria Math"/>
                  <a:ea typeface="Cambria Math"/>
                </a:endParaRPr>
              </a:p>
              <a:p>
                <a:pPr>
                  <a:spcBef>
                    <a:spcPts val="8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i="1" smtClean="0">
                          <a:latin typeface="Cambria Math"/>
                          <a:ea typeface="Cambria Math"/>
                        </a:rPr>
                        <m:t>𝜈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0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27</m:t>
                      </m:r>
                    </m:oMath>
                  </m:oMathPara>
                </a14:m>
                <a:endParaRPr lang="en-US" i="1" dirty="0" smtClean="0">
                  <a:latin typeface="Cambria Math"/>
                  <a:ea typeface="Cambria Math"/>
                </a:endParaRPr>
              </a:p>
              <a:p>
                <a:pPr>
                  <a:spcBef>
                    <a:spcPts val="8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en-US" b="0" i="0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0" i="0" smtClean="0">
                          <a:latin typeface="Cambria Math"/>
                          <a:ea typeface="Cambria Math"/>
                        </a:rPr>
                        <m:t>0</m:t>
                      </m:r>
                      <m:r>
                        <a:rPr lang="en-US" b="0" i="0" smtClean="0"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en-US" b="0" i="0" smtClean="0">
                          <a:latin typeface="Cambria Math"/>
                          <a:ea typeface="Cambria Math"/>
                        </a:rPr>
                        <m:t>8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1031068"/>
                <a:ext cx="2628292" cy="2355453"/>
              </a:xfrm>
              <a:prstGeom prst="rect">
                <a:avLst/>
              </a:prstGeom>
              <a:blipFill rotWithShape="1">
                <a:blip r:embed="rId2"/>
                <a:stretch>
                  <a:fillRect t="-1028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23528" y="3587352"/>
                <a:ext cx="3096344" cy="983532"/>
              </a:xfrm>
              <a:prstGeom prst="roundRect">
                <a:avLst/>
              </a:prstGeom>
              <a:noFill/>
              <a:ln>
                <a:solidFill>
                  <a:schemeClr val="accent6"/>
                </a:solidFill>
              </a:ln>
            </p:spPr>
            <p:txBody>
              <a:bodyPr wrap="square" lIns="0" rIns="0" rtlCol="0">
                <a:spAutoFit/>
              </a:bodyPr>
              <a:lstStyle/>
              <a:p>
                <a:pPr algn="ctr">
                  <a:spcBef>
                    <a:spcPts val="800"/>
                  </a:spcBef>
                </a:pPr>
                <a:r>
                  <a:rPr lang="ru-RU" b="1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Формула Итона:</a:t>
                </a:r>
              </a:p>
              <a:p>
                <a:pPr>
                  <a:spcBef>
                    <a:spcPts val="8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𝜎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h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= </m:t>
                      </m:r>
                      <m:sSubSup>
                        <m:sSubSupPr>
                          <m:ctrlPr>
                            <a:rPr lang="ru-RU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ru-RU" i="1">
                              <a:latin typeface="Cambria Math"/>
                            </a:rPr>
                            <m:t>𝜎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h</m:t>
                          </m:r>
                        </m:sub>
                        <m:sup>
                          <m:r>
                            <a:rPr lang="ru-RU" i="1">
                              <a:latin typeface="Cambria Math"/>
                            </a:rPr>
                            <m:t>0</m:t>
                          </m:r>
                        </m:sup>
                      </m:sSubSup>
                      <m:r>
                        <a:rPr lang="en-US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ru-RU" i="1">
                              <a:latin typeface="Cambria Math"/>
                            </a:rPr>
                          </m:ctrlPr>
                        </m:sSubPr>
                        <m:e>
                          <m:f>
                            <m:fPr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𝜈</m:t>
                              </m:r>
                            </m:num>
                            <m:den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𝜈</m:t>
                              </m:r>
                            </m:den>
                          </m:f>
                          <m:r>
                            <a:rPr lang="en-US" i="1">
                              <a:latin typeface="Cambria Math"/>
                            </a:rPr>
                            <m:t>𝛼</m:t>
                          </m:r>
                          <m:r>
                            <a:rPr lang="en-US" i="1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𝑑𝑒𝑙𝑡𝑎</m:t>
                          </m:r>
                        </m:sub>
                      </m:sSub>
                    </m:oMath>
                  </m:oMathPara>
                </a14:m>
                <a:endParaRPr lang="ru-RU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3587352"/>
                <a:ext cx="3096344" cy="983532"/>
              </a:xfrm>
              <a:prstGeom prst="round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solidFill>
                  <a:schemeClr val="accent6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59532" y="4703476"/>
                <a:ext cx="3060340" cy="1682446"/>
              </a:xfrm>
              <a:prstGeom prst="roundRect">
                <a:avLst/>
              </a:prstGeom>
              <a:noFill/>
              <a:ln>
                <a:solidFill>
                  <a:srgbClr val="00B050"/>
                </a:solidFill>
              </a:ln>
            </p:spPr>
            <p:txBody>
              <a:bodyPr wrap="square" lIns="0" rIns="0" rtlCol="0">
                <a:spAutoFit/>
              </a:bodyPr>
              <a:lstStyle/>
              <a:p>
                <a:pPr algn="ctr">
                  <a:spcBef>
                    <a:spcPts val="800"/>
                  </a:spcBef>
                </a:pPr>
                <a:r>
                  <a:rPr lang="ru-RU" b="1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Из решения задачи:</a:t>
                </a:r>
              </a:p>
              <a:p>
                <a:pPr algn="ctr">
                  <a:spcBef>
                    <a:spcPts val="80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𝑓𝑔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</m:t>
                    </m:r>
                    <m:sSubSup>
                      <m:sSubSupPr>
                        <m:ctrlPr>
                          <a:rPr lang="ru-RU" i="1">
                            <a:latin typeface="Cambria Math"/>
                          </a:rPr>
                        </m:ctrlPr>
                      </m:sSubSupPr>
                      <m:e>
                        <m:r>
                          <a:rPr lang="ru-RU" i="1">
                            <a:latin typeface="Cambria Math"/>
                          </a:rPr>
                          <m:t>𝜎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h</m:t>
                        </m:r>
                      </m:sub>
                      <m:sup>
                        <m:r>
                          <a:rPr lang="ru-RU" i="1">
                            <a:latin typeface="Cambria Math"/>
                          </a:rPr>
                          <m:t>0</m:t>
                        </m:r>
                      </m:sup>
                    </m:sSubSup>
                    <m:sSub>
                      <m:sSubPr>
                        <m:ctrlPr>
                          <a:rPr lang="ru-RU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/>
                          </a:rPr>
                          <m:t>(</m:t>
                        </m:r>
                        <m:r>
                          <a:rPr lang="ru-RU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ru-RU" i="1">
                            <a:latin typeface="Cambria Math"/>
                          </a:rPr>
                          <m:t>𝑓</m:t>
                        </m:r>
                      </m:sub>
                    </m:sSub>
                    <m:r>
                      <a:rPr lang="ru-RU" i="1">
                        <a:latin typeface="Cambria Math"/>
                      </a:rPr>
                      <m:t>)+</m:t>
                    </m:r>
                    <m:r>
                      <a:rPr lang="en-US" i="1">
                        <a:latin typeface="Cambria Math"/>
                      </a:rPr>
                      <m:t>𝐶</m:t>
                    </m:r>
                    <m:sSub>
                      <m:sSubPr>
                        <m:ctrlPr>
                          <a:rPr lang="ru-RU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/>
                          </a:rPr>
                          <m:t>(</m:t>
                        </m:r>
                        <m:r>
                          <a:rPr lang="ru-RU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ru-RU" i="1">
                            <a:latin typeface="Cambria Math"/>
                          </a:rPr>
                          <m:t>𝑓</m:t>
                        </m:r>
                      </m:sub>
                    </m:sSub>
                    <m:r>
                      <a:rPr lang="ru-RU" i="1">
                        <a:latin typeface="Cambria Math"/>
                      </a:rPr>
                      <m:t>)</m:t>
                    </m:r>
                    <m:sSub>
                      <m:sSubPr>
                        <m:ctrlPr>
                          <a:rPr lang="ru-RU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𝑑𝑒𝑙𝑡𝑎</m:t>
                        </m:r>
                      </m:sub>
                    </m:sSub>
                  </m:oMath>
                </a14:m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</a:t>
                </a:r>
              </a:p>
              <a:p>
                <a:pPr algn="just">
                  <a:spcBef>
                    <a:spcPts val="800"/>
                  </a:spcBef>
                </a:pPr>
                <a:r>
                  <a:rPr lang="ru-RU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где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/>
                      </a:rPr>
                      <m:t>𝐶</m:t>
                    </m:r>
                    <m:sSub>
                      <m:sSubPr>
                        <m:ctrlPr>
                          <a:rPr lang="ru-RU" sz="1600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sz="1600" i="1">
                            <a:latin typeface="Cambria Math"/>
                          </a:rPr>
                          <m:t>(</m:t>
                        </m:r>
                        <m:r>
                          <a:rPr lang="ru-RU" sz="16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ru-RU" sz="1600" i="1">
                            <a:latin typeface="Cambria Math"/>
                          </a:rPr>
                          <m:t>𝑓</m:t>
                        </m:r>
                      </m:sub>
                    </m:sSub>
                    <m:r>
                      <a:rPr lang="ru-RU" sz="1600" i="1">
                        <a:latin typeface="Cambria Math"/>
                      </a:rPr>
                      <m:t>)</m:t>
                    </m:r>
                    <m:r>
                      <a:rPr lang="en-US" sz="1600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1600" b="0" i="1" smtClean="0">
                        <a:latin typeface="Cambria Math"/>
                        <a:ea typeface="Cambria Math"/>
                      </a:rPr>
                      <m:t>0</m:t>
                    </m:r>
                    <m:r>
                      <a:rPr lang="en-US" sz="1600" b="0" i="1" smtClean="0">
                        <a:latin typeface="Cambria Math"/>
                        <a:ea typeface="Cambria Math"/>
                      </a:rPr>
                      <m:t>.</m:t>
                    </m:r>
                    <m:r>
                      <a:rPr lang="en-US" sz="1600" b="0" i="1" smtClean="0">
                        <a:latin typeface="Cambria Math"/>
                        <a:ea typeface="Cambria Math"/>
                      </a:rPr>
                      <m:t>1</m:t>
                    </m:r>
                  </m:oMath>
                </a14:m>
                <a:r>
                  <a:rPr lang="ru-RU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для заданных параметров задачи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532" y="4703476"/>
                <a:ext cx="3060340" cy="1682446"/>
              </a:xfrm>
              <a:prstGeom prst="roundRect">
                <a:avLst/>
              </a:prstGeom>
              <a:blipFill rotWithShape="1">
                <a:blip r:embed="rId4"/>
                <a:stretch>
                  <a:fillRect l="-1190" r="-1190"/>
                </a:stretch>
              </a:blipFill>
              <a:ln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" name="Группа 19"/>
          <p:cNvGrpSpPr/>
          <p:nvPr/>
        </p:nvGrpSpPr>
        <p:grpSpPr>
          <a:xfrm>
            <a:off x="3868539" y="4943490"/>
            <a:ext cx="4879925" cy="861774"/>
            <a:chOff x="3815916" y="4799474"/>
            <a:chExt cx="4879925" cy="861774"/>
          </a:xfrm>
        </p:grpSpPr>
        <p:sp>
          <p:nvSpPr>
            <p:cNvPr id="21" name="TextBox 20"/>
            <p:cNvSpPr txBox="1"/>
            <p:nvPr/>
          </p:nvSpPr>
          <p:spPr>
            <a:xfrm>
              <a:off x="4103948" y="4941168"/>
              <a:ext cx="4591893" cy="615553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just">
                <a:spcBef>
                  <a:spcPts val="800"/>
                </a:spcBef>
              </a:pPr>
              <a:r>
                <a:rPr lang="ru-RU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Разница между критической репрессией по формуле Итона и из решения задачи: </a:t>
              </a:r>
              <a:r>
                <a:rPr lang="en-US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117</a:t>
              </a:r>
              <a:r>
                <a:rPr lang="ru-RU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атм</a:t>
              </a:r>
              <a:endParaRPr lang="ru-RU" b="1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815916" y="4799474"/>
              <a:ext cx="216024" cy="861774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>
                <a:spcBef>
                  <a:spcPts val="800"/>
                </a:spcBef>
              </a:pPr>
              <a:r>
                <a:rPr lang="en-US" sz="5000" i="1" dirty="0" smtClean="0"/>
                <a:t>!</a:t>
              </a:r>
              <a:endParaRPr lang="ru-RU" sz="5000" i="1" dirty="0" smtClean="0"/>
            </a:p>
          </p:txBody>
        </p:sp>
      </p:grpSp>
      <p:cxnSp>
        <p:nvCxnSpPr>
          <p:cNvPr id="5" name="Прямая соединительная линия 4"/>
          <p:cNvCxnSpPr/>
          <p:nvPr/>
        </p:nvCxnSpPr>
        <p:spPr>
          <a:xfrm>
            <a:off x="467544" y="764704"/>
            <a:ext cx="820891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35" b="3946"/>
          <a:stretch/>
        </p:blipFill>
        <p:spPr bwMode="auto">
          <a:xfrm>
            <a:off x="3635896" y="1028686"/>
            <a:ext cx="5040560" cy="3542198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7485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Рисунок 95" descr="D:\PROFILES\Kabanova.PK\Documents\Задача автоГРП\Картинки\ВКР\pc(b)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38"/>
          <a:stretch/>
        </p:blipFill>
        <p:spPr bwMode="auto">
          <a:xfrm>
            <a:off x="4795960" y="3782056"/>
            <a:ext cx="4096520" cy="274328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Autofit/>
          </a:bodyPr>
          <a:lstStyle/>
          <a:p>
            <a:pPr algn="l"/>
            <a:r>
              <a:rPr lang="ru-RU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Зависимость критического давления от элемента разработки</a:t>
            </a:r>
            <a:endParaRPr lang="ru-RU" sz="20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15</a:t>
            </a:fld>
            <a:endParaRPr lang="ru-RU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467544" y="764704"/>
            <a:ext cx="820891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8" name="Группа 77"/>
          <p:cNvGrpSpPr/>
          <p:nvPr/>
        </p:nvGrpSpPr>
        <p:grpSpPr>
          <a:xfrm>
            <a:off x="333883" y="1124744"/>
            <a:ext cx="3960440" cy="2304257"/>
            <a:chOff x="4427984" y="1052736"/>
            <a:chExt cx="4428492" cy="2625725"/>
          </a:xfrm>
        </p:grpSpPr>
        <p:grpSp>
          <p:nvGrpSpPr>
            <p:cNvPr id="60" name="Группа 59"/>
            <p:cNvGrpSpPr/>
            <p:nvPr/>
          </p:nvGrpSpPr>
          <p:grpSpPr>
            <a:xfrm>
              <a:off x="4427984" y="1052736"/>
              <a:ext cx="4428492" cy="2625725"/>
              <a:chOff x="4427984" y="1052736"/>
              <a:chExt cx="4428492" cy="2625725"/>
            </a:xfrm>
          </p:grpSpPr>
          <p:grpSp>
            <p:nvGrpSpPr>
              <p:cNvPr id="58" name="Группа 57"/>
              <p:cNvGrpSpPr/>
              <p:nvPr/>
            </p:nvGrpSpPr>
            <p:grpSpPr>
              <a:xfrm>
                <a:off x="4427984" y="1052736"/>
                <a:ext cx="4428492" cy="2625725"/>
                <a:chOff x="4427984" y="1052736"/>
                <a:chExt cx="4428492" cy="2625725"/>
              </a:xfrm>
            </p:grpSpPr>
            <p:grpSp>
              <p:nvGrpSpPr>
                <p:cNvPr id="55" name="Группа 54"/>
                <p:cNvGrpSpPr/>
                <p:nvPr/>
              </p:nvGrpSpPr>
              <p:grpSpPr>
                <a:xfrm>
                  <a:off x="4427984" y="1052736"/>
                  <a:ext cx="4428492" cy="2625725"/>
                  <a:chOff x="4427984" y="1052736"/>
                  <a:chExt cx="4428492" cy="2625725"/>
                </a:xfrm>
              </p:grpSpPr>
              <p:grpSp>
                <p:nvGrpSpPr>
                  <p:cNvPr id="9" name="Группа 8"/>
                  <p:cNvGrpSpPr/>
                  <p:nvPr/>
                </p:nvGrpSpPr>
                <p:grpSpPr>
                  <a:xfrm>
                    <a:off x="4427984" y="1052736"/>
                    <a:ext cx="4428492" cy="2625725"/>
                    <a:chOff x="4427984" y="1052736"/>
                    <a:chExt cx="4428492" cy="2625725"/>
                  </a:xfrm>
                </p:grpSpPr>
                <p:pic>
                  <p:nvPicPr>
                    <p:cNvPr id="72" name="Рисунок 71" descr="D:\PROFILES\Kabanova.PK\Documents\Задача автоГРП\картинки\рисунки\элемент разработки.png"/>
                    <p:cNvPicPr/>
                    <p:nvPr/>
                  </p:nvPicPr>
                  <p:blipFill rotWithShape="1">
                    <a:blip r:embed="rId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3607" t="12457" r="6409" b="4377"/>
                    <a:stretch/>
                  </p:blipFill>
                  <p:spPr bwMode="auto">
                    <a:xfrm>
                      <a:off x="4427984" y="1052736"/>
                      <a:ext cx="4428492" cy="262572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53640926-AAD7-44D8-BBD7-CCE9431645EC}">
                        <a14:shadowObscured xmlns:a14="http://schemas.microsoft.com/office/drawing/2010/main"/>
                      </a:ext>
                    </a:extLst>
                  </p:spPr>
                </p:pic>
                <p:sp>
                  <p:nvSpPr>
                    <p:cNvPr id="7" name="Прямоугольник 6"/>
                    <p:cNvSpPr/>
                    <p:nvPr/>
                  </p:nvSpPr>
                  <p:spPr>
                    <a:xfrm>
                      <a:off x="5724128" y="1628800"/>
                      <a:ext cx="2016224" cy="1008112"/>
                    </a:xfrm>
                    <a:prstGeom prst="rect">
                      <a:avLst/>
                    </a:prstGeom>
                    <a:noFill/>
                    <a:ln w="76200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</p:grpSp>
              <p:sp>
                <p:nvSpPr>
                  <p:cNvPr id="10" name="Прямоугольник 9"/>
                  <p:cNvSpPr/>
                  <p:nvPr/>
                </p:nvSpPr>
                <p:spPr>
                  <a:xfrm>
                    <a:off x="7524328" y="1628800"/>
                    <a:ext cx="216024" cy="216024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sp>
              <p:nvSpPr>
                <p:cNvPr id="56" name="Прямоугольник 55"/>
                <p:cNvSpPr/>
                <p:nvPr/>
              </p:nvSpPr>
              <p:spPr>
                <a:xfrm>
                  <a:off x="5724128" y="1556792"/>
                  <a:ext cx="1008112" cy="576064"/>
                </a:xfrm>
                <a:prstGeom prst="rect">
                  <a:avLst/>
                </a:prstGeom>
                <a:noFill/>
                <a:ln w="762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59" name="Прямоугольник 58"/>
              <p:cNvSpPr/>
              <p:nvPr/>
            </p:nvSpPr>
            <p:spPr>
              <a:xfrm>
                <a:off x="6516216" y="1556792"/>
                <a:ext cx="288032" cy="3600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cxnSp>
          <p:nvCxnSpPr>
            <p:cNvPr id="69" name="Прямая со стрелкой 68"/>
            <p:cNvCxnSpPr/>
            <p:nvPr/>
          </p:nvCxnSpPr>
          <p:spPr>
            <a:xfrm>
              <a:off x="6175523" y="2060848"/>
              <a:ext cx="1080120" cy="0"/>
            </a:xfrm>
            <a:prstGeom prst="straightConnector1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headEnd type="arrow" w="sm" len="med"/>
              <a:tailEnd type="arrow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Прямая со стрелкой 91"/>
            <p:cNvCxnSpPr/>
            <p:nvPr/>
          </p:nvCxnSpPr>
          <p:spPr>
            <a:xfrm>
              <a:off x="5868144" y="1376772"/>
              <a:ext cx="0" cy="540060"/>
            </a:xfrm>
            <a:prstGeom prst="straightConnector1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headEnd type="arrow" w="sm" len="med"/>
              <a:tailEnd type="arrow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7" name="Прямоугольник 76"/>
                <p:cNvSpPr/>
                <p:nvPr/>
              </p:nvSpPr>
              <p:spPr>
                <a:xfrm>
                  <a:off x="6520390" y="2060848"/>
                  <a:ext cx="427874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ru-RU" sz="14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</a:rPr>
                          <m:t>2</m:t>
                        </m:r>
                        <m:r>
                          <a:rPr lang="en-US" sz="1400" b="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</a:rPr>
                          <m:t>𝑎</m:t>
                        </m:r>
                      </m:oMath>
                    </m:oMathPara>
                  </a14:m>
                  <a:endParaRPr lang="ru-RU" sz="1400" i="1" dirty="0"/>
                </a:p>
              </p:txBody>
            </p:sp>
          </mc:Choice>
          <mc:Fallback xmlns="">
            <p:sp>
              <p:nvSpPr>
                <p:cNvPr id="77" name="Прямоугольник 7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20390" y="2060848"/>
                  <a:ext cx="427874" cy="307777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3" name="Прямоугольник 92"/>
                <p:cNvSpPr/>
                <p:nvPr/>
              </p:nvSpPr>
              <p:spPr>
                <a:xfrm>
                  <a:off x="5515869" y="1492913"/>
                  <a:ext cx="424283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ru-RU" sz="14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</a:rPr>
                          <m:t>2</m:t>
                        </m:r>
                        <m:r>
                          <a:rPr lang="en-US" sz="14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</a:rPr>
                          <m:t>𝑏</m:t>
                        </m:r>
                      </m:oMath>
                    </m:oMathPara>
                  </a14:m>
                  <a:endParaRPr lang="ru-RU" sz="1400" i="1" dirty="0"/>
                </a:p>
              </p:txBody>
            </p:sp>
          </mc:Choice>
          <mc:Fallback xmlns="">
            <p:sp>
              <p:nvSpPr>
                <p:cNvPr id="93" name="Прямоугольник 9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15869" y="1492913"/>
                  <a:ext cx="424283" cy="307777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b="-2273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95" name="Рисунок 94" descr="D:\PROFILES\Kabanova.PK\Documents\Задача автоГРП\Картинки\ВКР\pc(a).pn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21"/>
          <a:stretch/>
        </p:blipFill>
        <p:spPr bwMode="auto">
          <a:xfrm>
            <a:off x="4795960" y="886610"/>
            <a:ext cx="4096520" cy="278052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100" name="Соединительная линия уступом 99"/>
          <p:cNvCxnSpPr>
            <a:stCxn id="79" idx="3"/>
            <a:endCxn id="95" idx="1"/>
          </p:cNvCxnSpPr>
          <p:nvPr/>
        </p:nvCxnSpPr>
        <p:spPr>
          <a:xfrm flipV="1">
            <a:off x="3995937" y="2276872"/>
            <a:ext cx="800023" cy="2025516"/>
          </a:xfrm>
          <a:prstGeom prst="bentConnector3">
            <a:avLst>
              <a:gd name="adj1" fmla="val 71431"/>
            </a:avLst>
          </a:prstGeom>
          <a:ln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Прямая со стрелкой 101"/>
          <p:cNvCxnSpPr/>
          <p:nvPr/>
        </p:nvCxnSpPr>
        <p:spPr>
          <a:xfrm flipV="1">
            <a:off x="3995937" y="5589239"/>
            <a:ext cx="800023" cy="1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Прямая соединительная линия 105"/>
          <p:cNvCxnSpPr/>
          <p:nvPr/>
        </p:nvCxnSpPr>
        <p:spPr>
          <a:xfrm>
            <a:off x="536867" y="3573016"/>
            <a:ext cx="3637962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4" name="Группа 113"/>
          <p:cNvGrpSpPr/>
          <p:nvPr/>
        </p:nvGrpSpPr>
        <p:grpSpPr>
          <a:xfrm>
            <a:off x="395536" y="3933056"/>
            <a:ext cx="3600401" cy="738664"/>
            <a:chOff x="395536" y="3770456"/>
            <a:chExt cx="3600401" cy="73866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9" name="Прямоугольник 78"/>
                <p:cNvSpPr/>
                <p:nvPr/>
              </p:nvSpPr>
              <p:spPr>
                <a:xfrm>
                  <a:off x="469827" y="3770456"/>
                  <a:ext cx="3526110" cy="73866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just"/>
                  <a:r>
                    <a:rPr lang="ru-RU" sz="1400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Увеличение расстояния </a:t>
                  </a:r>
                  <a14:m>
                    <m:oMath xmlns:m="http://schemas.openxmlformats.org/officeDocument/2006/math">
                      <m:r>
                        <a:rPr lang="en-US" sz="1400" b="1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/>
                          <a:cs typeface="Arial" panose="020B0604020202020204" pitchFamily="34" charset="0"/>
                        </a:rPr>
                        <m:t>𝒂</m:t>
                      </m:r>
                    </m:oMath>
                  </a14:m>
                  <a:r>
                    <a:rPr lang="ru-RU" sz="1400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между скважинами в линии ведет к уменьшению давления роста трещины.</a:t>
                  </a:r>
                  <a:endParaRPr lang="ru-RU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79" name="Прямоугольник 7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9827" y="3770456"/>
                  <a:ext cx="3526110" cy="738664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l="-345" t="-826" r="-518" b="-7438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9" name="Прямая соединительная линия 108"/>
            <p:cNvCxnSpPr/>
            <p:nvPr/>
          </p:nvCxnSpPr>
          <p:spPr>
            <a:xfrm>
              <a:off x="395536" y="3770456"/>
              <a:ext cx="0" cy="738664"/>
            </a:xfrm>
            <a:prstGeom prst="line">
              <a:avLst/>
            </a:prstGeom>
            <a:ln w="190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3" name="Группа 112"/>
          <p:cNvGrpSpPr/>
          <p:nvPr/>
        </p:nvGrpSpPr>
        <p:grpSpPr>
          <a:xfrm>
            <a:off x="395536" y="5067181"/>
            <a:ext cx="3600401" cy="1169551"/>
            <a:chOff x="395536" y="4869160"/>
            <a:chExt cx="3600401" cy="116955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2" name="Прямоугольник 81"/>
                <p:cNvSpPr/>
                <p:nvPr/>
              </p:nvSpPr>
              <p:spPr>
                <a:xfrm>
                  <a:off x="469827" y="4869160"/>
                  <a:ext cx="3526110" cy="116955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just"/>
                  <a:r>
                    <a:rPr lang="ru-RU" sz="1400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Увеличение расстояния </a:t>
                  </a:r>
                  <a14:m>
                    <m:oMath xmlns:m="http://schemas.openxmlformats.org/officeDocument/2006/math">
                      <m:r>
                        <a:rPr lang="ru-RU" sz="1400" b="1" i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/>
                        </a:rPr>
                        <m:t>𝒃</m:t>
                      </m:r>
                    </m:oMath>
                  </a14:m>
                  <a:r>
                    <a:rPr lang="ru-RU" sz="14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приводит к росту давления </a:t>
                  </a:r>
                  <a:r>
                    <a:rPr lang="ru-RU" sz="1400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автоГРП, что объясняется </a:t>
                  </a:r>
                  <a:r>
                    <a:rPr lang="ru-RU" sz="14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отдалением зоны с пониженными давлениями от добывающей </a:t>
                  </a:r>
                  <a:r>
                    <a:rPr lang="ru-RU" sz="1400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скважины.</a:t>
                  </a:r>
                  <a:endParaRPr lang="ru-RU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82" name="Прямоугольник 8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9827" y="4869160"/>
                  <a:ext cx="3526110" cy="1169551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l="-345" t="-521" r="-518" b="-4167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0" name="Прямая соединительная линия 109"/>
            <p:cNvCxnSpPr/>
            <p:nvPr/>
          </p:nvCxnSpPr>
          <p:spPr>
            <a:xfrm>
              <a:off x="395536" y="4869160"/>
              <a:ext cx="0" cy="1169551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Прямоугольник 29"/>
              <p:cNvSpPr/>
              <p:nvPr/>
            </p:nvSpPr>
            <p:spPr>
              <a:xfrm>
                <a:off x="6444208" y="972778"/>
                <a:ext cx="999696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/>
                        </a:rPr>
                        <m:t>𝑏</m:t>
                      </m:r>
                      <m:r>
                        <a:rPr lang="en-US" sz="14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/>
                        </a:rPr>
                        <m:t>=</m:t>
                      </m:r>
                      <m:r>
                        <a:rPr lang="en-US" sz="14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/>
                        </a:rPr>
                        <m:t>𝑐𝑜𝑛𝑠𝑡</m:t>
                      </m:r>
                    </m:oMath>
                  </m:oMathPara>
                </a14:m>
                <a:endParaRPr lang="ru-RU" sz="1400" i="1" dirty="0"/>
              </a:p>
            </p:txBody>
          </p:sp>
        </mc:Choice>
        <mc:Fallback xmlns="">
          <p:sp>
            <p:nvSpPr>
              <p:cNvPr id="30" name="Прямоугольник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4208" y="972778"/>
                <a:ext cx="999696" cy="307777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Прямоугольник 30"/>
              <p:cNvSpPr/>
              <p:nvPr/>
            </p:nvSpPr>
            <p:spPr>
              <a:xfrm>
                <a:off x="6432105" y="5857527"/>
                <a:ext cx="1020215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/>
                        </a:rPr>
                        <m:t>𝑎</m:t>
                      </m:r>
                      <m:r>
                        <a:rPr lang="en-US" sz="14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/>
                        </a:rPr>
                        <m:t>=</m:t>
                      </m:r>
                      <m:r>
                        <a:rPr lang="en-US" sz="14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/>
                        </a:rPr>
                        <m:t>𝑐𝑜𝑛𝑠𝑡</m:t>
                      </m:r>
                    </m:oMath>
                  </m:oMathPara>
                </a14:m>
                <a:endParaRPr lang="ru-RU" sz="1400" i="1" dirty="0"/>
              </a:p>
            </p:txBody>
          </p:sp>
        </mc:Choice>
        <mc:Fallback xmlns="">
          <p:sp>
            <p:nvSpPr>
              <p:cNvPr id="31" name="Прямоугольник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2105" y="5857527"/>
                <a:ext cx="1020215" cy="307777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07732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Autofit/>
          </a:bodyPr>
          <a:lstStyle/>
          <a:p>
            <a:pPr algn="l"/>
            <a:r>
              <a:rPr lang="ru-RU" sz="22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Выводы</a:t>
            </a:r>
            <a:endParaRPr lang="ru-RU" sz="2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688632"/>
          </a:xfrm>
        </p:spPr>
        <p:txBody>
          <a:bodyPr>
            <a:noAutofit/>
          </a:bodyPr>
          <a:lstStyle/>
          <a:p>
            <a:pPr lvl="0" algn="just"/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Проведен обзор и анализ литературы, посвященной моделированию, 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методам обнаружения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контроля трещин автоГРП.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Построена физико-математической модель для определения давления роста трещины на нагнетательной скважине с последующей численной реализацией. Проведена валидация модели с помощью конечно-элементного решения задачи.</a:t>
            </a:r>
          </a:p>
          <a:p>
            <a:pPr lvl="0" algn="just"/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Определен критерий роста трещины на нагнетательной скважине, согласно которому превышение минимального горизонтального напряжения на кончике трещины является условием для роста.</a:t>
            </a:r>
          </a:p>
          <a:p>
            <a:pPr lvl="0" algn="just"/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Предложен метод оценки критического давления роста трещины в зависимости от забойного давления без применения полного </a:t>
            </a:r>
            <a:r>
              <a:rPr lang="ru-RU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гидрогеомеханического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моделирования. Проведена оценка влияния параметров пласта и разработки на величину критического давления.</a:t>
            </a:r>
          </a:p>
          <a:p>
            <a:pPr lvl="0" algn="just"/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Получено, что увеличение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расстояния между скважинами в линии ведет к уменьшению давления автоГРП, в то время увеличение расстояния в ряде по вертикали снижает давление. Определено, что при определенной длине трещины происходит сдерживание ее роста.</a:t>
            </a:r>
          </a:p>
          <a:p>
            <a:pPr lvl="0" algn="just"/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Представленная модель может быть использована для осуществления контроля роста трещины автоГРП, а именно регулирования режимов заводнения, и оптимизации системы разработки месторождения.</a:t>
            </a:r>
          </a:p>
          <a:p>
            <a:pPr algn="just"/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16</a:t>
            </a:fld>
            <a:endParaRPr lang="ru-RU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467544" y="764704"/>
            <a:ext cx="820891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010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17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259632" y="2932202"/>
            <a:ext cx="684076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5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внимание!</a:t>
            </a:r>
            <a:endParaRPr lang="ru-RU" sz="45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89437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18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23528" y="2860194"/>
            <a:ext cx="87129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Дополнительные слайды</a:t>
            </a:r>
            <a:endParaRPr lang="ru-RU" sz="4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18192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Picture 5" descr="D:\PROFILES\Kabanova.PK\Documents\Задача автоГРП\картинки\Семинар\v1.png"/>
          <p:cNvPicPr>
            <a:picLocks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0" t="5377" r="22123"/>
          <a:stretch/>
        </p:blipFill>
        <p:spPr bwMode="auto">
          <a:xfrm>
            <a:off x="3865146" y="3782380"/>
            <a:ext cx="3155126" cy="24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4" descr="D:\PROFILES\Kabanova.PK\Documents\Задача автоГРП\картинки\Семинар\u1.png"/>
          <p:cNvPicPr>
            <a:picLocks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5" t="4286" r="22126"/>
          <a:stretch/>
        </p:blipFill>
        <p:spPr bwMode="auto">
          <a:xfrm>
            <a:off x="626312" y="3769408"/>
            <a:ext cx="3153600" cy="2455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3" descr="D:\PROFILES\Kabanova.PK\Documents\Задача автоГРП\картинки\Семинар\v.png"/>
          <p:cNvPicPr>
            <a:picLocks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1" t="4426" r="22076"/>
          <a:stretch/>
        </p:blipFill>
        <p:spPr bwMode="auto">
          <a:xfrm>
            <a:off x="3872608" y="1052736"/>
            <a:ext cx="3147664" cy="24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2" descr="D:\PROFILES\Kabanova.PK\Documents\Задача автоГРП\картинки\Семинар\u.png"/>
          <p:cNvPicPr>
            <a:picLocks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7" t="4598" r="22342"/>
          <a:stretch/>
        </p:blipFill>
        <p:spPr bwMode="auto">
          <a:xfrm>
            <a:off x="608528" y="1067995"/>
            <a:ext cx="3154887" cy="2446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Autofit/>
          </a:bodyPr>
          <a:lstStyle/>
          <a:p>
            <a:pPr algn="l"/>
            <a:r>
              <a:rPr lang="ru-RU" sz="2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Решение задачи </a:t>
            </a:r>
            <a:r>
              <a:rPr lang="ru-RU" sz="22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пороупругости. Поле смещений</a:t>
            </a:r>
            <a:endParaRPr lang="ru-RU" sz="2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19</a:t>
            </a:fld>
            <a:endParaRPr lang="ru-RU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467544" y="764704"/>
            <a:ext cx="820891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6" name="Группа 115"/>
          <p:cNvGrpSpPr/>
          <p:nvPr/>
        </p:nvGrpSpPr>
        <p:grpSpPr>
          <a:xfrm>
            <a:off x="572528" y="6453916"/>
            <a:ext cx="3351400" cy="215444"/>
            <a:chOff x="513425" y="6310670"/>
            <a:chExt cx="3351400" cy="215444"/>
          </a:xfrm>
        </p:grpSpPr>
        <p:sp>
          <p:nvSpPr>
            <p:cNvPr id="117" name="TextBox 116"/>
            <p:cNvSpPr txBox="1"/>
            <p:nvPr/>
          </p:nvSpPr>
          <p:spPr>
            <a:xfrm>
              <a:off x="654871" y="6310670"/>
              <a:ext cx="3209954" cy="215444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8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1" u="none" strike="noStrike" kern="0" cap="none" spc="0" normalizeH="0" baseline="0" noProof="0" dirty="0" smtClean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"/>
                </a:rPr>
                <a:t>- </a:t>
              </a:r>
              <a:r>
                <a:rPr kumimoji="0" lang="ru-RU" sz="800" b="0" i="1" u="none" strike="noStrike" kern="0" cap="none" spc="0" normalizeH="0" baseline="0" noProof="0" dirty="0" smtClean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"/>
                </a:rPr>
                <a:t>нагнетательная скважина           - добывающая скважина</a:t>
              </a:r>
            </a:p>
          </p:txBody>
        </p:sp>
        <p:sp>
          <p:nvSpPr>
            <p:cNvPr id="118" name="Овал 117"/>
            <p:cNvSpPr/>
            <p:nvPr/>
          </p:nvSpPr>
          <p:spPr>
            <a:xfrm>
              <a:off x="2223848" y="6388057"/>
              <a:ext cx="72000" cy="72000"/>
            </a:xfrm>
            <a:prstGeom prst="ellipse">
              <a:avLst/>
            </a:prstGeom>
            <a:solidFill>
              <a:srgbClr val="C00000"/>
            </a:solidFill>
            <a:ln w="12700" cap="flat" cmpd="sng" algn="ctr">
              <a:solidFill>
                <a:srgbClr val="C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8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9" name="Овал 118"/>
            <p:cNvSpPr/>
            <p:nvPr/>
          </p:nvSpPr>
          <p:spPr>
            <a:xfrm>
              <a:off x="513425" y="6382392"/>
              <a:ext cx="72000" cy="72000"/>
            </a:xfrm>
            <a:prstGeom prst="ellipse">
              <a:avLst/>
            </a:prstGeom>
            <a:solidFill>
              <a:srgbClr val="004077"/>
            </a:solidFill>
            <a:ln w="12700" cap="flat" cmpd="sng" algn="ctr">
              <a:solidFill>
                <a:srgbClr val="004077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8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" name="Группа 2"/>
          <p:cNvGrpSpPr/>
          <p:nvPr/>
        </p:nvGrpSpPr>
        <p:grpSpPr>
          <a:xfrm>
            <a:off x="1403648" y="827420"/>
            <a:ext cx="2124236" cy="943294"/>
            <a:chOff x="1403648" y="962144"/>
            <a:chExt cx="2124236" cy="943294"/>
          </a:xfrm>
        </p:grpSpPr>
        <p:grpSp>
          <p:nvGrpSpPr>
            <p:cNvPr id="98" name="Группа 97"/>
            <p:cNvGrpSpPr/>
            <p:nvPr/>
          </p:nvGrpSpPr>
          <p:grpSpPr>
            <a:xfrm>
              <a:off x="1403648" y="1268760"/>
              <a:ext cx="1844119" cy="636678"/>
              <a:chOff x="5292080" y="3824174"/>
              <a:chExt cx="1844119" cy="636678"/>
            </a:xfrm>
          </p:grpSpPr>
          <p:cxnSp>
            <p:nvCxnSpPr>
              <p:cNvPr id="99" name="Прямая соединительная линия 98"/>
              <p:cNvCxnSpPr/>
              <p:nvPr/>
            </p:nvCxnSpPr>
            <p:spPr>
              <a:xfrm flipV="1">
                <a:off x="5292080" y="3824174"/>
                <a:ext cx="1332148" cy="636678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cxnSp>
            <p:nvCxnSpPr>
              <p:cNvPr id="100" name="Прямая соединительная линия 99"/>
              <p:cNvCxnSpPr/>
              <p:nvPr/>
            </p:nvCxnSpPr>
            <p:spPr>
              <a:xfrm flipH="1" flipV="1">
                <a:off x="6621876" y="3824174"/>
                <a:ext cx="514323" cy="562745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</p:grpSp>
        <p:sp>
          <p:nvSpPr>
            <p:cNvPr id="121" name="TextBox 120"/>
            <p:cNvSpPr txBox="1"/>
            <p:nvPr/>
          </p:nvSpPr>
          <p:spPr>
            <a:xfrm>
              <a:off x="2771800" y="962144"/>
              <a:ext cx="756084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>
                <a:spcBef>
                  <a:spcPts val="800"/>
                </a:spcBef>
              </a:pPr>
              <a:r>
                <a:rPr lang="en-US" b="1" dirty="0" smtClean="0">
                  <a:solidFill>
                    <a:srgbClr val="3C3C3C"/>
                  </a:solidFill>
                  <a:latin typeface="Arial"/>
                </a:rPr>
                <a:t>max</a:t>
              </a:r>
              <a:endParaRPr lang="ru-RU" b="1" dirty="0" smtClean="0">
                <a:solidFill>
                  <a:srgbClr val="3C3C3C"/>
                </a:solidFill>
                <a:latin typeface="Arial"/>
              </a:endParaRPr>
            </a:p>
          </p:txBody>
        </p:sp>
      </p:grpSp>
      <p:sp>
        <p:nvSpPr>
          <p:cNvPr id="91" name="TextBox 90"/>
          <p:cNvSpPr txBox="1"/>
          <p:nvPr/>
        </p:nvSpPr>
        <p:spPr>
          <a:xfrm>
            <a:off x="6984268" y="1628800"/>
            <a:ext cx="2196244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spcBef>
                <a:spcPts val="800"/>
              </a:spcBef>
            </a:pPr>
            <a:r>
              <a:rPr lang="ru-RU" sz="1200" dirty="0" smtClean="0">
                <a:solidFill>
                  <a:srgbClr val="3C3C3C"/>
                </a:solidFill>
                <a:latin typeface="Arial"/>
              </a:rPr>
              <a:t>Максимум смещения по </a:t>
            </a:r>
            <a:r>
              <a:rPr lang="en-US" sz="1200" i="1" dirty="0" smtClean="0">
                <a:solidFill>
                  <a:srgbClr val="3C3C3C"/>
                </a:solidFill>
                <a:latin typeface="Arial"/>
              </a:rPr>
              <a:t>x</a:t>
            </a:r>
            <a:r>
              <a:rPr lang="en-US" sz="1200" dirty="0" smtClean="0">
                <a:solidFill>
                  <a:srgbClr val="3C3C3C"/>
                </a:solidFill>
                <a:latin typeface="Arial"/>
              </a:rPr>
              <a:t> </a:t>
            </a:r>
            <a:r>
              <a:rPr lang="ru-RU" sz="1200" dirty="0" smtClean="0">
                <a:solidFill>
                  <a:srgbClr val="3C3C3C"/>
                </a:solidFill>
                <a:latin typeface="Arial"/>
              </a:rPr>
              <a:t>находится за концами трещины</a:t>
            </a:r>
          </a:p>
        </p:txBody>
      </p:sp>
      <p:sp>
        <p:nvSpPr>
          <p:cNvPr id="92" name="Прямоугольник 91"/>
          <p:cNvSpPr/>
          <p:nvPr/>
        </p:nvSpPr>
        <p:spPr>
          <a:xfrm>
            <a:off x="6876256" y="2420888"/>
            <a:ext cx="21816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800"/>
              </a:spcBef>
            </a:pPr>
            <a:r>
              <a:rPr lang="ru-RU" sz="1200" dirty="0">
                <a:solidFill>
                  <a:srgbClr val="3C3C3C"/>
                </a:solidFill>
                <a:latin typeface="Arial"/>
              </a:rPr>
              <a:t>Максимум смещения по </a:t>
            </a:r>
            <a:r>
              <a:rPr lang="en-US" sz="1200" i="1" dirty="0">
                <a:solidFill>
                  <a:srgbClr val="3C3C3C"/>
                </a:solidFill>
                <a:latin typeface="Arial"/>
              </a:rPr>
              <a:t>y</a:t>
            </a:r>
            <a:r>
              <a:rPr lang="en-US" sz="1200" dirty="0">
                <a:solidFill>
                  <a:srgbClr val="3C3C3C"/>
                </a:solidFill>
                <a:latin typeface="Arial"/>
              </a:rPr>
              <a:t> </a:t>
            </a:r>
            <a:r>
              <a:rPr lang="ru-RU" sz="1200" dirty="0">
                <a:solidFill>
                  <a:srgbClr val="3C3C3C"/>
                </a:solidFill>
                <a:latin typeface="Arial"/>
              </a:rPr>
              <a:t>находится на границе элемента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/>
              <p:cNvSpPr txBox="1"/>
              <p:nvPr/>
            </p:nvSpPr>
            <p:spPr>
              <a:xfrm rot="16200000">
                <a:off x="-904037" y="2146213"/>
                <a:ext cx="2844317" cy="369332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algn="ctr">
                  <a:spcBef>
                    <a:spcPts val="8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3C3C3C"/>
                          </a:solidFill>
                          <a:latin typeface="Cambria Math"/>
                        </a:rPr>
                        <m:t>𝒂</m:t>
                      </m:r>
                      <m:r>
                        <a:rPr lang="en-US" b="1" i="1" smtClean="0">
                          <a:solidFill>
                            <a:srgbClr val="3C3C3C"/>
                          </a:solidFill>
                          <a:latin typeface="Cambria Math"/>
                        </a:rPr>
                        <m:t>&gt;</m:t>
                      </m:r>
                      <m:r>
                        <a:rPr lang="en-US" b="1" i="1" smtClean="0">
                          <a:solidFill>
                            <a:srgbClr val="3C3C3C"/>
                          </a:solidFill>
                          <a:latin typeface="Cambria Math"/>
                          <a:ea typeface="Cambria Math"/>
                        </a:rPr>
                        <m:t>𝒃</m:t>
                      </m:r>
                    </m:oMath>
                  </m:oMathPara>
                </a14:m>
                <a:endParaRPr lang="ru-RU" b="1" dirty="0" smtClean="0">
                  <a:solidFill>
                    <a:srgbClr val="3C3C3C"/>
                  </a:solidFill>
                  <a:latin typeface="Arial"/>
                </a:endParaRPr>
              </a:p>
            </p:txBody>
          </p:sp>
        </mc:Choice>
        <mc:Fallback xmlns="">
          <p:sp>
            <p:nvSpPr>
              <p:cNvPr id="85" name="TextBox 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-904037" y="2146213"/>
                <a:ext cx="2844317" cy="3693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Группа 5"/>
          <p:cNvGrpSpPr/>
          <p:nvPr/>
        </p:nvGrpSpPr>
        <p:grpSpPr>
          <a:xfrm>
            <a:off x="4860032" y="827420"/>
            <a:ext cx="2020250" cy="1432109"/>
            <a:chOff x="4912548" y="951025"/>
            <a:chExt cx="2020250" cy="1432109"/>
          </a:xfrm>
        </p:grpSpPr>
        <p:sp>
          <p:nvSpPr>
            <p:cNvPr id="74" name="TextBox 73"/>
            <p:cNvSpPr txBox="1"/>
            <p:nvPr/>
          </p:nvSpPr>
          <p:spPr>
            <a:xfrm>
              <a:off x="6176714" y="951025"/>
              <a:ext cx="756084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>
                <a:spcBef>
                  <a:spcPts val="800"/>
                </a:spcBef>
              </a:pPr>
              <a:r>
                <a:rPr lang="en-US" b="1" dirty="0" smtClean="0">
                  <a:solidFill>
                    <a:srgbClr val="3C3C3C"/>
                  </a:solidFill>
                  <a:latin typeface="Arial"/>
                </a:rPr>
                <a:t>max</a:t>
              </a:r>
              <a:endParaRPr lang="ru-RU" b="1" dirty="0" smtClean="0">
                <a:solidFill>
                  <a:srgbClr val="3C3C3C"/>
                </a:solidFill>
                <a:latin typeface="Arial"/>
              </a:endParaRPr>
            </a:p>
          </p:txBody>
        </p:sp>
        <p:cxnSp>
          <p:nvCxnSpPr>
            <p:cNvPr id="101" name="Прямая соединительная линия 100"/>
            <p:cNvCxnSpPr/>
            <p:nvPr/>
          </p:nvCxnSpPr>
          <p:spPr>
            <a:xfrm flipV="1">
              <a:off x="4912548" y="1257641"/>
              <a:ext cx="1152128" cy="1125493"/>
            </a:xfrm>
            <a:prstGeom prst="line">
              <a:avLst/>
            </a:prstGeom>
            <a:noFill/>
            <a:ln w="6350" cap="flat" cmpd="sng" algn="ctr">
              <a:solidFill>
                <a:srgbClr val="000000"/>
              </a:solidFill>
              <a:prstDash val="solid"/>
            </a:ln>
            <a:effectLst/>
          </p:spPr>
        </p:cxnSp>
      </p:grpSp>
      <p:grpSp>
        <p:nvGrpSpPr>
          <p:cNvPr id="129" name="Группа 128"/>
          <p:cNvGrpSpPr/>
          <p:nvPr/>
        </p:nvGrpSpPr>
        <p:grpSpPr>
          <a:xfrm>
            <a:off x="2318951" y="3573016"/>
            <a:ext cx="1273231" cy="1888403"/>
            <a:chOff x="5595925" y="955809"/>
            <a:chExt cx="1273231" cy="1888403"/>
          </a:xfrm>
        </p:grpSpPr>
        <p:sp>
          <p:nvSpPr>
            <p:cNvPr id="130" name="TextBox 129"/>
            <p:cNvSpPr txBox="1"/>
            <p:nvPr/>
          </p:nvSpPr>
          <p:spPr>
            <a:xfrm>
              <a:off x="6113072" y="955809"/>
              <a:ext cx="756084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>
                <a:spcBef>
                  <a:spcPts val="800"/>
                </a:spcBef>
              </a:pPr>
              <a:r>
                <a:rPr lang="en-US" b="1" dirty="0" smtClean="0">
                  <a:solidFill>
                    <a:srgbClr val="3C3C3C"/>
                  </a:solidFill>
                  <a:latin typeface="Arial"/>
                </a:rPr>
                <a:t>max</a:t>
              </a:r>
              <a:endParaRPr lang="ru-RU" b="1" dirty="0" smtClean="0">
                <a:solidFill>
                  <a:srgbClr val="3C3C3C"/>
                </a:solidFill>
                <a:latin typeface="Arial"/>
              </a:endParaRPr>
            </a:p>
          </p:txBody>
        </p:sp>
        <p:cxnSp>
          <p:nvCxnSpPr>
            <p:cNvPr id="131" name="Прямая соединительная линия 130"/>
            <p:cNvCxnSpPr/>
            <p:nvPr/>
          </p:nvCxnSpPr>
          <p:spPr>
            <a:xfrm flipV="1">
              <a:off x="5595925" y="1219548"/>
              <a:ext cx="452849" cy="1624664"/>
            </a:xfrm>
            <a:prstGeom prst="line">
              <a:avLst/>
            </a:prstGeom>
            <a:noFill/>
            <a:ln w="6350" cap="flat" cmpd="sng" algn="ctr">
              <a:solidFill>
                <a:srgbClr val="000000"/>
              </a:solidFill>
              <a:prstDash val="solid"/>
            </a:ln>
            <a:effectLst/>
          </p:spPr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 rot="16200000">
                <a:off x="-760020" y="4919584"/>
                <a:ext cx="2556284" cy="369332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algn="ctr">
                  <a:spcBef>
                    <a:spcPts val="8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3C3C3C"/>
                          </a:solidFill>
                          <a:latin typeface="Cambria Math"/>
                        </a:rPr>
                        <m:t>𝒂</m:t>
                      </m:r>
                      <m:r>
                        <a:rPr lang="en-US" b="1" i="1" smtClean="0">
                          <a:solidFill>
                            <a:srgbClr val="3C3C3C"/>
                          </a:solidFill>
                          <a:latin typeface="Cambria Math"/>
                        </a:rPr>
                        <m:t> &lt;</m:t>
                      </m:r>
                      <m:r>
                        <a:rPr lang="en-US" b="1" i="1" smtClean="0">
                          <a:solidFill>
                            <a:srgbClr val="3C3C3C"/>
                          </a:solidFill>
                          <a:latin typeface="Cambria Math"/>
                          <a:ea typeface="Cambria Math"/>
                        </a:rPr>
                        <m:t>𝒃</m:t>
                      </m:r>
                    </m:oMath>
                  </m:oMathPara>
                </a14:m>
                <a:endParaRPr lang="ru-RU" b="1" dirty="0" smtClean="0">
                  <a:solidFill>
                    <a:srgbClr val="3C3C3C"/>
                  </a:solidFill>
                  <a:latin typeface="Arial"/>
                </a:endParaRPr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-760020" y="4919584"/>
                <a:ext cx="2556284" cy="36933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4" name="Группа 133"/>
          <p:cNvGrpSpPr/>
          <p:nvPr/>
        </p:nvGrpSpPr>
        <p:grpSpPr>
          <a:xfrm>
            <a:off x="4860032" y="3753038"/>
            <a:ext cx="3016485" cy="1476162"/>
            <a:chOff x="1629913" y="1173362"/>
            <a:chExt cx="3016485" cy="1476162"/>
          </a:xfrm>
        </p:grpSpPr>
        <p:grpSp>
          <p:nvGrpSpPr>
            <p:cNvPr id="136" name="Группа 135"/>
            <p:cNvGrpSpPr/>
            <p:nvPr/>
          </p:nvGrpSpPr>
          <p:grpSpPr>
            <a:xfrm>
              <a:off x="1629913" y="1441744"/>
              <a:ext cx="2232248" cy="1207780"/>
              <a:chOff x="5518345" y="3997158"/>
              <a:chExt cx="2232248" cy="1207780"/>
            </a:xfrm>
          </p:grpSpPr>
          <p:cxnSp>
            <p:nvCxnSpPr>
              <p:cNvPr id="138" name="Прямая соединительная линия 137"/>
              <p:cNvCxnSpPr/>
              <p:nvPr/>
            </p:nvCxnSpPr>
            <p:spPr>
              <a:xfrm flipV="1">
                <a:off x="5518345" y="3997158"/>
                <a:ext cx="2232248" cy="627666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cxnSp>
            <p:nvCxnSpPr>
              <p:cNvPr id="139" name="Прямая соединительная линия 138"/>
              <p:cNvCxnSpPr/>
              <p:nvPr/>
            </p:nvCxnSpPr>
            <p:spPr>
              <a:xfrm flipV="1">
                <a:off x="5518345" y="3997158"/>
                <a:ext cx="2232248" cy="1207780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</p:grpSp>
        <p:sp>
          <p:nvSpPr>
            <p:cNvPr id="137" name="TextBox 136"/>
            <p:cNvSpPr txBox="1"/>
            <p:nvPr/>
          </p:nvSpPr>
          <p:spPr>
            <a:xfrm>
              <a:off x="3890314" y="1173362"/>
              <a:ext cx="756084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>
                <a:spcBef>
                  <a:spcPts val="800"/>
                </a:spcBef>
              </a:pPr>
              <a:r>
                <a:rPr lang="en-US" b="1" dirty="0" smtClean="0">
                  <a:solidFill>
                    <a:srgbClr val="3C3C3C"/>
                  </a:solidFill>
                  <a:latin typeface="Arial"/>
                </a:rPr>
                <a:t>max</a:t>
              </a:r>
              <a:endParaRPr lang="ru-RU" b="1" dirty="0" smtClean="0">
                <a:solidFill>
                  <a:srgbClr val="3C3C3C"/>
                </a:solidFill>
                <a:latin typeface="Arial"/>
              </a:endParaRPr>
            </a:p>
          </p:txBody>
        </p:sp>
      </p:grpSp>
      <p:cxnSp>
        <p:nvCxnSpPr>
          <p:cNvPr id="120" name="Прямая соединительная линия 119"/>
          <p:cNvCxnSpPr/>
          <p:nvPr/>
        </p:nvCxnSpPr>
        <p:spPr>
          <a:xfrm flipV="1">
            <a:off x="467544" y="3573016"/>
            <a:ext cx="8316924" cy="7062"/>
          </a:xfrm>
          <a:prstGeom prst="line">
            <a:avLst/>
          </a:prstGeom>
          <a:noFill/>
          <a:ln w="9525" cap="flat" cmpd="sng" algn="ctr">
            <a:solidFill>
              <a:srgbClr val="706F6F"/>
            </a:solidFill>
            <a:prstDash val="sysDash"/>
          </a:ln>
          <a:effectLst/>
        </p:spPr>
      </p:cxnSp>
      <p:sp>
        <p:nvSpPr>
          <p:cNvPr id="142" name="TextBox 141"/>
          <p:cNvSpPr txBox="1"/>
          <p:nvPr/>
        </p:nvSpPr>
        <p:spPr>
          <a:xfrm>
            <a:off x="7020272" y="4358474"/>
            <a:ext cx="1971621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spcBef>
                <a:spcPts val="800"/>
              </a:spcBef>
            </a:pPr>
            <a:r>
              <a:rPr lang="ru-RU" sz="1200" dirty="0" smtClean="0">
                <a:solidFill>
                  <a:srgbClr val="3C3C3C"/>
                </a:solidFill>
                <a:latin typeface="Arial"/>
              </a:rPr>
              <a:t>Максимум смещения по </a:t>
            </a:r>
            <a:r>
              <a:rPr lang="en-US" sz="1200" i="1" dirty="0" smtClean="0">
                <a:solidFill>
                  <a:srgbClr val="3C3C3C"/>
                </a:solidFill>
                <a:latin typeface="Arial"/>
              </a:rPr>
              <a:t>x</a:t>
            </a:r>
            <a:r>
              <a:rPr lang="en-US" sz="1200" dirty="0" smtClean="0">
                <a:solidFill>
                  <a:srgbClr val="3C3C3C"/>
                </a:solidFill>
                <a:latin typeface="Arial"/>
              </a:rPr>
              <a:t> </a:t>
            </a:r>
            <a:r>
              <a:rPr lang="ru-RU" sz="1200" dirty="0" smtClean="0">
                <a:solidFill>
                  <a:srgbClr val="3C3C3C"/>
                </a:solidFill>
                <a:latin typeface="Arial"/>
              </a:rPr>
              <a:t>находится </a:t>
            </a:r>
            <a:r>
              <a:rPr lang="ru-RU" sz="1200" dirty="0">
                <a:solidFill>
                  <a:srgbClr val="3C3C3C"/>
                </a:solidFill>
                <a:latin typeface="Arial"/>
              </a:rPr>
              <a:t>на границе </a:t>
            </a:r>
            <a:r>
              <a:rPr lang="ru-RU" sz="1200" dirty="0" smtClean="0">
                <a:solidFill>
                  <a:srgbClr val="3C3C3C"/>
                </a:solidFill>
                <a:latin typeface="Arial"/>
              </a:rPr>
              <a:t>элемента</a:t>
            </a:r>
          </a:p>
        </p:txBody>
      </p:sp>
      <p:sp>
        <p:nvSpPr>
          <p:cNvPr id="143" name="Прямоугольник 142"/>
          <p:cNvSpPr/>
          <p:nvPr/>
        </p:nvSpPr>
        <p:spPr>
          <a:xfrm>
            <a:off x="6948264" y="5138254"/>
            <a:ext cx="21816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800"/>
              </a:spcBef>
            </a:pP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</a:rPr>
              <a:t>Максимум смещения по </a:t>
            </a:r>
            <a:r>
              <a:rPr lang="en-US" sz="1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</a:rPr>
              <a:t>y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</a:rPr>
              <a:t>находится 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</a:rPr>
              <a:t>на одной линии между рядами скважин </a:t>
            </a:r>
            <a:endParaRPr lang="ru-RU" sz="120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849603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Autofit/>
          </a:bodyPr>
          <a:lstStyle/>
          <a:p>
            <a:pPr algn="l"/>
            <a:r>
              <a:rPr lang="ru-RU" sz="22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Актуальность</a:t>
            </a:r>
            <a:endParaRPr lang="ru-RU" sz="2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2" name="Номер слайда 1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</a:t>
            </a:fld>
            <a:endParaRPr lang="ru-RU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467544" y="764704"/>
            <a:ext cx="820891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4" name="Рисунок 53"/>
          <p:cNvPicPr/>
          <p:nvPr/>
        </p:nvPicPr>
        <p:blipFill rotWithShape="1">
          <a:blip r:embed="rId2"/>
          <a:srcRect l="8487" r="5930"/>
          <a:stretch/>
        </p:blipFill>
        <p:spPr>
          <a:xfrm>
            <a:off x="5004048" y="2708920"/>
            <a:ext cx="1766546" cy="1939860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395536" y="6474822"/>
            <a:ext cx="79928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Давлетбаев</a:t>
            </a:r>
            <a:r>
              <a:rPr lang="ru-RU" sz="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А.Я., Байков В.А., Бикбулатова Г.Р., Асмандияров Р.Н., </a:t>
            </a:r>
            <a:r>
              <a:rPr lang="ru-RU" sz="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Назаргалин</a:t>
            </a:r>
            <a:r>
              <a:rPr lang="ru-RU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Э.Р., </a:t>
            </a:r>
            <a:r>
              <a:rPr lang="ru-RU" sz="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Слабецкий</a:t>
            </a:r>
            <a:r>
              <a:rPr lang="ru-RU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А.А., </a:t>
            </a:r>
            <a:r>
              <a:rPr lang="ru-RU" sz="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Нуриев. Промысловые </a:t>
            </a:r>
            <a:r>
              <a:rPr lang="ru-RU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исследования по изучению </a:t>
            </a:r>
            <a:r>
              <a:rPr lang="ru-RU" sz="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самопроизвольного развития </a:t>
            </a:r>
            <a:r>
              <a:rPr lang="ru-RU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техногенных трещин в нагнетательных </a:t>
            </a:r>
            <a:r>
              <a:rPr lang="ru-RU" sz="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скважинах. </a:t>
            </a:r>
            <a:r>
              <a:rPr lang="en-US" sz="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SPE-171232-RU, 2014.</a:t>
            </a:r>
            <a:endParaRPr lang="ru-RU" sz="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31" t="9921" r="29590" b="5489"/>
          <a:stretch/>
        </p:blipFill>
        <p:spPr bwMode="auto">
          <a:xfrm>
            <a:off x="6601780" y="3573016"/>
            <a:ext cx="1786644" cy="1977021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17" name="Прямая соединительная линия 16"/>
          <p:cNvCxnSpPr/>
          <p:nvPr/>
        </p:nvCxnSpPr>
        <p:spPr>
          <a:xfrm>
            <a:off x="4572000" y="1052793"/>
            <a:ext cx="0" cy="4680463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395536" y="5960313"/>
            <a:ext cx="842493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200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втоГРП 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эффект самопроизвольного роста трещин вследствие закачки жидкости под высоким 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давлением.</a:t>
            </a:r>
            <a:endParaRPr lang="ru-RU" sz="1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511660" y="2755046"/>
            <a:ext cx="2088232" cy="828120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Перевод добывающих скважин в нагнетание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421650" y="4005064"/>
            <a:ext cx="2268252" cy="648072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ГРП на добывающих скважинах 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569309" y="4987294"/>
            <a:ext cx="1972933" cy="562743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Риск автоГРП</a:t>
            </a:r>
            <a:r>
              <a:rPr lang="en-US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689754" y="1268760"/>
            <a:ext cx="1584176" cy="1054238"/>
            <a:chOff x="581742" y="1124744"/>
            <a:chExt cx="1584176" cy="1054238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581742" y="1602918"/>
              <a:ext cx="1584176" cy="57606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Эффективность добычи</a:t>
              </a:r>
              <a:endPara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Picture167"/>
            <p:cNvSpPr>
              <a:spLocks noChangeAspect="1" noEditPoints="1"/>
            </p:cNvSpPr>
            <p:nvPr/>
          </p:nvSpPr>
          <p:spPr bwMode="auto">
            <a:xfrm>
              <a:off x="1063672" y="1256616"/>
              <a:ext cx="556000" cy="372184"/>
            </a:xfrm>
            <a:custGeom>
              <a:avLst/>
              <a:gdLst>
                <a:gd name="T0" fmla="*/ 912 w 1222"/>
                <a:gd name="T1" fmla="*/ 422 h 818"/>
                <a:gd name="T2" fmla="*/ 797 w 1222"/>
                <a:gd name="T3" fmla="*/ 379 h 818"/>
                <a:gd name="T4" fmla="*/ 777 w 1222"/>
                <a:gd name="T5" fmla="*/ 576 h 818"/>
                <a:gd name="T6" fmla="*/ 1200 w 1222"/>
                <a:gd name="T7" fmla="*/ 122 h 818"/>
                <a:gd name="T8" fmla="*/ 1176 w 1222"/>
                <a:gd name="T9" fmla="*/ 78 h 818"/>
                <a:gd name="T10" fmla="*/ 1146 w 1222"/>
                <a:gd name="T11" fmla="*/ 43 h 818"/>
                <a:gd name="T12" fmla="*/ 1089 w 1222"/>
                <a:gd name="T13" fmla="*/ 6 h 818"/>
                <a:gd name="T14" fmla="*/ 1059 w 1222"/>
                <a:gd name="T15" fmla="*/ 167 h 818"/>
                <a:gd name="T16" fmla="*/ 991 w 1222"/>
                <a:gd name="T17" fmla="*/ 216 h 818"/>
                <a:gd name="T18" fmla="*/ 1187 w 1222"/>
                <a:gd name="T19" fmla="*/ 360 h 818"/>
                <a:gd name="T20" fmla="*/ 1221 w 1222"/>
                <a:gd name="T21" fmla="*/ 331 h 818"/>
                <a:gd name="T22" fmla="*/ 1222 w 1222"/>
                <a:gd name="T23" fmla="*/ 238 h 818"/>
                <a:gd name="T24" fmla="*/ 1212 w 1222"/>
                <a:gd name="T25" fmla="*/ 160 h 818"/>
                <a:gd name="T26" fmla="*/ 1200 w 1222"/>
                <a:gd name="T27" fmla="*/ 122 h 818"/>
                <a:gd name="T28" fmla="*/ 953 w 1222"/>
                <a:gd name="T29" fmla="*/ 433 h 818"/>
                <a:gd name="T30" fmla="*/ 852 w 1222"/>
                <a:gd name="T31" fmla="*/ 678 h 818"/>
                <a:gd name="T32" fmla="*/ 1097 w 1222"/>
                <a:gd name="T33" fmla="*/ 678 h 818"/>
                <a:gd name="T34" fmla="*/ 709 w 1222"/>
                <a:gd name="T35" fmla="*/ 482 h 818"/>
                <a:gd name="T36" fmla="*/ 666 w 1222"/>
                <a:gd name="T37" fmla="*/ 491 h 818"/>
                <a:gd name="T38" fmla="*/ 529 w 1222"/>
                <a:gd name="T39" fmla="*/ 758 h 818"/>
                <a:gd name="T40" fmla="*/ 771 w 1222"/>
                <a:gd name="T41" fmla="*/ 714 h 818"/>
                <a:gd name="T42" fmla="*/ 932 w 1222"/>
                <a:gd name="T43" fmla="*/ 397 h 818"/>
                <a:gd name="T44" fmla="*/ 967 w 1222"/>
                <a:gd name="T45" fmla="*/ 367 h 818"/>
                <a:gd name="T46" fmla="*/ 968 w 1222"/>
                <a:gd name="T47" fmla="*/ 271 h 818"/>
                <a:gd name="T48" fmla="*/ 957 w 1222"/>
                <a:gd name="T49" fmla="*/ 190 h 818"/>
                <a:gd name="T50" fmla="*/ 945 w 1222"/>
                <a:gd name="T51" fmla="*/ 151 h 818"/>
                <a:gd name="T52" fmla="*/ 921 w 1222"/>
                <a:gd name="T53" fmla="*/ 104 h 818"/>
                <a:gd name="T54" fmla="*/ 888 w 1222"/>
                <a:gd name="T55" fmla="*/ 68 h 818"/>
                <a:gd name="T56" fmla="*/ 830 w 1222"/>
                <a:gd name="T57" fmla="*/ 29 h 818"/>
                <a:gd name="T58" fmla="*/ 798 w 1222"/>
                <a:gd name="T59" fmla="*/ 196 h 818"/>
                <a:gd name="T60" fmla="*/ 728 w 1222"/>
                <a:gd name="T61" fmla="*/ 249 h 818"/>
                <a:gd name="T62" fmla="*/ 512 w 1222"/>
                <a:gd name="T63" fmla="*/ 696 h 818"/>
                <a:gd name="T64" fmla="*/ 552 w 1222"/>
                <a:gd name="T65" fmla="*/ 377 h 818"/>
                <a:gd name="T66" fmla="*/ 509 w 1222"/>
                <a:gd name="T67" fmla="*/ 458 h 818"/>
                <a:gd name="T68" fmla="*/ 512 w 1222"/>
                <a:gd name="T69" fmla="*/ 696 h 818"/>
                <a:gd name="T70" fmla="*/ 440 w 1222"/>
                <a:gd name="T71" fmla="*/ 478 h 818"/>
                <a:gd name="T72" fmla="*/ 380 w 1222"/>
                <a:gd name="T73" fmla="*/ 382 h 818"/>
                <a:gd name="T74" fmla="*/ 395 w 1222"/>
                <a:gd name="T75" fmla="*/ 353 h 818"/>
                <a:gd name="T76" fmla="*/ 659 w 1222"/>
                <a:gd name="T77" fmla="*/ 454 h 818"/>
                <a:gd name="T78" fmla="*/ 695 w 1222"/>
                <a:gd name="T79" fmla="*/ 422 h 818"/>
                <a:gd name="T80" fmla="*/ 696 w 1222"/>
                <a:gd name="T81" fmla="*/ 321 h 818"/>
                <a:gd name="T82" fmla="*/ 684 w 1222"/>
                <a:gd name="T83" fmla="*/ 236 h 818"/>
                <a:gd name="T84" fmla="*/ 673 w 1222"/>
                <a:gd name="T85" fmla="*/ 196 h 818"/>
                <a:gd name="T86" fmla="*/ 646 w 1222"/>
                <a:gd name="T87" fmla="*/ 145 h 818"/>
                <a:gd name="T88" fmla="*/ 612 w 1222"/>
                <a:gd name="T89" fmla="*/ 108 h 818"/>
                <a:gd name="T90" fmla="*/ 569 w 1222"/>
                <a:gd name="T91" fmla="*/ 76 h 818"/>
                <a:gd name="T92" fmla="*/ 520 w 1222"/>
                <a:gd name="T93" fmla="*/ 71 h 818"/>
                <a:gd name="T94" fmla="*/ 376 w 1222"/>
                <a:gd name="T95" fmla="*/ 292 h 818"/>
                <a:gd name="T96" fmla="*/ 344 w 1222"/>
                <a:gd name="T97" fmla="*/ 277 h 818"/>
                <a:gd name="T98" fmla="*/ 320 w 1222"/>
                <a:gd name="T99" fmla="*/ 277 h 818"/>
                <a:gd name="T100" fmla="*/ 290 w 1222"/>
                <a:gd name="T101" fmla="*/ 291 h 818"/>
                <a:gd name="T102" fmla="*/ 271 w 1222"/>
                <a:gd name="T103" fmla="*/ 318 h 818"/>
                <a:gd name="T104" fmla="*/ 118 w 1222"/>
                <a:gd name="T105" fmla="*/ 366 h 818"/>
                <a:gd name="T106" fmla="*/ 147 w 1222"/>
                <a:gd name="T107" fmla="*/ 446 h 818"/>
                <a:gd name="T108" fmla="*/ 258 w 1222"/>
                <a:gd name="T109" fmla="*/ 478 h 818"/>
                <a:gd name="T110" fmla="*/ 246 w 1222"/>
                <a:gd name="T111" fmla="*/ 520 h 818"/>
                <a:gd name="T112" fmla="*/ 140 w 1222"/>
                <a:gd name="T113" fmla="*/ 818 h 818"/>
                <a:gd name="T114" fmla="*/ 486 w 1222"/>
                <a:gd name="T115" fmla="*/ 775 h 818"/>
                <a:gd name="T116" fmla="*/ 323 w 1222"/>
                <a:gd name="T117" fmla="*/ 403 h 818"/>
                <a:gd name="T118" fmla="*/ 342 w 1222"/>
                <a:gd name="T119" fmla="*/ 403 h 818"/>
                <a:gd name="T120" fmla="*/ 323 w 1222"/>
                <a:gd name="T121" fmla="*/ 403 h 818"/>
                <a:gd name="T122" fmla="*/ 373 w 1222"/>
                <a:gd name="T123" fmla="*/ 520 h 8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222" h="818">
                  <a:moveTo>
                    <a:pt x="800" y="660"/>
                  </a:moveTo>
                  <a:lnTo>
                    <a:pt x="863" y="422"/>
                  </a:lnTo>
                  <a:lnTo>
                    <a:pt x="912" y="422"/>
                  </a:lnTo>
                  <a:lnTo>
                    <a:pt x="843" y="328"/>
                  </a:lnTo>
                  <a:lnTo>
                    <a:pt x="830" y="379"/>
                  </a:lnTo>
                  <a:lnTo>
                    <a:pt x="797" y="379"/>
                  </a:lnTo>
                  <a:lnTo>
                    <a:pt x="797" y="422"/>
                  </a:lnTo>
                  <a:lnTo>
                    <a:pt x="819" y="422"/>
                  </a:lnTo>
                  <a:lnTo>
                    <a:pt x="777" y="576"/>
                  </a:lnTo>
                  <a:lnTo>
                    <a:pt x="800" y="660"/>
                  </a:lnTo>
                  <a:close/>
                  <a:moveTo>
                    <a:pt x="1200" y="122"/>
                  </a:moveTo>
                  <a:lnTo>
                    <a:pt x="1200" y="122"/>
                  </a:lnTo>
                  <a:lnTo>
                    <a:pt x="1193" y="107"/>
                  </a:lnTo>
                  <a:lnTo>
                    <a:pt x="1185" y="91"/>
                  </a:lnTo>
                  <a:lnTo>
                    <a:pt x="1176" y="78"/>
                  </a:lnTo>
                  <a:lnTo>
                    <a:pt x="1166" y="65"/>
                  </a:lnTo>
                  <a:lnTo>
                    <a:pt x="1156" y="53"/>
                  </a:lnTo>
                  <a:lnTo>
                    <a:pt x="1146" y="43"/>
                  </a:lnTo>
                  <a:lnTo>
                    <a:pt x="1124" y="27"/>
                  </a:lnTo>
                  <a:lnTo>
                    <a:pt x="1105" y="14"/>
                  </a:lnTo>
                  <a:lnTo>
                    <a:pt x="1089" y="6"/>
                  </a:lnTo>
                  <a:lnTo>
                    <a:pt x="1075" y="0"/>
                  </a:lnTo>
                  <a:lnTo>
                    <a:pt x="1061" y="9"/>
                  </a:lnTo>
                  <a:lnTo>
                    <a:pt x="1059" y="167"/>
                  </a:lnTo>
                  <a:lnTo>
                    <a:pt x="987" y="192"/>
                  </a:lnTo>
                  <a:lnTo>
                    <a:pt x="987" y="192"/>
                  </a:lnTo>
                  <a:lnTo>
                    <a:pt x="991" y="216"/>
                  </a:lnTo>
                  <a:lnTo>
                    <a:pt x="994" y="242"/>
                  </a:lnTo>
                  <a:lnTo>
                    <a:pt x="1078" y="212"/>
                  </a:lnTo>
                  <a:lnTo>
                    <a:pt x="1187" y="360"/>
                  </a:lnTo>
                  <a:lnTo>
                    <a:pt x="1218" y="353"/>
                  </a:lnTo>
                  <a:lnTo>
                    <a:pt x="1218" y="353"/>
                  </a:lnTo>
                  <a:lnTo>
                    <a:pt x="1221" y="331"/>
                  </a:lnTo>
                  <a:lnTo>
                    <a:pt x="1222" y="305"/>
                  </a:lnTo>
                  <a:lnTo>
                    <a:pt x="1222" y="274"/>
                  </a:lnTo>
                  <a:lnTo>
                    <a:pt x="1222" y="238"/>
                  </a:lnTo>
                  <a:lnTo>
                    <a:pt x="1218" y="199"/>
                  </a:lnTo>
                  <a:lnTo>
                    <a:pt x="1215" y="180"/>
                  </a:lnTo>
                  <a:lnTo>
                    <a:pt x="1212" y="160"/>
                  </a:lnTo>
                  <a:lnTo>
                    <a:pt x="1206" y="141"/>
                  </a:lnTo>
                  <a:lnTo>
                    <a:pt x="1200" y="122"/>
                  </a:lnTo>
                  <a:lnTo>
                    <a:pt x="1200" y="122"/>
                  </a:lnTo>
                  <a:close/>
                  <a:moveTo>
                    <a:pt x="991" y="425"/>
                  </a:moveTo>
                  <a:lnTo>
                    <a:pt x="984" y="426"/>
                  </a:lnTo>
                  <a:lnTo>
                    <a:pt x="953" y="433"/>
                  </a:lnTo>
                  <a:lnTo>
                    <a:pt x="950" y="433"/>
                  </a:lnTo>
                  <a:lnTo>
                    <a:pt x="1014" y="678"/>
                  </a:lnTo>
                  <a:lnTo>
                    <a:pt x="852" y="678"/>
                  </a:lnTo>
                  <a:lnTo>
                    <a:pt x="852" y="720"/>
                  </a:lnTo>
                  <a:lnTo>
                    <a:pt x="1097" y="720"/>
                  </a:lnTo>
                  <a:lnTo>
                    <a:pt x="1097" y="678"/>
                  </a:lnTo>
                  <a:lnTo>
                    <a:pt x="1059" y="678"/>
                  </a:lnTo>
                  <a:lnTo>
                    <a:pt x="991" y="425"/>
                  </a:lnTo>
                  <a:close/>
                  <a:moveTo>
                    <a:pt x="709" y="482"/>
                  </a:moveTo>
                  <a:lnTo>
                    <a:pt x="700" y="484"/>
                  </a:lnTo>
                  <a:lnTo>
                    <a:pt x="667" y="491"/>
                  </a:lnTo>
                  <a:lnTo>
                    <a:pt x="666" y="491"/>
                  </a:lnTo>
                  <a:lnTo>
                    <a:pt x="726" y="714"/>
                  </a:lnTo>
                  <a:lnTo>
                    <a:pt x="516" y="714"/>
                  </a:lnTo>
                  <a:lnTo>
                    <a:pt x="529" y="758"/>
                  </a:lnTo>
                  <a:lnTo>
                    <a:pt x="808" y="758"/>
                  </a:lnTo>
                  <a:lnTo>
                    <a:pt x="808" y="714"/>
                  </a:lnTo>
                  <a:lnTo>
                    <a:pt x="771" y="714"/>
                  </a:lnTo>
                  <a:lnTo>
                    <a:pt x="709" y="482"/>
                  </a:lnTo>
                  <a:close/>
                  <a:moveTo>
                    <a:pt x="819" y="245"/>
                  </a:moveTo>
                  <a:lnTo>
                    <a:pt x="932" y="397"/>
                  </a:lnTo>
                  <a:lnTo>
                    <a:pt x="964" y="392"/>
                  </a:lnTo>
                  <a:lnTo>
                    <a:pt x="964" y="392"/>
                  </a:lnTo>
                  <a:lnTo>
                    <a:pt x="967" y="367"/>
                  </a:lnTo>
                  <a:lnTo>
                    <a:pt x="968" y="341"/>
                  </a:lnTo>
                  <a:lnTo>
                    <a:pt x="970" y="308"/>
                  </a:lnTo>
                  <a:lnTo>
                    <a:pt x="968" y="271"/>
                  </a:lnTo>
                  <a:lnTo>
                    <a:pt x="964" y="230"/>
                  </a:lnTo>
                  <a:lnTo>
                    <a:pt x="961" y="210"/>
                  </a:lnTo>
                  <a:lnTo>
                    <a:pt x="957" y="190"/>
                  </a:lnTo>
                  <a:lnTo>
                    <a:pt x="953" y="170"/>
                  </a:lnTo>
                  <a:lnTo>
                    <a:pt x="945" y="151"/>
                  </a:lnTo>
                  <a:lnTo>
                    <a:pt x="945" y="151"/>
                  </a:lnTo>
                  <a:lnTo>
                    <a:pt x="938" y="134"/>
                  </a:lnTo>
                  <a:lnTo>
                    <a:pt x="929" y="118"/>
                  </a:lnTo>
                  <a:lnTo>
                    <a:pt x="921" y="104"/>
                  </a:lnTo>
                  <a:lnTo>
                    <a:pt x="909" y="91"/>
                  </a:lnTo>
                  <a:lnTo>
                    <a:pt x="899" y="78"/>
                  </a:lnTo>
                  <a:lnTo>
                    <a:pt x="888" y="68"/>
                  </a:lnTo>
                  <a:lnTo>
                    <a:pt x="866" y="50"/>
                  </a:lnTo>
                  <a:lnTo>
                    <a:pt x="847" y="37"/>
                  </a:lnTo>
                  <a:lnTo>
                    <a:pt x="830" y="29"/>
                  </a:lnTo>
                  <a:lnTo>
                    <a:pt x="816" y="23"/>
                  </a:lnTo>
                  <a:lnTo>
                    <a:pt x="800" y="32"/>
                  </a:lnTo>
                  <a:lnTo>
                    <a:pt x="798" y="196"/>
                  </a:lnTo>
                  <a:lnTo>
                    <a:pt x="722" y="223"/>
                  </a:lnTo>
                  <a:lnTo>
                    <a:pt x="722" y="223"/>
                  </a:lnTo>
                  <a:lnTo>
                    <a:pt x="728" y="249"/>
                  </a:lnTo>
                  <a:lnTo>
                    <a:pt x="732" y="274"/>
                  </a:lnTo>
                  <a:lnTo>
                    <a:pt x="819" y="245"/>
                  </a:lnTo>
                  <a:close/>
                  <a:moveTo>
                    <a:pt x="512" y="696"/>
                  </a:moveTo>
                  <a:lnTo>
                    <a:pt x="575" y="458"/>
                  </a:lnTo>
                  <a:lnTo>
                    <a:pt x="612" y="458"/>
                  </a:lnTo>
                  <a:lnTo>
                    <a:pt x="552" y="377"/>
                  </a:lnTo>
                  <a:lnTo>
                    <a:pt x="542" y="416"/>
                  </a:lnTo>
                  <a:lnTo>
                    <a:pt x="509" y="416"/>
                  </a:lnTo>
                  <a:lnTo>
                    <a:pt x="509" y="458"/>
                  </a:lnTo>
                  <a:lnTo>
                    <a:pt x="530" y="458"/>
                  </a:lnTo>
                  <a:lnTo>
                    <a:pt x="489" y="615"/>
                  </a:lnTo>
                  <a:lnTo>
                    <a:pt x="512" y="696"/>
                  </a:lnTo>
                  <a:close/>
                  <a:moveTo>
                    <a:pt x="418" y="520"/>
                  </a:moveTo>
                  <a:lnTo>
                    <a:pt x="440" y="520"/>
                  </a:lnTo>
                  <a:lnTo>
                    <a:pt x="440" y="478"/>
                  </a:lnTo>
                  <a:lnTo>
                    <a:pt x="406" y="478"/>
                  </a:lnTo>
                  <a:lnTo>
                    <a:pt x="380" y="382"/>
                  </a:lnTo>
                  <a:lnTo>
                    <a:pt x="380" y="382"/>
                  </a:lnTo>
                  <a:lnTo>
                    <a:pt x="388" y="373"/>
                  </a:lnTo>
                  <a:lnTo>
                    <a:pt x="392" y="364"/>
                  </a:lnTo>
                  <a:lnTo>
                    <a:pt x="395" y="353"/>
                  </a:lnTo>
                  <a:lnTo>
                    <a:pt x="396" y="343"/>
                  </a:lnTo>
                  <a:lnTo>
                    <a:pt x="539" y="292"/>
                  </a:lnTo>
                  <a:lnTo>
                    <a:pt x="659" y="454"/>
                  </a:lnTo>
                  <a:lnTo>
                    <a:pt x="692" y="446"/>
                  </a:lnTo>
                  <a:lnTo>
                    <a:pt x="692" y="446"/>
                  </a:lnTo>
                  <a:lnTo>
                    <a:pt x="695" y="422"/>
                  </a:lnTo>
                  <a:lnTo>
                    <a:pt x="696" y="395"/>
                  </a:lnTo>
                  <a:lnTo>
                    <a:pt x="697" y="360"/>
                  </a:lnTo>
                  <a:lnTo>
                    <a:pt x="696" y="321"/>
                  </a:lnTo>
                  <a:lnTo>
                    <a:pt x="692" y="278"/>
                  </a:lnTo>
                  <a:lnTo>
                    <a:pt x="689" y="258"/>
                  </a:lnTo>
                  <a:lnTo>
                    <a:pt x="684" y="236"/>
                  </a:lnTo>
                  <a:lnTo>
                    <a:pt x="679" y="215"/>
                  </a:lnTo>
                  <a:lnTo>
                    <a:pt x="673" y="196"/>
                  </a:lnTo>
                  <a:lnTo>
                    <a:pt x="673" y="196"/>
                  </a:lnTo>
                  <a:lnTo>
                    <a:pt x="664" y="177"/>
                  </a:lnTo>
                  <a:lnTo>
                    <a:pt x="656" y="160"/>
                  </a:lnTo>
                  <a:lnTo>
                    <a:pt x="646" y="145"/>
                  </a:lnTo>
                  <a:lnTo>
                    <a:pt x="635" y="131"/>
                  </a:lnTo>
                  <a:lnTo>
                    <a:pt x="624" y="120"/>
                  </a:lnTo>
                  <a:lnTo>
                    <a:pt x="612" y="108"/>
                  </a:lnTo>
                  <a:lnTo>
                    <a:pt x="601" y="98"/>
                  </a:lnTo>
                  <a:lnTo>
                    <a:pt x="589" y="89"/>
                  </a:lnTo>
                  <a:lnTo>
                    <a:pt x="569" y="76"/>
                  </a:lnTo>
                  <a:lnTo>
                    <a:pt x="552" y="68"/>
                  </a:lnTo>
                  <a:lnTo>
                    <a:pt x="536" y="60"/>
                  </a:lnTo>
                  <a:lnTo>
                    <a:pt x="520" y="71"/>
                  </a:lnTo>
                  <a:lnTo>
                    <a:pt x="519" y="243"/>
                  </a:lnTo>
                  <a:lnTo>
                    <a:pt x="376" y="292"/>
                  </a:lnTo>
                  <a:lnTo>
                    <a:pt x="376" y="292"/>
                  </a:lnTo>
                  <a:lnTo>
                    <a:pt x="366" y="285"/>
                  </a:lnTo>
                  <a:lnTo>
                    <a:pt x="356" y="279"/>
                  </a:lnTo>
                  <a:lnTo>
                    <a:pt x="344" y="277"/>
                  </a:lnTo>
                  <a:lnTo>
                    <a:pt x="333" y="275"/>
                  </a:lnTo>
                  <a:lnTo>
                    <a:pt x="333" y="275"/>
                  </a:lnTo>
                  <a:lnTo>
                    <a:pt x="320" y="277"/>
                  </a:lnTo>
                  <a:lnTo>
                    <a:pt x="310" y="279"/>
                  </a:lnTo>
                  <a:lnTo>
                    <a:pt x="300" y="284"/>
                  </a:lnTo>
                  <a:lnTo>
                    <a:pt x="290" y="291"/>
                  </a:lnTo>
                  <a:lnTo>
                    <a:pt x="282" y="300"/>
                  </a:lnTo>
                  <a:lnTo>
                    <a:pt x="277" y="308"/>
                  </a:lnTo>
                  <a:lnTo>
                    <a:pt x="271" y="318"/>
                  </a:lnTo>
                  <a:lnTo>
                    <a:pt x="269" y="330"/>
                  </a:lnTo>
                  <a:lnTo>
                    <a:pt x="124" y="380"/>
                  </a:lnTo>
                  <a:lnTo>
                    <a:pt x="118" y="366"/>
                  </a:lnTo>
                  <a:lnTo>
                    <a:pt x="0" y="408"/>
                  </a:lnTo>
                  <a:lnTo>
                    <a:pt x="27" y="488"/>
                  </a:lnTo>
                  <a:lnTo>
                    <a:pt x="147" y="446"/>
                  </a:lnTo>
                  <a:lnTo>
                    <a:pt x="141" y="431"/>
                  </a:lnTo>
                  <a:lnTo>
                    <a:pt x="284" y="382"/>
                  </a:lnTo>
                  <a:lnTo>
                    <a:pt x="258" y="478"/>
                  </a:lnTo>
                  <a:lnTo>
                    <a:pt x="225" y="478"/>
                  </a:lnTo>
                  <a:lnTo>
                    <a:pt x="225" y="520"/>
                  </a:lnTo>
                  <a:lnTo>
                    <a:pt x="246" y="520"/>
                  </a:lnTo>
                  <a:lnTo>
                    <a:pt x="179" y="775"/>
                  </a:lnTo>
                  <a:lnTo>
                    <a:pt x="140" y="775"/>
                  </a:lnTo>
                  <a:lnTo>
                    <a:pt x="140" y="818"/>
                  </a:lnTo>
                  <a:lnTo>
                    <a:pt x="525" y="818"/>
                  </a:lnTo>
                  <a:lnTo>
                    <a:pt x="525" y="775"/>
                  </a:lnTo>
                  <a:lnTo>
                    <a:pt x="486" y="775"/>
                  </a:lnTo>
                  <a:lnTo>
                    <a:pt x="418" y="520"/>
                  </a:lnTo>
                  <a:close/>
                  <a:moveTo>
                    <a:pt x="323" y="403"/>
                  </a:moveTo>
                  <a:lnTo>
                    <a:pt x="323" y="403"/>
                  </a:lnTo>
                  <a:lnTo>
                    <a:pt x="333" y="403"/>
                  </a:lnTo>
                  <a:lnTo>
                    <a:pt x="333" y="403"/>
                  </a:lnTo>
                  <a:lnTo>
                    <a:pt x="342" y="403"/>
                  </a:lnTo>
                  <a:lnTo>
                    <a:pt x="362" y="478"/>
                  </a:lnTo>
                  <a:lnTo>
                    <a:pt x="303" y="478"/>
                  </a:lnTo>
                  <a:lnTo>
                    <a:pt x="323" y="403"/>
                  </a:lnTo>
                  <a:close/>
                  <a:moveTo>
                    <a:pt x="223" y="775"/>
                  </a:moveTo>
                  <a:lnTo>
                    <a:pt x="291" y="520"/>
                  </a:lnTo>
                  <a:lnTo>
                    <a:pt x="373" y="520"/>
                  </a:lnTo>
                  <a:lnTo>
                    <a:pt x="442" y="775"/>
                  </a:lnTo>
                  <a:lnTo>
                    <a:pt x="223" y="775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xtLst/>
          </p:spPr>
          <p:txBody>
            <a:bodyPr vert="horz" wrap="square" lIns="75613" tIns="37806" rIns="75613" bIns="37806" numCol="1" anchor="t" anchorCtr="0" compatLnSpc="1">
              <a:prstTxWarp prst="textNoShape">
                <a:avLst/>
              </a:prstTxWarp>
            </a:bodyPr>
            <a:lstStyle/>
            <a:p>
              <a:endParaRPr lang="ru-RU" sz="1488"/>
            </a:p>
          </p:txBody>
        </p:sp>
        <p:sp>
          <p:nvSpPr>
            <p:cNvPr id="4" name="Скругленный прямоугольник 3"/>
            <p:cNvSpPr/>
            <p:nvPr/>
          </p:nvSpPr>
          <p:spPr>
            <a:xfrm>
              <a:off x="581742" y="1124744"/>
              <a:ext cx="1584176" cy="1054238"/>
            </a:xfrm>
            <a:prstGeom prst="roundRect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2681730" y="1268760"/>
            <a:ext cx="1602238" cy="1054238"/>
            <a:chOff x="2573718" y="1126953"/>
            <a:chExt cx="1602238" cy="1054238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2591780" y="1600889"/>
              <a:ext cx="1584176" cy="57606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Система заводнения</a:t>
              </a:r>
              <a:endPara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Picture96"/>
            <p:cNvSpPr>
              <a:spLocks noEditPoints="1"/>
            </p:cNvSpPr>
            <p:nvPr/>
          </p:nvSpPr>
          <p:spPr bwMode="auto">
            <a:xfrm>
              <a:off x="3232565" y="1229733"/>
              <a:ext cx="266482" cy="399067"/>
            </a:xfrm>
            <a:custGeom>
              <a:avLst/>
              <a:gdLst>
                <a:gd name="T0" fmla="*/ 455 w 609"/>
                <a:gd name="T1" fmla="*/ 261 h 912"/>
                <a:gd name="T2" fmla="*/ 385 w 609"/>
                <a:gd name="T3" fmla="*/ 152 h 912"/>
                <a:gd name="T4" fmla="*/ 305 w 609"/>
                <a:gd name="T5" fmla="*/ 0 h 912"/>
                <a:gd name="T6" fmla="*/ 244 w 609"/>
                <a:gd name="T7" fmla="*/ 118 h 912"/>
                <a:gd name="T8" fmla="*/ 180 w 609"/>
                <a:gd name="T9" fmla="*/ 222 h 912"/>
                <a:gd name="T10" fmla="*/ 122 w 609"/>
                <a:gd name="T11" fmla="*/ 305 h 912"/>
                <a:gd name="T12" fmla="*/ 77 w 609"/>
                <a:gd name="T13" fmla="*/ 370 h 912"/>
                <a:gd name="T14" fmla="*/ 43 w 609"/>
                <a:gd name="T15" fmla="*/ 430 h 912"/>
                <a:gd name="T16" fmla="*/ 20 w 609"/>
                <a:gd name="T17" fmla="*/ 486 h 912"/>
                <a:gd name="T18" fmla="*/ 6 w 609"/>
                <a:gd name="T19" fmla="*/ 540 h 912"/>
                <a:gd name="T20" fmla="*/ 1 w 609"/>
                <a:gd name="T21" fmla="*/ 591 h 912"/>
                <a:gd name="T22" fmla="*/ 1 w 609"/>
                <a:gd name="T23" fmla="*/ 624 h 912"/>
                <a:gd name="T24" fmla="*/ 6 w 609"/>
                <a:gd name="T25" fmla="*/ 670 h 912"/>
                <a:gd name="T26" fmla="*/ 18 w 609"/>
                <a:gd name="T27" fmla="*/ 712 h 912"/>
                <a:gd name="T28" fmla="*/ 37 w 609"/>
                <a:gd name="T29" fmla="*/ 753 h 912"/>
                <a:gd name="T30" fmla="*/ 60 w 609"/>
                <a:gd name="T31" fmla="*/ 791 h 912"/>
                <a:gd name="T32" fmla="*/ 89 w 609"/>
                <a:gd name="T33" fmla="*/ 823 h 912"/>
                <a:gd name="T34" fmla="*/ 122 w 609"/>
                <a:gd name="T35" fmla="*/ 852 h 912"/>
                <a:gd name="T36" fmla="*/ 160 w 609"/>
                <a:gd name="T37" fmla="*/ 876 h 912"/>
                <a:gd name="T38" fmla="*/ 200 w 609"/>
                <a:gd name="T39" fmla="*/ 894 h 912"/>
                <a:gd name="T40" fmla="*/ 244 w 609"/>
                <a:gd name="T41" fmla="*/ 907 h 912"/>
                <a:gd name="T42" fmla="*/ 289 w 609"/>
                <a:gd name="T43" fmla="*/ 912 h 912"/>
                <a:gd name="T44" fmla="*/ 320 w 609"/>
                <a:gd name="T45" fmla="*/ 912 h 912"/>
                <a:gd name="T46" fmla="*/ 366 w 609"/>
                <a:gd name="T47" fmla="*/ 907 h 912"/>
                <a:gd name="T48" fmla="*/ 409 w 609"/>
                <a:gd name="T49" fmla="*/ 894 h 912"/>
                <a:gd name="T50" fmla="*/ 450 w 609"/>
                <a:gd name="T51" fmla="*/ 876 h 912"/>
                <a:gd name="T52" fmla="*/ 487 w 609"/>
                <a:gd name="T53" fmla="*/ 852 h 912"/>
                <a:gd name="T54" fmla="*/ 520 w 609"/>
                <a:gd name="T55" fmla="*/ 823 h 912"/>
                <a:gd name="T56" fmla="*/ 549 w 609"/>
                <a:gd name="T57" fmla="*/ 791 h 912"/>
                <a:gd name="T58" fmla="*/ 572 w 609"/>
                <a:gd name="T59" fmla="*/ 753 h 912"/>
                <a:gd name="T60" fmla="*/ 591 w 609"/>
                <a:gd name="T61" fmla="*/ 712 h 912"/>
                <a:gd name="T62" fmla="*/ 603 w 609"/>
                <a:gd name="T63" fmla="*/ 670 h 912"/>
                <a:gd name="T64" fmla="*/ 609 w 609"/>
                <a:gd name="T65" fmla="*/ 624 h 912"/>
                <a:gd name="T66" fmla="*/ 609 w 609"/>
                <a:gd name="T67" fmla="*/ 591 h 912"/>
                <a:gd name="T68" fmla="*/ 603 w 609"/>
                <a:gd name="T69" fmla="*/ 540 h 912"/>
                <a:gd name="T70" fmla="*/ 589 w 609"/>
                <a:gd name="T71" fmla="*/ 486 h 912"/>
                <a:gd name="T72" fmla="*/ 566 w 609"/>
                <a:gd name="T73" fmla="*/ 430 h 912"/>
                <a:gd name="T74" fmla="*/ 533 w 609"/>
                <a:gd name="T75" fmla="*/ 370 h 912"/>
                <a:gd name="T76" fmla="*/ 488 w 609"/>
                <a:gd name="T77" fmla="*/ 305 h 912"/>
                <a:gd name="T78" fmla="*/ 305 w 609"/>
                <a:gd name="T79" fmla="*/ 882 h 912"/>
                <a:gd name="T80" fmla="*/ 321 w 609"/>
                <a:gd name="T81" fmla="*/ 838 h 912"/>
                <a:gd name="T82" fmla="*/ 371 w 609"/>
                <a:gd name="T83" fmla="*/ 827 h 912"/>
                <a:gd name="T84" fmla="*/ 416 w 609"/>
                <a:gd name="T85" fmla="*/ 807 h 912"/>
                <a:gd name="T86" fmla="*/ 456 w 609"/>
                <a:gd name="T87" fmla="*/ 777 h 912"/>
                <a:gd name="T88" fmla="*/ 492 w 609"/>
                <a:gd name="T89" fmla="*/ 738 h 912"/>
                <a:gd name="T90" fmla="*/ 521 w 609"/>
                <a:gd name="T91" fmla="*/ 692 h 912"/>
                <a:gd name="T92" fmla="*/ 554 w 609"/>
                <a:gd name="T93" fmla="*/ 721 h 912"/>
                <a:gd name="T94" fmla="*/ 522 w 609"/>
                <a:gd name="T95" fmla="*/ 775 h 912"/>
                <a:gd name="T96" fmla="*/ 480 w 609"/>
                <a:gd name="T97" fmla="*/ 819 h 912"/>
                <a:gd name="T98" fmla="*/ 429 w 609"/>
                <a:gd name="T99" fmla="*/ 853 h 912"/>
                <a:gd name="T100" fmla="*/ 369 w 609"/>
                <a:gd name="T101" fmla="*/ 874 h 912"/>
                <a:gd name="T102" fmla="*/ 305 w 609"/>
                <a:gd name="T103" fmla="*/ 882 h 912"/>
                <a:gd name="T104" fmla="*/ 532 w 609"/>
                <a:gd name="T105" fmla="*/ 652 h 912"/>
                <a:gd name="T106" fmla="*/ 535 w 609"/>
                <a:gd name="T107" fmla="*/ 608 h 912"/>
                <a:gd name="T108" fmla="*/ 579 w 609"/>
                <a:gd name="T109" fmla="*/ 608 h 912"/>
                <a:gd name="T110" fmla="*/ 575 w 609"/>
                <a:gd name="T111" fmla="*/ 658 h 9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09" h="912">
                  <a:moveTo>
                    <a:pt x="488" y="305"/>
                  </a:moveTo>
                  <a:lnTo>
                    <a:pt x="488" y="305"/>
                  </a:lnTo>
                  <a:lnTo>
                    <a:pt x="455" y="261"/>
                  </a:lnTo>
                  <a:lnTo>
                    <a:pt x="429" y="222"/>
                  </a:lnTo>
                  <a:lnTo>
                    <a:pt x="405" y="187"/>
                  </a:lnTo>
                  <a:lnTo>
                    <a:pt x="385" y="152"/>
                  </a:lnTo>
                  <a:lnTo>
                    <a:pt x="365" y="118"/>
                  </a:lnTo>
                  <a:lnTo>
                    <a:pt x="346" y="82"/>
                  </a:lnTo>
                  <a:lnTo>
                    <a:pt x="305" y="0"/>
                  </a:lnTo>
                  <a:lnTo>
                    <a:pt x="305" y="0"/>
                  </a:lnTo>
                  <a:lnTo>
                    <a:pt x="263" y="82"/>
                  </a:lnTo>
                  <a:lnTo>
                    <a:pt x="244" y="118"/>
                  </a:lnTo>
                  <a:lnTo>
                    <a:pt x="224" y="152"/>
                  </a:lnTo>
                  <a:lnTo>
                    <a:pt x="204" y="187"/>
                  </a:lnTo>
                  <a:lnTo>
                    <a:pt x="180" y="222"/>
                  </a:lnTo>
                  <a:lnTo>
                    <a:pt x="154" y="261"/>
                  </a:lnTo>
                  <a:lnTo>
                    <a:pt x="122" y="305"/>
                  </a:lnTo>
                  <a:lnTo>
                    <a:pt x="122" y="305"/>
                  </a:lnTo>
                  <a:lnTo>
                    <a:pt x="105" y="327"/>
                  </a:lnTo>
                  <a:lnTo>
                    <a:pt x="90" y="349"/>
                  </a:lnTo>
                  <a:lnTo>
                    <a:pt x="77" y="370"/>
                  </a:lnTo>
                  <a:lnTo>
                    <a:pt x="64" y="391"/>
                  </a:lnTo>
                  <a:lnTo>
                    <a:pt x="54" y="410"/>
                  </a:lnTo>
                  <a:lnTo>
                    <a:pt x="43" y="430"/>
                  </a:lnTo>
                  <a:lnTo>
                    <a:pt x="34" y="448"/>
                  </a:lnTo>
                  <a:lnTo>
                    <a:pt x="27" y="468"/>
                  </a:lnTo>
                  <a:lnTo>
                    <a:pt x="20" y="486"/>
                  </a:lnTo>
                  <a:lnTo>
                    <a:pt x="15" y="504"/>
                  </a:lnTo>
                  <a:lnTo>
                    <a:pt x="10" y="521"/>
                  </a:lnTo>
                  <a:lnTo>
                    <a:pt x="6" y="540"/>
                  </a:lnTo>
                  <a:lnTo>
                    <a:pt x="3" y="557"/>
                  </a:lnTo>
                  <a:lnTo>
                    <a:pt x="2" y="574"/>
                  </a:lnTo>
                  <a:lnTo>
                    <a:pt x="1" y="591"/>
                  </a:lnTo>
                  <a:lnTo>
                    <a:pt x="0" y="608"/>
                  </a:lnTo>
                  <a:lnTo>
                    <a:pt x="0" y="608"/>
                  </a:lnTo>
                  <a:lnTo>
                    <a:pt x="1" y="624"/>
                  </a:lnTo>
                  <a:lnTo>
                    <a:pt x="2" y="639"/>
                  </a:lnTo>
                  <a:lnTo>
                    <a:pt x="3" y="654"/>
                  </a:lnTo>
                  <a:lnTo>
                    <a:pt x="6" y="670"/>
                  </a:lnTo>
                  <a:lnTo>
                    <a:pt x="10" y="685"/>
                  </a:lnTo>
                  <a:lnTo>
                    <a:pt x="14" y="698"/>
                  </a:lnTo>
                  <a:lnTo>
                    <a:pt x="18" y="712"/>
                  </a:lnTo>
                  <a:lnTo>
                    <a:pt x="24" y="726"/>
                  </a:lnTo>
                  <a:lnTo>
                    <a:pt x="30" y="740"/>
                  </a:lnTo>
                  <a:lnTo>
                    <a:pt x="37" y="753"/>
                  </a:lnTo>
                  <a:lnTo>
                    <a:pt x="44" y="766"/>
                  </a:lnTo>
                  <a:lnTo>
                    <a:pt x="53" y="779"/>
                  </a:lnTo>
                  <a:lnTo>
                    <a:pt x="60" y="791"/>
                  </a:lnTo>
                  <a:lnTo>
                    <a:pt x="70" y="801"/>
                  </a:lnTo>
                  <a:lnTo>
                    <a:pt x="79" y="813"/>
                  </a:lnTo>
                  <a:lnTo>
                    <a:pt x="89" y="823"/>
                  </a:lnTo>
                  <a:lnTo>
                    <a:pt x="100" y="834"/>
                  </a:lnTo>
                  <a:lnTo>
                    <a:pt x="111" y="843"/>
                  </a:lnTo>
                  <a:lnTo>
                    <a:pt x="122" y="852"/>
                  </a:lnTo>
                  <a:lnTo>
                    <a:pt x="134" y="860"/>
                  </a:lnTo>
                  <a:lnTo>
                    <a:pt x="147" y="868"/>
                  </a:lnTo>
                  <a:lnTo>
                    <a:pt x="160" y="876"/>
                  </a:lnTo>
                  <a:lnTo>
                    <a:pt x="173" y="883"/>
                  </a:lnTo>
                  <a:lnTo>
                    <a:pt x="186" y="888"/>
                  </a:lnTo>
                  <a:lnTo>
                    <a:pt x="200" y="894"/>
                  </a:lnTo>
                  <a:lnTo>
                    <a:pt x="214" y="899"/>
                  </a:lnTo>
                  <a:lnTo>
                    <a:pt x="229" y="903"/>
                  </a:lnTo>
                  <a:lnTo>
                    <a:pt x="244" y="907"/>
                  </a:lnTo>
                  <a:lnTo>
                    <a:pt x="258" y="909"/>
                  </a:lnTo>
                  <a:lnTo>
                    <a:pt x="274" y="911"/>
                  </a:lnTo>
                  <a:lnTo>
                    <a:pt x="289" y="912"/>
                  </a:lnTo>
                  <a:lnTo>
                    <a:pt x="305" y="912"/>
                  </a:lnTo>
                  <a:lnTo>
                    <a:pt x="305" y="912"/>
                  </a:lnTo>
                  <a:lnTo>
                    <a:pt x="320" y="912"/>
                  </a:lnTo>
                  <a:lnTo>
                    <a:pt x="336" y="911"/>
                  </a:lnTo>
                  <a:lnTo>
                    <a:pt x="351" y="909"/>
                  </a:lnTo>
                  <a:lnTo>
                    <a:pt x="366" y="907"/>
                  </a:lnTo>
                  <a:lnTo>
                    <a:pt x="380" y="903"/>
                  </a:lnTo>
                  <a:lnTo>
                    <a:pt x="395" y="899"/>
                  </a:lnTo>
                  <a:lnTo>
                    <a:pt x="409" y="894"/>
                  </a:lnTo>
                  <a:lnTo>
                    <a:pt x="423" y="888"/>
                  </a:lnTo>
                  <a:lnTo>
                    <a:pt x="437" y="883"/>
                  </a:lnTo>
                  <a:lnTo>
                    <a:pt x="450" y="876"/>
                  </a:lnTo>
                  <a:lnTo>
                    <a:pt x="463" y="868"/>
                  </a:lnTo>
                  <a:lnTo>
                    <a:pt x="475" y="860"/>
                  </a:lnTo>
                  <a:lnTo>
                    <a:pt x="487" y="852"/>
                  </a:lnTo>
                  <a:lnTo>
                    <a:pt x="498" y="843"/>
                  </a:lnTo>
                  <a:lnTo>
                    <a:pt x="509" y="834"/>
                  </a:lnTo>
                  <a:lnTo>
                    <a:pt x="520" y="823"/>
                  </a:lnTo>
                  <a:lnTo>
                    <a:pt x="530" y="813"/>
                  </a:lnTo>
                  <a:lnTo>
                    <a:pt x="539" y="801"/>
                  </a:lnTo>
                  <a:lnTo>
                    <a:pt x="549" y="791"/>
                  </a:lnTo>
                  <a:lnTo>
                    <a:pt x="557" y="779"/>
                  </a:lnTo>
                  <a:lnTo>
                    <a:pt x="565" y="766"/>
                  </a:lnTo>
                  <a:lnTo>
                    <a:pt x="572" y="753"/>
                  </a:lnTo>
                  <a:lnTo>
                    <a:pt x="579" y="740"/>
                  </a:lnTo>
                  <a:lnTo>
                    <a:pt x="585" y="726"/>
                  </a:lnTo>
                  <a:lnTo>
                    <a:pt x="591" y="712"/>
                  </a:lnTo>
                  <a:lnTo>
                    <a:pt x="595" y="698"/>
                  </a:lnTo>
                  <a:lnTo>
                    <a:pt x="599" y="685"/>
                  </a:lnTo>
                  <a:lnTo>
                    <a:pt x="603" y="670"/>
                  </a:lnTo>
                  <a:lnTo>
                    <a:pt x="606" y="654"/>
                  </a:lnTo>
                  <a:lnTo>
                    <a:pt x="608" y="639"/>
                  </a:lnTo>
                  <a:lnTo>
                    <a:pt x="609" y="624"/>
                  </a:lnTo>
                  <a:lnTo>
                    <a:pt x="609" y="608"/>
                  </a:lnTo>
                  <a:lnTo>
                    <a:pt x="609" y="608"/>
                  </a:lnTo>
                  <a:lnTo>
                    <a:pt x="609" y="591"/>
                  </a:lnTo>
                  <a:lnTo>
                    <a:pt x="608" y="574"/>
                  </a:lnTo>
                  <a:lnTo>
                    <a:pt x="606" y="557"/>
                  </a:lnTo>
                  <a:lnTo>
                    <a:pt x="603" y="540"/>
                  </a:lnTo>
                  <a:lnTo>
                    <a:pt x="599" y="521"/>
                  </a:lnTo>
                  <a:lnTo>
                    <a:pt x="595" y="504"/>
                  </a:lnTo>
                  <a:lnTo>
                    <a:pt x="589" y="486"/>
                  </a:lnTo>
                  <a:lnTo>
                    <a:pt x="582" y="468"/>
                  </a:lnTo>
                  <a:lnTo>
                    <a:pt x="575" y="448"/>
                  </a:lnTo>
                  <a:lnTo>
                    <a:pt x="566" y="430"/>
                  </a:lnTo>
                  <a:lnTo>
                    <a:pt x="556" y="410"/>
                  </a:lnTo>
                  <a:lnTo>
                    <a:pt x="545" y="391"/>
                  </a:lnTo>
                  <a:lnTo>
                    <a:pt x="533" y="370"/>
                  </a:lnTo>
                  <a:lnTo>
                    <a:pt x="519" y="349"/>
                  </a:lnTo>
                  <a:lnTo>
                    <a:pt x="504" y="326"/>
                  </a:lnTo>
                  <a:lnTo>
                    <a:pt x="488" y="305"/>
                  </a:lnTo>
                  <a:lnTo>
                    <a:pt x="488" y="305"/>
                  </a:lnTo>
                  <a:close/>
                  <a:moveTo>
                    <a:pt x="305" y="882"/>
                  </a:moveTo>
                  <a:lnTo>
                    <a:pt x="305" y="882"/>
                  </a:lnTo>
                  <a:lnTo>
                    <a:pt x="305" y="839"/>
                  </a:lnTo>
                  <a:lnTo>
                    <a:pt x="305" y="839"/>
                  </a:lnTo>
                  <a:lnTo>
                    <a:pt x="321" y="838"/>
                  </a:lnTo>
                  <a:lnTo>
                    <a:pt x="338" y="836"/>
                  </a:lnTo>
                  <a:lnTo>
                    <a:pt x="354" y="833"/>
                  </a:lnTo>
                  <a:lnTo>
                    <a:pt x="371" y="827"/>
                  </a:lnTo>
                  <a:lnTo>
                    <a:pt x="386" y="822"/>
                  </a:lnTo>
                  <a:lnTo>
                    <a:pt x="401" y="815"/>
                  </a:lnTo>
                  <a:lnTo>
                    <a:pt x="416" y="807"/>
                  </a:lnTo>
                  <a:lnTo>
                    <a:pt x="430" y="798"/>
                  </a:lnTo>
                  <a:lnTo>
                    <a:pt x="444" y="789"/>
                  </a:lnTo>
                  <a:lnTo>
                    <a:pt x="456" y="777"/>
                  </a:lnTo>
                  <a:lnTo>
                    <a:pt x="469" y="765"/>
                  </a:lnTo>
                  <a:lnTo>
                    <a:pt x="481" y="752"/>
                  </a:lnTo>
                  <a:lnTo>
                    <a:pt x="492" y="738"/>
                  </a:lnTo>
                  <a:lnTo>
                    <a:pt x="503" y="723"/>
                  </a:lnTo>
                  <a:lnTo>
                    <a:pt x="512" y="708"/>
                  </a:lnTo>
                  <a:lnTo>
                    <a:pt x="521" y="692"/>
                  </a:lnTo>
                  <a:lnTo>
                    <a:pt x="562" y="702"/>
                  </a:lnTo>
                  <a:lnTo>
                    <a:pt x="562" y="702"/>
                  </a:lnTo>
                  <a:lnTo>
                    <a:pt x="554" y="721"/>
                  </a:lnTo>
                  <a:lnTo>
                    <a:pt x="545" y="740"/>
                  </a:lnTo>
                  <a:lnTo>
                    <a:pt x="535" y="757"/>
                  </a:lnTo>
                  <a:lnTo>
                    <a:pt x="522" y="775"/>
                  </a:lnTo>
                  <a:lnTo>
                    <a:pt x="509" y="791"/>
                  </a:lnTo>
                  <a:lnTo>
                    <a:pt x="495" y="805"/>
                  </a:lnTo>
                  <a:lnTo>
                    <a:pt x="480" y="819"/>
                  </a:lnTo>
                  <a:lnTo>
                    <a:pt x="464" y="832"/>
                  </a:lnTo>
                  <a:lnTo>
                    <a:pt x="446" y="842"/>
                  </a:lnTo>
                  <a:lnTo>
                    <a:pt x="429" y="853"/>
                  </a:lnTo>
                  <a:lnTo>
                    <a:pt x="409" y="862"/>
                  </a:lnTo>
                  <a:lnTo>
                    <a:pt x="390" y="869"/>
                  </a:lnTo>
                  <a:lnTo>
                    <a:pt x="369" y="874"/>
                  </a:lnTo>
                  <a:lnTo>
                    <a:pt x="348" y="879"/>
                  </a:lnTo>
                  <a:lnTo>
                    <a:pt x="327" y="881"/>
                  </a:lnTo>
                  <a:lnTo>
                    <a:pt x="305" y="882"/>
                  </a:lnTo>
                  <a:lnTo>
                    <a:pt x="305" y="882"/>
                  </a:lnTo>
                  <a:close/>
                  <a:moveTo>
                    <a:pt x="575" y="658"/>
                  </a:moveTo>
                  <a:lnTo>
                    <a:pt x="532" y="652"/>
                  </a:lnTo>
                  <a:lnTo>
                    <a:pt x="532" y="652"/>
                  </a:lnTo>
                  <a:lnTo>
                    <a:pt x="534" y="631"/>
                  </a:lnTo>
                  <a:lnTo>
                    <a:pt x="535" y="608"/>
                  </a:lnTo>
                  <a:lnTo>
                    <a:pt x="579" y="608"/>
                  </a:lnTo>
                  <a:lnTo>
                    <a:pt x="579" y="608"/>
                  </a:lnTo>
                  <a:lnTo>
                    <a:pt x="579" y="608"/>
                  </a:lnTo>
                  <a:lnTo>
                    <a:pt x="578" y="633"/>
                  </a:lnTo>
                  <a:lnTo>
                    <a:pt x="575" y="658"/>
                  </a:lnTo>
                  <a:lnTo>
                    <a:pt x="575" y="658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xtLst/>
          </p:spPr>
          <p:txBody>
            <a:bodyPr vert="horz" wrap="square" lIns="75613" tIns="37806" rIns="75613" bIns="37806" numCol="1" anchor="t" anchorCtr="0" compatLnSpc="1">
              <a:prstTxWarp prst="textNoShape">
                <a:avLst/>
              </a:prstTxWarp>
            </a:bodyPr>
            <a:lstStyle/>
            <a:p>
              <a:endParaRPr lang="ru-RU" sz="1488"/>
            </a:p>
          </p:txBody>
        </p:sp>
        <p:sp>
          <p:nvSpPr>
            <p:cNvPr id="35" name="Скругленный прямоугольник 34"/>
            <p:cNvSpPr/>
            <p:nvPr/>
          </p:nvSpPr>
          <p:spPr>
            <a:xfrm>
              <a:off x="2573718" y="1126953"/>
              <a:ext cx="1584176" cy="1054238"/>
            </a:xfrm>
            <a:prstGeom prst="roundRect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cxnSp>
        <p:nvCxnSpPr>
          <p:cNvPr id="10" name="Прямая со стрелкой 9"/>
          <p:cNvCxnSpPr>
            <a:stCxn id="4" idx="3"/>
            <a:endCxn id="35" idx="1"/>
          </p:cNvCxnSpPr>
          <p:nvPr/>
        </p:nvCxnSpPr>
        <p:spPr>
          <a:xfrm>
            <a:off x="2273930" y="1795879"/>
            <a:ext cx="407800" cy="0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stCxn id="15" idx="2"/>
            <a:endCxn id="16" idx="0"/>
          </p:cNvCxnSpPr>
          <p:nvPr/>
        </p:nvCxnSpPr>
        <p:spPr>
          <a:xfrm>
            <a:off x="2555776" y="3583166"/>
            <a:ext cx="0" cy="421898"/>
          </a:xfrm>
          <a:prstGeom prst="straightConnector1">
            <a:avLst/>
          </a:prstGeom>
          <a:ln w="12700" cap="rnd">
            <a:solidFill>
              <a:srgbClr val="0070C0"/>
            </a:solidFill>
            <a:prstDash val="sysDash"/>
            <a:round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stCxn id="16" idx="2"/>
            <a:endCxn id="18" idx="0"/>
          </p:cNvCxnSpPr>
          <p:nvPr/>
        </p:nvCxnSpPr>
        <p:spPr>
          <a:xfrm>
            <a:off x="2555776" y="4653136"/>
            <a:ext cx="0" cy="334158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Соединительная линия уступом 39"/>
          <p:cNvCxnSpPr>
            <a:stCxn id="35" idx="2"/>
            <a:endCxn id="15" idx="0"/>
          </p:cNvCxnSpPr>
          <p:nvPr/>
        </p:nvCxnSpPr>
        <p:spPr>
          <a:xfrm rot="5400000">
            <a:off x="2798773" y="2080001"/>
            <a:ext cx="432048" cy="918042"/>
          </a:xfrm>
          <a:prstGeom prst="bentConnector3">
            <a:avLst/>
          </a:prstGeom>
          <a:ln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Picture162"/>
          <p:cNvSpPr>
            <a:spLocks noEditPoints="1"/>
          </p:cNvSpPr>
          <p:nvPr/>
        </p:nvSpPr>
        <p:spPr bwMode="auto">
          <a:xfrm>
            <a:off x="1763688" y="5069131"/>
            <a:ext cx="106331" cy="399067"/>
          </a:xfrm>
          <a:custGeom>
            <a:avLst/>
            <a:gdLst>
              <a:gd name="T0" fmla="*/ 44 w 243"/>
              <a:gd name="T1" fmla="*/ 912 h 912"/>
              <a:gd name="T2" fmla="*/ 198 w 243"/>
              <a:gd name="T3" fmla="*/ 912 h 912"/>
              <a:gd name="T4" fmla="*/ 198 w 243"/>
              <a:gd name="T5" fmla="*/ 760 h 912"/>
              <a:gd name="T6" fmla="*/ 44 w 243"/>
              <a:gd name="T7" fmla="*/ 760 h 912"/>
              <a:gd name="T8" fmla="*/ 44 w 243"/>
              <a:gd name="T9" fmla="*/ 912 h 912"/>
              <a:gd name="T10" fmla="*/ 189 w 243"/>
              <a:gd name="T11" fmla="*/ 699 h 912"/>
              <a:gd name="T12" fmla="*/ 243 w 243"/>
              <a:gd name="T13" fmla="*/ 0 h 912"/>
              <a:gd name="T14" fmla="*/ 0 w 243"/>
              <a:gd name="T15" fmla="*/ 0 h 912"/>
              <a:gd name="T16" fmla="*/ 54 w 243"/>
              <a:gd name="T17" fmla="*/ 699 h 912"/>
              <a:gd name="T18" fmla="*/ 189 w 243"/>
              <a:gd name="T19" fmla="*/ 699 h 9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43" h="912">
                <a:moveTo>
                  <a:pt x="44" y="912"/>
                </a:moveTo>
                <a:lnTo>
                  <a:pt x="198" y="912"/>
                </a:lnTo>
                <a:lnTo>
                  <a:pt x="198" y="760"/>
                </a:lnTo>
                <a:lnTo>
                  <a:pt x="44" y="760"/>
                </a:lnTo>
                <a:lnTo>
                  <a:pt x="44" y="912"/>
                </a:lnTo>
                <a:close/>
                <a:moveTo>
                  <a:pt x="189" y="699"/>
                </a:moveTo>
                <a:lnTo>
                  <a:pt x="243" y="0"/>
                </a:lnTo>
                <a:lnTo>
                  <a:pt x="0" y="0"/>
                </a:lnTo>
                <a:lnTo>
                  <a:pt x="54" y="699"/>
                </a:lnTo>
                <a:lnTo>
                  <a:pt x="189" y="699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  <a:extLst/>
        </p:spPr>
        <p:txBody>
          <a:bodyPr vert="horz" wrap="square" lIns="75613" tIns="37806" rIns="75613" bIns="37806" numCol="1" anchor="t" anchorCtr="0" compatLnSpc="1">
            <a:prstTxWarp prst="textNoShape">
              <a:avLst/>
            </a:prstTxWarp>
          </a:bodyPr>
          <a:lstStyle/>
          <a:p>
            <a:endParaRPr lang="ru-RU" sz="1488" i="1" dirty="0"/>
          </a:p>
        </p:txBody>
      </p:sp>
      <p:grpSp>
        <p:nvGrpSpPr>
          <p:cNvPr id="25" name="Группа 24"/>
          <p:cNvGrpSpPr/>
          <p:nvPr/>
        </p:nvGrpSpPr>
        <p:grpSpPr>
          <a:xfrm>
            <a:off x="4788024" y="1078619"/>
            <a:ext cx="3888432" cy="1558293"/>
            <a:chOff x="4788024" y="980729"/>
            <a:chExt cx="3888432" cy="1558293"/>
          </a:xfrm>
        </p:grpSpPr>
        <p:sp>
          <p:nvSpPr>
            <p:cNvPr id="62" name="Content Placeholder 6"/>
            <p:cNvSpPr txBox="1">
              <a:spLocks/>
            </p:cNvSpPr>
            <p:nvPr/>
          </p:nvSpPr>
          <p:spPr>
            <a:xfrm>
              <a:off x="4860032" y="1052793"/>
              <a:ext cx="3744416" cy="1486229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0" indent="0" algn="l" defTabSz="914400" rtl="0" eaLnBrk="1" latinLnBrk="0" hangingPunct="1">
                <a:spcBef>
                  <a:spcPts val="1200"/>
                </a:spcBef>
                <a:spcAft>
                  <a:spcPts val="0"/>
                </a:spcAft>
                <a:buClr>
                  <a:schemeClr val="accent1"/>
                </a:buClr>
                <a:buSzPct val="90000"/>
                <a:buFont typeface="Wingdings" pitchFamily="2" charset="2"/>
                <a:buNone/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65113" marR="0" indent="-265113" algn="l" defTabSz="9144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>
                  <a:schemeClr val="accent1"/>
                </a:buClr>
                <a:buSzPct val="100000"/>
                <a:buFont typeface="Wingdings" pitchFamily="2" charset="2"/>
                <a:buChar char="§"/>
                <a:tabLst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542925" indent="-266700" algn="l" defTabSz="914400" rtl="0" eaLnBrk="1" latinLnBrk="0" hangingPunct="1">
                <a:spcBef>
                  <a:spcPts val="600"/>
                </a:spcBef>
                <a:buClr>
                  <a:schemeClr val="accent3"/>
                </a:buClr>
                <a:buFont typeface="Wingdings" pitchFamily="2" charset="2"/>
                <a:buChar char="§"/>
                <a:tabLst/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indent="180000" algn="just">
                <a:buClr>
                  <a:srgbClr val="004077"/>
                </a:buClr>
                <a:defRPr/>
              </a:pPr>
              <a:r>
                <a:rPr lang="ru-RU" sz="1600" b="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Обнаружение </a:t>
              </a:r>
              <a:r>
                <a:rPr lang="ru-RU" sz="1600" b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эффекта </a:t>
              </a:r>
              <a:r>
                <a:rPr lang="ru-RU" sz="1600" b="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автоГРП</a:t>
              </a:r>
              <a:r>
                <a:rPr lang="en-US" sz="2200" b="0" baseline="30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*</a:t>
              </a:r>
              <a:r>
                <a:rPr lang="ru-RU" sz="1600" b="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600" b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является важным при выявлении причин обводнения продукции, выборе системы разработки, планировании </a:t>
              </a:r>
              <a:r>
                <a:rPr lang="ru-RU" sz="1600" b="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заводнения</a:t>
              </a:r>
              <a:r>
                <a:rPr lang="ru-RU" sz="1600" b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4788024" y="980729"/>
              <a:ext cx="3888432" cy="1342270"/>
            </a:xfrm>
            <a:prstGeom prst="rect">
              <a:avLst/>
            </a:prstGeom>
            <a:noFill/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970836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Autofit/>
          </a:bodyPr>
          <a:lstStyle/>
          <a:p>
            <a:pPr algn="l"/>
            <a:r>
              <a:rPr lang="ru-RU" sz="22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Валидация</a:t>
            </a:r>
            <a:r>
              <a:rPr lang="ru-RU" sz="22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модели на конечно-элементном решении</a:t>
            </a:r>
            <a:endParaRPr lang="ru-RU" sz="2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20</a:t>
            </a:fld>
            <a:endParaRPr lang="ru-RU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467544" y="764704"/>
            <a:ext cx="820891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32932" y="1099483"/>
            <a:ext cx="83529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Решение гидродинамической задачи</a:t>
            </a:r>
            <a:endParaRPr lang="ru-RU" sz="16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3568" y="1772816"/>
            <a:ext cx="38164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Модель</a:t>
            </a:r>
            <a:endParaRPr lang="ru-RU" sz="1600" b="1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932040" y="1772816"/>
            <a:ext cx="38818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МКЭ</a:t>
            </a:r>
            <a:endParaRPr lang="ru-RU" sz="1600" b="1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Рисунок 9" descr="D:\PROFILES\Kabanova.PK\Documents\Задача автоГРП\картинки\ВКР\p_2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0" t="7501" r="22424" b="4092"/>
          <a:stretch/>
        </p:blipFill>
        <p:spPr bwMode="auto">
          <a:xfrm>
            <a:off x="395536" y="2348880"/>
            <a:ext cx="4338584" cy="307271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Рисунок 10" descr="D:\PROFILES\Kabanova.PK\Documents\Задача автоГРП\картинки\ВКР\p_fem.png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850" t="6443" r="16012" b="3672"/>
          <a:stretch/>
        </p:blipFill>
        <p:spPr bwMode="auto">
          <a:xfrm>
            <a:off x="4932040" y="2492896"/>
            <a:ext cx="3881812" cy="27199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867694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Autofit/>
          </a:bodyPr>
          <a:lstStyle/>
          <a:p>
            <a:pPr algn="l"/>
            <a:r>
              <a:rPr lang="ru-RU" sz="22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Валидация</a:t>
            </a:r>
            <a:r>
              <a:rPr lang="ru-RU" sz="22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модели на конечно-элементном решении</a:t>
            </a:r>
            <a:endParaRPr lang="ru-RU" sz="2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21</a:t>
            </a:fld>
            <a:endParaRPr lang="ru-RU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467544" y="764704"/>
            <a:ext cx="820891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67544" y="836712"/>
            <a:ext cx="83529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Решение </a:t>
            </a:r>
            <a:r>
              <a:rPr lang="ru-RU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пороупругой</a:t>
            </a: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задачи 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(напряжения)</a:t>
            </a:r>
            <a:endParaRPr lang="ru-RU" sz="16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71600" y="1218238"/>
            <a:ext cx="33123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Модель</a:t>
            </a:r>
            <a:endParaRPr lang="ru-RU" sz="1600" b="1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119204" y="1268760"/>
            <a:ext cx="33080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МКЭ</a:t>
            </a:r>
            <a:endParaRPr lang="ru-RU" sz="1600" b="1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Рисунок 17" descr="D:\PROFILES\Kabanova.PK\Documents\Задача автоГРП\картинки\ВКР\sxx_2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81" t="7740" r="22573" b="2828"/>
          <a:stretch/>
        </p:blipFill>
        <p:spPr bwMode="auto">
          <a:xfrm>
            <a:off x="784353" y="1607314"/>
            <a:ext cx="3686861" cy="265447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Рисунок 18" descr="D:\PROFILES\Kabanova.PK\Documents\Задача автоГРП\картинки\ВКР\syy_2d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9" t="6416" r="23487" b="3753"/>
          <a:stretch/>
        </p:blipFill>
        <p:spPr bwMode="auto">
          <a:xfrm>
            <a:off x="711481" y="4143985"/>
            <a:ext cx="3732696" cy="26761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Рисунок 19" descr="D:\PROFILES\Kabanova.PK\Documents\Задача автоГРП\картинки\ВКР\sxx_fem.png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567" t="5446" r="15567" b="2898"/>
          <a:stretch/>
        </p:blipFill>
        <p:spPr bwMode="auto">
          <a:xfrm>
            <a:off x="5081599" y="1752769"/>
            <a:ext cx="3328468" cy="236356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Рисунок 20" descr="D:\PROFILES\Kabanova.PK\Documents\Задача автоГРП\картинки\ВКР\syy_fem.png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040" t="5941" r="15567" b="3393"/>
          <a:stretch/>
        </p:blipFill>
        <p:spPr bwMode="auto">
          <a:xfrm>
            <a:off x="5056128" y="4313055"/>
            <a:ext cx="3353939" cy="233803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2" name="Прямоугольник 21"/>
              <p:cNvSpPr/>
              <p:nvPr/>
            </p:nvSpPr>
            <p:spPr>
              <a:xfrm rot="16200000">
                <a:off x="209881" y="2663811"/>
                <a:ext cx="629724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ar-AE" sz="2000" b="1" i="1" smtClean="0">
                              <a:solidFill>
                                <a:srgbClr val="3C3C3C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sz="2000" b="1" i="1">
                              <a:solidFill>
                                <a:srgbClr val="3C3C3C"/>
                              </a:solidFill>
                              <a:latin typeface="Cambria Math"/>
                              <a:ea typeface="Cambria Math"/>
                            </a:rPr>
                            <m:t>𝝈</m:t>
                          </m:r>
                        </m:e>
                        <m:sub>
                          <m:r>
                            <a:rPr lang="en-US" sz="2000" b="1" i="1" smtClean="0">
                              <a:solidFill>
                                <a:srgbClr val="3C3C3C"/>
                              </a:solidFill>
                              <a:latin typeface="Cambria Math"/>
                              <a:ea typeface="Cambria Math"/>
                            </a:rPr>
                            <m:t>𝒙𝒙</m:t>
                          </m:r>
                        </m:sub>
                      </m:sSub>
                    </m:oMath>
                  </m:oMathPara>
                </a14:m>
                <a:endParaRPr lang="ru-RU" sz="2000" b="1" dirty="0"/>
              </a:p>
            </p:txBody>
          </p:sp>
        </mc:Choice>
        <mc:Fallback>
          <p:sp>
            <p:nvSpPr>
              <p:cNvPr id="22" name="Прямоугольник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209881" y="2663811"/>
                <a:ext cx="629724" cy="40011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Прямоугольник 22"/>
              <p:cNvSpPr/>
              <p:nvPr/>
            </p:nvSpPr>
            <p:spPr>
              <a:xfrm rot="16200000">
                <a:off x="205273" y="5334742"/>
                <a:ext cx="639342" cy="4282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ar-AE" sz="2000" b="1" i="1" smtClean="0">
                              <a:solidFill>
                                <a:srgbClr val="3C3C3C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sz="2000" b="1" i="1">
                              <a:solidFill>
                                <a:srgbClr val="3C3C3C"/>
                              </a:solidFill>
                              <a:latin typeface="Cambria Math"/>
                              <a:ea typeface="Cambria Math"/>
                            </a:rPr>
                            <m:t>𝝈</m:t>
                          </m:r>
                        </m:e>
                        <m:sub>
                          <m:r>
                            <a:rPr lang="en-US" sz="2000" b="1" i="1" smtClean="0">
                              <a:solidFill>
                                <a:srgbClr val="3C3C3C"/>
                              </a:solidFill>
                              <a:latin typeface="Cambria Math"/>
                              <a:ea typeface="Cambria Math"/>
                            </a:rPr>
                            <m:t>𝒚𝒚</m:t>
                          </m:r>
                        </m:sub>
                      </m:sSub>
                    </m:oMath>
                  </m:oMathPara>
                </a14:m>
                <a:endParaRPr lang="ru-RU" sz="2000" b="1" dirty="0"/>
              </a:p>
            </p:txBody>
          </p:sp>
        </mc:Choice>
        <mc:Fallback>
          <p:sp>
            <p:nvSpPr>
              <p:cNvPr id="23" name="Прямоугольник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205273" y="5334742"/>
                <a:ext cx="639342" cy="428259"/>
              </a:xfrm>
              <a:prstGeom prst="rect">
                <a:avLst/>
              </a:prstGeom>
              <a:blipFill rotWithShape="1">
                <a:blip r:embed="rId9"/>
                <a:stretch>
                  <a:fillRect r="-714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104414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Autofit/>
          </a:bodyPr>
          <a:lstStyle/>
          <a:p>
            <a:pPr algn="l"/>
            <a:r>
              <a:rPr lang="ru-RU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Зависимость критического давления от свойств пласта</a:t>
            </a:r>
            <a:endParaRPr lang="ru-RU" sz="20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22</a:t>
            </a:fld>
            <a:endParaRPr lang="ru-RU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467544" y="764704"/>
            <a:ext cx="820891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2" name="Рисунок 71" descr="D:\PROFILES\Kabanova.PK\Documents\Задача автоГРП\Картинки\ВКР\pc(nu)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29" r="7179"/>
          <a:stretch/>
        </p:blipFill>
        <p:spPr bwMode="auto">
          <a:xfrm>
            <a:off x="107504" y="1643742"/>
            <a:ext cx="4336905" cy="315341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4" name="Рисунок 73" descr="D:\PROFILES\Kabanova.PK\Documents\Задача автоГРП\Картинки\ВКР\pc(alpha).pn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16" r="8213"/>
          <a:stretch/>
        </p:blipFill>
        <p:spPr bwMode="auto">
          <a:xfrm>
            <a:off x="4572000" y="1700808"/>
            <a:ext cx="4295553" cy="31172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81" name="Прямая соединительная линия 80"/>
          <p:cNvCxnSpPr/>
          <p:nvPr/>
        </p:nvCxnSpPr>
        <p:spPr>
          <a:xfrm>
            <a:off x="4572000" y="1079158"/>
            <a:ext cx="0" cy="530217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4884959" y="1124744"/>
            <a:ext cx="407952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Зависимость </a:t>
            </a:r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</a:t>
            </a:r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коэффициента </a:t>
            </a:r>
            <a:r>
              <a:rPr lang="ru-RU" sz="16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Био</a:t>
            </a:r>
            <a:endParaRPr lang="ru-RU" sz="16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" name="Прямоугольник 74"/>
          <p:cNvSpPr/>
          <p:nvPr/>
        </p:nvSpPr>
        <p:spPr>
          <a:xfrm>
            <a:off x="107504" y="1124744"/>
            <a:ext cx="453650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Зависимость </a:t>
            </a:r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</a:t>
            </a:r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коэффициента </a:t>
            </a:r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Пуассона</a:t>
            </a:r>
            <a:endParaRPr lang="ru-RU" sz="16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467544" y="5037557"/>
                <a:ext cx="3888432" cy="9837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ru-RU" sz="14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Снижение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ru-RU" sz="1400" i="1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ru-RU" sz="1400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en-US" sz="1400" i="1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ru-RU" sz="1400" i="1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/>
                          </a:rPr>
                          <m:t>𝑑𝑒𝑙𝑡𝑎</m:t>
                        </m:r>
                      </m:sub>
                      <m:sup>
                        <m:r>
                          <a:rPr lang="ru-RU" sz="1400" i="1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/>
                          </a:rPr>
                          <m:t>𝑐𝑟𝑖𝑡</m:t>
                        </m:r>
                      </m:sup>
                    </m:sSubSup>
                  </m:oMath>
                </a14:m>
                <a:r>
                  <a:rPr lang="ru-RU" sz="14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вызвано большими деформациями </a:t>
                </a:r>
                <a:r>
                  <a:rPr lang="ru-RU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за счет растяжения, вызванного давлением жидкости внутри </a:t>
                </a:r>
                <a:r>
                  <a:rPr lang="ru-RU" sz="14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трещины.</a:t>
                </a:r>
                <a:r>
                  <a:rPr lang="ru-RU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5037557"/>
                <a:ext cx="3888432" cy="983731"/>
              </a:xfrm>
              <a:prstGeom prst="rect">
                <a:avLst/>
              </a:prstGeom>
              <a:blipFill rotWithShape="1">
                <a:blip r:embed="rId4"/>
                <a:stretch>
                  <a:fillRect l="-470" r="-470" b="-493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5022957" y="5157192"/>
                <a:ext cx="3869523" cy="5404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ru-RU" sz="14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Возрастание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ru-RU" sz="1400" i="1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ru-RU" sz="1400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en-US" sz="1400" i="1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ru-RU" sz="1400" i="1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/>
                          </a:rPr>
                          <m:t>𝑑𝑒𝑙𝑡𝑎</m:t>
                        </m:r>
                      </m:sub>
                      <m:sup>
                        <m:r>
                          <a:rPr lang="ru-RU" sz="1400" i="1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/>
                          </a:rPr>
                          <m:t>𝑐𝑟𝑖𝑡</m:t>
                        </m:r>
                      </m:sup>
                    </m:sSubSup>
                  </m:oMath>
                </a14:m>
                <a:r>
                  <a:rPr lang="ru-RU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вызвано </a:t>
                </a:r>
                <a:r>
                  <a:rPr lang="ru-RU" sz="14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увеличением </a:t>
                </a:r>
                <a:r>
                  <a:rPr lang="ru-RU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полных напряжений.</a:t>
                </a:r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2957" y="5157192"/>
                <a:ext cx="3869523" cy="540469"/>
              </a:xfrm>
              <a:prstGeom prst="rect">
                <a:avLst/>
              </a:prstGeom>
              <a:blipFill rotWithShape="1">
                <a:blip r:embed="rId5"/>
                <a:stretch>
                  <a:fillRect l="-472" r="-472" b="-1011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889300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Autofit/>
          </a:bodyPr>
          <a:lstStyle/>
          <a:p>
            <a:pPr algn="l"/>
            <a:r>
              <a:rPr lang="ru-RU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Зависимость критического давления от длины трещины</a:t>
            </a:r>
            <a:endParaRPr lang="ru-RU" sz="20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23</a:t>
            </a:fld>
            <a:endParaRPr lang="ru-RU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467544" y="764704"/>
            <a:ext cx="820891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8" name="Группа 77"/>
          <p:cNvGrpSpPr/>
          <p:nvPr/>
        </p:nvGrpSpPr>
        <p:grpSpPr>
          <a:xfrm>
            <a:off x="333883" y="1124744"/>
            <a:ext cx="3960440" cy="2304257"/>
            <a:chOff x="4427984" y="1052736"/>
            <a:chExt cx="4428492" cy="2625725"/>
          </a:xfrm>
        </p:grpSpPr>
        <p:grpSp>
          <p:nvGrpSpPr>
            <p:cNvPr id="60" name="Группа 59"/>
            <p:cNvGrpSpPr/>
            <p:nvPr/>
          </p:nvGrpSpPr>
          <p:grpSpPr>
            <a:xfrm>
              <a:off x="4427984" y="1052736"/>
              <a:ext cx="4428492" cy="2625725"/>
              <a:chOff x="4427984" y="1052736"/>
              <a:chExt cx="4428492" cy="2625725"/>
            </a:xfrm>
          </p:grpSpPr>
          <p:grpSp>
            <p:nvGrpSpPr>
              <p:cNvPr id="58" name="Группа 57"/>
              <p:cNvGrpSpPr/>
              <p:nvPr/>
            </p:nvGrpSpPr>
            <p:grpSpPr>
              <a:xfrm>
                <a:off x="4427984" y="1052736"/>
                <a:ext cx="4428492" cy="2625725"/>
                <a:chOff x="4427984" y="1052736"/>
                <a:chExt cx="4428492" cy="2625725"/>
              </a:xfrm>
            </p:grpSpPr>
            <p:grpSp>
              <p:nvGrpSpPr>
                <p:cNvPr id="55" name="Группа 54"/>
                <p:cNvGrpSpPr/>
                <p:nvPr/>
              </p:nvGrpSpPr>
              <p:grpSpPr>
                <a:xfrm>
                  <a:off x="4427984" y="1052736"/>
                  <a:ext cx="4428492" cy="2625725"/>
                  <a:chOff x="4427984" y="1052736"/>
                  <a:chExt cx="4428492" cy="2625725"/>
                </a:xfrm>
              </p:grpSpPr>
              <p:grpSp>
                <p:nvGrpSpPr>
                  <p:cNvPr id="9" name="Группа 8"/>
                  <p:cNvGrpSpPr/>
                  <p:nvPr/>
                </p:nvGrpSpPr>
                <p:grpSpPr>
                  <a:xfrm>
                    <a:off x="4427984" y="1052736"/>
                    <a:ext cx="4428492" cy="2625725"/>
                    <a:chOff x="4427984" y="1052736"/>
                    <a:chExt cx="4428492" cy="2625725"/>
                  </a:xfrm>
                </p:grpSpPr>
                <p:pic>
                  <p:nvPicPr>
                    <p:cNvPr id="72" name="Рисунок 71" descr="D:\PROFILES\Kabanova.PK\Documents\Задача автоГРП\картинки\рисунки\элемент разработки.png"/>
                    <p:cNvPicPr/>
                    <p:nvPr/>
                  </p:nvPicPr>
                  <p:blipFill rotWithShape="1">
                    <a:blip r:embed="rId2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3607" t="12457" r="6409" b="4377"/>
                    <a:stretch/>
                  </p:blipFill>
                  <p:spPr bwMode="auto">
                    <a:xfrm>
                      <a:off x="4427984" y="1052736"/>
                      <a:ext cx="4428492" cy="262572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53640926-AAD7-44D8-BBD7-CCE9431645EC}">
                        <a14:shadowObscured xmlns:a14="http://schemas.microsoft.com/office/drawing/2010/main"/>
                      </a:ext>
                    </a:extLst>
                  </p:spPr>
                </p:pic>
                <p:sp>
                  <p:nvSpPr>
                    <p:cNvPr id="7" name="Прямоугольник 6"/>
                    <p:cNvSpPr/>
                    <p:nvPr/>
                  </p:nvSpPr>
                  <p:spPr>
                    <a:xfrm>
                      <a:off x="5724128" y="1628800"/>
                      <a:ext cx="2016224" cy="1008112"/>
                    </a:xfrm>
                    <a:prstGeom prst="rect">
                      <a:avLst/>
                    </a:prstGeom>
                    <a:noFill/>
                    <a:ln w="76200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</p:grpSp>
              <p:sp>
                <p:nvSpPr>
                  <p:cNvPr id="10" name="Прямоугольник 9"/>
                  <p:cNvSpPr/>
                  <p:nvPr/>
                </p:nvSpPr>
                <p:spPr>
                  <a:xfrm>
                    <a:off x="7524328" y="1628800"/>
                    <a:ext cx="216024" cy="216024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sp>
              <p:nvSpPr>
                <p:cNvPr id="56" name="Прямоугольник 55"/>
                <p:cNvSpPr/>
                <p:nvPr/>
              </p:nvSpPr>
              <p:spPr>
                <a:xfrm>
                  <a:off x="5724128" y="1556792"/>
                  <a:ext cx="1008112" cy="576064"/>
                </a:xfrm>
                <a:prstGeom prst="rect">
                  <a:avLst/>
                </a:prstGeom>
                <a:noFill/>
                <a:ln w="762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59" name="Прямоугольник 58"/>
              <p:cNvSpPr/>
              <p:nvPr/>
            </p:nvSpPr>
            <p:spPr>
              <a:xfrm>
                <a:off x="6516216" y="1556792"/>
                <a:ext cx="288032" cy="3600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cxnSp>
          <p:nvCxnSpPr>
            <p:cNvPr id="69" name="Прямая со стрелкой 68"/>
            <p:cNvCxnSpPr/>
            <p:nvPr/>
          </p:nvCxnSpPr>
          <p:spPr>
            <a:xfrm>
              <a:off x="6175523" y="2060848"/>
              <a:ext cx="1080120" cy="0"/>
            </a:xfrm>
            <a:prstGeom prst="straightConnector1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headEnd type="arrow" w="sm" len="med"/>
              <a:tailEnd type="arrow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Прямая со стрелкой 91"/>
            <p:cNvCxnSpPr/>
            <p:nvPr/>
          </p:nvCxnSpPr>
          <p:spPr>
            <a:xfrm>
              <a:off x="5868144" y="1376772"/>
              <a:ext cx="0" cy="540060"/>
            </a:xfrm>
            <a:prstGeom prst="straightConnector1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headEnd type="arrow" w="sm" len="med"/>
              <a:tailEnd type="arrow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7" name="Прямоугольник 76"/>
                <p:cNvSpPr/>
                <p:nvPr/>
              </p:nvSpPr>
              <p:spPr>
                <a:xfrm>
                  <a:off x="6520390" y="2060848"/>
                  <a:ext cx="427874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ru-RU" sz="14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</a:rPr>
                          <m:t>2</m:t>
                        </m:r>
                        <m:r>
                          <a:rPr lang="en-US" sz="1400" b="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</a:rPr>
                          <m:t>𝑎</m:t>
                        </m:r>
                      </m:oMath>
                    </m:oMathPara>
                  </a14:m>
                  <a:endParaRPr lang="ru-RU" sz="1400" i="1" dirty="0"/>
                </a:p>
              </p:txBody>
            </p:sp>
          </mc:Choice>
          <mc:Fallback xmlns="">
            <p:sp>
              <p:nvSpPr>
                <p:cNvPr id="77" name="Прямоугольник 7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20390" y="2060848"/>
                  <a:ext cx="427874" cy="307777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3" name="Прямоугольник 92"/>
                <p:cNvSpPr/>
                <p:nvPr/>
              </p:nvSpPr>
              <p:spPr>
                <a:xfrm>
                  <a:off x="5515869" y="1492913"/>
                  <a:ext cx="424283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ru-RU" sz="14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</a:rPr>
                          <m:t>2</m:t>
                        </m:r>
                        <m:r>
                          <a:rPr lang="en-US" sz="14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</a:rPr>
                          <m:t>𝑏</m:t>
                        </m:r>
                      </m:oMath>
                    </m:oMathPara>
                  </a14:m>
                  <a:endParaRPr lang="ru-RU" sz="1400" i="1" dirty="0"/>
                </a:p>
              </p:txBody>
            </p:sp>
          </mc:Choice>
          <mc:Fallback xmlns="">
            <p:sp>
              <p:nvSpPr>
                <p:cNvPr id="93" name="Прямоугольник 9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15869" y="1492913"/>
                  <a:ext cx="424283" cy="307777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b="-2273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06" name="Прямая соединительная линия 105"/>
          <p:cNvCxnSpPr/>
          <p:nvPr/>
        </p:nvCxnSpPr>
        <p:spPr>
          <a:xfrm>
            <a:off x="495122" y="3717032"/>
            <a:ext cx="3637962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Рисунок 29" descr="D:\PROFILES\Kabanova.PK\Documents\Задача автоГРП\Картинки\ВКР\pc(xf)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46"/>
          <a:stretch/>
        </p:blipFill>
        <p:spPr bwMode="auto">
          <a:xfrm>
            <a:off x="4355976" y="2060848"/>
            <a:ext cx="4681738" cy="312791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1" name="Прямоугольник 30"/>
              <p:cNvSpPr/>
              <p:nvPr/>
            </p:nvSpPr>
            <p:spPr>
              <a:xfrm>
                <a:off x="1691680" y="3356992"/>
                <a:ext cx="1170257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/>
                        </a:rPr>
                        <m:t>𝑎</m:t>
                      </m:r>
                      <m:r>
                        <a:rPr lang="en-US" sz="14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/>
                        </a:rPr>
                        <m:t>, </m:t>
                      </m:r>
                      <m:r>
                        <a:rPr lang="en-US" sz="14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/>
                        </a:rPr>
                        <m:t>𝑏</m:t>
                      </m:r>
                      <m:r>
                        <a:rPr lang="en-US" sz="14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/>
                        </a:rPr>
                        <m:t>=</m:t>
                      </m:r>
                      <m:r>
                        <a:rPr lang="en-US" sz="14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/>
                        </a:rPr>
                        <m:t>𝑐𝑜𝑛𝑠𝑡</m:t>
                      </m:r>
                    </m:oMath>
                  </m:oMathPara>
                </a14:m>
                <a:endParaRPr lang="ru-RU" sz="1400" i="1" dirty="0"/>
              </a:p>
            </p:txBody>
          </p:sp>
        </mc:Choice>
        <mc:Fallback xmlns="">
          <p:sp>
            <p:nvSpPr>
              <p:cNvPr id="31" name="Прямоугольник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680" y="3356992"/>
                <a:ext cx="1170257" cy="30777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Группа 2"/>
          <p:cNvGrpSpPr/>
          <p:nvPr/>
        </p:nvGrpSpPr>
        <p:grpSpPr>
          <a:xfrm>
            <a:off x="467544" y="4509120"/>
            <a:ext cx="3888432" cy="1015663"/>
            <a:chOff x="4749217" y="4645585"/>
            <a:chExt cx="3888432" cy="1015663"/>
          </a:xfrm>
        </p:grpSpPr>
        <p:sp>
          <p:nvSpPr>
            <p:cNvPr id="79" name="Прямоугольник 78"/>
            <p:cNvSpPr/>
            <p:nvPr/>
          </p:nvSpPr>
          <p:spPr>
            <a:xfrm>
              <a:off x="5082924" y="4797152"/>
              <a:ext cx="3554725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ru-RU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Существует некая критическая длина </a:t>
              </a:r>
              <a:r>
                <a:rPr lang="ru-RU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трещины, после достижения которой происходит сдерживание ее роста</a:t>
              </a:r>
              <a:r>
                <a:rPr lang="ru-RU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749217" y="4645585"/>
              <a:ext cx="398847" cy="1015663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>
                <a:spcBef>
                  <a:spcPts val="800"/>
                </a:spcBef>
              </a:pPr>
              <a:r>
                <a:rPr lang="en-US" sz="6000" i="1" dirty="0" smtClean="0"/>
                <a:t>!</a:t>
              </a:r>
              <a:endParaRPr lang="ru-RU" sz="6000" i="1" dirty="0" smtClean="0"/>
            </a:p>
          </p:txBody>
        </p:sp>
      </p:grpSp>
    </p:spTree>
    <p:extLst>
      <p:ext uri="{BB962C8B-B14F-4D97-AF65-F5344CB8AC3E}">
        <p14:creationId xmlns:p14="http://schemas.microsoft.com/office/powerpoint/2010/main" val="637979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Autofit/>
          </a:bodyPr>
          <a:lstStyle/>
          <a:p>
            <a:pPr algn="l"/>
            <a:r>
              <a:rPr lang="ru-RU" sz="22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Цели, задачи</a:t>
            </a:r>
            <a:endParaRPr lang="ru-RU" sz="2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47260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800" i="1" u="sng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 </a:t>
            </a:r>
            <a:r>
              <a:rPr lang="ru-RU" sz="1800" i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исследования:</a:t>
            </a:r>
          </a:p>
          <a:p>
            <a:pPr marL="0" indent="0" algn="just">
              <a:buNone/>
            </a:pP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моделирование давления инициации трещины на нагнетательной скважине с учетом пороупругих эффектов методом численного моделирования.</a:t>
            </a:r>
          </a:p>
          <a:p>
            <a:pPr marL="0" indent="0" algn="just">
              <a:buNone/>
            </a:pPr>
            <a:endParaRPr lang="ru-RU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ru-RU" sz="1800" i="1" u="sng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Задачи:</a:t>
            </a:r>
          </a:p>
          <a:p>
            <a:pPr algn="just">
              <a:buAutoNum type="arabicParenR"/>
            </a:pP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Обзор литературы про проблематике обнаружения, контроля и моделирования трещин </a:t>
            </a:r>
            <a:r>
              <a:rPr lang="ru-RU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автоГРП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buAutoNum type="arabicParenR"/>
            </a:pP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Построение физико-математической модели задачи.</a:t>
            </a:r>
          </a:p>
          <a:p>
            <a:pPr algn="just">
              <a:buAutoNum type="arabicParenR"/>
            </a:pP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Численная реализация задачи:</a:t>
            </a:r>
          </a:p>
          <a:p>
            <a:pPr marL="714375" algn="just"/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идродинамической части;</a:t>
            </a:r>
          </a:p>
          <a:p>
            <a:pPr marL="714375" algn="just"/>
            <a:r>
              <a:rPr lang="ru-RU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пороупругой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части.</a:t>
            </a:r>
          </a:p>
          <a:p>
            <a:pPr algn="just">
              <a:buFont typeface="+mj-lt"/>
              <a:buAutoNum type="arabicParenR" startAt="4"/>
            </a:pP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Валидация модели на конечно-элементном решении.</a:t>
            </a:r>
          </a:p>
          <a:p>
            <a:pPr algn="just">
              <a:buFont typeface="+mj-lt"/>
              <a:buAutoNum type="arabicParenR" startAt="4"/>
            </a:pP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Поиск критерия распространения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трещины.</a:t>
            </a:r>
          </a:p>
          <a:p>
            <a:pPr algn="just">
              <a:buFont typeface="+mj-lt"/>
              <a:buAutoNum type="arabicParenR" startAt="4"/>
            </a:pP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Поиск критического давления жидкости в скважине.</a:t>
            </a:r>
          </a:p>
          <a:p>
            <a:pPr algn="just">
              <a:buFont typeface="+mj-lt"/>
              <a:buAutoNum type="arabicParenR" startAt="4"/>
            </a:pP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Исследование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зависимости критического давления от параметров пласта и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разработки.</a:t>
            </a:r>
          </a:p>
          <a:p>
            <a:pPr marL="0" indent="0" algn="just">
              <a:buNone/>
            </a:pPr>
            <a:endParaRPr lang="ru-RU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ru-RU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3</a:t>
            </a:fld>
            <a:endParaRPr lang="ru-RU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467544" y="764704"/>
            <a:ext cx="820891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467544" y="1052736"/>
            <a:ext cx="8208912" cy="1008112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2564904"/>
            <a:ext cx="8208912" cy="3672408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0297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7" t="21162" r="7941" b="15155"/>
          <a:stretch/>
        </p:blipFill>
        <p:spPr bwMode="auto">
          <a:xfrm>
            <a:off x="2392449" y="4283745"/>
            <a:ext cx="2107543" cy="180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424936" cy="490066"/>
          </a:xfrm>
        </p:spPr>
        <p:txBody>
          <a:bodyPr>
            <a:noAutofit/>
          </a:bodyPr>
          <a:lstStyle/>
          <a:p>
            <a:pPr algn="l"/>
            <a:r>
              <a:rPr lang="ru-RU" sz="22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Методы моделирования трещин автоГРП</a:t>
            </a:r>
            <a:endParaRPr lang="ru-RU" sz="2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4</a:t>
            </a:fld>
            <a:endParaRPr lang="ru-RU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467544" y="764704"/>
            <a:ext cx="820891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395536" y="6228601"/>
            <a:ext cx="849694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1.Hagoort </a:t>
            </a:r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J. </a:t>
            </a:r>
            <a:r>
              <a:rPr lang="en-US" sz="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Waterflood</a:t>
            </a:r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-induced hydraulic fracturing. PhD. Thesis, Delft Technical University, 1981. 244 p</a:t>
            </a:r>
            <a:r>
              <a:rPr lang="en-US" sz="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8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Koning</a:t>
            </a:r>
            <a:r>
              <a:rPr lang="en-US" sz="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E.J.L. Fractured water-injection wells. Analytical modelling of fracture propagation. SPE 14684, 1985</a:t>
            </a:r>
            <a:r>
              <a:rPr lang="en-US" sz="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Dikken</a:t>
            </a:r>
            <a:r>
              <a:rPr lang="en-US" sz="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B.J. and </a:t>
            </a:r>
            <a:r>
              <a:rPr lang="en-US" sz="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Niko </a:t>
            </a:r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Waterflood</a:t>
            </a:r>
            <a:r>
              <a:rPr lang="en-US" sz="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-Induced </a:t>
            </a:r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Fractures: A Simulation Study of Their Propagation and Effects on </a:t>
            </a:r>
            <a:r>
              <a:rPr lang="en-US" sz="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Waterflood</a:t>
            </a:r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Sweep </a:t>
            </a:r>
            <a:r>
              <a:rPr lang="en-US" sz="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Efficiency, Sept</a:t>
            </a:r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8-11</a:t>
            </a:r>
            <a:r>
              <a:rPr lang="ru-RU" sz="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1987.</a:t>
            </a:r>
            <a:endParaRPr lang="en-US" sz="8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Clifford </a:t>
            </a:r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P. J. Simulation of </a:t>
            </a:r>
            <a:r>
              <a:rPr lang="en-US" sz="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waterflood</a:t>
            </a:r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fracture growth with coupled fluid flow, temperature and rock elasticity. </a:t>
            </a:r>
            <a:r>
              <a:rPr lang="en-US" sz="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1989</a:t>
            </a:r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P. 23-44.</a:t>
            </a:r>
            <a:endParaRPr lang="ru-RU" sz="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9" name="Группа 18"/>
          <p:cNvGrpSpPr/>
          <p:nvPr/>
        </p:nvGrpSpPr>
        <p:grpSpPr>
          <a:xfrm>
            <a:off x="4788024" y="3972735"/>
            <a:ext cx="3816424" cy="2048553"/>
            <a:chOff x="4581960" y="3684703"/>
            <a:chExt cx="3816424" cy="2048553"/>
          </a:xfrm>
        </p:grpSpPr>
        <p:sp>
          <p:nvSpPr>
            <p:cNvPr id="24" name="Прямоугольник 23"/>
            <p:cNvSpPr/>
            <p:nvPr/>
          </p:nvSpPr>
          <p:spPr>
            <a:xfrm>
              <a:off x="4581960" y="3684703"/>
              <a:ext cx="3816424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Последовательное гидродинамическое и геомеханическое моделирование</a:t>
              </a:r>
              <a:endParaRPr lang="ru-RU" sz="1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9" name="Группа 28"/>
            <p:cNvGrpSpPr/>
            <p:nvPr/>
          </p:nvGrpSpPr>
          <p:grpSpPr>
            <a:xfrm>
              <a:off x="4682230" y="4118883"/>
              <a:ext cx="1392061" cy="678270"/>
              <a:chOff x="4211961" y="2546185"/>
              <a:chExt cx="2448273" cy="1657993"/>
            </a:xfrm>
          </p:grpSpPr>
          <p:sp>
            <p:nvSpPr>
              <p:cNvPr id="38" name="Скругленный прямоугольник 37"/>
              <p:cNvSpPr/>
              <p:nvPr/>
            </p:nvSpPr>
            <p:spPr>
              <a:xfrm>
                <a:off x="4211961" y="2620002"/>
                <a:ext cx="2448273" cy="1584176"/>
              </a:xfrm>
              <a:prstGeom prst="round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39" name="Picture 2" descr="ÐÐ°ÑÑÐ¸Ð½ÐºÐ¸ Ð¿Ð¾ Ð·Ð°Ð¿ÑÐ¾ÑÑ reservoir modeling simulator pressure 2D tnavigator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43404" y="3076116"/>
                <a:ext cx="2011961" cy="9520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0" name="TextBox 39"/>
              <p:cNvSpPr txBox="1"/>
              <p:nvPr/>
            </p:nvSpPr>
            <p:spPr>
              <a:xfrm>
                <a:off x="4211961" y="2546185"/>
                <a:ext cx="2448273" cy="6018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000" b="1" i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ГД моделирование</a:t>
                </a:r>
                <a:endParaRPr lang="ru-RU" sz="1000" b="1" i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0" name="Группа 29"/>
            <p:cNvGrpSpPr/>
            <p:nvPr/>
          </p:nvGrpSpPr>
          <p:grpSpPr>
            <a:xfrm>
              <a:off x="6916476" y="4394608"/>
              <a:ext cx="1471948" cy="690576"/>
              <a:chOff x="6372200" y="4202230"/>
              <a:chExt cx="2576291" cy="1473829"/>
            </a:xfrm>
          </p:grpSpPr>
          <p:pic>
            <p:nvPicPr>
              <p:cNvPr id="35" name="Picture 4" descr="ÐÐ°ÑÑÐ¸Ð½ÐºÐ¸ Ð¿Ð¾ Ð·Ð°Ð¿ÑÐ¾ÑÑ geomechanical modeling petrel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25943" y="4663269"/>
                <a:ext cx="1634490" cy="8754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6" name="Скругленный прямоугольник 35"/>
              <p:cNvSpPr/>
              <p:nvPr/>
            </p:nvSpPr>
            <p:spPr>
              <a:xfrm>
                <a:off x="6372200" y="4293096"/>
                <a:ext cx="2448272" cy="1382963"/>
              </a:xfrm>
              <a:prstGeom prst="round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6372200" y="4202230"/>
                <a:ext cx="2576291" cy="5254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000" b="1" i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ГМ моделирование</a:t>
                </a:r>
                <a:endParaRPr lang="ru-RU" sz="1000" b="1" i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1" name="Скругленный прямоугольник 30"/>
            <p:cNvSpPr/>
            <p:nvPr/>
          </p:nvSpPr>
          <p:spPr>
            <a:xfrm>
              <a:off x="5269792" y="5085256"/>
              <a:ext cx="1400400" cy="648000"/>
            </a:xfrm>
            <a:prstGeom prst="roundRect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000" b="1" i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Проверка критерия роста трещины</a:t>
              </a:r>
              <a:endParaRPr lang="ru-RU" sz="10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Выгнутая вправо стрелка 31"/>
            <p:cNvSpPr/>
            <p:nvPr/>
          </p:nvSpPr>
          <p:spPr>
            <a:xfrm rot="3262790">
              <a:off x="6896988" y="5122509"/>
              <a:ext cx="226218" cy="655709"/>
            </a:xfrm>
            <a:prstGeom prst="curved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3" name="Выгнутая вправо стрелка 32"/>
            <p:cNvSpPr/>
            <p:nvPr/>
          </p:nvSpPr>
          <p:spPr>
            <a:xfrm rot="16834101">
              <a:off x="6410756" y="4045090"/>
              <a:ext cx="252695" cy="727854"/>
            </a:xfrm>
            <a:prstGeom prst="curved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4" name="Выгнутая вправо стрелка 33"/>
            <p:cNvSpPr/>
            <p:nvPr/>
          </p:nvSpPr>
          <p:spPr>
            <a:xfrm rot="10012339">
              <a:off x="4723316" y="4883913"/>
              <a:ext cx="273431" cy="542488"/>
            </a:xfrm>
            <a:prstGeom prst="curved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467544" y="971436"/>
            <a:ext cx="8208912" cy="5185157"/>
          </a:xfrm>
          <a:prstGeom prst="rect">
            <a:avLst/>
          </a:prstGeom>
          <a:noFill/>
          <a:ln w="9525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67544" y="971436"/>
            <a:ext cx="8197817" cy="369332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467546" y="3491716"/>
            <a:ext cx="8197815" cy="369332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467544" y="930206"/>
            <a:ext cx="82089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Аналитические подходы</a:t>
            </a:r>
            <a:r>
              <a:rPr lang="en-US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aseline="30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1,2</a:t>
            </a: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7546" y="3522494"/>
            <a:ext cx="81978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Численные подходы</a:t>
            </a:r>
            <a:r>
              <a:rPr lang="en-US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aseline="30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3,4</a:t>
            </a: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4716016" y="3972735"/>
            <a:ext cx="0" cy="2048553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Группа 26"/>
          <p:cNvGrpSpPr/>
          <p:nvPr/>
        </p:nvGrpSpPr>
        <p:grpSpPr>
          <a:xfrm>
            <a:off x="6012160" y="1470008"/>
            <a:ext cx="2520280" cy="1814976"/>
            <a:chOff x="3995936" y="1398000"/>
            <a:chExt cx="2520280" cy="181497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Прямоугольник 2"/>
                <p:cNvSpPr/>
                <p:nvPr/>
              </p:nvSpPr>
              <p:spPr>
                <a:xfrm>
                  <a:off x="4021974" y="1893818"/>
                  <a:ext cx="2494242" cy="38305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ru-RU" sz="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800" i="1">
                                <a:latin typeface="Cambria Math"/>
                              </a:rPr>
                              <m:t>𝑤</m:t>
                            </m:r>
                          </m:e>
                          <m:sub>
                            <m:r>
                              <a:rPr lang="en-US" sz="800" i="1">
                                <a:latin typeface="Cambria Math"/>
                              </a:rPr>
                              <m:t>𝑓</m:t>
                            </m:r>
                          </m:sub>
                        </m:sSub>
                        <m:r>
                          <a:rPr lang="en-US" sz="800" i="1"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ru-RU" sz="8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800" i="1">
                                <a:latin typeface="Cambria Math"/>
                              </a:rPr>
                              <m:t>2</m:t>
                            </m:r>
                            <m:d>
                              <m:dPr>
                                <m:ctrlPr>
                                  <a:rPr lang="ru-RU" sz="800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800" i="1">
                                    <a:latin typeface="Cambria Math"/>
                                  </a:rPr>
                                  <m:t>1</m:t>
                                </m:r>
                                <m:r>
                                  <a:rPr lang="en-US" sz="800" i="1">
                                    <a:latin typeface="Cambria Math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ru-RU" sz="800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800" i="1">
                                        <a:latin typeface="Cambria Math"/>
                                      </a:rPr>
                                      <m:t>𝜈</m:t>
                                    </m:r>
                                  </m:e>
                                  <m:sup>
                                    <m:r>
                                      <a:rPr lang="en-US" sz="800" i="1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d>
                            <m:sSub>
                              <m:sSubPr>
                                <m:ctrlPr>
                                  <a:rPr lang="ru-RU" sz="8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800" i="1">
                                    <a:latin typeface="Cambria Math"/>
                                  </a:rPr>
                                  <m:t>𝐿</m:t>
                                </m:r>
                              </m:e>
                              <m:sub>
                                <m:r>
                                  <a:rPr lang="en-US" sz="800" i="1">
                                    <a:latin typeface="Cambria Math"/>
                                  </a:rPr>
                                  <m:t>𝑓</m:t>
                                </m:r>
                              </m:sub>
                            </m:sSub>
                          </m:num>
                          <m:den>
                            <m:r>
                              <a:rPr lang="en-US" sz="800" i="1">
                                <a:latin typeface="Cambria Math"/>
                              </a:rPr>
                              <m:t>𝐸</m:t>
                            </m:r>
                          </m:den>
                        </m:f>
                        <m:d>
                          <m:dPr>
                            <m:ctrlPr>
                              <a:rPr lang="ru-RU" sz="800" i="1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ru-RU" sz="8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800" i="1">
                                    <a:latin typeface="Cambria Math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sz="800" i="1">
                                    <a:latin typeface="Cambria Math"/>
                                  </a:rPr>
                                  <m:t>𝑓</m:t>
                                </m:r>
                              </m:sub>
                            </m:sSub>
                            <m:r>
                              <a:rPr lang="en-US" sz="800" i="1"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ru-RU" sz="8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800" i="1">
                                    <a:latin typeface="Cambria Math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sz="800" i="1">
                                    <a:latin typeface="Cambria Math"/>
                                  </a:rPr>
                                  <m:t>h</m:t>
                                </m:r>
                              </m:sub>
                            </m:sSub>
                            <m:r>
                              <a:rPr lang="en-US" sz="800" i="1">
                                <a:latin typeface="Cambria Math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ru-RU" sz="8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800" i="1">
                                    <a:latin typeface="Cambria Math"/>
                                  </a:rPr>
                                  <m:t>𝜆</m:t>
                                </m:r>
                              </m:num>
                              <m:den>
                                <m:r>
                                  <a:rPr lang="en-US" sz="800" i="1">
                                    <a:latin typeface="Cambria Math"/>
                                  </a:rPr>
                                  <m:t>1</m:t>
                                </m:r>
                                <m:r>
                                  <a:rPr lang="en-US" sz="800" i="1"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sz="800" i="1">
                                    <a:latin typeface="Cambria Math"/>
                                  </a:rPr>
                                  <m:t>2</m:t>
                                </m:r>
                                <m:r>
                                  <a:rPr lang="en-US" sz="800" i="1">
                                    <a:latin typeface="Cambria Math"/>
                                  </a:rPr>
                                  <m:t>𝜆</m:t>
                                </m:r>
                              </m:den>
                            </m:f>
                            <m:r>
                              <a:rPr lang="en-US" sz="800" i="1">
                                <a:latin typeface="Cambria Math"/>
                              </a:rPr>
                              <m:t>𝐴</m:t>
                            </m:r>
                            <m:r>
                              <a:rPr lang="en-US" sz="800" i="1">
                                <a:latin typeface="Cambria Math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ru-RU" sz="8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800" i="1">
                                    <a:latin typeface="Cambria Math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sz="800" i="1">
                                    <a:latin typeface="Cambria Math"/>
                                  </a:rPr>
                                  <m:t>𝑓</m:t>
                                </m:r>
                              </m:sub>
                            </m:sSub>
                            <m:r>
                              <a:rPr lang="en-US" sz="800" i="1"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ru-RU" sz="8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800" i="1">
                                    <a:latin typeface="Cambria Math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sz="800" i="1">
                                    <a:latin typeface="Cambria Math"/>
                                  </a:rPr>
                                  <m:t>𝑒</m:t>
                                </m:r>
                              </m:sub>
                            </m:sSub>
                            <m:r>
                              <a:rPr lang="en-US" sz="800" i="1">
                                <a:latin typeface="Cambria Math"/>
                              </a:rPr>
                              <m:t>)</m:t>
                            </m:r>
                          </m:e>
                        </m:d>
                      </m:oMath>
                    </m:oMathPara>
                  </a14:m>
                  <a:endParaRPr lang="ru-RU" sz="800" dirty="0"/>
                </a:p>
              </p:txBody>
            </p:sp>
          </mc:Choice>
          <mc:Fallback xmlns="">
            <p:sp>
              <p:nvSpPr>
                <p:cNvPr id="3" name="Прямоугольник 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21974" y="1893818"/>
                  <a:ext cx="2494242" cy="383054"/>
                </a:xfrm>
                <a:prstGeom prst="rect">
                  <a:avLst/>
                </a:prstGeom>
                <a:blipFill rotWithShape="1"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Прямоугольник 9"/>
                <p:cNvSpPr/>
                <p:nvPr/>
              </p:nvSpPr>
              <p:spPr>
                <a:xfrm>
                  <a:off x="3995936" y="2308745"/>
                  <a:ext cx="2520280" cy="32816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ru-RU" sz="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800" i="1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sz="800" i="1">
                                <a:latin typeface="Cambria Math"/>
                              </a:rPr>
                              <m:t>𝑓𝑜𝑐</m:t>
                            </m:r>
                          </m:sub>
                        </m:sSub>
                        <m:r>
                          <a:rPr lang="en-US" sz="800" i="1">
                            <a:latin typeface="Cambria Math"/>
                          </a:rPr>
                          <m:t>=</m:t>
                        </m:r>
                        <m:sSub>
                          <m:sSubPr>
                            <m:ctrlPr>
                              <a:rPr lang="ru-RU" sz="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800" i="1"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en-US" sz="800" i="1">
                                <a:latin typeface="Cambria Math"/>
                              </a:rPr>
                              <m:t>h</m:t>
                            </m:r>
                          </m:sub>
                        </m:sSub>
                        <m:r>
                          <a:rPr lang="en-US" sz="800" i="1">
                            <a:latin typeface="Cambria Math"/>
                          </a:rPr>
                          <m:t>+</m:t>
                        </m:r>
                        <m:f>
                          <m:fPr>
                            <m:ctrlPr>
                              <a:rPr lang="ru-RU" sz="8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800" i="1">
                                <a:latin typeface="Cambria Math"/>
                              </a:rPr>
                              <m:t>𝜆</m:t>
                            </m:r>
                          </m:num>
                          <m:den>
                            <m:r>
                              <a:rPr lang="en-US" sz="800" i="1">
                                <a:latin typeface="Cambria Math"/>
                              </a:rPr>
                              <m:t>1</m:t>
                            </m:r>
                            <m:r>
                              <a:rPr lang="en-US" sz="800" i="1">
                                <a:latin typeface="Cambria Math"/>
                              </a:rPr>
                              <m:t>+</m:t>
                            </m:r>
                            <m:r>
                              <a:rPr lang="en-US" sz="800" i="1">
                                <a:latin typeface="Cambria Math"/>
                              </a:rPr>
                              <m:t>2</m:t>
                            </m:r>
                            <m:r>
                              <a:rPr lang="en-US" sz="800" i="1">
                                <a:latin typeface="Cambria Math"/>
                              </a:rPr>
                              <m:t>𝜆</m:t>
                            </m:r>
                          </m:den>
                        </m:f>
                        <m:r>
                          <a:rPr lang="en-US" sz="800" i="1">
                            <a:latin typeface="Cambria Math"/>
                          </a:rPr>
                          <m:t>𝐴</m:t>
                        </m:r>
                        <m:r>
                          <a:rPr lang="en-US" sz="800" i="1"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ru-RU" sz="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800" i="1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sz="800" i="1">
                                <a:latin typeface="Cambria Math"/>
                              </a:rPr>
                              <m:t>𝑓𝑜𝑐</m:t>
                            </m:r>
                          </m:sub>
                        </m:sSub>
                        <m:r>
                          <a:rPr lang="en-US" sz="800" i="1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ru-RU" sz="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800" i="1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sz="800" i="1">
                                <a:latin typeface="Cambria Math"/>
                              </a:rPr>
                              <m:t>𝑒</m:t>
                            </m:r>
                          </m:sub>
                        </m:sSub>
                        <m:r>
                          <a:rPr lang="en-US" sz="800" i="1"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ru-RU" sz="800" dirty="0"/>
                </a:p>
              </p:txBody>
            </p:sp>
          </mc:Choice>
          <mc:Fallback xmlns="">
            <p:sp>
              <p:nvSpPr>
                <p:cNvPr id="10" name="Прямоугольник 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95936" y="2308745"/>
                  <a:ext cx="2520280" cy="328167"/>
                </a:xfrm>
                <a:prstGeom prst="rect">
                  <a:avLst/>
                </a:prstGeom>
                <a:blipFill rotWithShape="1"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Прямоугольник 10"/>
                <p:cNvSpPr/>
                <p:nvPr/>
              </p:nvSpPr>
              <p:spPr>
                <a:xfrm>
                  <a:off x="4021974" y="2686344"/>
                  <a:ext cx="2494242" cy="478016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ru-RU" sz="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800" i="1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sz="800" i="1">
                                <a:latin typeface="Cambria Math"/>
                              </a:rPr>
                              <m:t>𝑓𝑝</m:t>
                            </m:r>
                          </m:sub>
                        </m:sSub>
                        <m:r>
                          <a:rPr lang="en-US" sz="800" i="1">
                            <a:latin typeface="Cambria Math"/>
                          </a:rPr>
                          <m:t>=</m:t>
                        </m:r>
                        <m:sSub>
                          <m:sSubPr>
                            <m:ctrlPr>
                              <a:rPr lang="ru-RU" sz="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800" i="1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sz="800" i="1">
                                <a:latin typeface="Cambria Math"/>
                              </a:rPr>
                              <m:t>𝑓𝑜𝑐</m:t>
                            </m:r>
                          </m:sub>
                        </m:sSub>
                        <m:r>
                          <a:rPr lang="en-US" sz="800" i="1">
                            <a:latin typeface="Cambria Math"/>
                          </a:rPr>
                          <m:t>+ </m:t>
                        </m:r>
                        <m:f>
                          <m:fPr>
                            <m:ctrlPr>
                              <a:rPr lang="ru-RU" sz="800" i="1">
                                <a:latin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ru-RU" sz="8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800" i="1">
                                    <a:latin typeface="Cambria Math"/>
                                  </a:rPr>
                                  <m:t>𝐾</m:t>
                                </m:r>
                              </m:e>
                              <m:sub>
                                <m:r>
                                  <a:rPr lang="en-US" sz="800" i="1">
                                    <a:latin typeface="Cambria Math"/>
                                  </a:rPr>
                                  <m:t>𝐼𝑐𝑟</m:t>
                                </m:r>
                              </m:sub>
                            </m:sSub>
                            <m:r>
                              <a:rPr lang="en-US" sz="800" i="1">
                                <a:latin typeface="Cambria Math"/>
                              </a:rPr>
                              <m:t>/</m:t>
                            </m:r>
                            <m:rad>
                              <m:radPr>
                                <m:degHide m:val="on"/>
                                <m:ctrlPr>
                                  <a:rPr lang="ru-RU" sz="800" i="1">
                                    <a:latin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800" i="1">
                                    <a:latin typeface="Cambria Math"/>
                                  </a:rPr>
                                  <m:t>𝜋</m:t>
                                </m:r>
                                <m:sSub>
                                  <m:sSubPr>
                                    <m:ctrlPr>
                                      <a:rPr lang="ru-RU" sz="8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800" i="1">
                                        <a:latin typeface="Cambria Math"/>
                                      </a:rPr>
                                      <m:t>𝐿</m:t>
                                    </m:r>
                                  </m:e>
                                  <m:sub>
                                    <m:r>
                                      <a:rPr lang="en-US" sz="800" i="1">
                                        <a:latin typeface="Cambria Math"/>
                                      </a:rPr>
                                      <m:t>𝑓</m:t>
                                    </m:r>
                                  </m:sub>
                                </m:sSub>
                              </m:e>
                            </m:rad>
                          </m:num>
                          <m:den>
                            <m:d>
                              <m:dPr>
                                <m:ctrlPr>
                                  <a:rPr lang="ru-RU" sz="800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800" i="1">
                                    <a:latin typeface="Cambria Math"/>
                                  </a:rPr>
                                  <m:t>1</m:t>
                                </m:r>
                                <m:r>
                                  <a:rPr lang="en-US" sz="800" i="1">
                                    <a:latin typeface="Cambria Math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ru-RU" sz="800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800" i="1">
                                        <a:latin typeface="Cambria Math"/>
                                      </a:rPr>
                                      <m:t>𝜆</m:t>
                                    </m:r>
                                  </m:num>
                                  <m:den>
                                    <m:r>
                                      <a:rPr lang="en-US" sz="800" i="1">
                                        <a:latin typeface="Cambria Math"/>
                                      </a:rPr>
                                      <m:t>1</m:t>
                                    </m:r>
                                    <m:r>
                                      <a:rPr lang="en-US" sz="800" i="1">
                                        <a:latin typeface="Cambria Math"/>
                                      </a:rPr>
                                      <m:t>+</m:t>
                                    </m:r>
                                    <m:r>
                                      <a:rPr lang="en-US" sz="800" i="1">
                                        <a:latin typeface="Cambria Math"/>
                                      </a:rPr>
                                      <m:t>2</m:t>
                                    </m:r>
                                    <m:r>
                                      <a:rPr lang="en-US" sz="800" i="1">
                                        <a:latin typeface="Cambria Math"/>
                                      </a:rPr>
                                      <m:t>𝜆</m:t>
                                    </m:r>
                                  </m:den>
                                </m:f>
                                <m:r>
                                  <a:rPr lang="en-US" sz="800" i="1">
                                    <a:latin typeface="Cambria Math"/>
                                  </a:rPr>
                                  <m:t>𝐴</m:t>
                                </m:r>
                              </m:e>
                            </m:d>
                          </m:den>
                        </m:f>
                      </m:oMath>
                    </m:oMathPara>
                  </a14:m>
                  <a:endParaRPr lang="ru-RU" sz="800" dirty="0"/>
                </a:p>
              </p:txBody>
            </p:sp>
          </mc:Choice>
          <mc:Fallback xmlns="">
            <p:sp>
              <p:nvSpPr>
                <p:cNvPr id="11" name="Прямоугольник 1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21974" y="2686344"/>
                  <a:ext cx="2494242" cy="478016"/>
                </a:xfrm>
                <a:prstGeom prst="rect">
                  <a:avLst/>
                </a:prstGeom>
                <a:blipFill rotWithShape="1"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8" name="TextBox 17"/>
            <p:cNvSpPr txBox="1"/>
            <p:nvPr/>
          </p:nvSpPr>
          <p:spPr>
            <a:xfrm>
              <a:off x="3995936" y="1398001"/>
              <a:ext cx="25202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i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Параметры распространения трещины</a:t>
              </a:r>
              <a:endParaRPr lang="ru-RU" sz="1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Скругленный прямоугольник 24"/>
            <p:cNvSpPr/>
            <p:nvPr/>
          </p:nvSpPr>
          <p:spPr>
            <a:xfrm>
              <a:off x="3995936" y="1398000"/>
              <a:ext cx="2520280" cy="1814976"/>
            </a:xfrm>
            <a:prstGeom prst="roundRect">
              <a:avLst/>
            </a:prstGeom>
            <a:noFill/>
            <a:ln w="6350">
              <a:solidFill>
                <a:schemeClr val="accent5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3923928" y="1470008"/>
            <a:ext cx="1934622" cy="1814976"/>
            <a:chOff x="6597818" y="1420623"/>
            <a:chExt cx="1934622" cy="181497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Прямоугольник 12"/>
                <p:cNvSpPr/>
                <p:nvPr/>
              </p:nvSpPr>
              <p:spPr>
                <a:xfrm>
                  <a:off x="6600036" y="1906063"/>
                  <a:ext cx="1932404" cy="226793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ru-RU" sz="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800" i="1"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en-US" sz="800" i="1">
                                <a:latin typeface="Cambria Math"/>
                              </a:rPr>
                              <m:t>h</m:t>
                            </m:r>
                          </m:sub>
                        </m:sSub>
                        <m:r>
                          <a:rPr lang="en-US" sz="800" i="1">
                            <a:latin typeface="Cambria Math"/>
                          </a:rPr>
                          <m:t>=</m:t>
                        </m:r>
                        <m:sSub>
                          <m:sSubPr>
                            <m:ctrlPr>
                              <a:rPr lang="ru-RU" sz="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800" i="1"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en-US" sz="800" i="1">
                                <a:latin typeface="Cambria Math"/>
                              </a:rPr>
                              <m:t>h</m:t>
                            </m:r>
                            <m:r>
                              <a:rPr lang="en-US" sz="800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sz="800" i="1">
                            <a:latin typeface="Cambria Math"/>
                          </a:rPr>
                          <m:t>+∆</m:t>
                        </m:r>
                        <m:sSub>
                          <m:sSubPr>
                            <m:ctrlPr>
                              <a:rPr lang="ru-RU" sz="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800" i="1">
                                <a:latin typeface="Cambria Math"/>
                              </a:rPr>
                              <m:t>𝜎</m:t>
                            </m:r>
                          </m:e>
                          <m:sub>
                            <m:r>
                              <a:rPr lang="en-US" sz="800" i="1">
                                <a:latin typeface="Cambria Math"/>
                              </a:rPr>
                              <m:t>𝑦𝑝</m:t>
                            </m:r>
                          </m:sub>
                        </m:sSub>
                        <m:r>
                          <a:rPr lang="en-US" sz="800" i="1">
                            <a:latin typeface="Cambria Math"/>
                          </a:rPr>
                          <m:t>+∆</m:t>
                        </m:r>
                        <m:sSub>
                          <m:sSubPr>
                            <m:ctrlPr>
                              <a:rPr lang="ru-RU" sz="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800" i="1">
                                <a:latin typeface="Cambria Math"/>
                              </a:rPr>
                              <m:t>𝜎</m:t>
                            </m:r>
                          </m:e>
                          <m:sub>
                            <m:r>
                              <a:rPr lang="en-US" sz="800" i="1">
                                <a:latin typeface="Cambria Math"/>
                              </a:rPr>
                              <m:t>𝑦𝑇</m:t>
                            </m:r>
                          </m:sub>
                        </m:sSub>
                      </m:oMath>
                    </m:oMathPara>
                  </a14:m>
                  <a:endParaRPr lang="ru-RU" sz="800" dirty="0"/>
                </a:p>
              </p:txBody>
            </p:sp>
          </mc:Choice>
          <mc:Fallback xmlns="">
            <p:sp>
              <p:nvSpPr>
                <p:cNvPr id="13" name="Прямоугольник 1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00036" y="1906063"/>
                  <a:ext cx="1932404" cy="226793"/>
                </a:xfrm>
                <a:prstGeom prst="rect">
                  <a:avLst/>
                </a:prstGeom>
                <a:blipFill rotWithShape="1"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Прямоугольник 13"/>
                <p:cNvSpPr/>
                <p:nvPr/>
              </p:nvSpPr>
              <p:spPr>
                <a:xfrm>
                  <a:off x="6597818" y="2242123"/>
                  <a:ext cx="1934622" cy="32278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ru-RU" sz="800" i="1" smtClean="0">
                            <a:latin typeface="Cambria Math"/>
                          </a:rPr>
                          <m:t>∆</m:t>
                        </m:r>
                        <m:sSubSup>
                          <m:sSubSupPr>
                            <m:ctrlPr>
                              <a:rPr lang="ru-RU" sz="800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sz="800" i="1">
                                <a:latin typeface="Cambria Math"/>
                              </a:rPr>
                              <m:t>𝜎</m:t>
                            </m:r>
                          </m:e>
                          <m:sub>
                            <m:r>
                              <a:rPr lang="en-US" sz="800" i="1">
                                <a:latin typeface="Cambria Math"/>
                              </a:rPr>
                              <m:t>𝑦𝑝𝐷</m:t>
                            </m:r>
                          </m:sub>
                          <m:sup>
                            <m:r>
                              <a:rPr lang="ru-RU" sz="800" i="1">
                                <a:latin typeface="Cambria Math"/>
                              </a:rPr>
                              <m:t>(</m:t>
                            </m:r>
                            <m:r>
                              <a:rPr lang="en-US" sz="800" i="1">
                                <a:latin typeface="Cambria Math"/>
                              </a:rPr>
                              <m:t>𝑝𝑠</m:t>
                            </m:r>
                            <m:r>
                              <a:rPr lang="ru-RU" sz="800" i="1">
                                <a:latin typeface="Cambria Math"/>
                              </a:rPr>
                              <m:t>)</m:t>
                            </m:r>
                          </m:sup>
                        </m:sSubSup>
                        <m:r>
                          <a:rPr lang="ru-RU" sz="800" i="1"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ru-RU" sz="8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ru-RU" sz="800" i="1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ru-RU" sz="800" i="1">
                                <a:latin typeface="Cambria Math"/>
                              </a:rPr>
                              <m:t>2</m:t>
                            </m:r>
                          </m:den>
                        </m:f>
                        <m:r>
                          <a:rPr lang="ru-RU" sz="800" i="1">
                            <a:latin typeface="Cambria Math"/>
                          </a:rPr>
                          <m:t>∆</m:t>
                        </m:r>
                        <m:sSub>
                          <m:sSubPr>
                            <m:ctrlPr>
                              <a:rPr lang="ru-RU" sz="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800" i="1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sz="800" i="1">
                                <a:latin typeface="Cambria Math"/>
                              </a:rPr>
                              <m:t>𝐷</m:t>
                            </m:r>
                          </m:sub>
                        </m:sSub>
                        <m:d>
                          <m:dPr>
                            <m:ctrlPr>
                              <a:rPr lang="ru-RU" sz="8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800" i="1">
                                <a:latin typeface="Cambria Math"/>
                              </a:rPr>
                              <m:t>𝑜</m:t>
                            </m:r>
                          </m:e>
                        </m:d>
                        <m:r>
                          <a:rPr lang="ru-RU" sz="800" i="1"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ru-RU" sz="8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ru-RU" sz="800" i="1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ru-RU" sz="800" i="1">
                                <a:latin typeface="Cambria Math"/>
                              </a:rPr>
                              <m:t>4</m:t>
                            </m:r>
                          </m:den>
                        </m:f>
                      </m:oMath>
                    </m:oMathPara>
                  </a14:m>
                  <a:endParaRPr lang="ru-RU" sz="800" dirty="0"/>
                </a:p>
              </p:txBody>
            </p:sp>
          </mc:Choice>
          <mc:Fallback xmlns="">
            <p:sp>
              <p:nvSpPr>
                <p:cNvPr id="14" name="Прямоугольник 1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97818" y="2242123"/>
                  <a:ext cx="1934622" cy="322781"/>
                </a:xfrm>
                <a:prstGeom prst="rect">
                  <a:avLst/>
                </a:prstGeom>
                <a:blipFill rotWithShape="1"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Прямоугольник 14"/>
                <p:cNvSpPr/>
                <p:nvPr/>
              </p:nvSpPr>
              <p:spPr>
                <a:xfrm>
                  <a:off x="6600036" y="2746179"/>
                  <a:ext cx="1932404" cy="32278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ru-RU" sz="800" i="1">
                            <a:latin typeface="Cambria Math"/>
                          </a:rPr>
                          <m:t>∆</m:t>
                        </m:r>
                        <m:sSubSup>
                          <m:sSubSupPr>
                            <m:ctrlPr>
                              <a:rPr lang="ru-RU" sz="800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sz="800" i="1">
                                <a:latin typeface="Cambria Math"/>
                              </a:rPr>
                              <m:t>𝜎</m:t>
                            </m:r>
                          </m:e>
                          <m:sub>
                            <m:r>
                              <a:rPr lang="en-US" sz="800" i="1">
                                <a:latin typeface="Cambria Math"/>
                              </a:rPr>
                              <m:t>𝑥𝑝𝐷</m:t>
                            </m:r>
                          </m:sub>
                          <m:sup>
                            <m:r>
                              <a:rPr lang="ru-RU" sz="800" i="1">
                                <a:latin typeface="Cambria Math"/>
                              </a:rPr>
                              <m:t>(</m:t>
                            </m:r>
                            <m:r>
                              <a:rPr lang="en-US" sz="800" i="1">
                                <a:latin typeface="Cambria Math"/>
                              </a:rPr>
                              <m:t>𝑝𝑠</m:t>
                            </m:r>
                            <m:r>
                              <a:rPr lang="ru-RU" sz="800" i="1">
                                <a:latin typeface="Cambria Math"/>
                              </a:rPr>
                              <m:t>)</m:t>
                            </m:r>
                          </m:sup>
                        </m:sSubSup>
                        <m:r>
                          <a:rPr lang="ru-RU" sz="800" i="1"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ru-RU" sz="8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ru-RU" sz="800" i="1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ru-RU" sz="800" i="1">
                                <a:latin typeface="Cambria Math"/>
                              </a:rPr>
                              <m:t>2</m:t>
                            </m:r>
                          </m:den>
                        </m:f>
                        <m:r>
                          <a:rPr lang="ru-RU" sz="800" i="1">
                            <a:latin typeface="Cambria Math"/>
                          </a:rPr>
                          <m:t>∆</m:t>
                        </m:r>
                        <m:sSub>
                          <m:sSubPr>
                            <m:ctrlPr>
                              <a:rPr lang="ru-RU" sz="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800" i="1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sz="800" i="1">
                                <a:latin typeface="Cambria Math"/>
                              </a:rPr>
                              <m:t>𝐷</m:t>
                            </m:r>
                          </m:sub>
                        </m:sSub>
                        <m:d>
                          <m:dPr>
                            <m:ctrlPr>
                              <a:rPr lang="ru-RU" sz="8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800" i="1">
                                <a:latin typeface="Cambria Math"/>
                              </a:rPr>
                              <m:t>𝑜</m:t>
                            </m:r>
                          </m:e>
                        </m:d>
                        <m:r>
                          <a:rPr lang="ru-RU" sz="800" i="1">
                            <a:latin typeface="Cambria Math"/>
                          </a:rPr>
                          <m:t>+</m:t>
                        </m:r>
                        <m:f>
                          <m:fPr>
                            <m:ctrlPr>
                              <a:rPr lang="ru-RU" sz="8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ru-RU" sz="800" i="1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ru-RU" sz="800" i="1">
                                <a:latin typeface="Cambria Math"/>
                              </a:rPr>
                              <m:t>4</m:t>
                            </m:r>
                          </m:den>
                        </m:f>
                      </m:oMath>
                    </m:oMathPara>
                  </a14:m>
                  <a:endParaRPr lang="ru-RU" sz="800" dirty="0"/>
                </a:p>
              </p:txBody>
            </p:sp>
          </mc:Choice>
          <mc:Fallback xmlns="">
            <p:sp>
              <p:nvSpPr>
                <p:cNvPr id="15" name="Прямоугольник 1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00036" y="2746179"/>
                  <a:ext cx="1932404" cy="322781"/>
                </a:xfrm>
                <a:prstGeom prst="rect">
                  <a:avLst/>
                </a:prstGeom>
                <a:blipFill rotWithShape="1">
                  <a:blip r:embed="rId2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3" name="TextBox 42"/>
            <p:cNvSpPr txBox="1"/>
            <p:nvPr/>
          </p:nvSpPr>
          <p:spPr>
            <a:xfrm>
              <a:off x="6600035" y="1495817"/>
              <a:ext cx="193240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i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Учет пороупругости</a:t>
              </a:r>
              <a:endParaRPr lang="ru-RU" sz="1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2" name="Скругленный прямоугольник 61"/>
            <p:cNvSpPr/>
            <p:nvPr/>
          </p:nvSpPr>
          <p:spPr>
            <a:xfrm>
              <a:off x="6597818" y="1420623"/>
              <a:ext cx="1934622" cy="1814976"/>
            </a:xfrm>
            <a:prstGeom prst="roundRect">
              <a:avLst/>
            </a:prstGeom>
            <a:noFill/>
            <a:ln w="6350">
              <a:solidFill>
                <a:schemeClr val="accent5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1" name="Нашивка 40"/>
          <p:cNvSpPr/>
          <p:nvPr/>
        </p:nvSpPr>
        <p:spPr>
          <a:xfrm>
            <a:off x="3419872" y="1965969"/>
            <a:ext cx="284470" cy="886967"/>
          </a:xfrm>
          <a:prstGeom prst="chevron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pSp>
        <p:nvGrpSpPr>
          <p:cNvPr id="45" name="Группа 44"/>
          <p:cNvGrpSpPr/>
          <p:nvPr/>
        </p:nvGrpSpPr>
        <p:grpSpPr>
          <a:xfrm>
            <a:off x="730963" y="1542537"/>
            <a:ext cx="2400878" cy="1670439"/>
            <a:chOff x="730963" y="1349383"/>
            <a:chExt cx="2400878" cy="1670439"/>
          </a:xfrm>
        </p:grpSpPr>
        <p:sp>
          <p:nvSpPr>
            <p:cNvPr id="42" name="Прямоугольник 41"/>
            <p:cNvSpPr/>
            <p:nvPr/>
          </p:nvSpPr>
          <p:spPr>
            <a:xfrm>
              <a:off x="733208" y="1700808"/>
              <a:ext cx="2398632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80975" indent="-180975" algn="just">
                <a:buFont typeface="Arial" panose="020B0604020202020204" pitchFamily="34" charset="0"/>
                <a:buChar char="•"/>
              </a:pPr>
              <a:r>
                <a:rPr lang="ru-RU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Задание вида решения на давление</a:t>
              </a:r>
            </a:p>
            <a:p>
              <a:pPr marL="180975" indent="-180975" algn="just">
                <a:buFont typeface="Arial" panose="020B0604020202020204" pitchFamily="34" charset="0"/>
                <a:buChar char="•"/>
              </a:pPr>
              <a:r>
                <a:rPr lang="ru-RU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Плоско-деформированная постановка</a:t>
              </a:r>
            </a:p>
            <a:p>
              <a:pPr marL="180975" indent="-180975" algn="just">
                <a:buFont typeface="Arial" panose="020B0604020202020204" pitchFamily="34" charset="0"/>
                <a:buChar char="•"/>
              </a:pPr>
              <a:r>
                <a:rPr lang="ru-RU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Бесконечные границы</a:t>
              </a:r>
            </a:p>
            <a:p>
              <a:pPr marL="180975" indent="-180975" algn="just">
                <a:buFont typeface="Arial" panose="020B0604020202020204" pitchFamily="34" charset="0"/>
                <a:buChar char="•"/>
              </a:pPr>
              <a:r>
                <a:rPr lang="ru-RU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Эллиптические координаты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733209" y="1398000"/>
              <a:ext cx="239863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i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Приближения</a:t>
              </a:r>
              <a:endParaRPr lang="ru-RU" sz="12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4" name="Скругленный прямоугольник 63"/>
            <p:cNvSpPr/>
            <p:nvPr/>
          </p:nvSpPr>
          <p:spPr>
            <a:xfrm>
              <a:off x="730963" y="1349383"/>
              <a:ext cx="2400878" cy="1670439"/>
            </a:xfrm>
            <a:prstGeom prst="roundRect">
              <a:avLst/>
            </a:prstGeom>
            <a:noFill/>
            <a:ln w="6350">
              <a:solidFill>
                <a:srgbClr val="0070C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65" name="Прямоугольник 64"/>
          <p:cNvSpPr/>
          <p:nvPr/>
        </p:nvSpPr>
        <p:spPr>
          <a:xfrm>
            <a:off x="755576" y="3972735"/>
            <a:ext cx="381642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Совместное решение полной замкнутой системы </a:t>
            </a:r>
            <a:endParaRPr lang="ru-RU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575556" y="4293096"/>
                <a:ext cx="2196244" cy="17041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8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80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𝜕</m:t>
                          </m:r>
                          <m:sSub>
                            <m:sSubPr>
                              <m:ctrlPr>
                                <a:rPr lang="ru-RU" sz="80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ru-RU" sz="80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𝑖𝑖</m:t>
                              </m:r>
                            </m:sub>
                          </m:sSub>
                        </m:num>
                        <m:den>
                          <m:r>
                            <a:rPr lang="ru-RU" sz="80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𝜕</m:t>
                          </m:r>
                          <m:sSub>
                            <m:sSubPr>
                              <m:ctrlPr>
                                <a:rPr lang="ru-RU" sz="80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  <m:r>
                        <a:rPr lang="en-US" sz="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ru-RU" sz="8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8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𝜕</m:t>
                          </m:r>
                          <m:sSub>
                            <m:sSubPr>
                              <m:ctrlPr>
                                <a:rPr lang="ru-RU" sz="8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ru-RU" sz="80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n-US" sz="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𝑗𝑖</m:t>
                              </m:r>
                            </m:sub>
                          </m:sSub>
                        </m:num>
                        <m:den>
                          <m:r>
                            <a:rPr lang="ru-RU" sz="8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𝜕</m:t>
                          </m:r>
                          <m:sSub>
                            <m:sSubPr>
                              <m:ctrlPr>
                                <a:rPr lang="ru-RU" sz="8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8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𝑗</m:t>
                              </m:r>
                            </m:sub>
                          </m:sSub>
                        </m:den>
                      </m:f>
                      <m:r>
                        <a:rPr lang="en-US" sz="8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f>
                        <m:fPr>
                          <m:ctrlPr>
                            <a:rPr lang="ru-RU" sz="8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8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𝜕</m:t>
                          </m:r>
                          <m:sSub>
                            <m:sSubPr>
                              <m:ctrlPr>
                                <a:rPr lang="ru-RU" sz="8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ru-RU" sz="8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n-US" sz="8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𝑘</m:t>
                              </m:r>
                              <m:r>
                                <a:rPr lang="en-US" sz="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r>
                            <a:rPr lang="ru-RU" sz="8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𝜕</m:t>
                          </m:r>
                          <m:sSub>
                            <m:sSubPr>
                              <m:ctrlPr>
                                <a:rPr lang="ru-RU" sz="8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8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𝑘</m:t>
                              </m:r>
                            </m:sub>
                          </m:sSub>
                        </m:den>
                      </m:f>
                      <m:r>
                        <a:rPr lang="en-US" sz="8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8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8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US" sz="8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𝑖</m:t>
                          </m:r>
                        </m:sub>
                      </m:sSub>
                      <m:r>
                        <a:rPr lang="en-US" sz="8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8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8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𝑃</m:t>
                          </m:r>
                        </m:e>
                        <m:sub>
                          <m:r>
                            <a:rPr lang="en-US" sz="8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𝑖</m:t>
                          </m:r>
                        </m:sub>
                      </m:sSub>
                      <m:r>
                        <a:rPr lang="en-US" sz="8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8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0</m:t>
                      </m:r>
                    </m:oMath>
                  </m:oMathPara>
                </a14:m>
                <a:endParaRPr lang="en-US" sz="800" b="0" dirty="0" smtClean="0">
                  <a:solidFill>
                    <a:schemeClr val="tx1"/>
                  </a:solidFill>
                  <a:ea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ar-AE" sz="8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sz="800" b="1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𝜎</m:t>
                          </m:r>
                        </m:e>
                        <m:sub>
                          <m:r>
                            <a:rPr lang="ru-RU" sz="8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𝑖𝑗</m:t>
                          </m:r>
                        </m:sub>
                      </m:sSub>
                      <m:r>
                        <a:rPr lang="ar-AE" sz="800" i="1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ar-AE" sz="8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ru-RU" sz="8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𝜆</m:t>
                          </m:r>
                          <m:r>
                            <a:rPr lang="ru-RU" sz="800" b="1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𝜃</m:t>
                          </m:r>
                          <m:r>
                            <a:rPr lang="en-US" sz="800" b="1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ru-RU" sz="800" b="1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𝛼</m:t>
                          </m:r>
                          <m:sSub>
                            <m:sSubPr>
                              <m:ctrlPr>
                                <a:rPr lang="ar-AE" sz="800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ru-RU" sz="800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ru-RU" sz="8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𝑑𝑒𝑙𝑡𝑎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ar-AE" sz="8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sz="8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𝛿</m:t>
                          </m:r>
                        </m:e>
                        <m:sub>
                          <m:r>
                            <a:rPr lang="ru-RU" sz="8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𝑖𝑗</m:t>
                          </m:r>
                        </m:sub>
                      </m:sSub>
                      <m:r>
                        <a:rPr lang="ar-AE" sz="800" i="1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r>
                        <a:rPr lang="ar-AE" sz="800" i="1">
                          <a:solidFill>
                            <a:schemeClr val="tx1"/>
                          </a:solidFill>
                          <a:latin typeface="Cambria Math"/>
                        </a:rPr>
                        <m:t>2</m:t>
                      </m:r>
                      <m:r>
                        <a:rPr lang="ru-RU" sz="800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𝜇</m:t>
                      </m:r>
                      <m:sSub>
                        <m:sSubPr>
                          <m:ctrlPr>
                            <a:rPr lang="ar-AE" sz="8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ru-RU" sz="8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𝜀</m:t>
                          </m:r>
                        </m:e>
                        <m:sub>
                          <m:r>
                            <a:rPr lang="ru-RU" sz="8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𝑖𝑗</m:t>
                          </m:r>
                        </m:sub>
                      </m:sSub>
                    </m:oMath>
                  </m:oMathPara>
                </a14:m>
                <a:endParaRPr lang="en-US" sz="800" dirty="0" smtClean="0">
                  <a:solidFill>
                    <a:schemeClr val="tx1"/>
                  </a:solidFill>
                </a:endParaRPr>
              </a:p>
              <a:p>
                <a:endParaRPr lang="en-US" sz="800" dirty="0" smtClean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𝑉</m:t>
                      </m:r>
                      <m:r>
                        <a:rPr lang="en-US" sz="8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sSub>
                        <m:sSubPr>
                          <m:ctrlPr>
                            <a:rPr lang="en-US" sz="8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8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𝜌</m:t>
                          </m:r>
                        </m:e>
                        <m:sub>
                          <m:r>
                            <a:rPr lang="en-US" sz="8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𝑟𝑜𝑐𝑘</m:t>
                          </m:r>
                        </m:sub>
                      </m:sSub>
                      <m:r>
                        <a:rPr lang="en-US" sz="800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80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80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80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8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  <m:r>
                                    <a:rPr lang="en-US" sz="8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  <m:r>
                                    <a:rPr lang="en-US" sz="8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𝜑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  <m:r>
                                <a:rPr lang="en-US" sz="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r>
                                <a:rPr lang="en-US" sz="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sup>
                          </m:sSup>
                          <m:r>
                            <a:rPr lang="en-US" sz="8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8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8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  <m:r>
                                    <a:rPr lang="en-US" sz="8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  <m:r>
                                    <a:rPr lang="en-US" sz="8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𝜑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</m:sup>
                          </m:sSup>
                        </m:e>
                      </m:d>
                      <m:r>
                        <a:rPr lang="en-US" sz="8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</m:oMath>
                  </m:oMathPara>
                </a14:m>
                <a:endParaRPr lang="en-US" sz="800" dirty="0" smtClean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ru-RU" sz="8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𝑓</m:t>
                          </m:r>
                          <m:r>
                            <a:rPr lang="en-US" sz="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𝑎𝑐𝑒𝑠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ru-RU" sz="80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𝑓𝑎𝑐𝑒</m:t>
                              </m:r>
                            </m:sub>
                          </m:sSub>
                          <m:r>
                            <a:rPr lang="ru-RU" sz="80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∙</m:t>
                          </m:r>
                          <m:d>
                            <m:dPr>
                              <m:ctrlPr>
                                <a:rPr lang="ru-RU" sz="80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𝑢</m:t>
                              </m:r>
                              <m:r>
                                <a:rPr lang="en-US" sz="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, </m:t>
                              </m:r>
                              <m:r>
                                <a:rPr lang="en-US" sz="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𝑣</m:t>
                              </m:r>
                              <m:r>
                                <a:rPr lang="en-US" sz="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, </m:t>
                              </m:r>
                              <m:sSubSup>
                                <m:sSubSupPr>
                                  <m:ctrlPr>
                                    <a:rPr lang="ru-RU" sz="8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8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sz="8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𝑓𝑎𝑐𝑒</m:t>
                                  </m:r>
                                </m:sub>
                                <m:sup>
                                  <m:r>
                                    <a:rPr lang="en-US" sz="8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𝑛</m:t>
                                  </m:r>
                                  <m:r>
                                    <a:rPr lang="en-US" sz="8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ru-RU" sz="8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sup>
                              </m:sSubSup>
                              <m:r>
                                <a:rPr lang="en-US" sz="8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sSubSup>
                                <m:sSubSupPr>
                                  <m:ctrlPr>
                                    <a:rPr lang="ru-RU" sz="8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8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𝑢</m:t>
                                  </m:r>
                                  <m:r>
                                    <a:rPr lang="en-US" sz="8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, </m:t>
                                  </m:r>
                                  <m:r>
                                    <a:rPr lang="en-US" sz="8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𝑣</m:t>
                                  </m:r>
                                  <m:r>
                                    <a:rPr lang="en-US" sz="8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, </m:t>
                                  </m:r>
                                  <m:r>
                                    <a:rPr lang="en-US" sz="8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sz="8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𝑓𝑎𝑐𝑒</m:t>
                                  </m:r>
                                </m:sub>
                                <m:sup>
                                  <m:r>
                                    <a:rPr lang="en-US" sz="8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𝑛</m:t>
                                  </m:r>
                                </m:sup>
                              </m:sSubSup>
                            </m:e>
                          </m:d>
                        </m:e>
                      </m:nary>
                    </m:oMath>
                  </m:oMathPara>
                </a14:m>
                <a:endParaRPr lang="en-US" sz="800" dirty="0" smtClean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800" i="1"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ru-RU" sz="800" i="1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sz="800" i="1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ru-RU" sz="8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ru-RU" sz="800" i="1">
                                      <a:latin typeface="Cambria Math"/>
                                      <a:ea typeface="Cambria Math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en-US" sz="800" i="1">
                                      <a:latin typeface="Cambria Math"/>
                                      <a:ea typeface="Cambria Math"/>
                                    </a:rPr>
                                    <m:t>𝑟𝑜𝑐𝑘</m:t>
                                  </m:r>
                                </m:sub>
                              </m:sSub>
                              <m:r>
                                <a:rPr lang="ru-RU" sz="800" i="1">
                                  <a:latin typeface="Cambria Math"/>
                                  <a:ea typeface="Cambria Math"/>
                                </a:rPr>
                                <m:t>∙</m:t>
                              </m:r>
                              <m:sSup>
                                <m:sSupPr>
                                  <m:ctrlPr>
                                    <a:rPr lang="ru-RU" sz="8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ru-RU" sz="800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800" i="1">
                                          <a:latin typeface="Cambria Math"/>
                                          <a:ea typeface="Cambria Math"/>
                                        </a:rPr>
                                        <m:t>1</m:t>
                                      </m:r>
                                      <m:r>
                                        <a:rPr lang="en-US" sz="800" i="1">
                                          <a:latin typeface="Cambria Math"/>
                                          <a:ea typeface="Cambria Math"/>
                                        </a:rPr>
                                        <m:t>−</m:t>
                                      </m:r>
                                      <m:r>
                                        <a:rPr lang="en-US" sz="800" i="1">
                                          <a:latin typeface="Cambria Math"/>
                                          <a:ea typeface="Cambria Math"/>
                                        </a:rPr>
                                        <m:t>𝜑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800" i="1">
                                      <a:latin typeface="Cambria Math"/>
                                      <a:ea typeface="Cambria Math"/>
                                    </a:rPr>
                                    <m:t>𝑛</m:t>
                                  </m:r>
                                  <m:r>
                                    <a:rPr lang="en-US" sz="800" i="1">
                                      <a:latin typeface="Cambria Math"/>
                                      <a:ea typeface="Cambria Math"/>
                                    </a:rPr>
                                    <m:t>+</m:t>
                                  </m:r>
                                  <m:r>
                                    <a:rPr lang="en-US" sz="800" i="1"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sz="800" i="1">
                              <a:latin typeface="Cambria Math"/>
                              <a:ea typeface="Cambria Math"/>
                            </a:rPr>
                            <m:t>𝑢𝑝</m:t>
                          </m:r>
                        </m:sup>
                      </m:sSup>
                    </m:oMath>
                  </m:oMathPara>
                </a14:m>
                <a:endParaRPr lang="en-US" sz="800" i="1" dirty="0" smtClean="0">
                  <a:solidFill>
                    <a:schemeClr val="tx1"/>
                  </a:solidFill>
                  <a:latin typeface="Cambria Math"/>
                </a:endParaRPr>
              </a:p>
              <a:p>
                <a:endParaRPr lang="en-US" sz="800" i="1" dirty="0" smtClean="0">
                  <a:solidFill>
                    <a:schemeClr val="tx1"/>
                  </a:solidFill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8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𝑞</m:t>
                          </m:r>
                        </m:e>
                        <m:sub>
                          <m:r>
                            <a:rPr lang="en-US" sz="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𝑟</m:t>
                          </m:r>
                        </m:sub>
                      </m:sSub>
                      <m:r>
                        <a:rPr lang="en-US" sz="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=−</m:t>
                      </m:r>
                      <m:r>
                        <a:rPr lang="en-US" sz="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𝐾</m:t>
                      </m:r>
                      <m:r>
                        <a:rPr lang="en-US" sz="8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8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𝛻</m:t>
                      </m:r>
                      <m:r>
                        <a:rPr lang="en-US" sz="8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𝐻</m:t>
                      </m:r>
                    </m:oMath>
                  </m:oMathPara>
                </a14:m>
                <a:endParaRPr lang="en-US" sz="800" b="0" dirty="0" smtClean="0">
                  <a:solidFill>
                    <a:schemeClr val="tx1"/>
                  </a:solidFill>
                  <a:ea typeface="Cambria Math"/>
                </a:endParaRPr>
              </a:p>
              <a:p>
                <a:endParaRPr lang="en-US" sz="800" b="0" dirty="0" smtClean="0">
                  <a:solidFill>
                    <a:schemeClr val="tx1"/>
                  </a:solidFill>
                  <a:ea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8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𝑃</m:t>
                          </m:r>
                        </m:e>
                      </m:acc>
                      <m:r>
                        <a:rPr lang="en-US" sz="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sSubSup>
                        <m:sSubSupPr>
                          <m:ctrlPr>
                            <a:rPr lang="ru-RU" sz="8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acc>
                            <m:accPr>
                              <m:chr m:val="⃗"/>
                              <m:ctrlPr>
                                <a:rPr lang="ru-RU" sz="80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8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en-US" sz="8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𝑓</m:t>
                          </m:r>
                        </m:sub>
                        <m:sup>
                          <m:r>
                            <a:rPr lang="en-US" sz="8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𝑖𝑛</m:t>
                          </m:r>
                        </m:sup>
                      </m:sSubSup>
                      <m:r>
                        <a:rPr lang="en-US" sz="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8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𝜑</m:t>
                      </m:r>
                      <m:sSub>
                        <m:sSubPr>
                          <m:ctrlPr>
                            <a:rPr lang="en-US" sz="8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sz="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en-US" sz="8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𝑓</m:t>
                          </m:r>
                        </m:sub>
                      </m:sSub>
                      <m:r>
                        <a:rPr lang="en-US" sz="8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sz="8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𝛻</m:t>
                      </m:r>
                      <m:r>
                        <a:rPr lang="en-US" sz="8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acc>
                        <m:accPr>
                          <m:chr m:val="̿"/>
                          <m:ctrlPr>
                            <a:rPr lang="en-US" sz="8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𝑓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ru-RU" sz="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556" y="4293096"/>
                <a:ext cx="2196244" cy="1704121"/>
              </a:xfrm>
              <a:prstGeom prst="rect">
                <a:avLst/>
              </a:prstGeom>
              <a:blipFill rotWithShape="1">
                <a:blip r:embed="rId22"/>
                <a:stretch>
                  <a:fillRect l="-30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Левая фигурная скобка 20"/>
          <p:cNvSpPr/>
          <p:nvPr/>
        </p:nvSpPr>
        <p:spPr>
          <a:xfrm>
            <a:off x="683568" y="4372845"/>
            <a:ext cx="96621" cy="1624372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3230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Autofit/>
          </a:bodyPr>
          <a:lstStyle/>
          <a:p>
            <a:pPr algn="l"/>
            <a:r>
              <a:rPr lang="ru-RU" sz="22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Постановка задачи</a:t>
            </a:r>
            <a:endParaRPr lang="ru-RU" sz="2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908720"/>
                <a:ext cx="3960440" cy="2377878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buNone/>
                </a:pPr>
                <a:r>
                  <a:rPr lang="ru-RU" sz="1400" i="1" u="sng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Условия:</a:t>
                </a:r>
              </a:p>
              <a:p>
                <a:pPr algn="just"/>
                <a:r>
                  <a:rPr lang="ru-RU" sz="14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Рядная периодическая система разработки.</a:t>
                </a:r>
              </a:p>
              <a:p>
                <a:pPr algn="just"/>
                <a:r>
                  <a:rPr lang="ru-RU" sz="14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Рассматриваем прямоугольный элемент с  2 нагнетательными и 2 добывающими скважинами с ГРП. </a:t>
                </a:r>
              </a:p>
              <a:p>
                <a:pPr algn="just"/>
                <a:r>
                  <a:rPr lang="ru-RU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П</a:t>
                </a:r>
                <a:r>
                  <a:rPr lang="ru-RU" sz="14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остоянное давление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b="1" i="1" kern="0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400" b="1" i="1" ker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</a:rPr>
                          <m:t>𝒑</m:t>
                        </m:r>
                      </m:e>
                      <m:sub>
                        <m:r>
                          <a:rPr lang="en-US" sz="1400" b="1" i="1" ker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ru-RU" sz="14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на границе элемента.</a:t>
                </a:r>
              </a:p>
              <a:p>
                <a:pPr algn="just"/>
                <a:r>
                  <a:rPr lang="ru-RU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З</a:t>
                </a:r>
                <a:r>
                  <a:rPr lang="ru-RU" sz="14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абойное давление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b="1" i="1" kern="0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400" b="1" i="1" ker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</a:rPr>
                          <m:t>𝒑</m:t>
                        </m:r>
                      </m:e>
                      <m:sub>
                        <m:r>
                          <a:rPr lang="ru-RU" sz="1400" b="1" i="1" ker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</a:rPr>
                          <m:t>заб</m:t>
                        </m:r>
                      </m:sub>
                    </m:sSub>
                    <m:r>
                      <a:rPr lang="ru-RU" sz="1400" b="0" i="0" kern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ru-RU" sz="14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на трещине</a:t>
                </a:r>
                <a:r>
                  <a:rPr lang="ru-RU" sz="16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ru-RU" sz="1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908720"/>
                <a:ext cx="3960440" cy="2377878"/>
              </a:xfrm>
              <a:blipFill rotWithShape="1">
                <a:blip r:embed="rId3"/>
                <a:stretch>
                  <a:fillRect l="-462" t="-256" r="-61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5</a:t>
            </a:fld>
            <a:endParaRPr lang="ru-RU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467544" y="764704"/>
            <a:ext cx="820891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0" name="Прямая со стрелкой 249"/>
          <p:cNvCxnSpPr/>
          <p:nvPr/>
        </p:nvCxnSpPr>
        <p:spPr>
          <a:xfrm>
            <a:off x="2411760" y="4509120"/>
            <a:ext cx="0" cy="267696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6" name="Прямая со стрелкой 255"/>
          <p:cNvCxnSpPr/>
          <p:nvPr/>
        </p:nvCxnSpPr>
        <p:spPr>
          <a:xfrm>
            <a:off x="2411760" y="5872845"/>
            <a:ext cx="0" cy="216000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8" name="Прямая соединительная линия 257"/>
          <p:cNvCxnSpPr/>
          <p:nvPr/>
        </p:nvCxnSpPr>
        <p:spPr>
          <a:xfrm>
            <a:off x="456184" y="3284984"/>
            <a:ext cx="3755776" cy="21486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0" name="Прямая соединительная линия 259"/>
          <p:cNvCxnSpPr/>
          <p:nvPr/>
        </p:nvCxnSpPr>
        <p:spPr>
          <a:xfrm>
            <a:off x="4499992" y="1110302"/>
            <a:ext cx="0" cy="543490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Прямая соединительная линия 85"/>
          <p:cNvCxnSpPr/>
          <p:nvPr/>
        </p:nvCxnSpPr>
        <p:spPr>
          <a:xfrm>
            <a:off x="457697" y="967902"/>
            <a:ext cx="9847" cy="2102674"/>
          </a:xfrm>
          <a:prstGeom prst="line">
            <a:avLst/>
          </a:prstGeom>
          <a:noFill/>
          <a:ln w="19050" cap="flat" cmpd="sng" algn="ctr">
            <a:solidFill>
              <a:srgbClr val="00B050"/>
            </a:solidFill>
            <a:prstDash val="solid"/>
          </a:ln>
          <a:effectLst/>
        </p:spPr>
      </p:cxnSp>
      <p:grpSp>
        <p:nvGrpSpPr>
          <p:cNvPr id="18" name="Группа 17"/>
          <p:cNvGrpSpPr/>
          <p:nvPr/>
        </p:nvGrpSpPr>
        <p:grpSpPr>
          <a:xfrm>
            <a:off x="467544" y="3717032"/>
            <a:ext cx="3888432" cy="792112"/>
            <a:chOff x="683568" y="3717032"/>
            <a:chExt cx="3888432" cy="79211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7" name="Прямоугольник 246"/>
                <p:cNvSpPr/>
                <p:nvPr/>
              </p:nvSpPr>
              <p:spPr>
                <a:xfrm>
                  <a:off x="1979712" y="3958922"/>
                  <a:ext cx="1291058" cy="50199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ru-RU" sz="140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ru-RU" sz="1400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/>
                              </a:rPr>
                              <m:t>𝜕</m:t>
                            </m:r>
                            <m:r>
                              <a:rPr lang="ru-RU" sz="1400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/>
                              </a:rPr>
                              <m:t>𝑝</m:t>
                            </m:r>
                          </m:num>
                          <m:den>
                            <m:r>
                              <a:rPr lang="ru-RU" sz="1400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/>
                              </a:rPr>
                              <m:t>𝜕</m:t>
                            </m:r>
                            <m:r>
                              <a:rPr lang="en-US" sz="1400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/>
                              </a:rPr>
                              <m:t>𝑡</m:t>
                            </m:r>
                          </m:den>
                        </m:f>
                        <m:r>
                          <a:rPr lang="ru-RU" sz="14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ru-RU" sz="14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</a:rPr>
                          <m:t>𝜘</m:t>
                        </m:r>
                        <m:r>
                          <a:rPr lang="ru-RU" sz="14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</a:rPr>
                          <m:t>∆</m:t>
                        </m:r>
                        <m:r>
                          <a:rPr lang="ru-RU" sz="14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</a:rPr>
                          <m:t>𝑝</m:t>
                        </m:r>
                        <m:r>
                          <a:rPr lang="ru-RU" sz="14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ru-RU" sz="14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</a:rPr>
                          <m:t>0</m:t>
                        </m:r>
                      </m:oMath>
                    </m:oMathPara>
                  </a14:m>
                  <a:endParaRPr lang="ru-RU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247" name="Прямоугольник 24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79712" y="3958922"/>
                  <a:ext cx="1291058" cy="501997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 b="-1205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48" name="TextBox 247"/>
            <p:cNvSpPr txBox="1"/>
            <p:nvPr/>
          </p:nvSpPr>
          <p:spPr>
            <a:xfrm>
              <a:off x="683568" y="3717032"/>
              <a:ext cx="388843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I. </a:t>
              </a:r>
              <a:r>
                <a:rPr lang="ru-RU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Решение гидродинамической задачи:</a:t>
              </a:r>
              <a:endPara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Скругленный прямоугольник 8"/>
            <p:cNvSpPr/>
            <p:nvPr/>
          </p:nvSpPr>
          <p:spPr>
            <a:xfrm>
              <a:off x="683568" y="3717032"/>
              <a:ext cx="3888432" cy="792112"/>
            </a:xfrm>
            <a:prstGeom prst="roundRect">
              <a:avLst/>
            </a:prstGeom>
            <a:noFill/>
            <a:ln w="190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755576" y="4805646"/>
            <a:ext cx="3312368" cy="1071626"/>
            <a:chOff x="899592" y="4776840"/>
            <a:chExt cx="3312368" cy="1071626"/>
          </a:xfrm>
        </p:grpSpPr>
        <p:grpSp>
          <p:nvGrpSpPr>
            <p:cNvPr id="17" name="Группа 16"/>
            <p:cNvGrpSpPr/>
            <p:nvPr/>
          </p:nvGrpSpPr>
          <p:grpSpPr>
            <a:xfrm>
              <a:off x="899592" y="4797152"/>
              <a:ext cx="3312368" cy="1012787"/>
              <a:chOff x="899592" y="4797152"/>
              <a:chExt cx="3312368" cy="1012787"/>
            </a:xfrm>
          </p:grpSpPr>
          <p:sp>
            <p:nvSpPr>
              <p:cNvPr id="252" name="TextBox 251"/>
              <p:cNvSpPr txBox="1"/>
              <p:nvPr/>
            </p:nvSpPr>
            <p:spPr>
              <a:xfrm>
                <a:off x="899592" y="4797152"/>
                <a:ext cx="331236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II. </a:t>
                </a:r>
                <a:r>
                  <a:rPr lang="ru-RU" sz="14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Решение </a:t>
                </a:r>
                <a:r>
                  <a:rPr lang="ru-RU" sz="1400" dirty="0" err="1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пороупругой</a:t>
                </a:r>
                <a:r>
                  <a:rPr lang="ru-RU" sz="14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задачи:</a:t>
                </a:r>
                <a:endParaRPr lang="ru-RU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53" name="Прямоугольник 252"/>
                  <p:cNvSpPr/>
                  <p:nvPr/>
                </p:nvSpPr>
                <p:spPr>
                  <a:xfrm>
                    <a:off x="2126926" y="5134762"/>
                    <a:ext cx="961481" cy="325089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ar-AE" sz="140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ar-AE" sz="1400" i="1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ru-RU" sz="1400" i="1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𝜕</m:t>
                                  </m:r>
                                </m:e>
                                <m:sub>
                                  <m:r>
                                    <a:rPr lang="ru-RU" sz="1400" i="1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ru-RU" sz="14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ru-RU" sz="140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</a:rPr>
                                <m:t>𝑖𝑗</m:t>
                              </m:r>
                            </m:sub>
                          </m:sSub>
                          <m:r>
                            <a:rPr lang="ar-AE" sz="14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</a:rPr>
                            <m:t>=</m:t>
                          </m:r>
                          <m:r>
                            <a:rPr lang="ar-AE" sz="14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</a:rPr>
                            <m:t>0</m:t>
                          </m:r>
                          <m:r>
                            <a:rPr lang="ar-AE" sz="14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</a:rPr>
                            <m:t> </m:t>
                          </m:r>
                        </m:oMath>
                      </m:oMathPara>
                    </a14:m>
                    <a:endParaRPr lang="ru-RU" sz="14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53" name="Прямоугольник 252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126926" y="5134762"/>
                    <a:ext cx="961481" cy="325089"/>
                  </a:xfrm>
                  <a:prstGeom prst="rect">
                    <a:avLst/>
                  </a:prstGeom>
                  <a:blipFill rotWithShape="1">
                    <a:blip r:embed="rId10"/>
                    <a:stretch>
                      <a:fillRect b="-3774"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54" name="Прямоугольник 253"/>
                  <p:cNvSpPr/>
                  <p:nvPr/>
                </p:nvSpPr>
                <p:spPr>
                  <a:xfrm>
                    <a:off x="971600" y="5445224"/>
                    <a:ext cx="3126369" cy="36471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ar-AE" sz="1400" b="1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ru-RU" sz="1400" b="1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ru-RU" sz="14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</a:rPr>
                                <m:t>𝑖𝑗</m:t>
                              </m:r>
                            </m:sub>
                          </m:sSub>
                          <m:r>
                            <a:rPr lang="ar-AE" sz="14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</a:rPr>
                            <m:t>=</m:t>
                          </m:r>
                          <m:sSubSup>
                            <m:sSubSupPr>
                              <m:ctrlPr>
                                <a:rPr lang="ar-AE" sz="14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SupPr>
                            <m:e>
                              <m:sSubSup>
                                <m:sSubSupPr>
                                  <m:ctrlPr>
                                    <a:rPr lang="ar-AE" sz="1400" b="1" i="1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ru-RU" sz="1400" b="1" i="1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ru-RU" sz="1400" b="1" i="1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/>
                                    </a:rPr>
                                    <m:t>𝑖𝑗</m:t>
                                  </m:r>
                                </m:sub>
                                <m:sup/>
                              </m:sSubSup>
                            </m:e>
                            <m:sub/>
                            <m:sup>
                              <m:r>
                                <a:rPr lang="ar-AE" sz="14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</a:rPr>
                                <m:t>0</m:t>
                              </m:r>
                            </m:sup>
                          </m:sSubSup>
                          <m:r>
                            <a:rPr lang="ar-AE" sz="14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</a:rPr>
                            <m:t>+</m:t>
                          </m:r>
                          <m:d>
                            <m:dPr>
                              <m:ctrlPr>
                                <a:rPr lang="ar-AE" sz="14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ru-RU" sz="1400" b="1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</a:rPr>
                                <m:t>𝜆</m:t>
                              </m:r>
                              <m:r>
                                <a:rPr lang="ru-RU" sz="1400" b="1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  <m:r>
                                <a:rPr lang="en-US" sz="1400" b="1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r>
                                <a:rPr lang="ru-RU" sz="1400" b="1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𝛼</m:t>
                              </m:r>
                              <m:sSub>
                                <m:sSubPr>
                                  <m:ctrlPr>
                                    <a:rPr lang="ar-AE" sz="1400" b="1" i="1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ru-RU" sz="1400" b="1" i="1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ru-RU" sz="1400" i="1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/>
                                    </a:rPr>
                                    <m:t>𝑑𝑒𝑙𝑡𝑎</m:t>
                                  </m:r>
                                </m:sub>
                              </m:sSub>
                            </m:e>
                          </m:d>
                          <m:sSub>
                            <m:sSubPr>
                              <m:ctrlPr>
                                <a:rPr lang="ar-AE" sz="14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ru-RU" sz="14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𝛿</m:t>
                              </m:r>
                            </m:e>
                            <m:sub>
                              <m:r>
                                <a:rPr lang="ru-RU" sz="14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</a:rPr>
                                <m:t>𝑖𝑗</m:t>
                              </m:r>
                            </m:sub>
                          </m:sSub>
                          <m:r>
                            <a:rPr lang="ar-AE" sz="14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ar-AE" sz="14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</a:rPr>
                            <m:t>2</m:t>
                          </m:r>
                          <m:r>
                            <a:rPr lang="ru-RU" sz="14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𝜇</m:t>
                          </m:r>
                          <m:sSub>
                            <m:sSubPr>
                              <m:ctrlPr>
                                <a:rPr lang="ar-AE" sz="14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ru-RU" sz="14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ru-RU" sz="14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𝑖𝑗</m:t>
                              </m:r>
                            </m:sub>
                          </m:sSub>
                        </m:oMath>
                      </m:oMathPara>
                    </a14:m>
                    <a:endParaRPr lang="ru-RU" sz="1400" dirty="0"/>
                  </a:p>
                </p:txBody>
              </p:sp>
            </mc:Choice>
            <mc:Fallback xmlns="">
              <p:sp>
                <p:nvSpPr>
                  <p:cNvPr id="254" name="Прямоугольник 253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71600" y="5445224"/>
                    <a:ext cx="3126369" cy="364715"/>
                  </a:xfrm>
                  <a:prstGeom prst="rect">
                    <a:avLst/>
                  </a:prstGeom>
                  <a:blipFill rotWithShape="1"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91" name="Скругленный прямоугольник 90"/>
            <p:cNvSpPr/>
            <p:nvPr/>
          </p:nvSpPr>
          <p:spPr>
            <a:xfrm>
              <a:off x="899592" y="4776840"/>
              <a:ext cx="3312368" cy="1071626"/>
            </a:xfrm>
            <a:prstGeom prst="roundRect">
              <a:avLst/>
            </a:prstGeom>
            <a:noFill/>
            <a:ln w="190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899592" y="6110700"/>
            <a:ext cx="3024336" cy="342636"/>
            <a:chOff x="971600" y="5971135"/>
            <a:chExt cx="3024336" cy="342636"/>
          </a:xfrm>
        </p:grpSpPr>
        <p:sp>
          <p:nvSpPr>
            <p:cNvPr id="255" name="TextBox 254"/>
            <p:cNvSpPr txBox="1"/>
            <p:nvPr/>
          </p:nvSpPr>
          <p:spPr>
            <a:xfrm>
              <a:off x="971600" y="6005994"/>
              <a:ext cx="302433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III. </a:t>
              </a:r>
              <a:r>
                <a:rPr lang="ru-RU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Критерий роста трещины</a:t>
              </a:r>
              <a:endPara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3" name="Скругленный прямоугольник 92"/>
            <p:cNvSpPr/>
            <p:nvPr/>
          </p:nvSpPr>
          <p:spPr>
            <a:xfrm>
              <a:off x="1043608" y="5971135"/>
              <a:ext cx="2846859" cy="342636"/>
            </a:xfrm>
            <a:prstGeom prst="roundRect">
              <a:avLst/>
            </a:prstGeom>
            <a:noFill/>
            <a:ln w="190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2" name="Прямоугольник 11"/>
          <p:cNvSpPr/>
          <p:nvPr/>
        </p:nvSpPr>
        <p:spPr>
          <a:xfrm>
            <a:off x="323528" y="3306470"/>
            <a:ext cx="195643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u-RU" sz="1400" i="1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Основной алгоритм:</a:t>
            </a:r>
            <a:endParaRPr lang="ru-RU" sz="1400" i="1" u="sng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580656" y="764704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а)</a:t>
            </a:r>
            <a:endParaRPr lang="ru-RU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8388424" y="4157223"/>
            <a:ext cx="468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б</a:t>
            </a:r>
            <a:r>
              <a:rPr lang="ru-RU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  <a:endParaRPr lang="ru-RU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44009" y="3574177"/>
            <a:ext cx="415267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en-US" sz="10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ru-RU" sz="10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Элемент </a:t>
            </a:r>
            <a:r>
              <a:rPr lang="ru-RU" sz="10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разработки: 1 – область расчета </a:t>
            </a:r>
            <a:r>
              <a:rPr lang="ru-RU" sz="10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пороупругой</a:t>
            </a:r>
            <a:r>
              <a:rPr lang="ru-RU" sz="10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задачи; 2 – область расчета гидродинамической задачи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ru-RU" sz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7" name="Прямая соединительная линия 106"/>
          <p:cNvCxnSpPr/>
          <p:nvPr/>
        </p:nvCxnSpPr>
        <p:spPr>
          <a:xfrm>
            <a:off x="4644009" y="4005064"/>
            <a:ext cx="4152671" cy="1974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TextBox 108"/>
          <p:cNvSpPr txBox="1"/>
          <p:nvPr/>
        </p:nvSpPr>
        <p:spPr>
          <a:xfrm>
            <a:off x="4644009" y="6279123"/>
            <a:ext cx="446449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б)</a:t>
            </a:r>
            <a:r>
              <a:rPr lang="ru-RU" sz="10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Область расчета задачи гидродинамики с граничными </a:t>
            </a:r>
            <a:r>
              <a:rPr lang="ru-RU" sz="10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условиями.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0" name="Рисунок 99" descr="D:\PROFILES\Kabanova.PK\Documents\Задача автоГРП\картинки\рисунки\элемент разработки.png"/>
          <p:cNvPicPr/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7" t="12457" r="6409" b="4377"/>
          <a:stretch/>
        </p:blipFill>
        <p:spPr bwMode="auto">
          <a:xfrm>
            <a:off x="4427984" y="1052736"/>
            <a:ext cx="4428492" cy="26257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2" name="Рисунок 101" descr="D:\PROFILES\Kabanova.PK\Documents\Задача автоГРП\картинки\рисунки\элемент2.png"/>
          <p:cNvPicPr/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2" t="12303" r="12731" b="3572"/>
          <a:stretch/>
        </p:blipFill>
        <p:spPr bwMode="auto">
          <a:xfrm>
            <a:off x="4932040" y="4157910"/>
            <a:ext cx="3384376" cy="215141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80297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Autofit/>
          </a:bodyPr>
          <a:lstStyle/>
          <a:p>
            <a:pPr algn="l"/>
            <a:r>
              <a:rPr lang="ru-RU" sz="22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Решение задачи гидродинамики</a:t>
            </a:r>
            <a:endParaRPr lang="ru-RU" sz="2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6</a:t>
            </a:fld>
            <a:endParaRPr lang="ru-RU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467544" y="764704"/>
            <a:ext cx="820891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Прямоугольник 73"/>
          <p:cNvSpPr/>
          <p:nvPr/>
        </p:nvSpPr>
        <p:spPr>
          <a:xfrm>
            <a:off x="5475872" y="2924944"/>
            <a:ext cx="348861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800"/>
              </a:spcBef>
            </a:pPr>
            <a:r>
              <a:rPr lang="ru-RU" sz="1600" b="1" i="1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</a:rPr>
              <a:t>Метод</a:t>
            </a:r>
          </a:p>
          <a:p>
            <a:pPr>
              <a:spcBef>
                <a:spcPts val="800"/>
              </a:spcBef>
            </a:pPr>
            <a:r>
              <a:rPr lang="ru-RU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</a:rPr>
              <a:t>Численное решение системы</a:t>
            </a:r>
            <a:r>
              <a:rPr 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</a:rPr>
              <a:t>:</a:t>
            </a:r>
          </a:p>
          <a:p>
            <a:pPr marL="285750" indent="-28575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</a:rPr>
              <a:t>прямым </a:t>
            </a:r>
            <a:r>
              <a:rPr lang="ru-RU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</a:rPr>
              <a:t>методом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</a:rPr>
              <a:t> </a:t>
            </a:r>
            <a:r>
              <a:rPr lang="ru-RU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</a:rPr>
              <a:t>(</a:t>
            </a:r>
            <a:r>
              <a:rPr 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</a:rPr>
              <a:t>LU-</a:t>
            </a:r>
            <a:r>
              <a:rPr lang="ru-RU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</a:rPr>
              <a:t>разложение) или</a:t>
            </a:r>
            <a:endParaRPr lang="en-US" sz="1400" dirty="0">
              <a:solidFill>
                <a:prstClr val="black">
                  <a:lumMod val="75000"/>
                  <a:lumOff val="25000"/>
                </a:prstClr>
              </a:solidFill>
              <a:latin typeface="Arial"/>
            </a:endParaRPr>
          </a:p>
          <a:p>
            <a:pPr marL="285750" indent="-28575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</a:rPr>
              <a:t>итерационным методом</a:t>
            </a:r>
            <a:r>
              <a:rPr 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</a:rPr>
              <a:t> </a:t>
            </a:r>
            <a:r>
              <a:rPr lang="ru-RU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</a:rPr>
              <a:t>с использованием конечно-разностных схем</a:t>
            </a:r>
            <a:endParaRPr lang="en-US" sz="1400" dirty="0">
              <a:solidFill>
                <a:prstClr val="black">
                  <a:lumMod val="75000"/>
                  <a:lumOff val="25000"/>
                </a:prstClr>
              </a:solidFill>
              <a:latin typeface="Arial"/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5487449" y="1110302"/>
            <a:ext cx="3288292" cy="1382594"/>
            <a:chOff x="369787" y="-278949"/>
            <a:chExt cx="4385206" cy="111754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/>
                <p:cNvSpPr txBox="1"/>
                <p:nvPr/>
              </p:nvSpPr>
              <p:spPr>
                <a:xfrm>
                  <a:off x="513803" y="-272597"/>
                  <a:ext cx="4241190" cy="1111191"/>
                </a:xfrm>
                <a:prstGeom prst="rect">
                  <a:avLst/>
                </a:prstGeom>
                <a:noFill/>
              </p:spPr>
              <p:txBody>
                <a:bodyPr wrap="square" lIns="0" rIns="0" rtlCol="0">
                  <a:spAutoFit/>
                </a:bodyPr>
                <a:lstStyle/>
                <a:p>
                  <a:pPr marL="171450" indent="-171450">
                    <a:spcBef>
                      <a:spcPts val="800"/>
                    </a:spcBef>
                    <a:buFont typeface="Arial" panose="020B0604020202020204" pitchFamily="34" charset="0"/>
                    <a:buChar char="•"/>
                  </a:pPr>
                  <a:r>
                    <a:rPr lang="ru-RU" sz="1400" dirty="0" smtClean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"/>
                    </a:rPr>
                    <a:t>Решение относительно прироста давления</a:t>
                  </a:r>
                  <a:r>
                    <a:rPr lang="en-US" sz="1400" dirty="0" smtClean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"/>
                    </a:rPr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4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4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14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</a:rPr>
                            <m:t>𝑑𝑒𝑙𝑡𝑎</m:t>
                          </m:r>
                        </m:sub>
                      </m:sSub>
                      <m:r>
                        <a:rPr lang="en-US" sz="14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/>
                        </a:rPr>
                        <m:t>(</m:t>
                      </m:r>
                      <m:r>
                        <a:rPr lang="en-US" sz="14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14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/>
                        </a:rPr>
                        <m:t>,</m:t>
                      </m:r>
                      <m:r>
                        <a:rPr lang="en-US" sz="14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/>
                        </a:rPr>
                        <m:t>𝑦</m:t>
                      </m:r>
                      <m:r>
                        <a:rPr lang="en-US" sz="14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/>
                        </a:rPr>
                        <m:t>)=</m:t>
                      </m:r>
                      <m:r>
                        <a:rPr lang="en-US" sz="14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/>
                        </a:rPr>
                        <m:t>𝑝</m:t>
                      </m:r>
                      <m:r>
                        <a:rPr lang="en-US" sz="14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/>
                        </a:rPr>
                        <m:t>(</m:t>
                      </m:r>
                      <m:r>
                        <a:rPr lang="en-US" sz="14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14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/>
                        </a:rPr>
                        <m:t>,</m:t>
                      </m:r>
                      <m:r>
                        <a:rPr lang="en-US" sz="14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/>
                        </a:rPr>
                        <m:t>𝑦</m:t>
                      </m:r>
                      <m:r>
                        <a:rPr lang="en-US" sz="14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/>
                        </a:rPr>
                        <m:t>) − </m:t>
                      </m:r>
                      <m:sSub>
                        <m:sSubPr>
                          <m:ctrlPr>
                            <a:rPr lang="en-US" sz="14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</m:oMath>
                  </a14:m>
                  <a:endParaRPr lang="ru-RU" sz="14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/>
                  </a:endParaRPr>
                </a:p>
                <a:p>
                  <a:pPr marL="171450" indent="-171450">
                    <a:spcBef>
                      <a:spcPts val="800"/>
                    </a:spcBef>
                    <a:buFont typeface="Arial" panose="020B0604020202020204" pitchFamily="34" charset="0"/>
                    <a:buChar char="•"/>
                  </a:pPr>
                  <a:r>
                    <a:rPr lang="ru-RU" sz="1400" dirty="0" smtClean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"/>
                    </a:rPr>
                    <a:t>Стационарная постановка</a:t>
                  </a:r>
                </a:p>
                <a:p>
                  <a:pPr marL="171450" indent="-171450">
                    <a:spcBef>
                      <a:spcPts val="800"/>
                    </a:spcBef>
                    <a:buFont typeface="Arial" panose="020B0604020202020204" pitchFamily="34" charset="0"/>
                    <a:buChar char="•"/>
                  </a:pPr>
                  <a:r>
                    <a:rPr lang="ru-RU" sz="1400" dirty="0" smtClean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"/>
                    </a:rPr>
                    <a:t>Приближение однородного давления в трещине</a:t>
                  </a:r>
                </a:p>
              </p:txBody>
            </p:sp>
          </mc:Choice>
          <mc:Fallback xmlns="">
            <p:sp>
              <p:nvSpPr>
                <p:cNvPr id="42" name="TextBox 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3803" y="-272597"/>
                  <a:ext cx="4241190" cy="1111191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l="-3257" t="-442" b="-3540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5" name="Прямая соединительная линия 74"/>
            <p:cNvCxnSpPr/>
            <p:nvPr/>
          </p:nvCxnSpPr>
          <p:spPr>
            <a:xfrm>
              <a:off x="369787" y="-278949"/>
              <a:ext cx="0" cy="1075497"/>
            </a:xfrm>
            <a:prstGeom prst="line">
              <a:avLst/>
            </a:prstGeom>
            <a:noFill/>
            <a:ln w="19050" cap="flat" cmpd="sng" algn="ctr">
              <a:solidFill>
                <a:srgbClr val="F7A600"/>
              </a:solidFill>
              <a:prstDash val="solid"/>
            </a:ln>
            <a:effectLst/>
          </p:spPr>
        </p:cxnSp>
      </p:grpSp>
      <p:cxnSp>
        <p:nvCxnSpPr>
          <p:cNvPr id="125" name="Прямая соединительная линия 124"/>
          <p:cNvCxnSpPr/>
          <p:nvPr/>
        </p:nvCxnSpPr>
        <p:spPr>
          <a:xfrm>
            <a:off x="5220072" y="1052736"/>
            <a:ext cx="0" cy="519901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Прямая соединительная линия 125"/>
          <p:cNvCxnSpPr/>
          <p:nvPr/>
        </p:nvCxnSpPr>
        <p:spPr>
          <a:xfrm>
            <a:off x="5439196" y="2708920"/>
            <a:ext cx="3336545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Группа 18"/>
          <p:cNvGrpSpPr/>
          <p:nvPr/>
        </p:nvGrpSpPr>
        <p:grpSpPr>
          <a:xfrm>
            <a:off x="544612" y="4077072"/>
            <a:ext cx="4523540" cy="2160240"/>
            <a:chOff x="408500" y="908720"/>
            <a:chExt cx="4523540" cy="2160240"/>
          </a:xfrm>
        </p:grpSpPr>
        <p:grpSp>
          <p:nvGrpSpPr>
            <p:cNvPr id="43" name="Группа 42"/>
            <p:cNvGrpSpPr/>
            <p:nvPr/>
          </p:nvGrpSpPr>
          <p:grpSpPr>
            <a:xfrm>
              <a:off x="538134" y="1507503"/>
              <a:ext cx="2089650" cy="1345433"/>
              <a:chOff x="-15206" y="4574557"/>
              <a:chExt cx="2089650" cy="1345433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4" name="Прямоугольник 43"/>
                  <p:cNvSpPr/>
                  <p:nvPr/>
                </p:nvSpPr>
                <p:spPr>
                  <a:xfrm>
                    <a:off x="99058" y="4574557"/>
                    <a:ext cx="1975386" cy="1345433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80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kumimoji="0" lang="en-US" sz="1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3C3C3C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mbria Math"/>
                            </a:rPr>
                            <m:t>∆</m:t>
                          </m:r>
                          <m:sSub>
                            <m:sSubPr>
                              <m:ctrlPr>
                                <a:rPr kumimoji="0" lang="en-US" sz="14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3C3C3C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kumimoji="0" lang="en-US" sz="14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3C3C3C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kumimoji="0" lang="en-US" sz="14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3C3C3C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</a:rPr>
                                <m:t>𝑑𝑒𝑙𝑡𝑎</m:t>
                              </m:r>
                            </m:sub>
                          </m:sSub>
                          <m:r>
                            <a:rPr kumimoji="0" lang="en-US" sz="1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3C3C3C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  <m:t>(</m:t>
                          </m:r>
                          <m:r>
                            <a:rPr kumimoji="0" lang="en-US" sz="1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3C3C3C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  <m:t>𝑥</m:t>
                          </m:r>
                          <m:r>
                            <a:rPr kumimoji="0" lang="en-US" sz="1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3C3C3C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  <m:t>,</m:t>
                          </m:r>
                          <m:r>
                            <a:rPr kumimoji="0" lang="en-US" sz="1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3C3C3C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  <m:t>𝑦</m:t>
                          </m:r>
                          <m:r>
                            <a:rPr kumimoji="0" lang="en-US" sz="1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3C3C3C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  <m:t>)=</m:t>
                          </m:r>
                          <m:r>
                            <a:rPr kumimoji="0" lang="en-US" sz="1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3C3C3C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  <m:t>0</m:t>
                          </m:r>
                        </m:oMath>
                      </m:oMathPara>
                    </a14:m>
                    <a:endParaRPr kumimoji="0" lang="en-US" sz="14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3C3C3C"/>
                      </a:solidFill>
                      <a:effectLst/>
                      <a:uLnTx/>
                      <a:uFillTx/>
                      <a:latin typeface="Arial"/>
                    </a:endParaRPr>
                  </a:p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80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 xmlns:m="http://schemas.openxmlformats.org/officeDocument/2006/math">
                        <m:sSub>
                          <m:sSubPr>
                            <m:ctrlPr>
                              <a:rPr kumimoji="0" lang="en-US" sz="14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3C3C3C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kumimoji="0" lang="en-US" sz="14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3C3C3C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kumimoji="0" lang="en-US" sz="14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3C3C3C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</a:rPr>
                              <m:t>𝑑𝑒𝑙𝑡𝑎</m:t>
                            </m:r>
                          </m:sub>
                        </m:sSub>
                        <m:sSub>
                          <m:sSubPr>
                            <m:ctrlPr>
                              <a:rPr kumimoji="0" lang="en-US" sz="14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3C3C3C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kumimoji="0" lang="en-US" sz="14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3C3C3C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</a:rPr>
                              <m:t>|</m:t>
                            </m:r>
                          </m:e>
                          <m:sub>
                            <m:sSub>
                              <m:sSubPr>
                                <m:ctrlPr>
                                  <a:rPr kumimoji="0" lang="en-US" sz="1400" b="0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3C3C3C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kumimoji="0" lang="ru-RU" sz="1400" b="0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3C3C3C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</a:rPr>
                                  <m:t>Г</m:t>
                                </m:r>
                              </m:e>
                              <m:sub>
                                <m:r>
                                  <a:rPr kumimoji="0" lang="en-US" sz="1400" b="0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3C3C3C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</a:rPr>
                                  <m:t>𝑓</m:t>
                                </m:r>
                              </m:sub>
                            </m:sSub>
                          </m:sub>
                        </m:sSub>
                        <m:r>
                          <a:rPr kumimoji="0" lang="ru-RU" sz="1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3C3C3C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  <m:t>=</m:t>
                        </m:r>
                      </m:oMath>
                    </a14:m>
                    <a:r>
                      <a:rPr kumimoji="0" lang="ru-RU" sz="14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3C3C3C"/>
                        </a:solidFill>
                        <a:effectLst/>
                        <a:uLnTx/>
                        <a:uFillTx/>
                        <a:latin typeface="Arial"/>
                      </a:rPr>
                      <a:t>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kumimoji="0" lang="en-US" sz="14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3C3C3C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kumimoji="0" lang="en-US" sz="14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3C3C3C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kumimoji="0" lang="ru-RU" sz="14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3C3C3C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</a:rPr>
                              <m:t>репр</m:t>
                            </m:r>
                          </m:sub>
                        </m:sSub>
                      </m:oMath>
                    </a14:m>
                    <a:endParaRPr kumimoji="0" lang="ru-RU" sz="14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3C3C3C"/>
                      </a:solidFill>
                      <a:effectLst/>
                      <a:uLnTx/>
                      <a:uFillTx/>
                      <a:latin typeface="Arial"/>
                    </a:endParaRPr>
                  </a:p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80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 xmlns:m="http://schemas.openxmlformats.org/officeDocument/2006/math">
                        <m:sSub>
                          <m:sSubPr>
                            <m:ctrlPr>
                              <a:rPr kumimoji="0" lang="en-US" sz="14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3C3C3C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kumimoji="0" lang="en-US" sz="14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3C3C3C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kumimoji="0" lang="en-US" sz="14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3C3C3C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</a:rPr>
                              <m:t>𝑑𝑒𝑙𝑡𝑎</m:t>
                            </m:r>
                          </m:sub>
                        </m:sSub>
                        <m:sSub>
                          <m:sSubPr>
                            <m:ctrlPr>
                              <a:rPr kumimoji="0" lang="en-US" sz="14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3C3C3C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kumimoji="0" lang="en-US" sz="14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3C3C3C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</a:rPr>
                              <m:t>|</m:t>
                            </m:r>
                          </m:e>
                          <m:sub>
                            <m:r>
                              <a:rPr kumimoji="0" lang="ru-RU" sz="14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3C3C3C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</a:rPr>
                              <m:t>Г</m:t>
                            </m:r>
                          </m:sub>
                        </m:sSub>
                        <m:r>
                          <a:rPr kumimoji="0" lang="ru-RU" sz="1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3C3C3C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  <m:t>=</m:t>
                        </m:r>
                      </m:oMath>
                    </a14:m>
                    <a:r>
                      <a:rPr kumimoji="0" lang="ru-RU" sz="14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3C3C3C"/>
                        </a:solidFill>
                        <a:effectLst/>
                        <a:uLnTx/>
                        <a:uFillTx/>
                        <a:latin typeface="Arial"/>
                      </a:rPr>
                      <a:t> </a:t>
                    </a:r>
                    <a14:m>
                      <m:oMath xmlns:m="http://schemas.openxmlformats.org/officeDocument/2006/math">
                        <m:r>
                          <a:rPr kumimoji="0" lang="ru-RU" sz="1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3C3C3C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  <m:t>0</m:t>
                        </m:r>
                      </m:oMath>
                    </a14:m>
                    <a:endParaRPr kumimoji="0" lang="en-US" sz="14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3C3C3C"/>
                      </a:solidFill>
                      <a:effectLst/>
                      <a:uLnTx/>
                      <a:uFillTx/>
                      <a:latin typeface="Arial"/>
                    </a:endParaRPr>
                  </a:p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80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kumimoji="0" lang="en-US" sz="14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3C3C3C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kumimoji="0" lang="en-US" sz="14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3C3C3C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kumimoji="0" lang="en-US" sz="14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3C3C3C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</a:rPr>
                                <m:t>𝑑𝑒𝑙𝑡𝑎</m:t>
                              </m:r>
                            </m:sub>
                          </m:sSub>
                          <m:r>
                            <a:rPr kumimoji="0" lang="en-US" sz="1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3C3C3C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  <m:t>=</m:t>
                          </m:r>
                          <m:sSub>
                            <m:sSubPr>
                              <m:ctrlPr>
                                <a:rPr kumimoji="0" lang="en-US" sz="14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3C3C3C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kumimoji="0" lang="en-US" sz="14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3C3C3C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kumimoji="0" lang="ru-RU" sz="14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3C3C3C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</a:rPr>
                                <m:t>репр</m:t>
                              </m:r>
                            </m:sub>
                          </m:sSub>
                          <m:r>
                            <a:rPr kumimoji="0" lang="ru-RU" sz="1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3C3C3C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kumimoji="0" lang="en-US" sz="1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3C3C3C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  <m:t>𝑓</m:t>
                          </m:r>
                          <m:r>
                            <a:rPr kumimoji="0" lang="en-US" sz="1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3C3C3C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  <m:t>(</m:t>
                          </m:r>
                          <m:r>
                            <a:rPr kumimoji="0" lang="en-US" sz="1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3C3C3C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  <m:t>𝑥</m:t>
                          </m:r>
                          <m:r>
                            <a:rPr kumimoji="0" lang="en-US" sz="1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3C3C3C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  <m:t>,</m:t>
                          </m:r>
                          <m:r>
                            <a:rPr kumimoji="0" lang="en-US" sz="1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3C3C3C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  <m:t>𝑦</m:t>
                          </m:r>
                          <m:r>
                            <a:rPr kumimoji="0" lang="en-US" sz="1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3C3C3C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  <m:t>)</m:t>
                          </m:r>
                        </m:oMath>
                      </m:oMathPara>
                    </a14:m>
                    <a:endParaRPr kumimoji="0" lang="ru-RU" sz="1400" b="0" i="1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3C3C3C"/>
                      </a:solidFill>
                      <a:effectLst/>
                      <a:uLnTx/>
                      <a:uFillTx/>
                      <a:latin typeface="Arial"/>
                    </a:endParaRPr>
                  </a:p>
                </p:txBody>
              </p:sp>
            </mc:Choice>
            <mc:Fallback xmlns="">
              <p:sp>
                <p:nvSpPr>
                  <p:cNvPr id="44" name="Прямоугольник 43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9058" y="4574557"/>
                    <a:ext cx="1975386" cy="1345433"/>
                  </a:xfrm>
                  <a:prstGeom prst="rect">
                    <a:avLst/>
                  </a:prstGeom>
                  <a:blipFill rotWithShape="1"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45" name="Левая фигурная скобка 44"/>
              <p:cNvSpPr/>
              <p:nvPr/>
            </p:nvSpPr>
            <p:spPr>
              <a:xfrm>
                <a:off x="-15206" y="4621555"/>
                <a:ext cx="133835" cy="910055"/>
              </a:xfrm>
              <a:prstGeom prst="leftBrace">
                <a:avLst>
                  <a:gd name="adj1" fmla="val 8333"/>
                  <a:gd name="adj2" fmla="val 50562"/>
                </a:avLst>
              </a:prstGeom>
              <a:noFill/>
              <a:ln w="9525" cap="flat" cmpd="sng" algn="ctr">
                <a:solidFill>
                  <a:srgbClr val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46" name="Группа 45"/>
            <p:cNvGrpSpPr/>
            <p:nvPr/>
          </p:nvGrpSpPr>
          <p:grpSpPr>
            <a:xfrm>
              <a:off x="3131840" y="1533314"/>
              <a:ext cx="1706632" cy="1279133"/>
              <a:chOff x="2195736" y="4725144"/>
              <a:chExt cx="1706632" cy="1279133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7" name="Прямоугольник 46"/>
                  <p:cNvSpPr/>
                  <p:nvPr/>
                </p:nvSpPr>
                <p:spPr>
                  <a:xfrm>
                    <a:off x="2336448" y="4725144"/>
                    <a:ext cx="1565920" cy="1279133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80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kumimoji="0" lang="en-US" sz="1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3C3C3C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mbria Math"/>
                            </a:rPr>
                            <m:t>∆</m:t>
                          </m:r>
                          <m:r>
                            <a:rPr kumimoji="0" lang="en-US" sz="1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3C3C3C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  <m:t>𝑓</m:t>
                          </m:r>
                          <m:r>
                            <a:rPr kumimoji="0" lang="en-US" sz="1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3C3C3C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  <m:t>(</m:t>
                          </m:r>
                          <m:r>
                            <a:rPr kumimoji="0" lang="en-US" sz="1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3C3C3C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  <m:t>𝑥</m:t>
                          </m:r>
                          <m:r>
                            <a:rPr kumimoji="0" lang="en-US" sz="1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3C3C3C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  <m:t>,</m:t>
                          </m:r>
                          <m:r>
                            <a:rPr kumimoji="0" lang="en-US" sz="1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3C3C3C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  <m:t>𝑦</m:t>
                          </m:r>
                          <m:r>
                            <a:rPr kumimoji="0" lang="en-US" sz="1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3C3C3C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  <m:t>)=</m:t>
                          </m:r>
                          <m:r>
                            <a:rPr kumimoji="0" lang="en-US" sz="1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3C3C3C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  <m:t>0</m:t>
                          </m:r>
                        </m:oMath>
                      </m:oMathPara>
                    </a14:m>
                    <a:endParaRPr kumimoji="0" lang="en-US" sz="14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3C3C3C"/>
                      </a:solidFill>
                      <a:effectLst/>
                      <a:uLnTx/>
                      <a:uFillTx/>
                      <a:latin typeface="Arial"/>
                    </a:endParaRPr>
                  </a:p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80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 xmlns:m="http://schemas.openxmlformats.org/officeDocument/2006/math">
                        <m:r>
                          <a:rPr kumimoji="0" lang="en-US" sz="1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3C3C3C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  <m:t>𝑓</m:t>
                        </m:r>
                        <m:r>
                          <a:rPr kumimoji="0" lang="en-US" sz="1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3C3C3C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  <m:t>(</m:t>
                        </m:r>
                        <m:d>
                          <m:dPr>
                            <m:begChr m:val="|"/>
                            <m:endChr m:val="|"/>
                            <m:ctrlPr>
                              <a:rPr kumimoji="0" lang="en-US" sz="14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3C3C3C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kumimoji="0" lang="en-US" sz="14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3C3C3C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</a:rPr>
                              <m:t>𝑥</m:t>
                            </m:r>
                          </m:e>
                        </m:d>
                        <m:r>
                          <a:rPr kumimoji="0" lang="en-US" sz="1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3C3C3C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  <m:t>&lt;</m:t>
                        </m:r>
                        <m:sSub>
                          <m:sSubPr>
                            <m:ctrlPr>
                              <a:rPr kumimoji="0" lang="en-US" sz="14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3C3C3C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kumimoji="0" lang="en-US" sz="14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3C3C3C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kumimoji="0" lang="en-US" sz="14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3C3C3C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</a:rPr>
                              <m:t>𝑓</m:t>
                            </m:r>
                          </m:sub>
                        </m:sSub>
                        <m:r>
                          <a:rPr kumimoji="0" lang="en-US" sz="1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3C3C3C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  <m:t>, </m:t>
                        </m:r>
                        <m:r>
                          <a:rPr kumimoji="0" lang="en-US" sz="1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3C3C3C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  <m:t>𝑦</m:t>
                        </m:r>
                        <m:r>
                          <a:rPr kumimoji="0" lang="en-US" sz="1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3C3C3C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  <m:t>)=</m:t>
                        </m:r>
                      </m:oMath>
                    </a14:m>
                    <a:r>
                      <a:rPr kumimoji="0" lang="ru-RU" sz="14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3C3C3C"/>
                        </a:solidFill>
                        <a:effectLst/>
                        <a:uLnTx/>
                        <a:uFillTx/>
                        <a:latin typeface="Arial"/>
                      </a:rPr>
                      <a:t> </a:t>
                    </a:r>
                    <a14:m>
                      <m:oMath xmlns:m="http://schemas.openxmlformats.org/officeDocument/2006/math">
                        <m:r>
                          <a:rPr kumimoji="0" lang="en-US" sz="1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3C3C3C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  <m:t>1</m:t>
                        </m:r>
                      </m:oMath>
                    </a14:m>
                    <a:endParaRPr kumimoji="0" lang="ru-RU" sz="14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3C3C3C"/>
                      </a:solidFill>
                      <a:effectLst/>
                      <a:uLnTx/>
                      <a:uFillTx/>
                      <a:latin typeface="Arial"/>
                    </a:endParaRPr>
                  </a:p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80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 xmlns:m="http://schemas.openxmlformats.org/officeDocument/2006/math">
                        <m:r>
                          <a:rPr kumimoji="0" lang="en-US" sz="1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3C3C3C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  <m:t>𝑓</m:t>
                        </m:r>
                        <m:r>
                          <a:rPr kumimoji="0" lang="en-US" sz="1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3C3C3C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  <m:t>(</m:t>
                        </m:r>
                        <m:r>
                          <a:rPr kumimoji="0" lang="en-US" sz="1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3C3C3C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  <m:t>𝑥</m:t>
                        </m:r>
                        <m:r>
                          <a:rPr kumimoji="0" lang="en-US" sz="1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3C3C3C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  <m:t>=±</m:t>
                        </m:r>
                        <m:r>
                          <a:rPr kumimoji="0" lang="en-US" sz="1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3C3C3C"/>
                            </a:solidFill>
                            <a:effectLst/>
                            <a:uLnTx/>
                            <a:uFillTx/>
                            <a:latin typeface="Cambria Math"/>
                            <a:ea typeface="Cambria Math"/>
                          </a:rPr>
                          <m:t>𝑎</m:t>
                        </m:r>
                        <m:r>
                          <a:rPr kumimoji="0" lang="en-US" sz="1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3C3C3C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  <m:t>, </m:t>
                        </m:r>
                        <m:r>
                          <a:rPr kumimoji="0" lang="en-US" sz="1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3C3C3C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  <m:t>𝑦</m:t>
                        </m:r>
                        <m:r>
                          <a:rPr kumimoji="0" lang="en-US" sz="1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3C3C3C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  <m:t>)=</m:t>
                        </m:r>
                      </m:oMath>
                    </a14:m>
                    <a:r>
                      <a:rPr kumimoji="0" lang="ru-RU" sz="14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3C3C3C"/>
                        </a:solidFill>
                        <a:effectLst/>
                        <a:uLnTx/>
                        <a:uFillTx/>
                        <a:latin typeface="Arial"/>
                      </a:rPr>
                      <a:t> </a:t>
                    </a:r>
                    <a14:m>
                      <m:oMath xmlns:m="http://schemas.openxmlformats.org/officeDocument/2006/math">
                        <m:r>
                          <a:rPr kumimoji="0" lang="en-US" sz="14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3C3C3C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  <m:t>0</m:t>
                        </m:r>
                      </m:oMath>
                    </a14:m>
                    <a:endParaRPr kumimoji="0" lang="en-US" sz="14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3C3C3C"/>
                      </a:solidFill>
                      <a:effectLst/>
                      <a:uLnTx/>
                      <a:uFillTx/>
                      <a:latin typeface="Arial"/>
                    </a:endParaRPr>
                  </a:p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80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 xmlns:m="http://schemas.openxmlformats.org/officeDocument/2006/math">
                        <m:r>
                          <a:rPr kumimoji="0" lang="en-US" sz="1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3C3C3C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  <m:t>𝑓</m:t>
                        </m:r>
                        <m:r>
                          <a:rPr kumimoji="0" lang="en-US" sz="1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3C3C3C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  <m:t>(</m:t>
                        </m:r>
                        <m:r>
                          <a:rPr kumimoji="0" lang="en-US" sz="1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3C3C3C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  <m:t>𝑥</m:t>
                        </m:r>
                        <m:r>
                          <a:rPr kumimoji="0" lang="en-US" sz="1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3C3C3C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  <m:t>, </m:t>
                        </m:r>
                        <m:r>
                          <a:rPr kumimoji="0" lang="en-US" sz="1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3C3C3C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  <m:t>𝑦</m:t>
                        </m:r>
                        <m:r>
                          <a:rPr kumimoji="0" lang="en-US" sz="1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3C3C3C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  <m:t>=±</m:t>
                        </m:r>
                        <m:r>
                          <a:rPr kumimoji="0" lang="en-US" sz="1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3C3C3C"/>
                            </a:solidFill>
                            <a:effectLst/>
                            <a:uLnTx/>
                            <a:uFillTx/>
                            <a:latin typeface="Cambria Math"/>
                            <a:ea typeface="Cambria Math"/>
                          </a:rPr>
                          <m:t>𝑏</m:t>
                        </m:r>
                        <m:r>
                          <a:rPr kumimoji="0" lang="en-US" sz="1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3C3C3C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  <m:t>)=</m:t>
                        </m:r>
                      </m:oMath>
                    </a14:m>
                    <a:r>
                      <a:rPr kumimoji="0" lang="ru-RU" sz="14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3C3C3C"/>
                        </a:solidFill>
                        <a:effectLst/>
                        <a:uLnTx/>
                        <a:uFillTx/>
                        <a:latin typeface="Arial"/>
                      </a:rPr>
                      <a:t> </a:t>
                    </a:r>
                    <a14:m>
                      <m:oMath xmlns:m="http://schemas.openxmlformats.org/officeDocument/2006/math">
                        <m:r>
                          <a:rPr kumimoji="0" lang="en-US" sz="14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3C3C3C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  <m:t>0</m:t>
                        </m:r>
                      </m:oMath>
                    </a14:m>
                    <a:endParaRPr kumimoji="0" lang="ru-RU" sz="14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3C3C3C"/>
                      </a:solidFill>
                      <a:effectLst/>
                      <a:uLnTx/>
                      <a:uFillTx/>
                      <a:latin typeface="Arial"/>
                    </a:endParaRPr>
                  </a:p>
                </p:txBody>
              </p:sp>
            </mc:Choice>
            <mc:Fallback xmlns="">
              <p:sp>
                <p:nvSpPr>
                  <p:cNvPr id="47" name="Прямоугольник 4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336448" y="4725144"/>
                    <a:ext cx="1565920" cy="1279133"/>
                  </a:xfrm>
                  <a:prstGeom prst="rect">
                    <a:avLst/>
                  </a:prstGeom>
                  <a:blipFill rotWithShape="1">
                    <a:blip r:embed="rId4"/>
                    <a:stretch>
                      <a:fillRect b="-1429"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48" name="Левая фигурная скобка 47"/>
              <p:cNvSpPr/>
              <p:nvPr/>
            </p:nvSpPr>
            <p:spPr>
              <a:xfrm>
                <a:off x="2195736" y="4725145"/>
                <a:ext cx="140712" cy="1228045"/>
              </a:xfrm>
              <a:prstGeom prst="leftBrace">
                <a:avLst>
                  <a:gd name="adj1" fmla="val 8333"/>
                  <a:gd name="adj2" fmla="val 50562"/>
                </a:avLst>
              </a:prstGeom>
              <a:noFill/>
              <a:ln w="12700" cap="flat" cmpd="sng" algn="ctr">
                <a:solidFill>
                  <a:srgbClr val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49" name="Стрелка вправо 48"/>
            <p:cNvSpPr/>
            <p:nvPr/>
          </p:nvSpPr>
          <p:spPr>
            <a:xfrm>
              <a:off x="2704263" y="2164607"/>
              <a:ext cx="211553" cy="112265"/>
            </a:xfrm>
            <a:prstGeom prst="rightArrow">
              <a:avLst/>
            </a:prstGeom>
            <a:solidFill>
              <a:srgbClr val="FFFFFF"/>
            </a:solidFill>
            <a:ln w="12700" cap="flat" cmpd="sng" algn="ctr">
              <a:solidFill>
                <a:srgbClr val="3C3C3C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8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539552" y="1032991"/>
              <a:ext cx="3402367" cy="30777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>
                <a:spcBef>
                  <a:spcPts val="800"/>
                </a:spcBef>
              </a:pPr>
              <a:r>
                <a:rPr lang="ru-RU" sz="1400" b="1" dirty="0" smtClean="0">
                  <a:solidFill>
                    <a:srgbClr val="3C3C3C"/>
                  </a:solidFill>
                  <a:latin typeface="Arial"/>
                </a:rPr>
                <a:t>Математическая модель</a:t>
              </a:r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408500" y="908720"/>
              <a:ext cx="4523540" cy="2160240"/>
            </a:xfrm>
            <a:prstGeom prst="rect">
              <a:avLst/>
            </a:prstGeom>
            <a:noFill/>
            <a:ln w="952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5364088" y="4918230"/>
            <a:ext cx="3641474" cy="1175066"/>
            <a:chOff x="5364088" y="4846222"/>
            <a:chExt cx="3641474" cy="117506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Прямоугольник 6"/>
                <p:cNvSpPr/>
                <p:nvPr/>
              </p:nvSpPr>
              <p:spPr>
                <a:xfrm>
                  <a:off x="5364088" y="4954842"/>
                  <a:ext cx="3641474" cy="1066446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ru-RU" sz="140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ru-RU" sz="1400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/>
                              </a:rPr>
                              <m:t>𝑓</m:t>
                            </m:r>
                          </m:e>
                          <m:sub>
                            <m:r>
                              <a:rPr lang="ru-RU" sz="1400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/>
                              </a:rPr>
                              <m:t>𝑖</m:t>
                            </m:r>
                            <m:r>
                              <a:rPr lang="ru-RU" sz="1400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/>
                              </a:rPr>
                              <m:t>,</m:t>
                            </m:r>
                            <m:r>
                              <a:rPr lang="ru-RU" sz="1400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/>
                              </a:rPr>
                              <m:t>𝑗</m:t>
                            </m:r>
                          </m:sub>
                          <m:sup>
                            <m:r>
                              <a:rPr lang="ru-RU" sz="1400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/>
                              </a:rPr>
                              <m:t>𝑘</m:t>
                            </m:r>
                            <m:r>
                              <a:rPr lang="ru-RU" sz="1400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/>
                              </a:rPr>
                              <m:t>+</m:t>
                            </m:r>
                            <m:r>
                              <a:rPr lang="ru-RU" sz="1400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/>
                              </a:rPr>
                              <m:t>1</m:t>
                            </m:r>
                          </m:sup>
                        </m:sSubSup>
                        <m:r>
                          <a:rPr lang="ru-RU" sz="14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ru-RU" sz="1400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ru-RU" sz="1400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/>
                              </a:rPr>
                              <m:t>𝑤</m:t>
                            </m:r>
                          </m:num>
                          <m:den>
                            <m:r>
                              <a:rPr lang="ru-RU" sz="1400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/>
                              </a:rPr>
                              <m:t>2</m:t>
                            </m:r>
                            <m:d>
                              <m:dPr>
                                <m:ctrlPr>
                                  <a:rPr lang="ru-RU" sz="1400" i="1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ru-RU" sz="1400" i="1">
                                        <a:solidFill>
                                          <a:schemeClr val="tx1">
                                            <a:lumMod val="75000"/>
                                            <a:lumOff val="25000"/>
                                          </a:schemeClr>
                                        </a:solidFill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sSub>
                                      <m:sSubPr>
                                        <m:ctrlPr>
                                          <a:rPr lang="ru-RU" sz="1400" i="1">
                                            <a:solidFill>
                                              <a:schemeClr val="tx1">
                                                <a:lumMod val="75000"/>
                                                <a:lumOff val="25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ru-RU" sz="1400" i="1">
                                            <a:solidFill>
                                              <a:schemeClr val="tx1">
                                                <a:lumMod val="75000"/>
                                                <a:lumOff val="25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  <m:t>h</m:t>
                                        </m:r>
                                      </m:e>
                                      <m:sub>
                                        <m:r>
                                          <a:rPr lang="ru-RU" sz="1400" i="1">
                                            <a:solidFill>
                                              <a:schemeClr val="tx1">
                                                <a:lumMod val="75000"/>
                                                <a:lumOff val="25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  <m:t>𝑥</m:t>
                                        </m:r>
                                      </m:sub>
                                    </m:sSub>
                                  </m:e>
                                  <m:sup>
                                    <m:r>
                                      <a:rPr lang="ru-RU" sz="1400" i="1">
                                        <a:solidFill>
                                          <a:schemeClr val="tx1">
                                            <a:lumMod val="75000"/>
                                            <a:lumOff val="25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ru-RU" sz="1400" i="1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ru-RU" sz="1400" i="1">
                                        <a:solidFill>
                                          <a:schemeClr val="tx1">
                                            <a:lumMod val="75000"/>
                                            <a:lumOff val="25000"/>
                                          </a:schemeClr>
                                        </a:solidFill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sSub>
                                      <m:sSubPr>
                                        <m:ctrlPr>
                                          <a:rPr lang="ru-RU" sz="1400" i="1">
                                            <a:solidFill>
                                              <a:schemeClr val="tx1">
                                                <a:lumMod val="75000"/>
                                                <a:lumOff val="25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ru-RU" sz="1400" i="1">
                                            <a:solidFill>
                                              <a:schemeClr val="tx1">
                                                <a:lumMod val="75000"/>
                                                <a:lumOff val="25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  <m:t>h</m:t>
                                        </m:r>
                                      </m:e>
                                      <m:sub>
                                        <m:r>
                                          <a:rPr lang="ru-RU" sz="1400" i="1">
                                            <a:solidFill>
                                              <a:schemeClr val="tx1">
                                                <a:lumMod val="75000"/>
                                                <a:lumOff val="25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  <m:t>𝑦</m:t>
                                        </m:r>
                                      </m:sub>
                                    </m:sSub>
                                  </m:e>
                                  <m:sup>
                                    <m:r>
                                      <a:rPr lang="ru-RU" sz="1400" i="1">
                                        <a:solidFill>
                                          <a:schemeClr val="tx1">
                                            <a:lumMod val="75000"/>
                                            <a:lumOff val="25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d>
                          </m:den>
                        </m:f>
                        <m:d>
                          <m:dPr>
                            <m:ctrlPr>
                              <a:rPr lang="ru-RU" sz="1400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ru-RU" sz="1400" i="1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sSub>
                                  <m:sSubPr>
                                    <m:ctrlPr>
                                      <a:rPr lang="ru-RU" sz="1400" i="1">
                                        <a:solidFill>
                                          <a:schemeClr val="tx1">
                                            <a:lumMod val="75000"/>
                                            <a:lumOff val="25000"/>
                                          </a:schemeClr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1400" i="1">
                                        <a:solidFill>
                                          <a:schemeClr val="tx1">
                                            <a:lumMod val="75000"/>
                                            <a:lumOff val="25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ru-RU" sz="1400" i="1">
                                        <a:solidFill>
                                          <a:schemeClr val="tx1">
                                            <a:lumMod val="75000"/>
                                            <a:lumOff val="25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𝑦</m:t>
                                    </m:r>
                                  </m:sub>
                                </m:sSub>
                              </m:e>
                              <m:sup>
                                <m:r>
                                  <a:rPr lang="ru-RU" sz="1400" i="1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sSubSup>
                              <m:sSubSupPr>
                                <m:ctrlPr>
                                  <a:rPr lang="ru-RU" sz="1400" i="1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ru-RU" sz="1400" i="1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ru-RU" sz="1400" i="1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/>
                                  </a:rPr>
                                  <m:t>𝑖</m:t>
                                </m:r>
                                <m:r>
                                  <a:rPr lang="ru-RU" sz="1400" i="1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ru-RU" sz="1400" i="1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  <m:r>
                                  <a:rPr lang="ru-RU" sz="1400" i="1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/>
                                  </a:rPr>
                                  <m:t>, </m:t>
                                </m:r>
                                <m:r>
                                  <a:rPr lang="ru-RU" sz="1400" i="1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/>
                                  </a:rPr>
                                  <m:t>𝑗</m:t>
                                </m:r>
                              </m:sub>
                              <m:sup>
                                <m:r>
                                  <a:rPr lang="ru-RU" sz="1400" i="1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/>
                                  </a:rPr>
                                  <m:t>𝑘</m:t>
                                </m:r>
                                <m:r>
                                  <a:rPr lang="ru-RU" sz="1400" i="1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ru-RU" sz="1400" i="1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sup>
                            </m:sSubSup>
                            <m:r>
                              <a:rPr lang="ru-RU" sz="1400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ru-RU" sz="1400" i="1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sSub>
                                  <m:sSubPr>
                                    <m:ctrlPr>
                                      <a:rPr lang="ru-RU" sz="1400" i="1">
                                        <a:solidFill>
                                          <a:schemeClr val="tx1">
                                            <a:lumMod val="75000"/>
                                            <a:lumOff val="25000"/>
                                          </a:schemeClr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1400" i="1">
                                        <a:solidFill>
                                          <a:schemeClr val="tx1">
                                            <a:lumMod val="75000"/>
                                            <a:lumOff val="25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ru-RU" sz="1400" i="1">
                                        <a:solidFill>
                                          <a:schemeClr val="tx1">
                                            <a:lumMod val="75000"/>
                                            <a:lumOff val="25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𝑦</m:t>
                                    </m:r>
                                  </m:sub>
                                </m:sSub>
                              </m:e>
                              <m:sup>
                                <m:r>
                                  <a:rPr lang="ru-RU" sz="1400" i="1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sSubSup>
                              <m:sSubSupPr>
                                <m:ctrlPr>
                                  <a:rPr lang="ru-RU" sz="1400" i="1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ru-RU" sz="1400" i="1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ru-RU" sz="1400" i="1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/>
                                  </a:rPr>
                                  <m:t>𝑖</m:t>
                                </m:r>
                                <m:r>
                                  <a:rPr lang="ru-RU" sz="1400" i="1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ru-RU" sz="1400" i="1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  <m:r>
                                  <a:rPr lang="ru-RU" sz="1400" i="1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/>
                                  </a:rPr>
                                  <m:t>, </m:t>
                                </m:r>
                                <m:r>
                                  <a:rPr lang="ru-RU" sz="1400" i="1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/>
                                  </a:rPr>
                                  <m:t>𝑗</m:t>
                                </m:r>
                              </m:sub>
                              <m:sup>
                                <m:r>
                                  <a:rPr lang="ru-RU" sz="1400" i="1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/>
                                  </a:rPr>
                                  <m:t>𝑘</m:t>
                                </m:r>
                              </m:sup>
                            </m:sSubSup>
                            <m:r>
                              <a:rPr lang="ru-RU" sz="1400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ru-RU" sz="1400" i="1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1400" i="1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/>
                                  </a:rPr>
                                  <m:t> </m:t>
                                </m:r>
                                <m:sSub>
                                  <m:sSubPr>
                                    <m:ctrlPr>
                                      <a:rPr lang="ru-RU" sz="1400" i="1">
                                        <a:solidFill>
                                          <a:schemeClr val="tx1">
                                            <a:lumMod val="75000"/>
                                            <a:lumOff val="25000"/>
                                          </a:schemeClr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1400" i="1">
                                        <a:solidFill>
                                          <a:schemeClr val="tx1">
                                            <a:lumMod val="75000"/>
                                            <a:lumOff val="25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ru-RU" sz="1400" i="1">
                                        <a:solidFill>
                                          <a:schemeClr val="tx1">
                                            <a:lumMod val="75000"/>
                                            <a:lumOff val="25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𝑥</m:t>
                                    </m:r>
                                  </m:sub>
                                </m:sSub>
                              </m:e>
                              <m:sup>
                                <m:r>
                                  <a:rPr lang="en-US" sz="1400" i="1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sSubSup>
                              <m:sSubSupPr>
                                <m:ctrlPr>
                                  <a:rPr lang="ru-RU" sz="1400" i="1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sz="1400" i="1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ru-RU" sz="1400" i="1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/>
                                  </a:rPr>
                                  <m:t>𝑖</m:t>
                                </m:r>
                                <m:r>
                                  <a:rPr lang="ru-RU" sz="1400" i="1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/>
                                  </a:rPr>
                                  <m:t>, </m:t>
                                </m:r>
                                <m:r>
                                  <a:rPr lang="ru-RU" sz="1400" i="1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/>
                                  </a:rPr>
                                  <m:t>𝑗</m:t>
                                </m:r>
                                <m:r>
                                  <a:rPr lang="ru-RU" sz="1400" i="1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ru-RU" sz="1400" i="1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US" sz="1400" i="1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/>
                                  </a:rPr>
                                  <m:t>𝑘</m:t>
                                </m:r>
                                <m:r>
                                  <a:rPr lang="en-US" sz="1400" i="1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sz="1400" i="1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sup>
                            </m:sSubSup>
                            <m:r>
                              <a:rPr lang="en-US" sz="1400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ru-RU" sz="1400" i="1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1400" i="1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/>
                                  </a:rPr>
                                  <m:t> </m:t>
                                </m:r>
                                <m:sSub>
                                  <m:sSubPr>
                                    <m:ctrlPr>
                                      <a:rPr lang="ru-RU" sz="1400" i="1">
                                        <a:solidFill>
                                          <a:schemeClr val="tx1">
                                            <a:lumMod val="75000"/>
                                            <a:lumOff val="25000"/>
                                          </a:schemeClr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1400" i="1">
                                        <a:solidFill>
                                          <a:schemeClr val="tx1">
                                            <a:lumMod val="75000"/>
                                            <a:lumOff val="25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ru-RU" sz="1400" i="1">
                                        <a:solidFill>
                                          <a:schemeClr val="tx1">
                                            <a:lumMod val="75000"/>
                                            <a:lumOff val="25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𝑥</m:t>
                                    </m:r>
                                  </m:sub>
                                </m:sSub>
                              </m:e>
                              <m:sup>
                                <m:r>
                                  <a:rPr lang="en-US" sz="1400" i="1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sSubSup>
                              <m:sSubSupPr>
                                <m:ctrlPr>
                                  <a:rPr lang="ru-RU" sz="1400" i="1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sz="1400" i="1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ru-RU" sz="1400" i="1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/>
                                  </a:rPr>
                                  <m:t>𝑖</m:t>
                                </m:r>
                                <m:r>
                                  <a:rPr lang="ru-RU" sz="1400" i="1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/>
                                  </a:rPr>
                                  <m:t>, </m:t>
                                </m:r>
                                <m:r>
                                  <a:rPr lang="ru-RU" sz="1400" i="1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/>
                                  </a:rPr>
                                  <m:t>𝑗</m:t>
                                </m:r>
                                <m:r>
                                  <a:rPr lang="ru-RU" sz="1400" i="1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ru-RU" sz="1400" i="1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US" sz="1400" i="1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/>
                                  </a:rPr>
                                  <m:t>𝑘</m:t>
                                </m:r>
                              </m:sup>
                            </m:sSubSup>
                          </m:e>
                        </m:d>
                      </m:oMath>
                    </m:oMathPara>
                  </a14:m>
                  <a:endParaRPr lang="ru-RU" sz="1400" i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</a:rPr>
                          <m:t>+(</m:t>
                        </m:r>
                        <m:r>
                          <a:rPr lang="en-US" sz="14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</a:rPr>
                          <m:t>1</m:t>
                        </m:r>
                        <m:r>
                          <a:rPr lang="en-US" sz="14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14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</a:rPr>
                          <m:t>𝑤</m:t>
                        </m:r>
                        <m:r>
                          <a:rPr lang="en-US" sz="14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</a:rPr>
                          <m:t>)</m:t>
                        </m:r>
                        <m:sSubSup>
                          <m:sSubSupPr>
                            <m:ctrlPr>
                              <a:rPr lang="ru-RU" sz="1400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ru-RU" sz="1400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/>
                              </a:rPr>
                              <m:t>𝑓</m:t>
                            </m:r>
                          </m:e>
                          <m:sub>
                            <m:r>
                              <a:rPr lang="ru-RU" sz="1400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/>
                              </a:rPr>
                              <m:t>𝑖</m:t>
                            </m:r>
                            <m:r>
                              <a:rPr lang="ru-RU" sz="1400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/>
                              </a:rPr>
                              <m:t>,</m:t>
                            </m:r>
                            <m:r>
                              <a:rPr lang="ru-RU" sz="1400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/>
                              </a:rPr>
                              <m:t>𝑗</m:t>
                            </m:r>
                          </m:sub>
                          <m:sup>
                            <m:r>
                              <a:rPr lang="ru-RU" sz="1400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/>
                              </a:rPr>
                              <m:t>𝑘</m:t>
                            </m:r>
                          </m:sup>
                        </m:sSubSup>
                      </m:oMath>
                    </m:oMathPara>
                  </a14:m>
                  <a:endParaRPr lang="ru-RU" sz="1400" dirty="0"/>
                </a:p>
              </p:txBody>
            </p:sp>
          </mc:Choice>
          <mc:Fallback xmlns="">
            <p:sp>
              <p:nvSpPr>
                <p:cNvPr id="7" name="Прямоугольник 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64088" y="4954842"/>
                  <a:ext cx="3641474" cy="1066446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t="-37143" b="-40571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2" name="Прямоугольник 71"/>
            <p:cNvSpPr/>
            <p:nvPr/>
          </p:nvSpPr>
          <p:spPr>
            <a:xfrm>
              <a:off x="5402750" y="4846222"/>
              <a:ext cx="3561738" cy="1175066"/>
            </a:xfrm>
            <a:prstGeom prst="rect">
              <a:avLst/>
            </a:prstGeom>
            <a:noFill/>
            <a:ln w="9525">
              <a:solidFill>
                <a:schemeClr val="accent3">
                  <a:lumMod val="7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Прямоугольник 75"/>
              <p:cNvSpPr/>
              <p:nvPr/>
            </p:nvSpPr>
            <p:spPr>
              <a:xfrm>
                <a:off x="467544" y="3517173"/>
                <a:ext cx="4600608" cy="4158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1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Область расчета задачи гидродинамики с граничными условиями для прироста давления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000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sz="1000" i="1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ru-RU" sz="1000" i="1">
                            <a:latin typeface="Cambria Math"/>
                          </a:rPr>
                          <m:t>𝑑𝑒𝑙𝑡𝑎</m:t>
                        </m:r>
                      </m:sub>
                    </m:sSub>
                    <m:r>
                      <a:rPr lang="ru-RU" sz="1000" i="1">
                        <a:latin typeface="Cambria Math"/>
                      </a:rPr>
                      <m:t>(</m:t>
                    </m:r>
                    <m:r>
                      <a:rPr lang="en-US" sz="1000" i="1">
                        <a:latin typeface="Cambria Math"/>
                      </a:rPr>
                      <m:t>𝑥</m:t>
                    </m:r>
                    <m:r>
                      <a:rPr lang="ru-RU" sz="1000" i="1">
                        <a:latin typeface="Cambria Math"/>
                      </a:rPr>
                      <m:t>,</m:t>
                    </m:r>
                    <m:r>
                      <a:rPr lang="en-US" sz="1000" i="1">
                        <a:latin typeface="Cambria Math"/>
                      </a:rPr>
                      <m:t>𝑦</m:t>
                    </m:r>
                    <m:r>
                      <a:rPr lang="ru-RU" sz="1000" i="1">
                        <a:latin typeface="Cambria Math"/>
                      </a:rPr>
                      <m:t>)</m:t>
                    </m:r>
                  </m:oMath>
                </a14:m>
                <a:endParaRPr lang="ru-RU" sz="1000" i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6" name="Прямоугольник 7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3517173"/>
                <a:ext cx="4600608" cy="415883"/>
              </a:xfrm>
              <a:prstGeom prst="rect">
                <a:avLst/>
              </a:prstGeom>
              <a:blipFill rotWithShape="1">
                <a:blip r:embed="rId6"/>
                <a:stretch>
                  <a:fillRect b="-147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7" name="Рисунок 76" descr="D:\PROFILES\Kabanova.PK\Documents\Задача автоГРП\картинки\рисунки\элемент разработки3.png"/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1" t="1773" r="1910" b="11939"/>
          <a:stretch/>
        </p:blipFill>
        <p:spPr bwMode="auto">
          <a:xfrm>
            <a:off x="683568" y="836712"/>
            <a:ext cx="4093210" cy="258697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80297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D:\PROFILES\Kabanova.PK\Documents\Задача автоГРП\картинки\рисунки\f4_2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1" r="12130"/>
          <a:stretch/>
        </p:blipFill>
        <p:spPr bwMode="auto">
          <a:xfrm>
            <a:off x="4788024" y="731969"/>
            <a:ext cx="4106527" cy="284104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Рисунок 13" descr="D:\PROFILES\Kabanova.PK\Documents\Задача автоГРП\картинки\рисунки\f4_3d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4" r="4050"/>
          <a:stretch/>
        </p:blipFill>
        <p:spPr bwMode="auto">
          <a:xfrm>
            <a:off x="4994614" y="3404184"/>
            <a:ext cx="4149386" cy="320955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Рисунок 9" descr="D:\PROFILES\Kabanova.PK\Documents\Задача автоГРП\картинки\рисунки\f_2d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2" r="12590"/>
          <a:stretch/>
        </p:blipFill>
        <p:spPr bwMode="auto">
          <a:xfrm>
            <a:off x="300583" y="764705"/>
            <a:ext cx="4127401" cy="284104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Autofit/>
          </a:bodyPr>
          <a:lstStyle/>
          <a:p>
            <a:pPr algn="l"/>
            <a:r>
              <a:rPr lang="ru-RU" sz="2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Решение задачи гидродинамики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7</a:t>
            </a:fld>
            <a:endParaRPr lang="ru-RU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467544" y="764704"/>
            <a:ext cx="820891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644008" y="1110302"/>
            <a:ext cx="0" cy="519901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 descr="D:\PROFILES\Kabanova.PK\Documents\Задача автоГРП\картинки\рисунки\f_3d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47" t="2018" r="4934"/>
          <a:stretch/>
        </p:blipFill>
        <p:spPr bwMode="auto">
          <a:xfrm>
            <a:off x="573520" y="3501008"/>
            <a:ext cx="4070488" cy="313403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80297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Autofit/>
          </a:bodyPr>
          <a:lstStyle/>
          <a:p>
            <a:pPr algn="l"/>
            <a:r>
              <a:rPr lang="ru-RU" sz="2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Решение задачи </a:t>
            </a:r>
            <a:r>
              <a:rPr lang="ru-RU" sz="22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пороупругости</a:t>
            </a:r>
            <a:endParaRPr lang="ru-RU" sz="2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8</a:t>
            </a:fld>
            <a:endParaRPr lang="ru-RU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467544" y="764704"/>
            <a:ext cx="820891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Группа 8"/>
          <p:cNvGrpSpPr/>
          <p:nvPr/>
        </p:nvGrpSpPr>
        <p:grpSpPr>
          <a:xfrm>
            <a:off x="4283968" y="1334826"/>
            <a:ext cx="4663527" cy="4614454"/>
            <a:chOff x="4283968" y="1268760"/>
            <a:chExt cx="4663527" cy="4614454"/>
          </a:xfrm>
        </p:grpSpPr>
        <p:sp>
          <p:nvSpPr>
            <p:cNvPr id="27" name="Скругленный прямоугольник 26"/>
            <p:cNvSpPr/>
            <p:nvPr/>
          </p:nvSpPr>
          <p:spPr>
            <a:xfrm>
              <a:off x="7699830" y="1377884"/>
              <a:ext cx="1228654" cy="892615"/>
            </a:xfrm>
            <a:prstGeom prst="roundRect">
              <a:avLst/>
            </a:prstGeom>
            <a:noFill/>
            <a:ln w="19050" cap="flat" cmpd="sng" algn="ctr">
              <a:solidFill>
                <a:srgbClr val="004077">
                  <a:lumMod val="40000"/>
                  <a:lumOff val="6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8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" name="Скругленный прямоугольник 27"/>
            <p:cNvSpPr/>
            <p:nvPr/>
          </p:nvSpPr>
          <p:spPr>
            <a:xfrm>
              <a:off x="4972382" y="4766191"/>
              <a:ext cx="3452045" cy="1117023"/>
            </a:xfrm>
            <a:prstGeom prst="roundRect">
              <a:avLst/>
            </a:prstGeom>
            <a:noFill/>
            <a:ln w="19050" cap="flat" cmpd="sng" algn="ctr">
              <a:solidFill>
                <a:srgbClr val="004077">
                  <a:lumMod val="60000"/>
                  <a:lumOff val="4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8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" name="Скругленный прямоугольник 28"/>
            <p:cNvSpPr/>
            <p:nvPr/>
          </p:nvSpPr>
          <p:spPr>
            <a:xfrm>
              <a:off x="4283968" y="1268760"/>
              <a:ext cx="3232224" cy="1117023"/>
            </a:xfrm>
            <a:prstGeom prst="roundRect">
              <a:avLst/>
            </a:prstGeom>
            <a:noFill/>
            <a:ln w="19050" cap="flat" cmpd="sng" algn="ctr">
              <a:solidFill>
                <a:srgbClr val="004077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8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/>
                <p:cNvSpPr txBox="1"/>
                <p:nvPr/>
              </p:nvSpPr>
              <p:spPr>
                <a:xfrm>
                  <a:off x="5017809" y="4870059"/>
                  <a:ext cx="3370615" cy="909288"/>
                </a:xfrm>
                <a:prstGeom prst="rect">
                  <a:avLst/>
                </a:prstGeom>
                <a:noFill/>
              </p:spPr>
              <p:txBody>
                <a:bodyPr wrap="square" lIns="0" rIns="0" rtlCol="0">
                  <a:spAutoFit/>
                </a:bodyPr>
                <a:lstStyle/>
                <a:p>
                  <a:pPr algn="ctr">
                    <a:spcBef>
                      <a:spcPts val="800"/>
                    </a:spcBef>
                    <a:spcAft>
                      <a:spcPts val="800"/>
                    </a:spcAft>
                  </a:pPr>
                  <a:r>
                    <a:rPr lang="ru-RU" sz="1400" b="1" dirty="0" smtClean="0">
                      <a:solidFill>
                        <a:srgbClr val="3C3C3C"/>
                      </a:solidFill>
                      <a:latin typeface="Arial"/>
                    </a:rPr>
                    <a:t>СЛАУ для </a:t>
                  </a:r>
                  <a:r>
                    <a:rPr lang="ru-RU" sz="1400" b="1" dirty="0" err="1" smtClean="0">
                      <a:solidFill>
                        <a:srgbClr val="3C3C3C"/>
                      </a:solidFill>
                      <a:latin typeface="Arial"/>
                    </a:rPr>
                    <a:t>фурье</a:t>
                  </a:r>
                  <a:r>
                    <a:rPr lang="ru-RU" sz="1400" b="1" dirty="0" smtClean="0">
                      <a:solidFill>
                        <a:srgbClr val="3C3C3C"/>
                      </a:solidFill>
                      <a:latin typeface="Arial"/>
                    </a:rPr>
                    <a:t>-образов смещений</a:t>
                  </a:r>
                  <a:r>
                    <a:rPr lang="ru-RU" sz="1400" dirty="0" smtClean="0">
                      <a:solidFill>
                        <a:srgbClr val="3C3C3C"/>
                      </a:solidFill>
                      <a:latin typeface="Arial"/>
                    </a:rPr>
                    <a:t>:</a:t>
                  </a:r>
                </a:p>
                <a:p>
                  <a:pPr algn="ctr">
                    <a:spcBef>
                      <a:spcPts val="800"/>
                    </a:spcBef>
                    <a:spcAft>
                      <a:spcPts val="800"/>
                    </a:spcAft>
                  </a:pPr>
                  <a14:m>
                    <m:oMath xmlns:m="http://schemas.openxmlformats.org/officeDocument/2006/math">
                      <m:d>
                        <m:dPr>
                          <m:ctrlPr>
                            <a:rPr lang="ru-RU" sz="800" i="1">
                              <a:solidFill>
                                <a:srgbClr val="3C3C3C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ru-RU" sz="800" i="1">
                                  <a:solidFill>
                                    <a:srgbClr val="3C3C3C"/>
                                  </a:solidFill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d>
                                  <m:dPr>
                                    <m:ctrlPr>
                                      <a:rPr lang="ru-RU" sz="800" i="1">
                                        <a:solidFill>
                                          <a:srgbClr val="3C3C3C"/>
                                        </a:solidFill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l-GR" sz="800" i="1">
                                        <a:solidFill>
                                          <a:srgbClr val="3C3C3C"/>
                                        </a:solidFill>
                                        <a:latin typeface="Cambria Math"/>
                                      </a:rPr>
                                      <m:t>𝜆</m:t>
                                    </m:r>
                                    <m:r>
                                      <a:rPr lang="en-US" sz="800" i="1" smtClean="0">
                                        <a:solidFill>
                                          <a:srgbClr val="3C3C3C"/>
                                        </a:solidFill>
                                        <a:latin typeface="Cambria Math"/>
                                      </a:rPr>
                                      <m:t>𝐴</m:t>
                                    </m:r>
                                    <m:r>
                                      <a:rPr lang="ru-RU" sz="800" i="1">
                                        <a:solidFill>
                                          <a:srgbClr val="3C3C3C"/>
                                        </a:solidFill>
                                        <a:latin typeface="Cambria Math"/>
                                      </a:rPr>
                                      <m:t>+</m:t>
                                    </m:r>
                                    <m:r>
                                      <a:rPr lang="ru-RU" sz="800" i="1">
                                        <a:solidFill>
                                          <a:srgbClr val="3C3C3C"/>
                                        </a:solidFill>
                                        <a:latin typeface="Cambria Math"/>
                                      </a:rPr>
                                      <m:t>2</m:t>
                                    </m:r>
                                    <m:r>
                                      <a:rPr lang="ru-RU" sz="800" i="1">
                                        <a:solidFill>
                                          <a:srgbClr val="3C3C3C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𝜇</m:t>
                                    </m:r>
                                  </m:e>
                                </m:d>
                                <m:sSup>
                                  <m:sSupPr>
                                    <m:ctrlPr>
                                      <a:rPr lang="ru-RU" sz="800" i="1" smtClean="0">
                                        <a:solidFill>
                                          <a:srgbClr val="3C3C3C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sSubSup>
                                      <m:sSubSupPr>
                                        <m:ctrlPr>
                                          <a:rPr lang="ru-RU" sz="800" i="1">
                                            <a:solidFill>
                                              <a:srgbClr val="3C3C3C"/>
                                            </a:solidFill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sz="800" i="1">
                                            <a:solidFill>
                                              <a:srgbClr val="3C3C3C"/>
                                            </a:solidFill>
                                            <a:latin typeface="Cambria Math"/>
                                            <a:ea typeface="Cambria Math"/>
                                          </a:rPr>
                                          <m:t>𝑘</m:t>
                                        </m:r>
                                      </m:e>
                                      <m:sub>
                                        <m:r>
                                          <a:rPr lang="en-US" sz="800" i="1">
                                            <a:solidFill>
                                              <a:srgbClr val="3C3C3C"/>
                                            </a:solidFill>
                                            <a:latin typeface="Cambria Math"/>
                                            <a:ea typeface="Cambria Math"/>
                                          </a:rPr>
                                          <m:t>𝑥</m:t>
                                        </m:r>
                                      </m:sub>
                                      <m:sup/>
                                    </m:sSubSup>
                                  </m:e>
                                  <m:sup>
                                    <m:r>
                                      <a:rPr lang="en-US" sz="800" i="1" smtClean="0">
                                        <a:solidFill>
                                          <a:srgbClr val="3C3C3C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m:rPr>
                                    <m:brk m:alnAt="7"/>
                                  </m:rPr>
                                  <a:rPr lang="en-US" sz="800" i="1">
                                    <a:solidFill>
                                      <a:srgbClr val="3C3C3C"/>
                                    </a:solidFill>
                                    <a:latin typeface="Cambria Math"/>
                                    <a:ea typeface="Cambria Math"/>
                                  </a:rPr>
                                  <m:t>+</m:t>
                                </m:r>
                                <m:r>
                                  <a:rPr lang="en-US" sz="800" i="1">
                                    <a:solidFill>
                                      <a:srgbClr val="3C3C3C"/>
                                    </a:solidFill>
                                    <a:latin typeface="Cambria Math"/>
                                    <a:ea typeface="Cambria Math"/>
                                  </a:rPr>
                                  <m:t>𝜇</m:t>
                                </m:r>
                                <m:sSup>
                                  <m:sSupPr>
                                    <m:ctrlPr>
                                      <a:rPr lang="ru-RU" sz="800" i="1">
                                        <a:solidFill>
                                          <a:srgbClr val="3C3C3C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sSubSup>
                                      <m:sSubSupPr>
                                        <m:ctrlPr>
                                          <a:rPr lang="ru-RU" sz="800" i="1">
                                            <a:solidFill>
                                              <a:srgbClr val="3C3C3C"/>
                                            </a:solidFill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sz="800" i="1">
                                            <a:solidFill>
                                              <a:srgbClr val="3C3C3C"/>
                                            </a:solidFill>
                                            <a:latin typeface="Cambria Math"/>
                                            <a:ea typeface="Cambria Math"/>
                                          </a:rPr>
                                          <m:t>𝑘</m:t>
                                        </m:r>
                                      </m:e>
                                      <m:sub>
                                        <m:r>
                                          <a:rPr lang="en-US" sz="800" i="1" smtClean="0">
                                            <a:solidFill>
                                              <a:srgbClr val="3C3C3C"/>
                                            </a:solidFill>
                                            <a:latin typeface="Cambria Math"/>
                                            <a:ea typeface="Cambria Math"/>
                                          </a:rPr>
                                          <m:t>𝑦</m:t>
                                        </m:r>
                                      </m:sub>
                                      <m:sup/>
                                    </m:sSubSup>
                                  </m:e>
                                  <m:sup>
                                    <m:r>
                                      <a:rPr lang="en-US" sz="800" i="1">
                                        <a:solidFill>
                                          <a:srgbClr val="3C3C3C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  <m:e>
                                <m:d>
                                  <m:dPr>
                                    <m:ctrlPr>
                                      <a:rPr lang="ru-RU" sz="800" i="1">
                                        <a:solidFill>
                                          <a:srgbClr val="3C3C3C"/>
                                        </a:solidFill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l-GR" sz="800" i="1">
                                        <a:solidFill>
                                          <a:srgbClr val="3C3C3C"/>
                                        </a:solidFill>
                                        <a:latin typeface="Cambria Math"/>
                                      </a:rPr>
                                      <m:t>𝜆</m:t>
                                    </m:r>
                                    <m:r>
                                      <a:rPr lang="en-US" sz="800" i="1" smtClean="0">
                                        <a:solidFill>
                                          <a:srgbClr val="3C3C3C"/>
                                        </a:solidFill>
                                        <a:latin typeface="Cambria Math"/>
                                      </a:rPr>
                                      <m:t>𝐴</m:t>
                                    </m:r>
                                    <m:r>
                                      <a:rPr lang="ru-RU" sz="800" i="1">
                                        <a:solidFill>
                                          <a:srgbClr val="3C3C3C"/>
                                        </a:solidFill>
                                        <a:latin typeface="Cambria Math"/>
                                      </a:rPr>
                                      <m:t>+</m:t>
                                    </m:r>
                                    <m:r>
                                      <a:rPr lang="ru-RU" sz="800" i="1">
                                        <a:solidFill>
                                          <a:srgbClr val="3C3C3C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𝜇</m:t>
                                    </m:r>
                                  </m:e>
                                </m:d>
                                <m:sSubSup>
                                  <m:sSubSupPr>
                                    <m:ctrlPr>
                                      <a:rPr lang="ru-RU" sz="800" i="1">
                                        <a:solidFill>
                                          <a:srgbClr val="3C3C3C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800" i="1">
                                        <a:solidFill>
                                          <a:srgbClr val="3C3C3C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en-US" sz="800" i="1">
                                        <a:solidFill>
                                          <a:srgbClr val="3C3C3C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𝑥</m:t>
                                    </m:r>
                                  </m:sub>
                                  <m:sup/>
                                </m:sSubSup>
                                <m:sSub>
                                  <m:sSubPr>
                                    <m:ctrlPr>
                                      <a:rPr lang="en-US" sz="800" i="1" smtClean="0">
                                        <a:solidFill>
                                          <a:srgbClr val="3C3C3C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800" i="1" smtClean="0">
                                        <a:solidFill>
                                          <a:srgbClr val="3C3C3C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en-US" sz="800" i="1" smtClean="0">
                                        <a:solidFill>
                                          <a:srgbClr val="3C3C3C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𝑦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d>
                                  <m:dPr>
                                    <m:ctrlPr>
                                      <a:rPr lang="ru-RU" sz="800" i="1" smtClean="0">
                                        <a:solidFill>
                                          <a:srgbClr val="3C3C3C"/>
                                        </a:solidFill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l-GR" sz="800" i="1">
                                        <a:solidFill>
                                          <a:srgbClr val="3C3C3C"/>
                                        </a:solidFill>
                                        <a:latin typeface="Cambria Math"/>
                                      </a:rPr>
                                      <m:t>𝜆</m:t>
                                    </m:r>
                                    <m:r>
                                      <a:rPr lang="en-US" sz="800" i="1" smtClean="0">
                                        <a:solidFill>
                                          <a:srgbClr val="3C3C3C"/>
                                        </a:solidFill>
                                        <a:latin typeface="Cambria Math"/>
                                      </a:rPr>
                                      <m:t>𝐴</m:t>
                                    </m:r>
                                    <m:r>
                                      <a:rPr lang="ru-RU" sz="800" i="1">
                                        <a:solidFill>
                                          <a:srgbClr val="3C3C3C"/>
                                        </a:solidFill>
                                        <a:latin typeface="Cambria Math"/>
                                      </a:rPr>
                                      <m:t>+</m:t>
                                    </m:r>
                                    <m:r>
                                      <a:rPr lang="ru-RU" sz="800" i="1">
                                        <a:solidFill>
                                          <a:srgbClr val="3C3C3C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𝜇</m:t>
                                    </m:r>
                                  </m:e>
                                </m:d>
                                <m:sSubSup>
                                  <m:sSubSupPr>
                                    <m:ctrlPr>
                                      <a:rPr lang="ru-RU" sz="800" i="1">
                                        <a:solidFill>
                                          <a:srgbClr val="3C3C3C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800" i="1">
                                        <a:solidFill>
                                          <a:srgbClr val="3C3C3C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en-US" sz="800" i="1">
                                        <a:solidFill>
                                          <a:srgbClr val="3C3C3C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𝑥</m:t>
                                    </m:r>
                                  </m:sub>
                                  <m:sup/>
                                </m:sSubSup>
                                <m:sSub>
                                  <m:sSubPr>
                                    <m:ctrlPr>
                                      <a:rPr lang="en-US" sz="800" i="1">
                                        <a:solidFill>
                                          <a:srgbClr val="3C3C3C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800" i="1">
                                        <a:solidFill>
                                          <a:srgbClr val="3C3C3C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en-US" sz="800" i="1">
                                        <a:solidFill>
                                          <a:srgbClr val="3C3C3C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𝑦</m:t>
                                    </m:r>
                                  </m:sub>
                                </m:sSub>
                              </m:e>
                              <m:e>
                                <m:d>
                                  <m:dPr>
                                    <m:ctrlPr>
                                      <a:rPr lang="ru-RU" sz="800" i="1">
                                        <a:solidFill>
                                          <a:srgbClr val="3C3C3C"/>
                                        </a:solidFill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l-GR" sz="800" i="1">
                                        <a:solidFill>
                                          <a:srgbClr val="3C3C3C"/>
                                        </a:solidFill>
                                        <a:latin typeface="Cambria Math"/>
                                      </a:rPr>
                                      <m:t>𝜆</m:t>
                                    </m:r>
                                    <m:r>
                                      <a:rPr lang="en-US" sz="800" i="1" smtClean="0">
                                        <a:solidFill>
                                          <a:srgbClr val="3C3C3C"/>
                                        </a:solidFill>
                                        <a:latin typeface="Cambria Math"/>
                                      </a:rPr>
                                      <m:t>𝐴</m:t>
                                    </m:r>
                                    <m:r>
                                      <a:rPr lang="ru-RU" sz="800" i="1">
                                        <a:solidFill>
                                          <a:srgbClr val="3C3C3C"/>
                                        </a:solidFill>
                                        <a:latin typeface="Cambria Math"/>
                                      </a:rPr>
                                      <m:t>+</m:t>
                                    </m:r>
                                    <m:r>
                                      <a:rPr lang="ru-RU" sz="800" i="1">
                                        <a:solidFill>
                                          <a:srgbClr val="3C3C3C"/>
                                        </a:solidFill>
                                        <a:latin typeface="Cambria Math"/>
                                      </a:rPr>
                                      <m:t>2</m:t>
                                    </m:r>
                                    <m:r>
                                      <a:rPr lang="ru-RU" sz="800" i="1">
                                        <a:solidFill>
                                          <a:srgbClr val="3C3C3C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𝜇</m:t>
                                    </m:r>
                                  </m:e>
                                </m:d>
                                <m:sSup>
                                  <m:sSupPr>
                                    <m:ctrlPr>
                                      <a:rPr lang="ru-RU" sz="800" i="1">
                                        <a:solidFill>
                                          <a:srgbClr val="3C3C3C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sSubSup>
                                      <m:sSubSupPr>
                                        <m:ctrlPr>
                                          <a:rPr lang="ru-RU" sz="800" i="1">
                                            <a:solidFill>
                                              <a:srgbClr val="3C3C3C"/>
                                            </a:solidFill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sz="800" i="1">
                                            <a:solidFill>
                                              <a:srgbClr val="3C3C3C"/>
                                            </a:solidFill>
                                            <a:latin typeface="Cambria Math"/>
                                            <a:ea typeface="Cambria Math"/>
                                          </a:rPr>
                                          <m:t>𝑘</m:t>
                                        </m:r>
                                      </m:e>
                                      <m:sub>
                                        <m:r>
                                          <a:rPr lang="en-US" sz="800" i="1">
                                            <a:solidFill>
                                              <a:srgbClr val="3C3C3C"/>
                                            </a:solidFill>
                                            <a:latin typeface="Cambria Math"/>
                                            <a:ea typeface="Cambria Math"/>
                                          </a:rPr>
                                          <m:t>𝑦</m:t>
                                        </m:r>
                                      </m:sub>
                                      <m:sup/>
                                    </m:sSubSup>
                                  </m:e>
                                  <m:sup>
                                    <m:r>
                                      <a:rPr lang="en-US" sz="800" i="1">
                                        <a:solidFill>
                                          <a:srgbClr val="3C3C3C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m:rPr>
                                    <m:brk m:alnAt="7"/>
                                  </m:rPr>
                                  <a:rPr lang="en-US" sz="800" i="1">
                                    <a:solidFill>
                                      <a:srgbClr val="3C3C3C"/>
                                    </a:solidFill>
                                    <a:latin typeface="Cambria Math"/>
                                    <a:ea typeface="Cambria Math"/>
                                  </a:rPr>
                                  <m:t>+</m:t>
                                </m:r>
                                <m:r>
                                  <a:rPr lang="en-US" sz="800" i="1">
                                    <a:solidFill>
                                      <a:srgbClr val="3C3C3C"/>
                                    </a:solidFill>
                                    <a:latin typeface="Cambria Math"/>
                                    <a:ea typeface="Cambria Math"/>
                                  </a:rPr>
                                  <m:t>𝜇</m:t>
                                </m:r>
                                <m:sSup>
                                  <m:sSupPr>
                                    <m:ctrlPr>
                                      <a:rPr lang="ru-RU" sz="800" i="1">
                                        <a:solidFill>
                                          <a:srgbClr val="3C3C3C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sSubSup>
                                      <m:sSubSupPr>
                                        <m:ctrlPr>
                                          <a:rPr lang="ru-RU" sz="800" i="1">
                                            <a:solidFill>
                                              <a:srgbClr val="3C3C3C"/>
                                            </a:solidFill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sz="800" i="1">
                                            <a:solidFill>
                                              <a:srgbClr val="3C3C3C"/>
                                            </a:solidFill>
                                            <a:latin typeface="Cambria Math"/>
                                            <a:ea typeface="Cambria Math"/>
                                          </a:rPr>
                                          <m:t>𝑘</m:t>
                                        </m:r>
                                      </m:e>
                                      <m:sub>
                                        <m:r>
                                          <a:rPr lang="en-US" sz="800" i="1">
                                            <a:solidFill>
                                              <a:srgbClr val="3C3C3C"/>
                                            </a:solidFill>
                                            <a:latin typeface="Cambria Math"/>
                                            <a:ea typeface="Cambria Math"/>
                                          </a:rPr>
                                          <m:t>𝑥</m:t>
                                        </m:r>
                                      </m:sub>
                                      <m:sup/>
                                    </m:sSubSup>
                                  </m:e>
                                  <m:sup>
                                    <m:r>
                                      <a:rPr lang="en-US" sz="800" i="1">
                                        <a:solidFill>
                                          <a:srgbClr val="3C3C3C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ru-RU" sz="800" i="1">
                              <a:solidFill>
                                <a:srgbClr val="3C3C3C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ru-RU" sz="800" i="1" smtClean="0">
                                  <a:solidFill>
                                    <a:srgbClr val="3C3C3C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eqArr>
                                <m:eqArrPr>
                                  <m:ctrlPr>
                                    <a:rPr lang="en-US" sz="800" i="1" smtClean="0">
                                      <a:solidFill>
                                        <a:srgbClr val="3C3C3C"/>
                                      </a:solidFill>
                                      <a:latin typeface="Cambria Math"/>
                                    </a:rPr>
                                  </m:ctrlPr>
                                </m:eqArrPr>
                                <m:e>
                                  <m:r>
                                    <a:rPr lang="en-US" sz="800" i="1" smtClean="0">
                                      <a:solidFill>
                                        <a:srgbClr val="3C3C3C"/>
                                      </a:solidFill>
                                      <a:latin typeface="Cambria Math"/>
                                    </a:rPr>
                                    <m:t>𝑢</m:t>
                                  </m:r>
                                </m:e>
                                <m:e/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sz="800" i="1" smtClean="0">
                                          <a:solidFill>
                                            <a:srgbClr val="3C3C3C"/>
                                          </a:solidFill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800" i="1" smtClean="0">
                                          <a:solidFill>
                                            <a:srgbClr val="3C3C3C"/>
                                          </a:solidFill>
                                          <a:latin typeface="Cambria Math"/>
                                        </a:rPr>
                                        <m:t>𝑣</m:t>
                                      </m:r>
                                    </m:e>
                                  </m:acc>
                                </m:e>
                              </m:eqArr>
                            </m:e>
                          </m:acc>
                        </m:e>
                      </m:d>
                    </m:oMath>
                  </a14:m>
                  <a:r>
                    <a:rPr lang="en-US" sz="800" dirty="0">
                      <a:solidFill>
                        <a:srgbClr val="3C3C3C"/>
                      </a:solidFill>
                      <a:latin typeface="Arial"/>
                    </a:rPr>
                    <a:t>=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sz="800" i="1" dirty="0">
                              <a:solidFill>
                                <a:srgbClr val="3C3C3C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800" i="1" dirty="0">
                                  <a:solidFill>
                                    <a:srgbClr val="3C3C3C"/>
                                  </a:solidFill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en-US" sz="800" i="1" dirty="0" smtClean="0">
                                  <a:solidFill>
                                    <a:srgbClr val="3C3C3C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800" i="1" dirty="0" smtClean="0">
                                  <a:solidFill>
                                    <a:srgbClr val="3C3C3C"/>
                                  </a:solidFill>
                                  <a:latin typeface="Cambria Math"/>
                                </a:rPr>
                                <m:t>𝑖</m:t>
                              </m:r>
                              <m:sSub>
                                <m:sSubPr>
                                  <m:ctrlPr>
                                    <a:rPr lang="en-US" sz="800" i="1" dirty="0" smtClean="0">
                                      <a:solidFill>
                                        <a:srgbClr val="3C3C3C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800" i="1" dirty="0" smtClean="0">
                                      <a:solidFill>
                                        <a:srgbClr val="3C3C3C"/>
                                      </a:solidFill>
                                      <a:latin typeface="Cambria Math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sz="800" i="1" dirty="0" smtClean="0">
                                      <a:solidFill>
                                        <a:srgbClr val="3C3C3C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sub>
                              </m:sSub>
                              <m:r>
                                <a:rPr lang="en-US" sz="800" i="1" dirty="0">
                                  <a:solidFill>
                                    <a:srgbClr val="3C3C3C"/>
                                  </a:solidFill>
                                  <a:latin typeface="Cambria Math"/>
                                </a:rPr>
                                <m:t>𝐴</m:t>
                              </m:r>
                              <m:r>
                                <a:rPr lang="en-US" sz="800" i="1" dirty="0">
                                  <a:solidFill>
                                    <a:srgbClr val="3C3C3C"/>
                                  </a:solidFill>
                                  <a:latin typeface="Cambria Math"/>
                                  <a:ea typeface="Cambria Math"/>
                                </a:rPr>
                                <m:t>𝛼</m:t>
                              </m:r>
                              <m:acc>
                                <m:accPr>
                                  <m:chr m:val="̂"/>
                                  <m:ctrlPr>
                                    <a:rPr lang="en-US" sz="800" i="1" dirty="0" smtClean="0">
                                      <a:solidFill>
                                        <a:srgbClr val="3C3C3C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sz="800" i="1" dirty="0" smtClean="0">
                                      <a:solidFill>
                                        <a:srgbClr val="3C3C3C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𝑝</m:t>
                                  </m:r>
                                </m:e>
                              </m:acc>
                            </m:e>
                            <m:e/>
                            <m:e>
                              <m:r>
                                <a:rPr lang="en-US" sz="800" i="1" dirty="0">
                                  <a:solidFill>
                                    <a:srgbClr val="3C3C3C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800" i="1" dirty="0">
                                  <a:solidFill>
                                    <a:srgbClr val="3C3C3C"/>
                                  </a:solidFill>
                                  <a:latin typeface="Cambria Math"/>
                                </a:rPr>
                                <m:t>𝑖</m:t>
                              </m:r>
                              <m:sSub>
                                <m:sSubPr>
                                  <m:ctrlPr>
                                    <a:rPr lang="en-US" sz="800" i="1" dirty="0">
                                      <a:solidFill>
                                        <a:srgbClr val="3C3C3C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800" i="1" dirty="0">
                                      <a:solidFill>
                                        <a:srgbClr val="3C3C3C"/>
                                      </a:solidFill>
                                      <a:latin typeface="Cambria Math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sz="800" i="1" dirty="0" smtClean="0">
                                      <a:solidFill>
                                        <a:srgbClr val="3C3C3C"/>
                                      </a:solidFill>
                                      <a:latin typeface="Cambria Math"/>
                                    </a:rPr>
                                    <m:t>𝑦</m:t>
                                  </m:r>
                                </m:sub>
                              </m:sSub>
                              <m:r>
                                <a:rPr lang="en-US" sz="800" i="1" dirty="0">
                                  <a:solidFill>
                                    <a:srgbClr val="3C3C3C"/>
                                  </a:solidFill>
                                  <a:latin typeface="Cambria Math"/>
                                </a:rPr>
                                <m:t>𝐴</m:t>
                              </m:r>
                              <m:r>
                                <a:rPr lang="en-US" sz="800" i="1" dirty="0">
                                  <a:solidFill>
                                    <a:srgbClr val="3C3C3C"/>
                                  </a:solidFill>
                                  <a:latin typeface="Cambria Math"/>
                                  <a:ea typeface="Cambria Math"/>
                                </a:rPr>
                                <m:t>𝛼</m:t>
                              </m:r>
                              <m:acc>
                                <m:accPr>
                                  <m:chr m:val="̂"/>
                                  <m:ctrlPr>
                                    <a:rPr lang="en-US" sz="800" i="1" dirty="0" smtClean="0">
                                      <a:solidFill>
                                        <a:srgbClr val="3C3C3C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sz="800" i="1" dirty="0" smtClean="0">
                                      <a:solidFill>
                                        <a:srgbClr val="3C3C3C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𝑝</m:t>
                                  </m:r>
                                </m:e>
                              </m:acc>
                            </m:e>
                          </m:eqArr>
                        </m:e>
                      </m:d>
                    </m:oMath>
                  </a14:m>
                  <a:endParaRPr lang="ru-RU" sz="800" dirty="0" smtClean="0">
                    <a:solidFill>
                      <a:srgbClr val="3C3C3C"/>
                    </a:solidFill>
                    <a:latin typeface="Arial"/>
                  </a:endParaRPr>
                </a:p>
              </p:txBody>
            </p:sp>
          </mc:Choice>
          <mc:Fallback xmlns="">
            <p:sp>
              <p:nvSpPr>
                <p:cNvPr id="32" name="TextBox 3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17809" y="4870059"/>
                  <a:ext cx="3370615" cy="909288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l="-1447" t="-671" r="-1808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Прямоугольник 32"/>
                <p:cNvSpPr/>
                <p:nvPr/>
              </p:nvSpPr>
              <p:spPr>
                <a:xfrm>
                  <a:off x="4283968" y="1377671"/>
                  <a:ext cx="3204356" cy="92153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>
                    <a:spcAft>
                      <a:spcPts val="1200"/>
                    </a:spcAft>
                  </a:pPr>
                  <a:r>
                    <a:rPr lang="ru-RU" sz="1400" b="1" dirty="0" smtClean="0">
                      <a:solidFill>
                        <a:srgbClr val="3C3C3C"/>
                      </a:solidFill>
                      <a:latin typeface="Arial"/>
                    </a:rPr>
                    <a:t>Система ДУЧП для </a:t>
                  </a:r>
                  <a14:m>
                    <m:oMath xmlns:m="http://schemas.openxmlformats.org/officeDocument/2006/math">
                      <m:r>
                        <a:rPr lang="en-US" sz="1400" b="1" i="1" dirty="0">
                          <a:solidFill>
                            <a:srgbClr val="3C3C3C"/>
                          </a:solidFill>
                          <a:latin typeface="Cambria Math"/>
                        </a:rPr>
                        <m:t>𝒖</m:t>
                      </m:r>
                      <m:r>
                        <a:rPr lang="ru-RU" sz="1400" b="1" dirty="0" smtClean="0">
                          <a:solidFill>
                            <a:srgbClr val="3C3C3C"/>
                          </a:solidFill>
                          <a:latin typeface="Cambria Math"/>
                        </a:rPr>
                        <m:t>, </m:t>
                      </m:r>
                      <m:r>
                        <a:rPr lang="en-US" sz="1400" b="1" i="1" dirty="0">
                          <a:solidFill>
                            <a:srgbClr val="3C3C3C"/>
                          </a:solidFill>
                          <a:latin typeface="Cambria Math"/>
                        </a:rPr>
                        <m:t>𝒗</m:t>
                      </m:r>
                      <m:r>
                        <a:rPr lang="en-US" sz="1400" b="1" i="1" dirty="0">
                          <a:solidFill>
                            <a:srgbClr val="3C3C3C"/>
                          </a:solidFill>
                          <a:latin typeface="Cambria Math"/>
                        </a:rPr>
                        <m:t> </m:t>
                      </m:r>
                    </m:oMath>
                  </a14:m>
                  <a:r>
                    <a:rPr lang="ru-RU" sz="1400" b="1" dirty="0" smtClean="0">
                      <a:solidFill>
                        <a:srgbClr val="3C3C3C"/>
                      </a:solidFill>
                      <a:latin typeface="Arial"/>
                    </a:rPr>
                    <a:t>:</a:t>
                  </a:r>
                  <a:endParaRPr lang="en-US" sz="1400" b="1" dirty="0">
                    <a:solidFill>
                      <a:srgbClr val="3C3C3C"/>
                    </a:solidFill>
                    <a:latin typeface="Arial"/>
                  </a:endParaRPr>
                </a:p>
                <a:p>
                  <a:pPr algn="ctr"/>
                  <a14:m>
                    <m:oMath xmlns:m="http://schemas.openxmlformats.org/officeDocument/2006/math">
                      <m:d>
                        <m:dPr>
                          <m:ctrlPr>
                            <a:rPr lang="ru-RU" sz="800" i="1">
                              <a:solidFill>
                                <a:srgbClr val="3C3C3C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ru-RU" sz="800" i="1">
                                  <a:solidFill>
                                    <a:srgbClr val="3C3C3C"/>
                                  </a:solidFill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d>
                                  <m:dPr>
                                    <m:ctrlPr>
                                      <a:rPr lang="ru-RU" sz="800" i="1">
                                        <a:solidFill>
                                          <a:srgbClr val="3C3C3C"/>
                                        </a:solidFill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l-GR" sz="800" i="1">
                                        <a:solidFill>
                                          <a:srgbClr val="3C3C3C"/>
                                        </a:solidFill>
                                        <a:latin typeface="Cambria Math"/>
                                      </a:rPr>
                                      <m:t>𝜆</m:t>
                                    </m:r>
                                    <m:r>
                                      <a:rPr lang="en-US" sz="800" i="1">
                                        <a:solidFill>
                                          <a:srgbClr val="3C3C3C"/>
                                        </a:solidFill>
                                        <a:latin typeface="Cambria Math"/>
                                      </a:rPr>
                                      <m:t>𝐴</m:t>
                                    </m:r>
                                    <m:r>
                                      <a:rPr lang="ru-RU" sz="800" i="1">
                                        <a:solidFill>
                                          <a:srgbClr val="3C3C3C"/>
                                        </a:solidFill>
                                        <a:latin typeface="Cambria Math"/>
                                      </a:rPr>
                                      <m:t>+</m:t>
                                    </m:r>
                                    <m:r>
                                      <a:rPr lang="ru-RU" sz="800" i="1">
                                        <a:solidFill>
                                          <a:srgbClr val="3C3C3C"/>
                                        </a:solidFill>
                                        <a:latin typeface="Cambria Math"/>
                                      </a:rPr>
                                      <m:t>2</m:t>
                                    </m:r>
                                    <m:r>
                                      <a:rPr lang="ru-RU" sz="800" i="1">
                                        <a:solidFill>
                                          <a:srgbClr val="3C3C3C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𝜇</m:t>
                                    </m:r>
                                  </m:e>
                                </m:d>
                                <m:f>
                                  <m:fPr>
                                    <m:ctrlPr>
                                      <a:rPr lang="ru-RU" sz="800" i="1">
                                        <a:solidFill>
                                          <a:srgbClr val="3C3C3C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ru-RU" sz="800" i="1">
                                            <a:solidFill>
                                              <a:srgbClr val="3C3C3C"/>
                                            </a:solidFill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ru-RU" sz="800" i="1">
                                            <a:solidFill>
                                              <a:srgbClr val="3C3C3C"/>
                                            </a:solidFill>
                                            <a:latin typeface="Cambria Math"/>
                                            <a:ea typeface="Cambria Math"/>
                                          </a:rPr>
                                          <m:t>𝜕</m:t>
                                        </m:r>
                                      </m:e>
                                      <m:sup>
                                        <m:r>
                                          <a:rPr lang="ru-RU" sz="800" i="1">
                                            <a:solidFill>
                                              <a:srgbClr val="3C3C3C"/>
                                            </a:solidFill>
                                            <a:latin typeface="Cambria Math"/>
                                            <a:ea typeface="Cambria Math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ru-RU" sz="800" i="1">
                                        <a:solidFill>
                                          <a:srgbClr val="3C3C3C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𝜕</m:t>
                                    </m:r>
                                    <m:sSup>
                                      <m:sSupPr>
                                        <m:ctrlPr>
                                          <a:rPr lang="ru-RU" sz="800" i="1">
                                            <a:solidFill>
                                              <a:srgbClr val="3C3C3C"/>
                                            </a:solidFill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800" i="1">
                                            <a:solidFill>
                                              <a:srgbClr val="3C3C3C"/>
                                            </a:solidFill>
                                            <a:latin typeface="Cambria Math"/>
                                            <a:ea typeface="Cambria Math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ru-RU" sz="800" i="1">
                                            <a:solidFill>
                                              <a:srgbClr val="3C3C3C"/>
                                            </a:solidFill>
                                            <a:latin typeface="Cambria Math"/>
                                            <a:ea typeface="Cambria Math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  <m:r>
                                  <m:rPr>
                                    <m:brk m:alnAt="7"/>
                                  </m:rPr>
                                  <a:rPr lang="en-US" sz="800" i="1">
                                    <a:solidFill>
                                      <a:srgbClr val="3C3C3C"/>
                                    </a:solidFill>
                                    <a:latin typeface="Cambria Math"/>
                                    <a:ea typeface="Cambria Math"/>
                                  </a:rPr>
                                  <m:t>+</m:t>
                                </m:r>
                                <m:r>
                                  <a:rPr lang="en-US" sz="800" i="1">
                                    <a:solidFill>
                                      <a:srgbClr val="3C3C3C"/>
                                    </a:solidFill>
                                    <a:latin typeface="Cambria Math"/>
                                    <a:ea typeface="Cambria Math"/>
                                  </a:rPr>
                                  <m:t>𝜇</m:t>
                                </m:r>
                                <m:f>
                                  <m:fPr>
                                    <m:ctrlPr>
                                      <a:rPr lang="ru-RU" sz="800" i="1">
                                        <a:solidFill>
                                          <a:srgbClr val="3C3C3C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ru-RU" sz="800" i="1">
                                            <a:solidFill>
                                              <a:srgbClr val="3C3C3C"/>
                                            </a:solidFill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ru-RU" sz="800" i="1">
                                            <a:solidFill>
                                              <a:srgbClr val="3C3C3C"/>
                                            </a:solidFill>
                                            <a:latin typeface="Cambria Math"/>
                                            <a:ea typeface="Cambria Math"/>
                                          </a:rPr>
                                          <m:t>𝜕</m:t>
                                        </m:r>
                                      </m:e>
                                      <m:sup>
                                        <m:r>
                                          <a:rPr lang="ru-RU" sz="800" i="1">
                                            <a:solidFill>
                                              <a:srgbClr val="3C3C3C"/>
                                            </a:solidFill>
                                            <a:latin typeface="Cambria Math"/>
                                            <a:ea typeface="Cambria Math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ru-RU" sz="800" i="1">
                                        <a:solidFill>
                                          <a:srgbClr val="3C3C3C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𝜕</m:t>
                                    </m:r>
                                    <m:sSup>
                                      <m:sSupPr>
                                        <m:ctrlPr>
                                          <a:rPr lang="ru-RU" sz="800" i="1">
                                            <a:solidFill>
                                              <a:srgbClr val="3C3C3C"/>
                                            </a:solidFill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800" i="1">
                                            <a:solidFill>
                                              <a:srgbClr val="3C3C3C"/>
                                            </a:solidFill>
                                            <a:latin typeface="Cambria Math"/>
                                            <a:ea typeface="Cambria Math"/>
                                          </a:rPr>
                                          <m:t>𝑦</m:t>
                                        </m:r>
                                      </m:e>
                                      <m:sup>
                                        <m:r>
                                          <a:rPr lang="ru-RU" sz="800" i="1">
                                            <a:solidFill>
                                              <a:srgbClr val="3C3C3C"/>
                                            </a:solidFill>
                                            <a:latin typeface="Cambria Math"/>
                                            <a:ea typeface="Cambria Math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</m:e>
                              <m:e>
                                <m:d>
                                  <m:dPr>
                                    <m:ctrlPr>
                                      <a:rPr lang="ru-RU" sz="800" i="1">
                                        <a:solidFill>
                                          <a:srgbClr val="3C3C3C"/>
                                        </a:solidFill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l-GR" sz="800" i="1">
                                        <a:solidFill>
                                          <a:srgbClr val="3C3C3C"/>
                                        </a:solidFill>
                                        <a:latin typeface="Cambria Math"/>
                                      </a:rPr>
                                      <m:t>𝜆</m:t>
                                    </m:r>
                                    <m:r>
                                      <a:rPr lang="en-US" sz="800" i="1">
                                        <a:solidFill>
                                          <a:srgbClr val="3C3C3C"/>
                                        </a:solidFill>
                                        <a:latin typeface="Cambria Math"/>
                                      </a:rPr>
                                      <m:t>𝐴</m:t>
                                    </m:r>
                                    <m:r>
                                      <a:rPr lang="ru-RU" sz="800" i="1">
                                        <a:solidFill>
                                          <a:srgbClr val="3C3C3C"/>
                                        </a:solidFill>
                                        <a:latin typeface="Cambria Math"/>
                                      </a:rPr>
                                      <m:t>+</m:t>
                                    </m:r>
                                    <m:r>
                                      <a:rPr lang="ru-RU" sz="800" i="1">
                                        <a:solidFill>
                                          <a:srgbClr val="3C3C3C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𝜇</m:t>
                                    </m:r>
                                  </m:e>
                                </m:d>
                                <m:f>
                                  <m:fPr>
                                    <m:ctrlPr>
                                      <a:rPr lang="ru-RU" sz="800" i="1">
                                        <a:solidFill>
                                          <a:srgbClr val="3C3C3C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ru-RU" sz="800" i="1">
                                            <a:solidFill>
                                              <a:srgbClr val="3C3C3C"/>
                                            </a:solidFill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ru-RU" sz="800" i="1">
                                            <a:solidFill>
                                              <a:srgbClr val="3C3C3C"/>
                                            </a:solidFill>
                                            <a:latin typeface="Cambria Math"/>
                                            <a:ea typeface="Cambria Math"/>
                                          </a:rPr>
                                          <m:t>𝜕</m:t>
                                        </m:r>
                                      </m:e>
                                      <m:sup>
                                        <m:r>
                                          <a:rPr lang="ru-RU" sz="800" i="1">
                                            <a:solidFill>
                                              <a:srgbClr val="3C3C3C"/>
                                            </a:solidFill>
                                            <a:latin typeface="Cambria Math"/>
                                            <a:ea typeface="Cambria Math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ru-RU" sz="800" i="1">
                                        <a:solidFill>
                                          <a:srgbClr val="3C3C3C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𝜕</m:t>
                                    </m:r>
                                    <m:r>
                                      <a:rPr lang="en-US" sz="800" i="1">
                                        <a:solidFill>
                                          <a:srgbClr val="3C3C3C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𝑥</m:t>
                                    </m:r>
                                    <m:r>
                                      <a:rPr lang="en-US" sz="800" i="1">
                                        <a:solidFill>
                                          <a:srgbClr val="3C3C3C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𝜕</m:t>
                                    </m:r>
                                    <m:r>
                                      <a:rPr lang="en-US" sz="800" i="1">
                                        <a:solidFill>
                                          <a:srgbClr val="3C3C3C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𝑦</m:t>
                                    </m:r>
                                  </m:den>
                                </m:f>
                              </m:e>
                            </m:mr>
                            <m:mr>
                              <m:e>
                                <m:d>
                                  <m:dPr>
                                    <m:ctrlPr>
                                      <a:rPr lang="ru-RU" sz="800" i="1">
                                        <a:solidFill>
                                          <a:srgbClr val="3C3C3C"/>
                                        </a:solidFill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l-GR" sz="800" i="1">
                                        <a:solidFill>
                                          <a:srgbClr val="3C3C3C"/>
                                        </a:solidFill>
                                        <a:latin typeface="Cambria Math"/>
                                      </a:rPr>
                                      <m:t>𝜆</m:t>
                                    </m:r>
                                    <m:r>
                                      <a:rPr lang="en-US" sz="800" i="1">
                                        <a:solidFill>
                                          <a:srgbClr val="3C3C3C"/>
                                        </a:solidFill>
                                        <a:latin typeface="Cambria Math"/>
                                      </a:rPr>
                                      <m:t>𝐴</m:t>
                                    </m:r>
                                    <m:r>
                                      <a:rPr lang="ru-RU" sz="800" i="1">
                                        <a:solidFill>
                                          <a:srgbClr val="3C3C3C"/>
                                        </a:solidFill>
                                        <a:latin typeface="Cambria Math"/>
                                      </a:rPr>
                                      <m:t>+</m:t>
                                    </m:r>
                                    <m:r>
                                      <a:rPr lang="ru-RU" sz="800" i="1">
                                        <a:solidFill>
                                          <a:srgbClr val="3C3C3C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𝜇</m:t>
                                    </m:r>
                                  </m:e>
                                </m:d>
                                <m:f>
                                  <m:fPr>
                                    <m:ctrlPr>
                                      <a:rPr lang="ru-RU" sz="800" i="1">
                                        <a:solidFill>
                                          <a:srgbClr val="3C3C3C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ru-RU" sz="800" i="1">
                                            <a:solidFill>
                                              <a:srgbClr val="3C3C3C"/>
                                            </a:solidFill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ru-RU" sz="800" i="1">
                                            <a:solidFill>
                                              <a:srgbClr val="3C3C3C"/>
                                            </a:solidFill>
                                            <a:latin typeface="Cambria Math"/>
                                            <a:ea typeface="Cambria Math"/>
                                          </a:rPr>
                                          <m:t>𝜕</m:t>
                                        </m:r>
                                      </m:e>
                                      <m:sup>
                                        <m:r>
                                          <a:rPr lang="ru-RU" sz="800" i="1">
                                            <a:solidFill>
                                              <a:srgbClr val="3C3C3C"/>
                                            </a:solidFill>
                                            <a:latin typeface="Cambria Math"/>
                                            <a:ea typeface="Cambria Math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ru-RU" sz="800" i="1">
                                        <a:solidFill>
                                          <a:srgbClr val="3C3C3C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𝜕</m:t>
                                    </m:r>
                                    <m:r>
                                      <a:rPr lang="en-US" sz="800" i="1">
                                        <a:solidFill>
                                          <a:srgbClr val="3C3C3C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𝑥</m:t>
                                    </m:r>
                                    <m:r>
                                      <a:rPr lang="en-US" sz="800" i="1">
                                        <a:solidFill>
                                          <a:srgbClr val="3C3C3C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𝜕</m:t>
                                    </m:r>
                                    <m:r>
                                      <a:rPr lang="en-US" sz="800" i="1">
                                        <a:solidFill>
                                          <a:srgbClr val="3C3C3C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𝑦</m:t>
                                    </m:r>
                                  </m:den>
                                </m:f>
                              </m:e>
                              <m:e>
                                <m:d>
                                  <m:dPr>
                                    <m:ctrlPr>
                                      <a:rPr lang="ru-RU" sz="800" i="1">
                                        <a:solidFill>
                                          <a:srgbClr val="3C3C3C"/>
                                        </a:solidFill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l-GR" sz="800" i="1">
                                        <a:solidFill>
                                          <a:srgbClr val="3C3C3C"/>
                                        </a:solidFill>
                                        <a:latin typeface="Cambria Math"/>
                                      </a:rPr>
                                      <m:t>𝜆</m:t>
                                    </m:r>
                                    <m:r>
                                      <a:rPr lang="en-US" sz="800" i="1">
                                        <a:solidFill>
                                          <a:srgbClr val="3C3C3C"/>
                                        </a:solidFill>
                                        <a:latin typeface="Cambria Math"/>
                                      </a:rPr>
                                      <m:t>𝐴</m:t>
                                    </m:r>
                                    <m:r>
                                      <a:rPr lang="ru-RU" sz="800" i="1">
                                        <a:solidFill>
                                          <a:srgbClr val="3C3C3C"/>
                                        </a:solidFill>
                                        <a:latin typeface="Cambria Math"/>
                                      </a:rPr>
                                      <m:t>+</m:t>
                                    </m:r>
                                    <m:r>
                                      <a:rPr lang="ru-RU" sz="800" i="1">
                                        <a:solidFill>
                                          <a:srgbClr val="3C3C3C"/>
                                        </a:solidFill>
                                        <a:latin typeface="Cambria Math"/>
                                      </a:rPr>
                                      <m:t>2</m:t>
                                    </m:r>
                                    <m:r>
                                      <a:rPr lang="ru-RU" sz="800" i="1">
                                        <a:solidFill>
                                          <a:srgbClr val="3C3C3C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𝜇</m:t>
                                    </m:r>
                                  </m:e>
                                </m:d>
                                <m:f>
                                  <m:fPr>
                                    <m:ctrlPr>
                                      <a:rPr lang="ru-RU" sz="800" i="1">
                                        <a:solidFill>
                                          <a:srgbClr val="3C3C3C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ru-RU" sz="800" i="1">
                                            <a:solidFill>
                                              <a:srgbClr val="3C3C3C"/>
                                            </a:solidFill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ru-RU" sz="800" i="1">
                                            <a:solidFill>
                                              <a:srgbClr val="3C3C3C"/>
                                            </a:solidFill>
                                            <a:latin typeface="Cambria Math"/>
                                            <a:ea typeface="Cambria Math"/>
                                          </a:rPr>
                                          <m:t>𝜕</m:t>
                                        </m:r>
                                      </m:e>
                                      <m:sup>
                                        <m:r>
                                          <a:rPr lang="ru-RU" sz="800" i="1">
                                            <a:solidFill>
                                              <a:srgbClr val="3C3C3C"/>
                                            </a:solidFill>
                                            <a:latin typeface="Cambria Math"/>
                                            <a:ea typeface="Cambria Math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ru-RU" sz="800" i="1">
                                        <a:solidFill>
                                          <a:srgbClr val="3C3C3C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𝜕</m:t>
                                    </m:r>
                                    <m:sSup>
                                      <m:sSupPr>
                                        <m:ctrlPr>
                                          <a:rPr lang="ru-RU" sz="800" i="1">
                                            <a:solidFill>
                                              <a:srgbClr val="3C3C3C"/>
                                            </a:solidFill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800" i="1">
                                            <a:solidFill>
                                              <a:srgbClr val="3C3C3C"/>
                                            </a:solidFill>
                                            <a:latin typeface="Cambria Math"/>
                                            <a:ea typeface="Cambria Math"/>
                                          </a:rPr>
                                          <m:t>𝑦</m:t>
                                        </m:r>
                                      </m:e>
                                      <m:sup>
                                        <m:r>
                                          <a:rPr lang="ru-RU" sz="800" i="1">
                                            <a:solidFill>
                                              <a:srgbClr val="3C3C3C"/>
                                            </a:solidFill>
                                            <a:latin typeface="Cambria Math"/>
                                            <a:ea typeface="Cambria Math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  <m:r>
                                  <m:rPr>
                                    <m:brk m:alnAt="7"/>
                                  </m:rPr>
                                  <a:rPr lang="en-US" sz="800" i="1">
                                    <a:solidFill>
                                      <a:srgbClr val="3C3C3C"/>
                                    </a:solidFill>
                                    <a:latin typeface="Cambria Math"/>
                                    <a:ea typeface="Cambria Math"/>
                                  </a:rPr>
                                  <m:t>+</m:t>
                                </m:r>
                                <m:r>
                                  <a:rPr lang="en-US" sz="800" i="1">
                                    <a:solidFill>
                                      <a:srgbClr val="3C3C3C"/>
                                    </a:solidFill>
                                    <a:latin typeface="Cambria Math"/>
                                    <a:ea typeface="Cambria Math"/>
                                  </a:rPr>
                                  <m:t>𝜇</m:t>
                                </m:r>
                                <m:f>
                                  <m:fPr>
                                    <m:ctrlPr>
                                      <a:rPr lang="ru-RU" sz="800" i="1">
                                        <a:solidFill>
                                          <a:srgbClr val="3C3C3C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ru-RU" sz="800" i="1">
                                            <a:solidFill>
                                              <a:srgbClr val="3C3C3C"/>
                                            </a:solidFill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ru-RU" sz="800" i="1">
                                            <a:solidFill>
                                              <a:srgbClr val="3C3C3C"/>
                                            </a:solidFill>
                                            <a:latin typeface="Cambria Math"/>
                                            <a:ea typeface="Cambria Math"/>
                                          </a:rPr>
                                          <m:t>𝜕</m:t>
                                        </m:r>
                                      </m:e>
                                      <m:sup>
                                        <m:r>
                                          <a:rPr lang="ru-RU" sz="800" i="1">
                                            <a:solidFill>
                                              <a:srgbClr val="3C3C3C"/>
                                            </a:solidFill>
                                            <a:latin typeface="Cambria Math"/>
                                            <a:ea typeface="Cambria Math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ru-RU" sz="800" i="1">
                                        <a:solidFill>
                                          <a:srgbClr val="3C3C3C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𝜕</m:t>
                                    </m:r>
                                    <m:sSup>
                                      <m:sSupPr>
                                        <m:ctrlPr>
                                          <a:rPr lang="ru-RU" sz="800" i="1">
                                            <a:solidFill>
                                              <a:srgbClr val="3C3C3C"/>
                                            </a:solidFill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800" i="1">
                                            <a:solidFill>
                                              <a:srgbClr val="3C3C3C"/>
                                            </a:solidFill>
                                            <a:latin typeface="Cambria Math"/>
                                            <a:ea typeface="Cambria Math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ru-RU" sz="800" i="1">
                                            <a:solidFill>
                                              <a:srgbClr val="3C3C3C"/>
                                            </a:solidFill>
                                            <a:latin typeface="Cambria Math"/>
                                            <a:ea typeface="Cambria Math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ru-RU" sz="800" i="1">
                              <a:solidFill>
                                <a:srgbClr val="3C3C3C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800" i="1" dirty="0">
                                  <a:solidFill>
                                    <a:srgbClr val="3C3C3C"/>
                                  </a:solidFill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en-US" sz="800" i="1" dirty="0">
                                  <a:solidFill>
                                    <a:srgbClr val="3C3C3C"/>
                                  </a:solidFill>
                                  <a:latin typeface="Cambria Math"/>
                                </a:rPr>
                                <m:t>𝑢</m:t>
                              </m:r>
                            </m:e>
                            <m:e/>
                            <m:e/>
                            <m:e>
                              <m:r>
                                <a:rPr lang="en-US" sz="800" i="1" dirty="0">
                                  <a:solidFill>
                                    <a:srgbClr val="3C3C3C"/>
                                  </a:solidFill>
                                  <a:latin typeface="Cambria Math"/>
                                </a:rPr>
                                <m:t>𝑣</m:t>
                              </m:r>
                            </m:e>
                          </m:eqArr>
                        </m:e>
                      </m:d>
                    </m:oMath>
                  </a14:m>
                  <a:r>
                    <a:rPr lang="en-US" sz="800" dirty="0">
                      <a:solidFill>
                        <a:srgbClr val="3C3C3C"/>
                      </a:solidFill>
                      <a:latin typeface="Arial"/>
                    </a:rPr>
                    <a:t>=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sz="800" i="1" dirty="0">
                              <a:solidFill>
                                <a:srgbClr val="3C3C3C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800" i="1" dirty="0">
                                  <a:solidFill>
                                    <a:srgbClr val="3C3C3C"/>
                                  </a:solidFill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en-US" sz="800" i="1" dirty="0">
                                  <a:solidFill>
                                    <a:srgbClr val="3C3C3C"/>
                                  </a:solidFill>
                                  <a:latin typeface="Cambria Math"/>
                                </a:rPr>
                                <m:t>𝐴</m:t>
                              </m:r>
                              <m:r>
                                <a:rPr lang="en-US" sz="800" i="1" dirty="0">
                                  <a:solidFill>
                                    <a:srgbClr val="3C3C3C"/>
                                  </a:solidFill>
                                  <a:latin typeface="Cambria Math"/>
                                  <a:ea typeface="Cambria Math"/>
                                </a:rPr>
                                <m:t>𝛼</m:t>
                              </m:r>
                              <m:f>
                                <m:fPr>
                                  <m:ctrlPr>
                                    <a:rPr lang="en-US" sz="800" i="1" dirty="0">
                                      <a:solidFill>
                                        <a:srgbClr val="3C3C3C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800" i="1" dirty="0">
                                      <a:solidFill>
                                        <a:srgbClr val="3C3C3C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𝜕</m:t>
                                  </m:r>
                                  <m:r>
                                    <a:rPr lang="en-US" sz="800" i="1" dirty="0">
                                      <a:solidFill>
                                        <a:srgbClr val="3C3C3C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𝑝</m:t>
                                  </m:r>
                                </m:num>
                                <m:den>
                                  <m:r>
                                    <a:rPr lang="en-US" sz="800" i="1" dirty="0">
                                      <a:solidFill>
                                        <a:srgbClr val="3C3C3C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𝜕</m:t>
                                  </m:r>
                                  <m:r>
                                    <a:rPr lang="en-US" sz="800" i="1" dirty="0">
                                      <a:solidFill>
                                        <a:srgbClr val="3C3C3C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den>
                              </m:f>
                            </m:e>
                            <m:e>
                              <m:r>
                                <a:rPr lang="en-US" sz="800" i="1" dirty="0">
                                  <a:solidFill>
                                    <a:srgbClr val="3C3C3C"/>
                                  </a:solidFill>
                                  <a:latin typeface="Cambria Math"/>
                                </a:rPr>
                                <m:t>𝐴</m:t>
                              </m:r>
                              <m:r>
                                <a:rPr lang="en-US" sz="800" i="1" dirty="0">
                                  <a:solidFill>
                                    <a:srgbClr val="3C3C3C"/>
                                  </a:solidFill>
                                  <a:latin typeface="Cambria Math"/>
                                  <a:ea typeface="Cambria Math"/>
                                </a:rPr>
                                <m:t>𝛼</m:t>
                              </m:r>
                              <m:f>
                                <m:fPr>
                                  <m:ctrlPr>
                                    <a:rPr lang="en-US" sz="800" i="1" dirty="0">
                                      <a:solidFill>
                                        <a:srgbClr val="3C3C3C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800" i="1" dirty="0">
                                      <a:solidFill>
                                        <a:srgbClr val="3C3C3C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𝜕</m:t>
                                  </m:r>
                                  <m:r>
                                    <a:rPr lang="en-US" sz="800" i="1" dirty="0">
                                      <a:solidFill>
                                        <a:srgbClr val="3C3C3C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𝑝</m:t>
                                  </m:r>
                                </m:num>
                                <m:den>
                                  <m:r>
                                    <a:rPr lang="en-US" sz="800" i="1" dirty="0">
                                      <a:solidFill>
                                        <a:srgbClr val="3C3C3C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𝜕</m:t>
                                  </m:r>
                                  <m:r>
                                    <a:rPr lang="en-US" sz="800" i="1" dirty="0">
                                      <a:solidFill>
                                        <a:srgbClr val="3C3C3C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𝑦</m:t>
                                  </m:r>
                                </m:den>
                              </m:f>
                            </m:e>
                          </m:eqArr>
                        </m:e>
                      </m:d>
                    </m:oMath>
                  </a14:m>
                  <a:endParaRPr lang="ru-RU" sz="800" dirty="0">
                    <a:solidFill>
                      <a:srgbClr val="3C3C3C"/>
                    </a:solidFill>
                    <a:latin typeface="Arial"/>
                  </a:endParaRPr>
                </a:p>
              </p:txBody>
            </p:sp>
          </mc:Choice>
          <mc:Fallback xmlns="">
            <p:sp>
              <p:nvSpPr>
                <p:cNvPr id="33" name="Прямоугольник 3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83968" y="1377671"/>
                  <a:ext cx="3204356" cy="921534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t="-662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35" name="Группа 34"/>
            <p:cNvGrpSpPr/>
            <p:nvPr/>
          </p:nvGrpSpPr>
          <p:grpSpPr>
            <a:xfrm>
              <a:off x="4535996" y="3722974"/>
              <a:ext cx="2012218" cy="538417"/>
              <a:chOff x="4535996" y="3939742"/>
              <a:chExt cx="2012218" cy="538417"/>
            </a:xfrm>
          </p:grpSpPr>
          <p:sp>
            <p:nvSpPr>
              <p:cNvPr id="36" name="Скругленный прямоугольник 35"/>
              <p:cNvSpPr/>
              <p:nvPr/>
            </p:nvSpPr>
            <p:spPr>
              <a:xfrm>
                <a:off x="4591096" y="3939742"/>
                <a:ext cx="1902017" cy="489812"/>
              </a:xfrm>
              <a:prstGeom prst="roundRect">
                <a:avLst/>
              </a:prstGeom>
              <a:noFill/>
              <a:ln w="19050" cap="flat" cmpd="sng" algn="ctr">
                <a:solidFill>
                  <a:srgbClr val="0070BA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8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7" name="Прямоугольник 36"/>
                  <p:cNvSpPr/>
                  <p:nvPr/>
                </p:nvSpPr>
                <p:spPr>
                  <a:xfrm>
                    <a:off x="4535996" y="3939742"/>
                    <a:ext cx="2012218" cy="538417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ru-RU" sz="800" b="1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3C3C3C"/>
                        </a:solidFill>
                        <a:effectLst/>
                        <a:uLnTx/>
                        <a:uFillTx/>
                        <a:latin typeface="Cambria Math"/>
                      </a:rPr>
                      <a:t>Прямое</a:t>
                    </a:r>
                  </a:p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̂"/>
                              <m:ctrlPr>
                                <a:rPr kumimoji="0" lang="ru-RU" sz="8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3C3C3C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kumimoji="0" lang="en-US" sz="8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3C3C3C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</a:rPr>
                                <m:t>𝑓</m:t>
                              </m:r>
                            </m:e>
                          </m:acc>
                          <m:d>
                            <m:dPr>
                              <m:ctrlPr>
                                <a:rPr kumimoji="0" lang="en-US" sz="8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3C3C3C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0" lang="en-US" sz="800" b="0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3C3C3C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800" b="0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3C3C3C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kumimoji="0" lang="en-US" sz="800" b="0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3C3C3C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</a:rPr>
                                    <m:t>𝑥</m:t>
                                  </m:r>
                                </m:sub>
                              </m:sSub>
                              <m:r>
                                <a:rPr kumimoji="0" lang="en-US" sz="8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3C3C3C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</a:rPr>
                                <m:t>, </m:t>
                              </m:r>
                              <m:sSub>
                                <m:sSubPr>
                                  <m:ctrlPr>
                                    <a:rPr kumimoji="0" lang="en-US" sz="800" b="0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3C3C3C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800" b="0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3C3C3C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kumimoji="0" lang="en-US" sz="800" b="0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3C3C3C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</a:rPr>
                                    <m:t>𝑦</m:t>
                                  </m:r>
                                </m:sub>
                              </m:sSub>
                            </m:e>
                          </m:d>
                          <m:r>
                            <a:rPr kumimoji="0" lang="en-US" sz="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3C3C3C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  <m:t>=</m:t>
                          </m:r>
                          <m:nary>
                            <m:naryPr>
                              <m:chr m:val="∬"/>
                              <m:limLoc m:val="undOvr"/>
                              <m:subHide m:val="on"/>
                              <m:supHide m:val="on"/>
                              <m:ctrlPr>
                                <a:rPr kumimoji="0" lang="en-US" sz="8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3C3C3C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kumimoji="0" lang="en-US" sz="8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3C3C3C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</a:rPr>
                                <m:t>𝑓</m:t>
                              </m:r>
                              <m:r>
                                <a:rPr kumimoji="0" lang="en-US" sz="8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3C3C3C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</a:rPr>
                                <m:t>(</m:t>
                              </m:r>
                              <m:r>
                                <a:rPr kumimoji="0" lang="en-US" sz="8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3C3C3C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</a:rPr>
                                <m:t>𝑥</m:t>
                              </m:r>
                              <m:r>
                                <a:rPr kumimoji="0" lang="en-US" sz="8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3C3C3C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</a:rPr>
                                <m:t>,</m:t>
                              </m:r>
                              <m:r>
                                <a:rPr kumimoji="0" lang="en-US" sz="8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3C3C3C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</a:rPr>
                                <m:t>𝑦</m:t>
                              </m:r>
                              <m:r>
                                <a:rPr kumimoji="0" lang="en-US" sz="8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3C3C3C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</a:rPr>
                                <m:t>)</m:t>
                              </m:r>
                              <m:sSup>
                                <m:sSupPr>
                                  <m:ctrlPr>
                                    <a:rPr kumimoji="0" lang="en-US" sz="800" b="0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3C3C3C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800" b="0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3C3C3C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kumimoji="0" lang="en-US" sz="800" b="0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3C3C3C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kumimoji="0" lang="en-US" sz="800" b="0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3C3C3C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</a:rPr>
                                    <m:t>𝑖</m:t>
                                  </m:r>
                                  <m:sSub>
                                    <m:sSubPr>
                                      <m:ctrlPr>
                                        <a:rPr kumimoji="0" lang="en-US" sz="800" b="0" i="1" u="none" strike="noStrike" kern="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3C3C3C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0" lang="en-US" sz="800" b="0" i="1" u="none" strike="noStrike" kern="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3C3C3C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kumimoji="0" lang="en-US" sz="800" b="0" i="1" u="none" strike="noStrike" kern="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3C3C3C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</a:rPr>
                                        <m:t>𝑥</m:t>
                                      </m:r>
                                    </m:sub>
                                  </m:sSub>
                                  <m:r>
                                    <a:rPr kumimoji="0" lang="en-US" sz="800" b="0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3C3C3C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</a:rPr>
                                    <m:t>𝑥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kumimoji="0" lang="en-US" sz="800" b="0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3C3C3C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800" b="0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3C3C3C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kumimoji="0" lang="en-US" sz="800" b="0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3C3C3C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kumimoji="0" lang="en-US" sz="800" b="0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3C3C3C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</a:rPr>
                                    <m:t>𝑖</m:t>
                                  </m:r>
                                  <m:sSub>
                                    <m:sSubPr>
                                      <m:ctrlPr>
                                        <a:rPr kumimoji="0" lang="en-US" sz="800" b="0" i="1" u="none" strike="noStrike" kern="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3C3C3C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0" lang="en-US" sz="800" b="0" i="1" u="none" strike="noStrike" kern="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3C3C3C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kumimoji="0" lang="en-US" sz="800" b="0" i="1" u="none" strike="noStrike" kern="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3C3C3C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</a:rPr>
                                        <m:t>𝑦</m:t>
                                      </m:r>
                                    </m:sub>
                                  </m:sSub>
                                  <m:r>
                                    <a:rPr kumimoji="0" lang="en-US" sz="800" b="0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3C3C3C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</a:rPr>
                                    <m:t>𝑦</m:t>
                                  </m:r>
                                </m:sup>
                              </m:sSup>
                              <m:r>
                                <a:rPr kumimoji="0" lang="en-US" sz="8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3C3C3C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</a:rPr>
                                <m:t>𝑑𝑥𝑑𝑦</m:t>
                              </m:r>
                            </m:e>
                          </m:nary>
                        </m:oMath>
                      </m:oMathPara>
                    </a14:m>
                    <a:endParaRPr kumimoji="0" lang="ru-RU" sz="8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3C3C3C"/>
                      </a:solidFill>
                      <a:effectLst/>
                      <a:uLnTx/>
                      <a:uFillTx/>
                      <a:latin typeface="Arial"/>
                    </a:endParaRPr>
                  </a:p>
                </p:txBody>
              </p:sp>
            </mc:Choice>
            <mc:Fallback xmlns="">
              <p:sp>
                <p:nvSpPr>
                  <p:cNvPr id="37" name="Прямоугольник 3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535996" y="3939742"/>
                    <a:ext cx="2012218" cy="538417"/>
                  </a:xfrm>
                  <a:prstGeom prst="rect">
                    <a:avLst/>
                  </a:prstGeom>
                  <a:blipFill rotWithShape="1">
                    <a:blip r:embed="rId4"/>
                    <a:stretch>
                      <a:fillRect t="-64773" b="-122727"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38" name="Группа 37"/>
            <p:cNvGrpSpPr/>
            <p:nvPr/>
          </p:nvGrpSpPr>
          <p:grpSpPr>
            <a:xfrm>
              <a:off x="6851665" y="3650966"/>
              <a:ext cx="2095830" cy="561820"/>
              <a:chOff x="6851665" y="3864448"/>
              <a:chExt cx="2095830" cy="561820"/>
            </a:xfrm>
          </p:grpSpPr>
          <p:sp>
            <p:nvSpPr>
              <p:cNvPr id="39" name="Скругленный прямоугольник 38"/>
              <p:cNvSpPr/>
              <p:nvPr/>
            </p:nvSpPr>
            <p:spPr>
              <a:xfrm>
                <a:off x="6899642" y="3900452"/>
                <a:ext cx="1992838" cy="525816"/>
              </a:xfrm>
              <a:prstGeom prst="roundRect">
                <a:avLst/>
              </a:prstGeom>
              <a:noFill/>
              <a:ln w="19050" cap="flat" cmpd="sng" algn="ctr">
                <a:solidFill>
                  <a:srgbClr val="0070BA">
                    <a:lumMod val="40000"/>
                    <a:lumOff val="6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8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0" name="Прямоугольник 39"/>
                  <p:cNvSpPr/>
                  <p:nvPr/>
                </p:nvSpPr>
                <p:spPr>
                  <a:xfrm>
                    <a:off x="6851665" y="3864448"/>
                    <a:ext cx="2095830" cy="56182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80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ru-RU" sz="800" b="1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3C3C3C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a:t>Обратное</a:t>
                    </a:r>
                  </a:p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800" i="1">
                              <a:latin typeface="Cambria Math"/>
                            </a:rPr>
                            <m:t>𝑓</m:t>
                          </m:r>
                          <m:r>
                            <a:rPr lang="en-US" sz="800" i="1">
                              <a:latin typeface="Cambria Math"/>
                            </a:rPr>
                            <m:t>[</m:t>
                          </m:r>
                          <m:r>
                            <a:rPr lang="en-US" sz="800" i="1">
                              <a:latin typeface="Cambria Math"/>
                            </a:rPr>
                            <m:t>𝑘</m:t>
                          </m:r>
                          <m:r>
                            <a:rPr lang="en-US" sz="800" i="1">
                              <a:latin typeface="Cambria Math"/>
                            </a:rPr>
                            <m:t>, </m:t>
                          </m:r>
                          <m:r>
                            <a:rPr lang="en-US" sz="800" i="1">
                              <a:latin typeface="Cambria Math"/>
                            </a:rPr>
                            <m:t>𝑙</m:t>
                          </m:r>
                          <m:r>
                            <a:rPr lang="en-US" sz="800" i="1">
                              <a:latin typeface="Cambria Math"/>
                            </a:rPr>
                            <m:t>]=</m:t>
                          </m:r>
                          <m:nary>
                            <m:naryPr>
                              <m:chr m:val="∑"/>
                              <m:limLoc m:val="undOvr"/>
                              <m:ctrlPr>
                                <a:rPr lang="ru-RU" sz="800" i="1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a:rPr lang="ru-RU" sz="800" i="1">
                                  <a:latin typeface="Cambria Math"/>
                                </a:rPr>
                                <m:t>𝑚</m:t>
                              </m:r>
                              <m:r>
                                <a:rPr lang="ru-RU" sz="800" i="1">
                                  <a:latin typeface="Cambria Math"/>
                                </a:rPr>
                                <m:t>=</m:t>
                              </m:r>
                              <m:r>
                                <a:rPr lang="ru-RU" sz="800" i="1">
                                  <a:latin typeface="Cambria Math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ru-RU" sz="800" i="1">
                                  <a:latin typeface="Cambria Math"/>
                                </a:rPr>
                                <m:t>𝑀</m:t>
                              </m:r>
                            </m:sup>
                            <m:e>
                              <m:nary>
                                <m:naryPr>
                                  <m:chr m:val="∑"/>
                                  <m:limLoc m:val="undOvr"/>
                                  <m:ctrlPr>
                                    <a:rPr lang="ru-RU" sz="800" i="1">
                                      <a:latin typeface="Cambria Math"/>
                                    </a:rPr>
                                  </m:ctrlPr>
                                </m:naryPr>
                                <m:sub>
                                  <m:r>
                                    <a:rPr lang="ru-RU" sz="800" i="1">
                                      <a:latin typeface="Cambria Math"/>
                                    </a:rPr>
                                    <m:t>𝑛</m:t>
                                  </m:r>
                                  <m:r>
                                    <a:rPr lang="ru-RU" sz="800" i="1">
                                      <a:latin typeface="Cambria Math"/>
                                    </a:rPr>
                                    <m:t>=</m:t>
                                  </m:r>
                                  <m:r>
                                    <a:rPr lang="ru-RU" sz="800" i="1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  <m:sup>
                                  <m:r>
                                    <a:rPr lang="ru-RU" sz="800" i="1">
                                      <a:latin typeface="Cambria Math"/>
                                    </a:rPr>
                                    <m:t>𝑁</m:t>
                                  </m:r>
                                </m:sup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ru-RU" sz="800" i="1"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ru-RU" sz="800" i="1">
                                          <a:latin typeface="Cambria Math"/>
                                        </a:rPr>
                                        <m:t>𝑓</m:t>
                                      </m:r>
                                    </m:e>
                                  </m:acc>
                                  <m:r>
                                    <a:rPr lang="ru-RU" sz="800" i="1">
                                      <a:latin typeface="Cambria Math"/>
                                    </a:rPr>
                                    <m:t>[</m:t>
                                  </m:r>
                                  <m:r>
                                    <a:rPr lang="ru-RU" sz="800" i="1">
                                      <a:latin typeface="Cambria Math"/>
                                    </a:rPr>
                                    <m:t>𝑚</m:t>
                                  </m:r>
                                  <m:r>
                                    <a:rPr lang="ru-RU" sz="800" i="1"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ru-RU" sz="800" i="1">
                                      <a:latin typeface="Cambria Math"/>
                                    </a:rPr>
                                    <m:t>𝑛</m:t>
                                  </m:r>
                                  <m:r>
                                    <a:rPr lang="ru-RU" sz="800" i="1">
                                      <a:latin typeface="Cambria Math"/>
                                    </a:rPr>
                                    <m:t>]</m:t>
                                  </m:r>
                                  <m:sSup>
                                    <m:sSupPr>
                                      <m:ctrlPr>
                                        <a:rPr lang="ru-RU" sz="800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ru-RU" sz="800" i="1">
                                          <a:latin typeface="Cambria Math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ru-RU" sz="800" i="1">
                                          <a:latin typeface="Cambria Math"/>
                                        </a:rPr>
                                        <m:t>−</m:t>
                                      </m:r>
                                      <m:r>
                                        <a:rPr lang="ru-RU" sz="800" i="1">
                                          <a:latin typeface="Cambria Math"/>
                                        </a:rPr>
                                        <m:t>2</m:t>
                                      </m:r>
                                      <m:r>
                                        <a:rPr lang="ru-RU" sz="800" i="1">
                                          <a:latin typeface="Cambria Math"/>
                                        </a:rPr>
                                        <m:t>𝜋</m:t>
                                      </m:r>
                                      <m:r>
                                        <a:rPr lang="ru-RU" sz="800" i="1">
                                          <a:latin typeface="Cambria Math"/>
                                        </a:rPr>
                                        <m:t>𝑖</m:t>
                                      </m:r>
                                      <m:f>
                                        <m:fPr>
                                          <m:ctrlPr>
                                            <a:rPr lang="ru-RU" sz="800" i="1">
                                              <a:latin typeface="Cambria Math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ru-RU" sz="800" i="1">
                                              <a:latin typeface="Cambria Math"/>
                                            </a:rPr>
                                            <m:t>𝑚𝑘</m:t>
                                          </m:r>
                                        </m:num>
                                        <m:den>
                                          <m:r>
                                            <a:rPr lang="ru-RU" sz="800" i="1">
                                              <a:latin typeface="Cambria Math"/>
                                            </a:rPr>
                                            <m:t>𝑀</m:t>
                                          </m:r>
                                          <m:r>
                                            <a:rPr lang="ru-RU" sz="800" i="1">
                                              <a:latin typeface="Cambria Math"/>
                                            </a:rPr>
                                            <m:t>+</m:t>
                                          </m:r>
                                          <m:r>
                                            <a:rPr lang="ru-RU" sz="800" i="1">
                                              <a:latin typeface="Cambria Math"/>
                                            </a:rPr>
                                            <m:t>1</m:t>
                                          </m:r>
                                        </m:den>
                                      </m:f>
                                    </m:sup>
                                  </m:sSup>
                                  <m:sSup>
                                    <m:sSupPr>
                                      <m:ctrlPr>
                                        <a:rPr lang="ru-RU" sz="800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ru-RU" sz="800" i="1">
                                          <a:latin typeface="Cambria Math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ru-RU" sz="800" i="1">
                                          <a:latin typeface="Cambria Math"/>
                                        </a:rPr>
                                        <m:t>−</m:t>
                                      </m:r>
                                      <m:r>
                                        <a:rPr lang="ru-RU" sz="800" i="1">
                                          <a:latin typeface="Cambria Math"/>
                                        </a:rPr>
                                        <m:t>2</m:t>
                                      </m:r>
                                      <m:r>
                                        <a:rPr lang="ru-RU" sz="800" i="1">
                                          <a:latin typeface="Cambria Math"/>
                                        </a:rPr>
                                        <m:t>𝜋</m:t>
                                      </m:r>
                                      <m:r>
                                        <a:rPr lang="ru-RU" sz="800" i="1">
                                          <a:latin typeface="Cambria Math"/>
                                        </a:rPr>
                                        <m:t>𝑖</m:t>
                                      </m:r>
                                      <m:f>
                                        <m:fPr>
                                          <m:ctrlPr>
                                            <a:rPr lang="ru-RU" sz="800" i="1">
                                              <a:latin typeface="Cambria Math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800" b="0" i="1" smtClean="0">
                                              <a:latin typeface="Cambria Math"/>
                                            </a:rPr>
                                            <m:t>𝑛</m:t>
                                          </m:r>
                                          <m:r>
                                            <a:rPr lang="ru-RU" sz="800" i="1">
                                              <a:latin typeface="Cambria Math"/>
                                            </a:rPr>
                                            <m:t>𝑙</m:t>
                                          </m:r>
                                        </m:num>
                                        <m:den>
                                          <m:r>
                                            <a:rPr lang="ru-RU" sz="800" i="1">
                                              <a:latin typeface="Cambria Math"/>
                                            </a:rPr>
                                            <m:t>𝑁</m:t>
                                          </m:r>
                                          <m:r>
                                            <a:rPr lang="ru-RU" sz="800" i="1">
                                              <a:latin typeface="Cambria Math"/>
                                            </a:rPr>
                                            <m:t>+</m:t>
                                          </m:r>
                                          <m:r>
                                            <a:rPr lang="ru-RU" sz="800" i="1">
                                              <a:latin typeface="Cambria Math"/>
                                            </a:rPr>
                                            <m:t>1</m:t>
                                          </m:r>
                                        </m:den>
                                      </m:f>
                                    </m:sup>
                                  </m:sSup>
                                </m:e>
                              </m:nary>
                            </m:e>
                          </m:nary>
                        </m:oMath>
                      </m:oMathPara>
                    </a14:m>
                    <a:endParaRPr lang="ru-RU" sz="800" dirty="0"/>
                  </a:p>
                </p:txBody>
              </p:sp>
            </mc:Choice>
            <mc:Fallback xmlns="">
              <p:sp>
                <p:nvSpPr>
                  <p:cNvPr id="40" name="Прямоугольник 3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851665" y="3864448"/>
                    <a:ext cx="2095830" cy="561820"/>
                  </a:xfrm>
                  <a:prstGeom prst="rect">
                    <a:avLst/>
                  </a:prstGeom>
                  <a:blipFill rotWithShape="1">
                    <a:blip r:embed="rId5"/>
                    <a:stretch>
                      <a:fillRect t="-42391" b="-102174"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41" name="Прямоугольник 40"/>
            <p:cNvSpPr/>
            <p:nvPr/>
          </p:nvSpPr>
          <p:spPr>
            <a:xfrm>
              <a:off x="5792515" y="2961847"/>
              <a:ext cx="1723677" cy="62581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1400" b="1" dirty="0" smtClean="0">
                  <a:solidFill>
                    <a:srgbClr val="3C3C3C"/>
                  </a:solidFill>
                  <a:latin typeface="Arial"/>
                </a:rPr>
                <a:t>Преобразование </a:t>
              </a:r>
            </a:p>
            <a:p>
              <a:pPr algn="ctr">
                <a:spcBef>
                  <a:spcPts val="800"/>
                </a:spcBef>
                <a:spcAft>
                  <a:spcPts val="1000"/>
                </a:spcAft>
              </a:pPr>
              <a:r>
                <a:rPr lang="ru-RU" sz="1400" b="1" dirty="0" smtClean="0">
                  <a:solidFill>
                    <a:srgbClr val="3C3C3C"/>
                  </a:solidFill>
                  <a:latin typeface="Arial"/>
                </a:rPr>
                <a:t>Фурье</a:t>
              </a:r>
              <a:r>
                <a:rPr lang="ru-RU" sz="1400" b="1" dirty="0">
                  <a:solidFill>
                    <a:srgbClr val="3C3C3C"/>
                  </a:solidFill>
                  <a:latin typeface="Arial"/>
                </a:rPr>
                <a:t>: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Прямоугольник 41"/>
                <p:cNvSpPr/>
                <p:nvPr/>
              </p:nvSpPr>
              <p:spPr>
                <a:xfrm>
                  <a:off x="7770507" y="1560620"/>
                  <a:ext cx="1122423" cy="58477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ru-RU" sz="1400" b="1" dirty="0" smtClean="0">
                      <a:solidFill>
                        <a:srgbClr val="3C3C3C"/>
                      </a:solidFill>
                      <a:latin typeface="Arial"/>
                    </a:rPr>
                    <a:t>Смещения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dirty="0" smtClean="0">
                            <a:solidFill>
                              <a:srgbClr val="3C3C3C"/>
                            </a:solidFill>
                            <a:latin typeface="Cambria Math"/>
                          </a:rPr>
                          <m:t>𝒖</m:t>
                        </m:r>
                        <m:r>
                          <a:rPr lang="ru-RU" b="1" i="1" dirty="0" smtClean="0">
                            <a:solidFill>
                              <a:srgbClr val="3C3C3C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ru-RU" b="1" dirty="0">
                            <a:solidFill>
                              <a:srgbClr val="3C3C3C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b="1" i="1" dirty="0">
                            <a:solidFill>
                              <a:srgbClr val="3C3C3C"/>
                            </a:solidFill>
                            <a:latin typeface="Cambria Math"/>
                          </a:rPr>
                          <m:t>𝒗</m:t>
                        </m:r>
                        <m:r>
                          <a:rPr lang="en-US" b="1" i="1" dirty="0">
                            <a:solidFill>
                              <a:srgbClr val="3C3C3C"/>
                            </a:solidFill>
                            <a:latin typeface="Cambria Math"/>
                          </a:rPr>
                          <m:t> </m:t>
                        </m:r>
                      </m:oMath>
                    </m:oMathPara>
                  </a14:m>
                  <a:endParaRPr lang="ru-RU" dirty="0">
                    <a:solidFill>
                      <a:srgbClr val="3C3C3C"/>
                    </a:solidFill>
                    <a:latin typeface="Arial"/>
                  </a:endParaRPr>
                </a:p>
              </p:txBody>
            </p:sp>
          </mc:Choice>
          <mc:Fallback xmlns="">
            <p:sp>
              <p:nvSpPr>
                <p:cNvPr id="42" name="Прямоугольник 4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70507" y="1560620"/>
                  <a:ext cx="1122423" cy="584775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l="-1630" t="-1042" r="-543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3" name="Дуга 42"/>
            <p:cNvSpPr/>
            <p:nvPr/>
          </p:nvSpPr>
          <p:spPr>
            <a:xfrm rot="11492036">
              <a:off x="5063066" y="1470040"/>
              <a:ext cx="1708665" cy="2352852"/>
            </a:xfrm>
            <a:prstGeom prst="arc">
              <a:avLst>
                <a:gd name="adj1" fmla="val 17298098"/>
                <a:gd name="adj2" fmla="val 0"/>
              </a:avLst>
            </a:prstGeom>
            <a:noFill/>
            <a:ln w="9525" cap="flat" cmpd="sng" algn="ctr">
              <a:solidFill>
                <a:srgbClr val="000000"/>
              </a:solidFill>
              <a:prstDash val="solid"/>
              <a:headEnd type="arrow" w="sm" len="med"/>
              <a:tailEnd type="none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4" name="Дуга 43"/>
            <p:cNvSpPr/>
            <p:nvPr/>
          </p:nvSpPr>
          <p:spPr>
            <a:xfrm rot="2215027">
              <a:off x="6391243" y="1834987"/>
              <a:ext cx="1708665" cy="2352852"/>
            </a:xfrm>
            <a:prstGeom prst="arc">
              <a:avLst>
                <a:gd name="adj1" fmla="val 17298098"/>
                <a:gd name="adj2" fmla="val 0"/>
              </a:avLst>
            </a:prstGeom>
            <a:noFill/>
            <a:ln w="9525" cap="flat" cmpd="sng" algn="ctr">
              <a:solidFill>
                <a:srgbClr val="000000"/>
              </a:solidFill>
              <a:prstDash val="solid"/>
              <a:headEnd type="arrow" w="sm" len="med"/>
              <a:tailEnd type="none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5" name="Дуга 44"/>
            <p:cNvSpPr/>
            <p:nvPr/>
          </p:nvSpPr>
          <p:spPr>
            <a:xfrm rot="11492036">
              <a:off x="4779436" y="3821689"/>
              <a:ext cx="786162" cy="1073891"/>
            </a:xfrm>
            <a:prstGeom prst="arc">
              <a:avLst>
                <a:gd name="adj1" fmla="val 17298098"/>
                <a:gd name="adj2" fmla="val 0"/>
              </a:avLst>
            </a:prstGeom>
            <a:noFill/>
            <a:ln w="9525" cap="flat" cmpd="sng" algn="ctr">
              <a:solidFill>
                <a:srgbClr val="000000"/>
              </a:solidFill>
              <a:prstDash val="solid"/>
              <a:headEnd type="arrow" w="sm" len="med"/>
              <a:tailEnd type="none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" name="Дуга 45"/>
            <p:cNvSpPr/>
            <p:nvPr/>
          </p:nvSpPr>
          <p:spPr>
            <a:xfrm rot="2083479">
              <a:off x="7811526" y="4062237"/>
              <a:ext cx="786162" cy="1073891"/>
            </a:xfrm>
            <a:prstGeom prst="arc">
              <a:avLst>
                <a:gd name="adj1" fmla="val 17298098"/>
                <a:gd name="adj2" fmla="val 0"/>
              </a:avLst>
            </a:prstGeom>
            <a:noFill/>
            <a:ln w="9525" cap="flat" cmpd="sng" algn="ctr">
              <a:solidFill>
                <a:srgbClr val="000000"/>
              </a:solidFill>
              <a:prstDash val="solid"/>
              <a:headEnd type="arrow" w="sm" len="med"/>
              <a:tailEnd type="none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cxnSp>
        <p:nvCxnSpPr>
          <p:cNvPr id="34" name="Прямая соединительная линия 33"/>
          <p:cNvCxnSpPr/>
          <p:nvPr/>
        </p:nvCxnSpPr>
        <p:spPr>
          <a:xfrm>
            <a:off x="4195686" y="836712"/>
            <a:ext cx="16274" cy="5949280"/>
          </a:xfrm>
          <a:prstGeom prst="line">
            <a:avLst/>
          </a:prstGeom>
          <a:noFill/>
          <a:ln w="9525" cap="flat" cmpd="sng" algn="ctr">
            <a:solidFill>
              <a:srgbClr val="3C3C3C"/>
            </a:solidFill>
            <a:prstDash val="sysDash"/>
          </a:ln>
          <a:effectLst/>
        </p:spPr>
      </p:cxnSp>
      <p:grpSp>
        <p:nvGrpSpPr>
          <p:cNvPr id="13" name="Группа 12"/>
          <p:cNvGrpSpPr/>
          <p:nvPr/>
        </p:nvGrpSpPr>
        <p:grpSpPr>
          <a:xfrm>
            <a:off x="395536" y="2309971"/>
            <a:ext cx="3708412" cy="4431397"/>
            <a:chOff x="395536" y="980728"/>
            <a:chExt cx="3708412" cy="4431397"/>
          </a:xfrm>
        </p:grpSpPr>
        <p:grpSp>
          <p:nvGrpSpPr>
            <p:cNvPr id="7" name="Группа 6"/>
            <p:cNvGrpSpPr/>
            <p:nvPr/>
          </p:nvGrpSpPr>
          <p:grpSpPr>
            <a:xfrm>
              <a:off x="395536" y="980728"/>
              <a:ext cx="3708412" cy="4431397"/>
              <a:chOff x="395536" y="2708920"/>
              <a:chExt cx="3708412" cy="4431397"/>
            </a:xfrm>
          </p:grpSpPr>
          <p:grpSp>
            <p:nvGrpSpPr>
              <p:cNvPr id="3" name="Группа 2"/>
              <p:cNvGrpSpPr/>
              <p:nvPr/>
            </p:nvGrpSpPr>
            <p:grpSpPr>
              <a:xfrm>
                <a:off x="395536" y="2708920"/>
                <a:ext cx="3708412" cy="4431397"/>
                <a:chOff x="251520" y="3068960"/>
                <a:chExt cx="3708412" cy="4431397"/>
              </a:xfrm>
            </p:grpSpPr>
            <p:sp>
              <p:nvSpPr>
                <p:cNvPr id="30" name="Прямоугольник 29"/>
                <p:cNvSpPr/>
                <p:nvPr/>
              </p:nvSpPr>
              <p:spPr>
                <a:xfrm>
                  <a:off x="251520" y="3068960"/>
                  <a:ext cx="3708412" cy="4431397"/>
                </a:xfrm>
                <a:prstGeom prst="rect">
                  <a:avLst/>
                </a:prstGeom>
                <a:noFill/>
                <a:ln w="12700" cap="flat" cmpd="sng" algn="ctr">
                  <a:solidFill>
                    <a:srgbClr val="2FB4E9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8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2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3C3C3C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1" name="Объект 1"/>
                    <p:cNvSpPr txBox="1">
                      <a:spLocks/>
                    </p:cNvSpPr>
                    <p:nvPr/>
                  </p:nvSpPr>
                  <p:spPr>
                    <a:xfrm>
                      <a:off x="395536" y="3140968"/>
                      <a:ext cx="3528392" cy="3024336"/>
                    </a:xfrm>
                    <a:prstGeom prst="rect">
                      <a:avLst/>
                    </a:prstGeom>
                  </p:spPr>
                  <p:txBody>
                    <a:bodyPr vert="horz" lIns="0" tIns="0" rIns="0" bIns="0" rtlCol="0">
                      <a:normAutofit/>
                    </a:bodyPr>
                    <a:lstStyle>
                      <a:lvl1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9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90000"/>
                        <a:buFont typeface="Wingdings" pitchFamily="2" charset="2"/>
                        <a:buNone/>
                        <a:tabLst/>
                        <a:defRPr lang="ru-RU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269875" marR="0" indent="-2698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9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100000"/>
                        <a:buFont typeface="Wingdings" pitchFamily="2" charset="2"/>
                        <a:buChar char="§"/>
                        <a:tabLst/>
                        <a:defRPr lang="ru-RU" sz="2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541338" indent="-271463" algn="l" defTabSz="914400" rtl="0" eaLnBrk="1" latinLnBrk="0" hangingPunct="1">
                        <a:spcBef>
                          <a:spcPts val="300"/>
                        </a:spcBef>
                        <a:buClr>
                          <a:schemeClr val="accent3"/>
                        </a:buClr>
                        <a:buFont typeface="Wingdings" pitchFamily="2" charset="2"/>
                        <a:buChar char="§"/>
                        <a:defRPr sz="22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buFont typeface="Arial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buFont typeface="Arial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514600" indent="-228600" algn="l" defTabSz="914400" rtl="0" eaLnBrk="1" latinLnBrk="0" hangingPunct="1">
                        <a:spcBef>
                          <a:spcPct val="20000"/>
                        </a:spcBef>
                        <a:buFont typeface="Arial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971800" indent="-228600" algn="l" defTabSz="914400" rtl="0" eaLnBrk="1" latinLnBrk="0" hangingPunct="1">
                        <a:spcBef>
                          <a:spcPct val="20000"/>
                        </a:spcBef>
                        <a:buFont typeface="Arial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429000" indent="-228600" algn="l" defTabSz="914400" rtl="0" eaLnBrk="1" latinLnBrk="0" hangingPunct="1">
                        <a:spcBef>
                          <a:spcPct val="20000"/>
                        </a:spcBef>
                        <a:buFont typeface="Arial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886200" indent="-228600" algn="l" defTabSz="914400" rtl="0" eaLnBrk="1" latinLnBrk="0" hangingPunct="1">
                        <a:spcBef>
                          <a:spcPct val="20000"/>
                        </a:spcBef>
                        <a:buFont typeface="Arial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900"/>
                        </a:spcBef>
                        <a:spcAft>
                          <a:spcPts val="1000"/>
                        </a:spcAft>
                        <a:buClr>
                          <a:srgbClr val="004077"/>
                        </a:buClr>
                        <a:buSzPct val="9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3C3C3C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Обобщенный закон Гука</a:t>
                      </a: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3C3C3C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 с учетом пороупругости: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900"/>
                        </a:spcBef>
                        <a:spcAft>
                          <a:spcPts val="0"/>
                        </a:spcAft>
                        <a:buClr>
                          <a:srgbClr val="004077"/>
                        </a:buClr>
                        <a:buSzPct val="90000"/>
                        <a:buFont typeface="Wingdings" pitchFamily="2" charset="2"/>
                        <a:buNone/>
                        <a:tabLst/>
                        <a:defRPr/>
                      </a:pPr>
                      <a14:m>
                        <m:oMathPara xmlns:m="http://schemas.openxmlformats.org/officeDocument/2006/math">
                          <m:oMathParaPr>
                            <m:jc m:val="left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kumimoji="0" lang="ar-AE" sz="12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3C3C3C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ru-RU" sz="12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3C3C3C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Cambria Math"/>
                                    <a:cs typeface="+mn-cs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kumimoji="0" lang="ru-RU" sz="12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3C3C3C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𝑖𝑗</m:t>
                                </m:r>
                              </m:sub>
                            </m:sSub>
                            <m:r>
                              <a:rPr kumimoji="0" lang="ar-AE" sz="1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C3C3C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+mn-cs"/>
                              </a:rPr>
                              <m:t>=</m:t>
                            </m:r>
                            <m:sSubSup>
                              <m:sSubSupPr>
                                <m:ctrlPr>
                                  <a:rPr kumimoji="0" lang="ar-AE" sz="12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3C3C3C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</m:ctrlPr>
                              </m:sSubSupPr>
                              <m:e>
                                <m:sSubSup>
                                  <m:sSubSupPr>
                                    <m:ctrlPr>
                                      <a:rPr kumimoji="0" lang="ar-AE" sz="12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3C3C3C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sSubSupPr>
                                  <m:e>
                                    <m:r>
                                      <a:rPr kumimoji="0" lang="ru-RU" sz="12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3C3C3C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Cambria Math"/>
                                        <a:cs typeface="+mn-cs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kumimoji="0" lang="ru-RU" sz="12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3C3C3C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𝑖𝑗</m:t>
                                    </m:r>
                                  </m:sub>
                                  <m:sup/>
                                </m:sSubSup>
                              </m:e>
                              <m:sub/>
                              <m:sup>
                                <m:r>
                                  <a:rPr kumimoji="0" lang="ar-AE" sz="12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3C3C3C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0</m:t>
                                </m:r>
                              </m:sup>
                            </m:sSubSup>
                            <m:r>
                              <a:rPr kumimoji="0" lang="ar-AE" sz="1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C3C3C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+mn-cs"/>
                              </a:rPr>
                              <m:t>+</m:t>
                            </m:r>
                            <m:d>
                              <m:dPr>
                                <m:ctrlPr>
                                  <a:rPr kumimoji="0" lang="ar-AE" sz="12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3C3C3C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</m:ctrlPr>
                              </m:dPr>
                              <m:e>
                                <m:r>
                                  <a:rPr kumimoji="0" lang="ru-RU" sz="12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3C3C3C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𝜆</m:t>
                                </m:r>
                                <m:r>
                                  <a:rPr kumimoji="0" lang="ru-RU" sz="12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3C3C3C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Cambria Math"/>
                                    <a:cs typeface="+mn-cs"/>
                                  </a:rPr>
                                  <m:t>𝜃</m:t>
                                </m:r>
                                <m:r>
                                  <a:rPr kumimoji="0" lang="en-US" sz="12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3C3C3C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Cambria Math"/>
                                    <a:cs typeface="+mn-cs"/>
                                  </a:rPr>
                                  <m:t>+</m:t>
                                </m:r>
                                <m:r>
                                  <a:rPr kumimoji="0" lang="ru-RU" sz="12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3C3C3C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Cambria Math"/>
                                    <a:cs typeface="+mn-cs"/>
                                  </a:rPr>
                                  <m:t>𝛼</m:t>
                                </m:r>
                                <m:sSub>
                                  <m:sSubPr>
                                    <m:ctrlPr>
                                      <a:rPr kumimoji="0" lang="ar-AE" sz="12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3C3C3C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ru-RU" sz="12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3C3C3C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kumimoji="0" lang="ru-RU" sz="1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3C3C3C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𝑑𝑒𝑙𝑡𝑎</m:t>
                                    </m:r>
                                  </m:sub>
                                </m:sSub>
                              </m:e>
                            </m:d>
                            <m:sSub>
                              <m:sSubPr>
                                <m:ctrlPr>
                                  <a:rPr kumimoji="0" lang="ar-AE" sz="12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3C3C3C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ru-RU" sz="12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3C3C3C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Cambria Math"/>
                                    <a:cs typeface="+mn-cs"/>
                                  </a:rPr>
                                  <m:t>𝛿</m:t>
                                </m:r>
                              </m:e>
                              <m:sub>
                                <m:r>
                                  <a:rPr kumimoji="0" lang="ru-RU" sz="12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3C3C3C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𝑖𝑗</m:t>
                                </m:r>
                              </m:sub>
                            </m:sSub>
                            <m:r>
                              <a:rPr kumimoji="0" lang="ar-AE" sz="1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C3C3C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+mn-cs"/>
                              </a:rPr>
                              <m:t>+</m:t>
                            </m:r>
                            <m:r>
                              <a:rPr kumimoji="0" lang="ar-AE" sz="1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C3C3C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+mn-cs"/>
                              </a:rPr>
                              <m:t>2</m:t>
                            </m:r>
                            <m:r>
                              <a:rPr kumimoji="0" lang="ru-RU" sz="1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C3C3C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Cambria Math"/>
                                <a:cs typeface="+mn-cs"/>
                              </a:rPr>
                              <m:t>𝜇</m:t>
                            </m:r>
                            <m:sSub>
                              <m:sSubPr>
                                <m:ctrlPr>
                                  <a:rPr kumimoji="0" lang="ar-AE" sz="12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3C3C3C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Cambria Math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ru-RU" sz="12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3C3C3C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Cambria Math"/>
                                    <a:cs typeface="+mn-cs"/>
                                  </a:rPr>
                                  <m:t>𝜀</m:t>
                                </m:r>
                              </m:e>
                              <m:sub>
                                <m:r>
                                  <a:rPr kumimoji="0" lang="ru-RU" sz="12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3C3C3C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Cambria Math"/>
                                    <a:cs typeface="+mn-cs"/>
                                  </a:rPr>
                                  <m:t>𝑖𝑗</m:t>
                                </m:r>
                              </m:sub>
                            </m:sSub>
                          </m:oMath>
                        </m:oMathPara>
                      </a14:m>
                      <a:endParaRPr kumimoji="0" lang="ar-AE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3C3C3C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900"/>
                        </a:spcBef>
                        <a:spcAft>
                          <a:spcPts val="0"/>
                        </a:spcAft>
                        <a:buClr>
                          <a:srgbClr val="004077"/>
                        </a:buClr>
                        <a:buSzPct val="90000"/>
                        <a:buFont typeface="Wingdings" pitchFamily="2" charset="2"/>
                        <a:buNone/>
                        <a:tabLst/>
                        <a:defRPr/>
                      </a:pPr>
                      <a14:m>
                        <m:oMath xmlns:m="http://schemas.openxmlformats.org/officeDocument/2006/math">
                          <m:sSub>
                            <m:sSubPr>
                              <m:ctrlPr>
                                <a:rPr kumimoji="0" lang="ar-AE" sz="12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C3C3C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ru-RU" sz="12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C3C3C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Cambria Math"/>
                                  <a:cs typeface="+mn-cs"/>
                                </a:rPr>
                                <m:t>𝜎</m:t>
                              </m:r>
                            </m:e>
                            <m:sub>
                              <m:r>
                                <a:rPr kumimoji="0" lang="ru-RU" sz="1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C3C3C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𝑑𝑒𝑙𝑡𝑎</m:t>
                              </m:r>
                              <m:r>
                                <a:rPr kumimoji="0" lang="ru-RU" sz="1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3C3C3C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 </m:t>
                              </m:r>
                              <m:r>
                                <a:rPr kumimoji="0" lang="ru-RU" sz="1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C3C3C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𝑖𝑗</m:t>
                              </m:r>
                              <m:r>
                                <a:rPr kumimoji="0" lang="ru-RU" sz="1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3C3C3C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 </m:t>
                              </m:r>
                            </m:sub>
                          </m:sSub>
                          <m:r>
                            <a:rPr kumimoji="0" lang="ar-AE" sz="1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3C3C3C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=</m:t>
                          </m:r>
                        </m:oMath>
                      </a14:m>
                      <a:r>
                        <a:rPr kumimoji="0" lang="ar-AE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3C3C3C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 </a:t>
                      </a:r>
                      <a14:m>
                        <m:oMath xmlns:m="http://schemas.openxmlformats.org/officeDocument/2006/math">
                          <m:d>
                            <m:dPr>
                              <m:ctrlPr>
                                <a:rPr kumimoji="0" lang="ar-AE" sz="1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C3C3C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ru-RU" sz="12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C3C3C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𝜆</m:t>
                              </m:r>
                              <m:r>
                                <a:rPr kumimoji="0" lang="ru-RU" sz="12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C3C3C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Cambria Math"/>
                                  <a:cs typeface="+mn-cs"/>
                                </a:rPr>
                                <m:t>𝜃</m:t>
                              </m:r>
                              <m:r>
                                <a:rPr kumimoji="0" lang="en-US" sz="12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3C3C3C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Cambria Math"/>
                                  <a:cs typeface="+mn-cs"/>
                                </a:rPr>
                                <m:t>+</m:t>
                              </m:r>
                              <m:r>
                                <a:rPr kumimoji="0" lang="ru-RU" sz="12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C3C3C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Cambria Math"/>
                                  <a:cs typeface="+mn-cs"/>
                                </a:rPr>
                                <m:t>𝛼</m:t>
                              </m:r>
                              <m:sSub>
                                <m:sSubPr>
                                  <m:ctrlPr>
                                    <a:rPr kumimoji="0" lang="ar-AE" sz="12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3C3C3C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ru-RU" sz="12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3C3C3C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kumimoji="0" lang="ru-RU" sz="1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3C3C3C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𝑑𝑒𝑙𝑡𝑎</m:t>
                                  </m:r>
                                </m:sub>
                              </m:sSub>
                            </m:e>
                          </m:d>
                          <m:sSub>
                            <m:sSubPr>
                              <m:ctrlPr>
                                <a:rPr kumimoji="0" lang="ar-AE" sz="1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C3C3C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ru-RU" sz="1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C3C3C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Cambria Math"/>
                                  <a:cs typeface="+mn-cs"/>
                                </a:rPr>
                                <m:t>𝛿</m:t>
                              </m:r>
                            </m:e>
                            <m:sub>
                              <m:r>
                                <a:rPr kumimoji="0" lang="ru-RU" sz="1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C3C3C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𝑖𝑗</m:t>
                              </m:r>
                            </m:sub>
                          </m:sSub>
                          <m:r>
                            <a:rPr kumimoji="0" lang="ar-AE" sz="1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C3C3C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+</m:t>
                          </m:r>
                          <m:r>
                            <a:rPr kumimoji="0" lang="ar-AE" sz="1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C3C3C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2</m:t>
                          </m:r>
                          <m:r>
                            <a:rPr kumimoji="0" lang="ru-RU" sz="1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C3C3C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mbria Math"/>
                              <a:cs typeface="+mn-cs"/>
                            </a:rPr>
                            <m:t>𝜇</m:t>
                          </m:r>
                          <m:sSub>
                            <m:sSubPr>
                              <m:ctrlPr>
                                <a:rPr kumimoji="0" lang="ar-AE" sz="1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C3C3C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Cambria Math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ru-RU" sz="1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C3C3C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Cambria Math"/>
                                  <a:cs typeface="+mn-cs"/>
                                </a:rPr>
                                <m:t>𝜀</m:t>
                              </m:r>
                            </m:e>
                            <m:sub>
                              <m:r>
                                <a:rPr kumimoji="0" lang="ru-RU" sz="1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C3C3C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Cambria Math"/>
                                  <a:cs typeface="+mn-cs"/>
                                </a:rPr>
                                <m:t>𝑖𝑗</m:t>
                              </m:r>
                            </m:sub>
                          </m:sSub>
                        </m:oMath>
                      </a14:m>
                      <a:endParaRPr kumimoji="0" lang="ar-AE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3C3C3C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900"/>
                        </a:spcBef>
                        <a:spcAft>
                          <a:spcPts val="1000"/>
                        </a:spcAft>
                        <a:buClr>
                          <a:srgbClr val="004077"/>
                        </a:buClr>
                        <a:buSzPct val="9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3C3C3C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Уравнение равновесия: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900"/>
                        </a:spcBef>
                        <a:spcAft>
                          <a:spcPts val="0"/>
                        </a:spcAft>
                        <a:buClr>
                          <a:srgbClr val="004077"/>
                        </a:buClr>
                        <a:buSzPct val="90000"/>
                        <a:buFont typeface="Wingdings" pitchFamily="2" charset="2"/>
                        <a:buNone/>
                        <a:tabLst/>
                        <a:defRPr/>
                      </a:pPr>
                      <a14:m>
                        <m:oMathPara xmlns:m="http://schemas.openxmlformats.org/officeDocument/2006/math">
                          <m:oMathParaPr>
                            <m:jc m:val="center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kumimoji="0" lang="ar-AE" sz="12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3C3C3C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</m:ctrlPr>
                              </m:sSubPr>
                              <m:e>
                                <m:sSub>
                                  <m:sSubPr>
                                    <m:ctrlPr>
                                      <a:rPr kumimoji="0" lang="ar-AE" sz="1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3C3C3C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ru-RU" sz="1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3C3C3C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Cambria Math"/>
                                        <a:cs typeface="+mn-cs"/>
                                      </a:rPr>
                                      <m:t>𝜕</m:t>
                                    </m:r>
                                  </m:e>
                                  <m:sub>
                                    <m:r>
                                      <a:rPr kumimoji="0" lang="ru-RU" sz="1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3C3C3C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𝑗</m:t>
                                    </m:r>
                                  </m:sub>
                                </m:sSub>
                                <m:r>
                                  <a:rPr kumimoji="0" lang="ru-RU" sz="12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3C3C3C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Cambria Math"/>
                                    <a:cs typeface="+mn-cs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kumimoji="0" lang="ru-RU" sz="12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3C3C3C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𝑖𝑗</m:t>
                                </m:r>
                              </m:sub>
                            </m:sSub>
                            <m:r>
                              <a:rPr kumimoji="0" lang="ar-AE" sz="1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3C3C3C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+mn-cs"/>
                              </a:rPr>
                              <m:t>=</m:t>
                            </m:r>
                            <m:r>
                              <a:rPr kumimoji="0" lang="ar-AE" sz="1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3C3C3C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+mn-cs"/>
                              </a:rPr>
                              <m:t>0</m:t>
                            </m:r>
                            <m:r>
                              <a:rPr kumimoji="0" lang="ar-AE" sz="1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3C3C3C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+mn-cs"/>
                              </a:rPr>
                              <m:t>   →     </m:t>
                            </m:r>
                            <m:sSub>
                              <m:sSubPr>
                                <m:ctrlPr>
                                  <a:rPr kumimoji="0" lang="ar-AE" sz="1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3C3C3C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Cambria Math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ru-RU" sz="1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3C3C3C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Cambria Math"/>
                                    <a:cs typeface="+mn-cs"/>
                                  </a:rPr>
                                  <m:t>𝜕</m:t>
                                </m:r>
                              </m:e>
                              <m:sub>
                                <m:r>
                                  <a:rPr kumimoji="0" lang="ru-RU" sz="1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3C3C3C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Cambria Math"/>
                                    <a:cs typeface="+mn-cs"/>
                                  </a:rPr>
                                  <m:t>𝑗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kumimoji="0" lang="ar-AE" sz="12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3C3C3C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ru-RU" sz="12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3C3C3C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Cambria Math"/>
                                    <a:cs typeface="+mn-cs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kumimoji="0" lang="ru-RU" sz="12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3C3C3C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𝑑𝑒𝑙𝑡𝑎</m:t>
                                </m:r>
                                <m:r>
                                  <a:rPr kumimoji="0" lang="ru-RU" sz="12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3C3C3C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 </m:t>
                                </m:r>
                                <m:r>
                                  <a:rPr kumimoji="0" lang="ru-RU" sz="12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3C3C3C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𝑖𝑗</m:t>
                                </m:r>
                                <m:r>
                                  <a:rPr kumimoji="0" lang="ru-RU" sz="12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3C3C3C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 </m:t>
                                </m:r>
                              </m:sub>
                            </m:sSub>
                            <m:r>
                              <a:rPr kumimoji="0" lang="ar-AE" sz="1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C3C3C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+mn-cs"/>
                              </a:rPr>
                              <m:t>=</m:t>
                            </m:r>
                            <m:r>
                              <a:rPr kumimoji="0" lang="ar-AE" sz="1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C3C3C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+mn-cs"/>
                              </a:rPr>
                              <m:t>0</m:t>
                            </m:r>
                          </m:oMath>
                        </m:oMathPara>
                      </a14:m>
                      <a:endParaRPr kumimoji="0" lang="ar-AE" sz="1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3C3C3C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900"/>
                        </a:spcBef>
                        <a:spcAft>
                          <a:spcPts val="1000"/>
                        </a:spcAft>
                        <a:buClr>
                          <a:srgbClr val="004077"/>
                        </a:buClr>
                        <a:buSzPct val="9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3C3C3C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Так как сила тяжести не меняется, то: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900"/>
                        </a:spcBef>
                        <a:spcAft>
                          <a:spcPts val="0"/>
                        </a:spcAft>
                        <a:buClr>
                          <a:srgbClr val="004077"/>
                        </a:buClr>
                        <a:buSzPct val="90000"/>
                        <a:buFont typeface="Wingdings" pitchFamily="2" charset="2"/>
                        <a:buNone/>
                        <a:tabLst/>
                        <a:defRPr/>
                      </a:pPr>
                      <a14:m>
                        <m:oMathPara xmlns:m="http://schemas.openxmlformats.org/officeDocument/2006/math">
                          <m:oMathParaPr>
                            <m:jc m:val="center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kumimoji="0" lang="ar-AE" sz="12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3C3C3C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ru-RU" sz="12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3C3C3C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Cambria Math"/>
                                    <a:cs typeface="+mn-cs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kumimoji="0" lang="ru-RU" sz="12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3C3C3C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𝑑𝑒𝑙𝑡𝑎</m:t>
                                </m:r>
                                <m:r>
                                  <a:rPr kumimoji="0" lang="ru-RU" sz="12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3C3C3C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 </m:t>
                                </m:r>
                                <m:r>
                                  <a:rPr kumimoji="0" lang="ru-RU" sz="1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3C3C3C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𝑧𝑧</m:t>
                                </m:r>
                              </m:sub>
                            </m:sSub>
                            <m:r>
                              <a:rPr kumimoji="0" lang="ar-AE" sz="1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3C3C3C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+mn-cs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kumimoji="0" lang="ar-AE" sz="12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3C3C3C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ru-RU" sz="12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3C3C3C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Cambria Math"/>
                                    <a:cs typeface="+mn-cs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kumimoji="0" lang="ru-RU" sz="12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3C3C3C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𝑑𝑒𝑙𝑡𝑎</m:t>
                                </m:r>
                                <m:r>
                                  <a:rPr kumimoji="0" lang="ru-RU" sz="12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3C3C3C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 </m:t>
                                </m:r>
                                <m:r>
                                  <a:rPr kumimoji="0" lang="ru-RU" sz="1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3C3C3C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𝑥𝑧</m:t>
                                </m:r>
                                <m:r>
                                  <a:rPr kumimoji="0" lang="ru-RU" sz="12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3C3C3C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 </m:t>
                                </m:r>
                              </m:sub>
                            </m:sSub>
                            <m:r>
                              <a:rPr kumimoji="0" lang="ar-AE" sz="1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3C3C3C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+mn-cs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kumimoji="0" lang="ar-AE" sz="12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3C3C3C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ru-RU" sz="12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3C3C3C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Cambria Math"/>
                                    <a:cs typeface="+mn-cs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kumimoji="0" lang="ru-RU" sz="12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3C3C3C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𝑑𝑒𝑙𝑡𝑎</m:t>
                                </m:r>
                                <m:r>
                                  <a:rPr kumimoji="0" lang="ru-RU" sz="12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3C3C3C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 </m:t>
                                </m:r>
                                <m:r>
                                  <a:rPr kumimoji="0" lang="ru-RU" sz="1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3C3C3C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𝑦𝑧</m:t>
                                </m:r>
                                <m:r>
                                  <a:rPr kumimoji="0" lang="ru-RU" sz="12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3C3C3C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 </m:t>
                                </m:r>
                              </m:sub>
                            </m:sSub>
                            <m:r>
                              <a:rPr kumimoji="0" lang="ar-AE" sz="1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3C3C3C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+mn-cs"/>
                              </a:rPr>
                              <m:t>=</m:t>
                            </m:r>
                            <m:r>
                              <a:rPr kumimoji="0" lang="ar-AE" sz="1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3C3C3C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+mn-cs"/>
                              </a:rPr>
                              <m:t>0</m:t>
                            </m:r>
                            <m:r>
                              <a:rPr kumimoji="0" lang="ar-AE" sz="1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3C3C3C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+mn-cs"/>
                              </a:rPr>
                              <m:t> </m:t>
                            </m:r>
                          </m:oMath>
                        </m:oMathPara>
                      </a14:m>
                      <a:endParaRPr kumimoji="0" lang="ar-AE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3C3C3C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900"/>
                        </a:spcBef>
                        <a:spcAft>
                          <a:spcPts val="0"/>
                        </a:spcAft>
                        <a:buClr>
                          <a:srgbClr val="004077"/>
                        </a:buClr>
                        <a:buSzPct val="9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3C3C3C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Имеем плоско-напряженную </a:t>
                      </a:r>
                      <a:r>
                        <a:rPr kumimoji="0" lang="ru-RU" sz="1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3C3C3C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пороупругую</a:t>
                      </a: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3C3C3C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 постановку. </a:t>
                      </a:r>
                    </a:p>
                  </p:txBody>
                </p:sp>
              </mc:Choice>
              <mc:Fallback xmlns="">
                <p:sp>
                  <p:nvSpPr>
                    <p:cNvPr id="31" name="Объект 1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95536" y="3140968"/>
                      <a:ext cx="3528392" cy="3024336"/>
                    </a:xfrm>
                    <a:prstGeom prst="rect">
                      <a:avLst/>
                    </a:prstGeom>
                    <a:blipFill rotWithShape="1">
                      <a:blip r:embed="rId8"/>
                      <a:stretch>
                        <a:fillRect l="-3114" t="-1411" r="-865" b="-2419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ru-RU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sp>
            <p:nvSpPr>
              <p:cNvPr id="6" name="Прямоугольник 5"/>
              <p:cNvSpPr/>
              <p:nvPr/>
            </p:nvSpPr>
            <p:spPr>
              <a:xfrm>
                <a:off x="431540" y="5786899"/>
                <a:ext cx="3636404" cy="8540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indent="285750">
                  <a:spcBef>
                    <a:spcPts val="900"/>
                  </a:spcBef>
                  <a:buSzPct val="120000"/>
                  <a:buFont typeface="Arial" panose="020B0604020202020204" pitchFamily="34" charset="0"/>
                  <a:buChar char="•"/>
                  <a:defRPr/>
                </a:pPr>
                <a:r>
                  <a:rPr lang="ru-RU" sz="1400" dirty="0">
                    <a:solidFill>
                      <a:srgbClr val="3C3C3C"/>
                    </a:solidFill>
                    <a:latin typeface="Arial"/>
                  </a:rPr>
                  <a:t>Периодические граничные условия на </a:t>
                </a:r>
                <a:r>
                  <a:rPr lang="ru-RU" sz="1400" dirty="0" smtClean="0">
                    <a:solidFill>
                      <a:srgbClr val="3C3C3C"/>
                    </a:solidFill>
                    <a:latin typeface="Arial"/>
                  </a:rPr>
                  <a:t>смещения:</a:t>
                </a:r>
              </a:p>
              <a:p>
                <a:pPr lvl="0" indent="285750">
                  <a:spcBef>
                    <a:spcPts val="900"/>
                  </a:spcBef>
                  <a:buSzPct val="120000"/>
                  <a:buFont typeface="Arial" panose="020B0604020202020204" pitchFamily="34" charset="0"/>
                  <a:buChar char="•"/>
                  <a:defRPr/>
                </a:pPr>
                <a:endParaRPr lang="ru-RU" sz="1400" dirty="0">
                  <a:solidFill>
                    <a:srgbClr val="3C3C3C"/>
                  </a:solidFill>
                  <a:latin typeface="Arial"/>
                </a:endParaRPr>
              </a:p>
            </p:txBody>
          </p:sp>
        </p:grpSp>
        <p:grpSp>
          <p:nvGrpSpPr>
            <p:cNvPr id="12" name="Группа 11"/>
            <p:cNvGrpSpPr/>
            <p:nvPr/>
          </p:nvGrpSpPr>
          <p:grpSpPr>
            <a:xfrm>
              <a:off x="600517" y="4581128"/>
              <a:ext cx="3323411" cy="830997"/>
              <a:chOff x="600517" y="4581128"/>
              <a:chExt cx="3323411" cy="830997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" name="Прямоугольник 9"/>
                  <p:cNvSpPr/>
                  <p:nvPr/>
                </p:nvSpPr>
                <p:spPr>
                  <a:xfrm>
                    <a:off x="600517" y="4581128"/>
                    <a:ext cx="3323411" cy="83099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200" i="1" smtClean="0">
                              <a:latin typeface="Cambria Math"/>
                            </a:rPr>
                            <m:t>𝑢</m:t>
                          </m:r>
                          <m:r>
                            <a:rPr lang="en-US" sz="1200" i="1" smtClean="0">
                              <a:latin typeface="Cambria Math"/>
                            </a:rPr>
                            <m:t>(</m:t>
                          </m:r>
                          <m:r>
                            <a:rPr lang="en-US" sz="120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sz="1200" i="1" smtClean="0">
                              <a:latin typeface="Cambria Math"/>
                            </a:rPr>
                            <m:t>, </m:t>
                          </m:r>
                          <m:r>
                            <a:rPr lang="en-US" sz="1200" i="1" smtClean="0">
                              <a:latin typeface="Cambria Math"/>
                            </a:rPr>
                            <m:t>𝑦</m:t>
                          </m:r>
                          <m:r>
                            <a:rPr lang="en-US" sz="1200" i="1" smtClean="0">
                              <a:latin typeface="Cambria Math"/>
                            </a:rPr>
                            <m:t>=</m:t>
                          </m:r>
                          <m:r>
                            <a:rPr lang="en-US" sz="1200" i="1" smtClean="0">
                              <a:latin typeface="Cambria Math"/>
                            </a:rPr>
                            <m:t>2</m:t>
                          </m:r>
                          <m:r>
                            <a:rPr lang="en-US" sz="1200" i="1" smtClean="0">
                              <a:latin typeface="Cambria Math"/>
                            </a:rPr>
                            <m:t>𝑏</m:t>
                          </m:r>
                          <m:r>
                            <a:rPr lang="en-US" sz="1200" i="1" smtClean="0">
                              <a:latin typeface="Cambria Math"/>
                            </a:rPr>
                            <m:t>)=</m:t>
                          </m:r>
                          <m:r>
                            <a:rPr lang="en-US" sz="1200" i="1" smtClean="0">
                              <a:latin typeface="Cambria Math"/>
                            </a:rPr>
                            <m:t>𝑢</m:t>
                          </m:r>
                          <m:r>
                            <a:rPr lang="en-US" sz="1200" i="1" smtClean="0">
                              <a:latin typeface="Cambria Math"/>
                            </a:rPr>
                            <m:t>(</m:t>
                          </m:r>
                          <m:r>
                            <a:rPr lang="en-US" sz="120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sz="1200" i="1" smtClean="0">
                              <a:latin typeface="Cambria Math"/>
                            </a:rPr>
                            <m:t>, </m:t>
                          </m:r>
                          <m:r>
                            <a:rPr lang="en-US" sz="1200" i="1" smtClean="0">
                              <a:latin typeface="Cambria Math"/>
                            </a:rPr>
                            <m:t>𝑦</m:t>
                          </m:r>
                          <m:r>
                            <a:rPr lang="en-US" sz="1200" i="1" smtClean="0">
                              <a:latin typeface="Cambria Math"/>
                            </a:rPr>
                            <m:t>=−</m:t>
                          </m:r>
                          <m:r>
                            <a:rPr lang="en-US" sz="1200" i="1" smtClean="0">
                              <a:latin typeface="Cambria Math"/>
                            </a:rPr>
                            <m:t>2</m:t>
                          </m:r>
                          <m:r>
                            <a:rPr lang="en-US" sz="1200" i="1" smtClean="0">
                              <a:latin typeface="Cambria Math"/>
                            </a:rPr>
                            <m:t>𝑏</m:t>
                          </m:r>
                          <m:r>
                            <a:rPr lang="en-US" sz="1200" i="1" smtClean="0">
                              <a:latin typeface="Cambria Math"/>
                            </a:rPr>
                            <m:t>)      </m:t>
                          </m:r>
                        </m:oMath>
                      </m:oMathPara>
                    </a14:m>
                    <a:endParaRPr lang="ru-RU" sz="1200" dirty="0"/>
                  </a:p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200" i="1">
                              <a:latin typeface="Cambria Math"/>
                            </a:rPr>
                            <m:t>𝑢</m:t>
                          </m:r>
                          <m:d>
                            <m:dPr>
                              <m:ctrlPr>
                                <a:rPr lang="ru-RU" sz="12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1200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1200" i="1">
                                  <a:latin typeface="Cambria Math"/>
                                </a:rPr>
                                <m:t>=</m:t>
                              </m:r>
                              <m:r>
                                <a:rPr lang="ru-RU" sz="1200" b="0" i="1" smtClean="0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sz="1200" i="1">
                                  <a:latin typeface="Cambria Math"/>
                                </a:rPr>
                                <m:t>𝑎</m:t>
                              </m:r>
                              <m:r>
                                <a:rPr lang="en-US" sz="1200" i="1">
                                  <a:latin typeface="Cambria Math"/>
                                </a:rPr>
                                <m:t>, </m:t>
                              </m:r>
                              <m:r>
                                <a:rPr lang="en-US" sz="1200" i="1">
                                  <a:latin typeface="Cambria Math"/>
                                </a:rPr>
                                <m:t>𝑦</m:t>
                              </m:r>
                            </m:e>
                          </m:d>
                          <m:r>
                            <a:rPr lang="en-US" sz="1200" i="1">
                              <a:latin typeface="Cambria Math"/>
                            </a:rPr>
                            <m:t>=</m:t>
                          </m:r>
                          <m:r>
                            <a:rPr lang="en-US" sz="1200" i="1">
                              <a:latin typeface="Cambria Math"/>
                            </a:rPr>
                            <m:t>𝑢</m:t>
                          </m:r>
                          <m:d>
                            <m:dPr>
                              <m:ctrlPr>
                                <a:rPr lang="ru-RU" sz="12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1200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1200" i="1">
                                  <a:latin typeface="Cambria Math"/>
                                </a:rPr>
                                <m:t>=−</m:t>
                              </m:r>
                              <m:r>
                                <a:rPr lang="ru-RU" sz="1200" b="0" i="1" smtClean="0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sz="1200" i="1">
                                  <a:latin typeface="Cambria Math"/>
                                </a:rPr>
                                <m:t>𝑎</m:t>
                              </m:r>
                              <m:r>
                                <a:rPr lang="en-US" sz="1200" i="1">
                                  <a:latin typeface="Cambria Math"/>
                                </a:rPr>
                                <m:t>, </m:t>
                              </m:r>
                              <m:r>
                                <a:rPr lang="en-US" sz="1200" i="1">
                                  <a:latin typeface="Cambria Math"/>
                                </a:rPr>
                                <m:t>𝑦</m:t>
                              </m:r>
                            </m:e>
                          </m:d>
                          <m:r>
                            <a:rPr lang="en-US" sz="1200" i="1">
                              <a:latin typeface="Cambria Math"/>
                            </a:rPr>
                            <m:t>  </m:t>
                          </m:r>
                        </m:oMath>
                      </m:oMathPara>
                    </a14:m>
                    <a:endParaRPr lang="ru-RU" sz="1200" dirty="0"/>
                  </a:p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200" i="1">
                              <a:latin typeface="Cambria Math"/>
                            </a:rPr>
                            <m:t>𝑣</m:t>
                          </m:r>
                          <m:r>
                            <a:rPr lang="en-US" sz="1200" i="1">
                              <a:latin typeface="Cambria Math"/>
                            </a:rPr>
                            <m:t>(</m:t>
                          </m:r>
                          <m:r>
                            <a:rPr lang="en-US" sz="1200" i="1">
                              <a:latin typeface="Cambria Math"/>
                            </a:rPr>
                            <m:t>𝑥</m:t>
                          </m:r>
                          <m:r>
                            <a:rPr lang="en-US" sz="1200" i="1">
                              <a:latin typeface="Cambria Math"/>
                            </a:rPr>
                            <m:t>, </m:t>
                          </m:r>
                          <m:r>
                            <a:rPr lang="en-US" sz="1200" i="1">
                              <a:latin typeface="Cambria Math"/>
                            </a:rPr>
                            <m:t>𝑦</m:t>
                          </m:r>
                          <m:r>
                            <a:rPr lang="en-US" sz="1200" i="1">
                              <a:latin typeface="Cambria Math"/>
                            </a:rPr>
                            <m:t>=</m:t>
                          </m:r>
                          <m:r>
                            <a:rPr lang="en-US" sz="1200" i="1">
                              <a:latin typeface="Cambria Math"/>
                            </a:rPr>
                            <m:t>2</m:t>
                          </m:r>
                          <m:r>
                            <a:rPr lang="en-US" sz="1200" i="1">
                              <a:latin typeface="Cambria Math"/>
                            </a:rPr>
                            <m:t>𝑏</m:t>
                          </m:r>
                          <m:r>
                            <a:rPr lang="en-US" sz="1200" i="1">
                              <a:latin typeface="Cambria Math"/>
                            </a:rPr>
                            <m:t>)=</m:t>
                          </m:r>
                          <m:r>
                            <a:rPr lang="en-US" sz="1200" i="1">
                              <a:latin typeface="Cambria Math"/>
                            </a:rPr>
                            <m:t>𝑣</m:t>
                          </m:r>
                          <m:r>
                            <a:rPr lang="en-US" sz="1200" i="1">
                              <a:latin typeface="Cambria Math"/>
                            </a:rPr>
                            <m:t>(</m:t>
                          </m:r>
                          <m:r>
                            <a:rPr lang="en-US" sz="1200" i="1">
                              <a:latin typeface="Cambria Math"/>
                            </a:rPr>
                            <m:t>𝑥</m:t>
                          </m:r>
                          <m:r>
                            <a:rPr lang="en-US" sz="1200" i="1">
                              <a:latin typeface="Cambria Math"/>
                            </a:rPr>
                            <m:t>, </m:t>
                          </m:r>
                          <m:r>
                            <a:rPr lang="en-US" sz="1200" i="1">
                              <a:latin typeface="Cambria Math"/>
                            </a:rPr>
                            <m:t>𝑦</m:t>
                          </m:r>
                          <m:r>
                            <a:rPr lang="en-US" sz="1200" i="1">
                              <a:latin typeface="Cambria Math"/>
                            </a:rPr>
                            <m:t>=−</m:t>
                          </m:r>
                          <m:r>
                            <a:rPr lang="en-US" sz="1200" i="1">
                              <a:latin typeface="Cambria Math"/>
                            </a:rPr>
                            <m:t>2</m:t>
                          </m:r>
                          <m:r>
                            <a:rPr lang="en-US" sz="1200" i="1">
                              <a:latin typeface="Cambria Math"/>
                            </a:rPr>
                            <m:t>𝑏</m:t>
                          </m:r>
                          <m:r>
                            <a:rPr lang="en-US" sz="1200" i="1">
                              <a:latin typeface="Cambria Math"/>
                            </a:rPr>
                            <m:t>)      </m:t>
                          </m:r>
                        </m:oMath>
                      </m:oMathPara>
                    </a14:m>
                    <a:endParaRPr lang="ru-RU" sz="1200" dirty="0"/>
                  </a:p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200" i="1">
                              <a:latin typeface="Cambria Math"/>
                            </a:rPr>
                            <m:t>𝑣</m:t>
                          </m:r>
                          <m:d>
                            <m:dPr>
                              <m:ctrlPr>
                                <a:rPr lang="ru-RU" sz="12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1200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1200" i="1">
                                  <a:latin typeface="Cambria Math"/>
                                </a:rPr>
                                <m:t>=</m:t>
                              </m:r>
                              <m:r>
                                <a:rPr lang="ru-RU" sz="1200" b="0" i="1" smtClean="0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sz="1200" i="1">
                                  <a:latin typeface="Cambria Math"/>
                                </a:rPr>
                                <m:t>𝑎</m:t>
                              </m:r>
                              <m:r>
                                <a:rPr lang="en-US" sz="1200" i="1">
                                  <a:latin typeface="Cambria Math"/>
                                </a:rPr>
                                <m:t>, </m:t>
                              </m:r>
                              <m:r>
                                <a:rPr lang="en-US" sz="1200" i="1">
                                  <a:latin typeface="Cambria Math"/>
                                </a:rPr>
                                <m:t>𝑦</m:t>
                              </m:r>
                            </m:e>
                          </m:d>
                          <m:r>
                            <a:rPr lang="en-US" sz="1200" i="1">
                              <a:latin typeface="Cambria Math"/>
                            </a:rPr>
                            <m:t>=</m:t>
                          </m:r>
                          <m:r>
                            <a:rPr lang="en-US" sz="1200" i="1">
                              <a:latin typeface="Cambria Math"/>
                            </a:rPr>
                            <m:t>𝑣</m:t>
                          </m:r>
                          <m:d>
                            <m:dPr>
                              <m:ctrlPr>
                                <a:rPr lang="ru-RU" sz="12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1200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1200" i="1">
                                  <a:latin typeface="Cambria Math"/>
                                </a:rPr>
                                <m:t>=−</m:t>
                              </m:r>
                              <m:r>
                                <a:rPr lang="ru-RU" sz="1200" b="0" i="1" smtClean="0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sz="1200" i="1">
                                  <a:latin typeface="Cambria Math"/>
                                </a:rPr>
                                <m:t>𝑎</m:t>
                              </m:r>
                              <m:r>
                                <a:rPr lang="en-US" sz="1200" i="1">
                                  <a:latin typeface="Cambria Math"/>
                                </a:rPr>
                                <m:t>, </m:t>
                              </m:r>
                              <m:r>
                                <a:rPr lang="en-US" sz="1200" i="1">
                                  <a:latin typeface="Cambria Math"/>
                                </a:rPr>
                                <m:t>𝑦</m:t>
                              </m:r>
                            </m:e>
                          </m:d>
                          <m:r>
                            <a:rPr lang="en-US" sz="1200" i="1">
                              <a:latin typeface="Cambria Math"/>
                            </a:rPr>
                            <m:t> </m:t>
                          </m:r>
                        </m:oMath>
                      </m:oMathPara>
                    </a14:m>
                    <a:endParaRPr lang="ru-RU" sz="1200" dirty="0"/>
                  </a:p>
                </p:txBody>
              </p:sp>
            </mc:Choice>
            <mc:Fallback xmlns="">
              <p:sp>
                <p:nvSpPr>
                  <p:cNvPr id="10" name="Прямоугольник 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0517" y="4581128"/>
                    <a:ext cx="3323411" cy="830997"/>
                  </a:xfrm>
                  <a:prstGeom prst="rect">
                    <a:avLst/>
                  </a:prstGeom>
                  <a:blipFill rotWithShape="1"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1" name="Левая фигурная скобка 10"/>
              <p:cNvSpPr/>
              <p:nvPr/>
            </p:nvSpPr>
            <p:spPr>
              <a:xfrm>
                <a:off x="1088232" y="4663328"/>
                <a:ext cx="72008" cy="665625"/>
              </a:xfrm>
              <a:prstGeom prst="leftBrac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pic>
        <p:nvPicPr>
          <p:cNvPr id="1026" name="Picture 2" descr="D:\я и универ (политех)\Диссертация\картинки\4элемента(поро).pn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86"/>
          <a:stretch/>
        </p:blipFill>
        <p:spPr bwMode="auto">
          <a:xfrm>
            <a:off x="755576" y="836712"/>
            <a:ext cx="2982483" cy="1420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0297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Группа 43"/>
          <p:cNvGrpSpPr/>
          <p:nvPr/>
        </p:nvGrpSpPr>
        <p:grpSpPr>
          <a:xfrm>
            <a:off x="5278768" y="3717032"/>
            <a:ext cx="3469696" cy="2812574"/>
            <a:chOff x="5148064" y="3717032"/>
            <a:chExt cx="3469696" cy="2812574"/>
          </a:xfrm>
        </p:grpSpPr>
        <p:pic>
          <p:nvPicPr>
            <p:cNvPr id="25" name="Рисунок 24" descr="D:\PROFILES\Kabanova.PK\Documents\Задача автоГРП\картинки\ВКР\syy_3d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55" t="2433" r="4176"/>
            <a:stretch/>
          </p:blipFill>
          <p:spPr bwMode="auto">
            <a:xfrm>
              <a:off x="5148064" y="3757682"/>
              <a:ext cx="3361479" cy="2771924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grpSp>
          <p:nvGrpSpPr>
            <p:cNvPr id="35" name="Группа 34"/>
            <p:cNvGrpSpPr/>
            <p:nvPr/>
          </p:nvGrpSpPr>
          <p:grpSpPr>
            <a:xfrm>
              <a:off x="6534360" y="3943350"/>
              <a:ext cx="1278000" cy="565770"/>
              <a:chOff x="6469358" y="3861049"/>
              <a:chExt cx="1771638" cy="648070"/>
            </a:xfrm>
          </p:grpSpPr>
          <p:cxnSp>
            <p:nvCxnSpPr>
              <p:cNvPr id="94" name="Прямая соединительная линия 93"/>
              <p:cNvCxnSpPr/>
              <p:nvPr/>
            </p:nvCxnSpPr>
            <p:spPr>
              <a:xfrm flipV="1">
                <a:off x="6469358" y="3861049"/>
                <a:ext cx="1771638" cy="648070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cxnSp>
            <p:nvCxnSpPr>
              <p:cNvPr id="95" name="Прямая соединительная линия 94"/>
              <p:cNvCxnSpPr/>
              <p:nvPr/>
            </p:nvCxnSpPr>
            <p:spPr>
              <a:xfrm flipV="1">
                <a:off x="6656503" y="3861049"/>
                <a:ext cx="1584493" cy="648070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</p:grpSp>
        <p:sp>
          <p:nvSpPr>
            <p:cNvPr id="96" name="TextBox 95"/>
            <p:cNvSpPr txBox="1"/>
            <p:nvPr/>
          </p:nvSpPr>
          <p:spPr>
            <a:xfrm>
              <a:off x="7861676" y="3717032"/>
              <a:ext cx="756084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>
                <a:spcBef>
                  <a:spcPts val="800"/>
                </a:spcBef>
              </a:pPr>
              <a:r>
                <a:rPr lang="en-US" b="1" dirty="0" smtClean="0">
                  <a:solidFill>
                    <a:srgbClr val="3C3C3C"/>
                  </a:solidFill>
                  <a:latin typeface="Arial"/>
                </a:rPr>
                <a:t>max</a:t>
              </a:r>
              <a:endParaRPr lang="ru-RU" b="1" dirty="0" smtClean="0">
                <a:solidFill>
                  <a:srgbClr val="3C3C3C"/>
                </a:solidFill>
                <a:latin typeface="Arial"/>
              </a:endParaRPr>
            </a:p>
          </p:txBody>
        </p:sp>
      </p:grpSp>
      <p:pic>
        <p:nvPicPr>
          <p:cNvPr id="24" name="Рисунок 23" descr="D:\PROFILES\Kabanova.PK\Documents\Задача автоГРП\картинки\ВКР\sxx_3d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5" t="2433" r="4540"/>
          <a:stretch/>
        </p:blipFill>
        <p:spPr bwMode="auto">
          <a:xfrm>
            <a:off x="5228665" y="801092"/>
            <a:ext cx="3389095" cy="277192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3" name="Рисунок 22" descr="D:\PROFILES\Kabanova.PK\Documents\Задача автоГРП\картинки\ВКР\syy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7" t="4968" r="13863" b="4659"/>
          <a:stretch/>
        </p:blipFill>
        <p:spPr bwMode="auto">
          <a:xfrm>
            <a:off x="693119" y="3789040"/>
            <a:ext cx="4094905" cy="256753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Autofit/>
          </a:bodyPr>
          <a:lstStyle/>
          <a:p>
            <a:pPr algn="l"/>
            <a:r>
              <a:rPr lang="ru-RU" sz="2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Решение задачи </a:t>
            </a:r>
            <a:r>
              <a:rPr lang="ru-RU" sz="22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пороупругости. </a:t>
            </a:r>
            <a:r>
              <a:rPr lang="ru-RU" sz="2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Поле </a:t>
            </a:r>
            <a:r>
              <a:rPr lang="ru-RU" sz="22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напряжений</a:t>
            </a:r>
            <a:endParaRPr lang="ru-RU" sz="2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9</a:t>
            </a:fld>
            <a:endParaRPr lang="ru-RU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467544" y="764704"/>
            <a:ext cx="820891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Прямая соединительная линия 119"/>
          <p:cNvCxnSpPr/>
          <p:nvPr/>
        </p:nvCxnSpPr>
        <p:spPr>
          <a:xfrm flipV="1">
            <a:off x="364233" y="3645024"/>
            <a:ext cx="8420235" cy="1"/>
          </a:xfrm>
          <a:prstGeom prst="line">
            <a:avLst/>
          </a:prstGeom>
          <a:noFill/>
          <a:ln w="9525" cap="flat" cmpd="sng" algn="ctr">
            <a:solidFill>
              <a:srgbClr val="706F6F"/>
            </a:solidFill>
            <a:prstDash val="sysDash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Прямоугольник 35"/>
              <p:cNvSpPr/>
              <p:nvPr/>
            </p:nvSpPr>
            <p:spPr>
              <a:xfrm rot="16200000">
                <a:off x="209881" y="2004771"/>
                <a:ext cx="629724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ar-AE" sz="2000" b="1" i="1" smtClean="0">
                              <a:solidFill>
                                <a:srgbClr val="3C3C3C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sz="2000" b="1" i="1">
                              <a:solidFill>
                                <a:srgbClr val="3C3C3C"/>
                              </a:solidFill>
                              <a:latin typeface="Cambria Math"/>
                              <a:ea typeface="Cambria Math"/>
                            </a:rPr>
                            <m:t>𝝈</m:t>
                          </m:r>
                        </m:e>
                        <m:sub>
                          <m:r>
                            <a:rPr lang="en-US" sz="2000" b="1" i="1" smtClean="0">
                              <a:solidFill>
                                <a:srgbClr val="3C3C3C"/>
                              </a:solidFill>
                              <a:latin typeface="Cambria Math"/>
                              <a:ea typeface="Cambria Math"/>
                            </a:rPr>
                            <m:t>𝒙𝒙</m:t>
                          </m:r>
                        </m:sub>
                      </m:sSub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36" name="Прямоугольник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209881" y="2004771"/>
                <a:ext cx="629724" cy="40011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4" name="Прямоугольник 123"/>
              <p:cNvSpPr/>
              <p:nvPr/>
            </p:nvSpPr>
            <p:spPr>
              <a:xfrm rot="16200000">
                <a:off x="205273" y="4900455"/>
                <a:ext cx="639342" cy="4282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ar-AE" sz="2000" b="1" i="1" smtClean="0">
                              <a:solidFill>
                                <a:srgbClr val="3C3C3C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sz="2000" b="1" i="1">
                              <a:solidFill>
                                <a:srgbClr val="3C3C3C"/>
                              </a:solidFill>
                              <a:latin typeface="Cambria Math"/>
                              <a:ea typeface="Cambria Math"/>
                            </a:rPr>
                            <m:t>𝝈</m:t>
                          </m:r>
                        </m:e>
                        <m:sub>
                          <m:r>
                            <a:rPr lang="en-US" sz="2000" b="1" i="1" smtClean="0">
                              <a:solidFill>
                                <a:srgbClr val="3C3C3C"/>
                              </a:solidFill>
                              <a:latin typeface="Cambria Math"/>
                              <a:ea typeface="Cambria Math"/>
                            </a:rPr>
                            <m:t>𝒚𝒚</m:t>
                          </m:r>
                        </m:sub>
                      </m:sSub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124" name="Прямоугольник 1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205273" y="4900455"/>
                <a:ext cx="639342" cy="428259"/>
              </a:xfrm>
              <a:prstGeom prst="rect">
                <a:avLst/>
              </a:prstGeom>
              <a:blipFill rotWithShape="1">
                <a:blip r:embed="rId6"/>
                <a:stretch>
                  <a:fillRect r="-714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Рисунок 21" descr="D:\PROFILES\Kabanova.PK\Documents\Задача автоГРП\картинки\ВКР\sxx.png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3" t="6211" r="13048" b="4037"/>
          <a:stretch/>
        </p:blipFill>
        <p:spPr bwMode="auto">
          <a:xfrm>
            <a:off x="755577" y="908720"/>
            <a:ext cx="4108597" cy="254989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15723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4035</TotalTime>
  <Words>2789</Words>
  <Application>Microsoft Office PowerPoint</Application>
  <PresentationFormat>Экран (4:3)</PresentationFormat>
  <Paragraphs>300</Paragraphs>
  <Slides>23</Slides>
  <Notes>2</Notes>
  <HiddenSlides>1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Презентация PowerPoint</vt:lpstr>
      <vt:lpstr>Актуальность</vt:lpstr>
      <vt:lpstr>Цели, задачи</vt:lpstr>
      <vt:lpstr>Методы моделирования трещин автоГРП</vt:lpstr>
      <vt:lpstr>Постановка задачи</vt:lpstr>
      <vt:lpstr>Решение задачи гидродинамики</vt:lpstr>
      <vt:lpstr>Решение задачи гидродинамики</vt:lpstr>
      <vt:lpstr>Решение задачи пороупругости</vt:lpstr>
      <vt:lpstr>Решение задачи пороупругости. Поле напряжений</vt:lpstr>
      <vt:lpstr>Валидация модели на конечно-элементном решении</vt:lpstr>
      <vt:lpstr>Валидация модели на конечно-элементном решении</vt:lpstr>
      <vt:lpstr>Критерий роста трещины</vt:lpstr>
      <vt:lpstr>Определение давления автоГРП: сравнение методов</vt:lpstr>
      <vt:lpstr>Определение давления автоГРП: сравнение методов</vt:lpstr>
      <vt:lpstr>Зависимость критического давления от элемента разработки</vt:lpstr>
      <vt:lpstr>Выводы</vt:lpstr>
      <vt:lpstr>Презентация PowerPoint</vt:lpstr>
      <vt:lpstr>Презентация PowerPoint</vt:lpstr>
      <vt:lpstr>Решение задачи пороупругости. Поле смещений</vt:lpstr>
      <vt:lpstr>Валидация модели на конечно-элементном решении</vt:lpstr>
      <vt:lpstr>Валидация модели на конечно-элементном решении</vt:lpstr>
      <vt:lpstr>Зависимость критического давления от свойств пласта</vt:lpstr>
      <vt:lpstr>Зависимость критического давления от длины трещины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Моделирование давления инициации трещины гидроразрыва пласта на нагнетательной скважине в пороупругой постановке</dc:title>
  <cp:lastModifiedBy>Kabanova.PK</cp:lastModifiedBy>
  <cp:revision>207</cp:revision>
  <dcterms:modified xsi:type="dcterms:W3CDTF">2019-06-18T16:12:46Z</dcterms:modified>
</cp:coreProperties>
</file>