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sldIdLst>
    <p:sldId id="256" r:id="rId2"/>
    <p:sldId id="258" r:id="rId3"/>
    <p:sldId id="272" r:id="rId4"/>
    <p:sldId id="257" r:id="rId5"/>
    <p:sldId id="259" r:id="rId6"/>
    <p:sldId id="260" r:id="rId7"/>
    <p:sldId id="264" r:id="rId8"/>
    <p:sldId id="265" r:id="rId9"/>
    <p:sldId id="274" r:id="rId10"/>
    <p:sldId id="266" r:id="rId11"/>
    <p:sldId id="267" r:id="rId12"/>
    <p:sldId id="268" r:id="rId13"/>
    <p:sldId id="262" r:id="rId14"/>
    <p:sldId id="261" r:id="rId15"/>
    <p:sldId id="271" r:id="rId16"/>
    <p:sldId id="273" r:id="rId17"/>
    <p:sldId id="263" r:id="rId18"/>
    <p:sldId id="270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011" autoAdjust="0"/>
  </p:normalViewPr>
  <p:slideViewPr>
    <p:cSldViewPr snapToGrid="0">
      <p:cViewPr>
        <p:scale>
          <a:sx n="75" d="100"/>
          <a:sy n="75" d="100"/>
        </p:scale>
        <p:origin x="-54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6914-4D0C-4090-A0AC-312D2DC4BE06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4C4B-F515-4FEF-A2E2-FDA7EFD2F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6348" y="1383175"/>
            <a:ext cx="4409955" cy="212678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347" y="4230546"/>
            <a:ext cx="4409955" cy="10272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16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110" y="1724628"/>
            <a:ext cx="4409955" cy="2126788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109" y="4606723"/>
            <a:ext cx="4409955" cy="10272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213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4952"/>
            <a:ext cx="8207415" cy="845736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1718"/>
            <a:ext cx="8207415" cy="277624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4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76A4-B06B-49DE-8C91-EF25E205855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841B-500D-440A-AC0F-92CD90D1C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5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56;&#1091;&#1089;&#1083;&#1072;&#1085;\Desktop\&#1084;&#1072;&#1075;&#1080;&#1089;&#1090;&#1077;&#1088;&#1089;&#1082;&#1072;&#1103;\&#1055;&#1088;&#1077;&#1079;&#1077;&#1085;&#1090;&#1072;&#1094;&#1080;&#1103;\&#1076;&#1074;&#1080;&#1078;&#1077;&#1085;&#1080;&#1077;%20&#1084;&#1072;&#1085;&#1080;&#1087;&#1091;&#1083;&#1103;&#1090;&#1086;&#1088;&#1072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&#1056;&#1091;&#1089;&#1083;&#1072;&#1085;\Desktop\&#1084;&#1072;&#1075;&#1080;&#1089;&#1090;&#1077;&#1088;&#1089;&#1082;&#1072;&#1103;\&#1055;&#1088;&#1077;&#1079;&#1077;&#1085;&#1090;&#1072;&#1094;&#1080;&#1103;\&#1052;&#1072;&#1085;&#1080;&#1087;&#1091;&#1083;&#1103;&#1090;&#1086;&#1088;%20&#1074;&#1088;&#1072;&#1097;&#1077;&#1085;&#1080;&#1077;.mp4" TargetMode="External"/><Relationship Id="rId1" Type="http://schemas.openxmlformats.org/officeDocument/2006/relationships/video" Target="file:///C:\Users\&#1056;&#1091;&#1089;&#1083;&#1072;&#1085;\Desktop\&#1084;&#1072;&#1075;&#1080;&#1089;&#1090;&#1077;&#1088;&#1089;&#1082;&#1072;&#1103;\&#1055;&#1088;&#1077;&#1079;&#1077;&#1085;&#1090;&#1072;&#1094;&#1080;&#1103;\&#1052;&#1072;&#1085;&#1080;&#1087;&#1091;&#1083;&#1103;&#1090;&#1086;&#1088;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7025" y="1800664"/>
            <a:ext cx="4422243" cy="2053883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Разработка манипулятора с мягким </a:t>
            </a:r>
            <a:r>
              <a:rPr lang="ru-RU" sz="4000" dirty="0" err="1" smtClean="0"/>
              <a:t>схватом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65111"/>
            <a:ext cx="9869714" cy="992889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Выполнил студент гр. 3640103/80301 Султан Р.А.</a:t>
            </a:r>
          </a:p>
          <a:p>
            <a:pPr algn="l"/>
            <a:r>
              <a:rPr lang="ru-RU" dirty="0" smtClean="0"/>
              <a:t>Научный руководитель доцент ВШТМ ИПММ, </a:t>
            </a:r>
            <a:r>
              <a:rPr lang="ru-RU" dirty="0" err="1" smtClean="0"/>
              <a:t>к.ф.-м.н</a:t>
            </a:r>
            <a:r>
              <a:rPr lang="ru-RU" dirty="0" smtClean="0"/>
              <a:t> </a:t>
            </a:r>
            <a:r>
              <a:rPr lang="ru-RU" dirty="0" err="1" smtClean="0"/>
              <a:t>Бабенков</a:t>
            </a:r>
            <a:r>
              <a:rPr lang="ru-RU" dirty="0" smtClean="0"/>
              <a:t> М.Б.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89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214" y="0"/>
            <a:ext cx="7955643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Управляющая программа манипулятора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459"/>
            <a:ext cx="5900540" cy="359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968" y="981303"/>
            <a:ext cx="34099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97543" y="4957020"/>
            <a:ext cx="2722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Инициализация переменных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1292" y="4913477"/>
            <a:ext cx="332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Установка режима работы входов/выходов контроллера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79328" y="4905829"/>
            <a:ext cx="2812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Установка начальной позиции</a:t>
            </a:r>
            <a:endParaRPr lang="ru-RU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2630" y="1137557"/>
            <a:ext cx="27146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457" y="0"/>
            <a:ext cx="11034486" cy="845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Управляющая программа манипулятора</a:t>
            </a:r>
            <a:r>
              <a:rPr lang="en-US" sz="3600" dirty="0" smtClean="0"/>
              <a:t> (</a:t>
            </a:r>
            <a:r>
              <a:rPr lang="ru-RU" sz="3600" dirty="0" smtClean="0"/>
              <a:t>продолжение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95764"/>
            <a:ext cx="3117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Установка начальной позиции (продолжение)</a:t>
            </a:r>
            <a:endParaRPr lang="ru-RU" sz="1600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3287"/>
            <a:ext cx="3352800" cy="34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4022"/>
          <a:stretch>
            <a:fillRect/>
          </a:stretch>
        </p:blipFill>
        <p:spPr bwMode="auto">
          <a:xfrm>
            <a:off x="3072946" y="798285"/>
            <a:ext cx="2751192" cy="38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258457" y="4659478"/>
            <a:ext cx="253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Получение координат с последовательного порта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3369" y="5145706"/>
            <a:ext cx="3475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Решение обратной задачи </a:t>
            </a:r>
            <a:r>
              <a:rPr lang="ru-RU" sz="1600" dirty="0" err="1" smtClean="0"/>
              <a:t>кинематки</a:t>
            </a: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114" y="725490"/>
            <a:ext cx="4904459" cy="43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0"/>
            <a:ext cx="11785600" cy="845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Управляющая программа манипулятора</a:t>
            </a:r>
            <a:r>
              <a:rPr lang="en-US" sz="3200" dirty="0" smtClean="0"/>
              <a:t> (</a:t>
            </a:r>
            <a:r>
              <a:rPr lang="ru-RU" sz="3200" dirty="0" smtClean="0"/>
              <a:t>конец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883" y="5377935"/>
            <a:ext cx="4849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Решение обратной задачи </a:t>
            </a:r>
            <a:r>
              <a:rPr lang="ru-RU" sz="1600" dirty="0" err="1" smtClean="0"/>
              <a:t>кинематки</a:t>
            </a:r>
            <a:r>
              <a:rPr lang="ru-RU" sz="1600" dirty="0" smtClean="0"/>
              <a:t> (продолжение)</a:t>
            </a:r>
            <a:endParaRPr lang="ru-RU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4258"/>
            <a:ext cx="5982092" cy="44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692" y="791481"/>
            <a:ext cx="5748336" cy="40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273539" y="4790106"/>
            <a:ext cx="307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Движение в требуемую позицию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650" y="0"/>
            <a:ext cx="6441550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Процесс сборки прототипа</a:t>
            </a:r>
            <a:endParaRPr lang="ru-RU" sz="3200" dirty="0"/>
          </a:p>
        </p:txBody>
      </p:sp>
      <p:pic>
        <p:nvPicPr>
          <p:cNvPr id="3074" name="Picture 2" descr="C:\Users\Руслан\Desktop\магистерская\картинки и видео\IMG_20191216_205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86" y="798285"/>
            <a:ext cx="6192761" cy="4644572"/>
          </a:xfrm>
          <a:prstGeom prst="rect">
            <a:avLst/>
          </a:prstGeom>
          <a:noFill/>
        </p:spPr>
      </p:pic>
      <p:pic>
        <p:nvPicPr>
          <p:cNvPr id="3076" name="Picture 4" descr="C:\Users\Руслан\Desktop\магистерская\картинки и видео\IMG_20200330_215318.jpg"/>
          <p:cNvPicPr>
            <a:picLocks noChangeAspect="1" noChangeArrowheads="1"/>
          </p:cNvPicPr>
          <p:nvPr/>
        </p:nvPicPr>
        <p:blipFill>
          <a:blip r:embed="rId3" cstate="print"/>
          <a:srcRect t="17179" b="11319"/>
          <a:stretch>
            <a:fillRect/>
          </a:stretch>
        </p:blipFill>
        <p:spPr bwMode="auto">
          <a:xfrm>
            <a:off x="6865257" y="798285"/>
            <a:ext cx="3744686" cy="1977002"/>
          </a:xfrm>
          <a:prstGeom prst="rect">
            <a:avLst/>
          </a:prstGeom>
          <a:noFill/>
        </p:spPr>
      </p:pic>
      <p:pic>
        <p:nvPicPr>
          <p:cNvPr id="3077" name="Picture 5" descr="C:\Users\Руслан\Desktop\магистерская\картинки и видео\IMG_20200404_231305.jpg"/>
          <p:cNvPicPr>
            <a:picLocks noChangeAspect="1" noChangeArrowheads="1"/>
          </p:cNvPicPr>
          <p:nvPr/>
        </p:nvPicPr>
        <p:blipFill>
          <a:blip r:embed="rId4" cstate="print"/>
          <a:srcRect t="4795"/>
          <a:stretch>
            <a:fillRect/>
          </a:stretch>
        </p:blipFill>
        <p:spPr bwMode="auto">
          <a:xfrm>
            <a:off x="6879769" y="2772226"/>
            <a:ext cx="3730174" cy="2663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28" y="0"/>
            <a:ext cx="6215744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Собранный манипулятор</a:t>
            </a:r>
            <a:endParaRPr lang="ru-RU" sz="3200" dirty="0"/>
          </a:p>
        </p:txBody>
      </p:sp>
      <p:pic>
        <p:nvPicPr>
          <p:cNvPr id="5" name="Picture 2" descr="C:\Users\Руслан\Desktop\магистерская\картинки и видео\IMG_20200524_233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974"/>
          <a:stretch>
            <a:fillRect/>
          </a:stretch>
        </p:blipFill>
        <p:spPr bwMode="auto">
          <a:xfrm>
            <a:off x="406402" y="881517"/>
            <a:ext cx="5109027" cy="4633754"/>
          </a:xfrm>
          <a:prstGeom prst="rect">
            <a:avLst/>
          </a:prstGeom>
          <a:noFill/>
        </p:spPr>
      </p:pic>
      <p:pic>
        <p:nvPicPr>
          <p:cNvPr id="7" name="Picture 3" descr="C:\Users\Руслан\Desktop\магистерская\картинки и видео\IMG_20200524_224346.jpg"/>
          <p:cNvPicPr>
            <a:picLocks noChangeAspect="1" noChangeArrowheads="1"/>
          </p:cNvPicPr>
          <p:nvPr/>
        </p:nvPicPr>
        <p:blipFill>
          <a:blip r:embed="rId3" cstate="print"/>
          <a:srcRect l="2886" r="33848" b="58783"/>
          <a:stretch>
            <a:fillRect/>
          </a:stretch>
        </p:blipFill>
        <p:spPr bwMode="auto">
          <a:xfrm>
            <a:off x="5513133" y="878568"/>
            <a:ext cx="4133878" cy="1242871"/>
          </a:xfrm>
          <a:prstGeom prst="rect">
            <a:avLst/>
          </a:prstGeom>
          <a:noFill/>
        </p:spPr>
      </p:pic>
      <p:pic>
        <p:nvPicPr>
          <p:cNvPr id="4100" name="Picture 4" descr="C:\Users\Руслан\Desktop\магистерская\картинки и видео\IMG_20200524_224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697" y="2110333"/>
            <a:ext cx="3159145" cy="1457945"/>
          </a:xfrm>
          <a:prstGeom prst="rect">
            <a:avLst/>
          </a:prstGeom>
          <a:noFill/>
        </p:spPr>
      </p:pic>
      <p:pic>
        <p:nvPicPr>
          <p:cNvPr id="4101" name="Picture 5" descr="C:\Users\Руслан\Desktop\магистерская\картинки и видео\IMG_20200524_224334.jpg"/>
          <p:cNvPicPr>
            <a:picLocks noChangeAspect="1" noChangeArrowheads="1"/>
          </p:cNvPicPr>
          <p:nvPr/>
        </p:nvPicPr>
        <p:blipFill>
          <a:blip r:embed="rId5" cstate="print"/>
          <a:srcRect r="5458"/>
          <a:stretch>
            <a:fillRect/>
          </a:stretch>
        </p:blipFill>
        <p:spPr bwMode="auto">
          <a:xfrm>
            <a:off x="5502446" y="3563262"/>
            <a:ext cx="4016204" cy="19604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0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Расчет деформаций пластин мягкого </a:t>
            </a:r>
            <a:r>
              <a:rPr lang="ru-RU" sz="3200" dirty="0" err="1" smtClean="0"/>
              <a:t>схвата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22057"/>
            <a:ext cx="4459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Деформация пластины </a:t>
            </a:r>
            <a:r>
              <a:rPr lang="ru-RU" dirty="0" err="1" smtClean="0"/>
              <a:t>60х30х10</a:t>
            </a:r>
            <a:r>
              <a:rPr lang="ru-RU" dirty="0" smtClean="0"/>
              <a:t> мм из резины с жестко заделанной задней стенкой под нагрузкой 10 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19293" y="4031484"/>
            <a:ext cx="3751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Деформация пластины </a:t>
            </a:r>
            <a:r>
              <a:rPr lang="ru-RU" dirty="0" err="1" smtClean="0"/>
              <a:t>60х30х2</a:t>
            </a:r>
            <a:r>
              <a:rPr lang="ru-RU" dirty="0" smtClean="0"/>
              <a:t> мм из резины с частично заделанной задней стенкой под нагрузкой 10 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22752"/>
            <a:ext cx="3953022" cy="34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52" r="726" b="2486"/>
          <a:stretch>
            <a:fillRect/>
          </a:stretch>
        </p:blipFill>
        <p:spPr bwMode="auto">
          <a:xfrm>
            <a:off x="3937197" y="716865"/>
            <a:ext cx="4149528" cy="31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077200" y="3985569"/>
            <a:ext cx="41148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Деформация пластины </a:t>
            </a:r>
            <a:r>
              <a:rPr lang="ru-RU" dirty="0" err="1" smtClean="0"/>
              <a:t>100х50х2</a:t>
            </a:r>
            <a:r>
              <a:rPr lang="ru-RU" dirty="0" smtClean="0"/>
              <a:t> мм из резины с частично заделанной задней стенкой под нагрузкой </a:t>
            </a:r>
            <a:r>
              <a:rPr lang="en-US" dirty="0" smtClean="0"/>
              <a:t>F= 9.8-0.066*</a:t>
            </a:r>
            <a:r>
              <a:rPr lang="en-US" dirty="0" err="1" smtClean="0"/>
              <a:t>z1</a:t>
            </a:r>
            <a:r>
              <a:rPr lang="en-US" dirty="0" smtClean="0"/>
              <a:t> </a:t>
            </a:r>
            <a:r>
              <a:rPr lang="ru-RU" dirty="0" smtClean="0"/>
              <a:t>Н (момент </a:t>
            </a:r>
            <a:r>
              <a:rPr lang="ru-RU" dirty="0" err="1" smtClean="0"/>
              <a:t>сервомотра</a:t>
            </a:r>
            <a:r>
              <a:rPr lang="ru-RU" dirty="0" smtClean="0"/>
              <a:t> 10 кг*см, ширина приложенной нагрузки </a:t>
            </a:r>
            <a:r>
              <a:rPr lang="en-US" dirty="0" smtClean="0"/>
              <a:t>4</a:t>
            </a:r>
            <a:r>
              <a:rPr lang="ru-RU" dirty="0" smtClean="0"/>
              <a:t>0 мм)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174" t="478" r="1321" b="3248"/>
          <a:stretch>
            <a:fillRect/>
          </a:stretch>
        </p:blipFill>
        <p:spPr bwMode="auto">
          <a:xfrm>
            <a:off x="8089900" y="721995"/>
            <a:ext cx="4102100" cy="32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573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Протототип</a:t>
            </a:r>
            <a:r>
              <a:rPr lang="ru-RU" sz="3200" dirty="0" smtClean="0"/>
              <a:t> мягкого </a:t>
            </a:r>
            <a:r>
              <a:rPr lang="ru-RU" sz="3200" dirty="0" err="1" smtClean="0"/>
              <a:t>схвата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3" name="Picture 2" descr="C:\Users\Руслан\Desktop\Новая папка (5)\IMG_20200613_175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239" y="1066800"/>
            <a:ext cx="2936398" cy="2980761"/>
          </a:xfrm>
          <a:prstGeom prst="rect">
            <a:avLst/>
          </a:prstGeom>
          <a:noFill/>
        </p:spPr>
      </p:pic>
      <p:pic>
        <p:nvPicPr>
          <p:cNvPr id="1030" name="Picture 6" descr="C:\Users\Руслан\Desktop\Новая папка (5)\IMG_20200613_175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204" y="1066800"/>
            <a:ext cx="2660396" cy="381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1071563"/>
            <a:ext cx="2867262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517" y="1060450"/>
            <a:ext cx="3279483" cy="37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Видео работы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7" name="движение манипулятор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09988" y="1770062"/>
            <a:ext cx="4494212" cy="337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656" y="873488"/>
            <a:ext cx="10749644" cy="46637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 smtClean="0"/>
              <a:t>Создана кинематическая, структурная схемы манипулятора, а также разработана его 3</a:t>
            </a:r>
            <a:r>
              <a:rPr lang="en-US" sz="2400" dirty="0" smtClean="0"/>
              <a:t>D</a:t>
            </a:r>
            <a:r>
              <a:rPr lang="ru-RU" sz="2400" dirty="0" smtClean="0"/>
              <a:t>-модель. Также выполнены анимация движения, собран действующий прототип. Проведены испытания, показывающие работоспособность конструкции манипулятора и мягкого </a:t>
            </a:r>
            <a:r>
              <a:rPr lang="ru-RU" sz="2400" dirty="0" err="1" smtClean="0"/>
              <a:t>схвата</a:t>
            </a:r>
            <a:r>
              <a:rPr lang="ru-RU" sz="2400" dirty="0" smtClean="0"/>
              <a:t>. Характеристики манипулятора с мягким </a:t>
            </a:r>
            <a:r>
              <a:rPr lang="ru-RU" sz="2400" dirty="0" err="1" smtClean="0"/>
              <a:t>схватом</a:t>
            </a:r>
            <a:r>
              <a:rPr lang="ru-RU" sz="2400" dirty="0" smtClean="0"/>
              <a:t> соответствуют требованиям задания.</a:t>
            </a:r>
          </a:p>
          <a:p>
            <a:pPr algn="just"/>
            <a:r>
              <a:rPr lang="ru-RU" sz="2400" dirty="0" smtClean="0"/>
              <a:t>Из недостатков разработанного прототипа манипулятора с мягким </a:t>
            </a:r>
            <a:r>
              <a:rPr lang="ru-RU" sz="2400" dirty="0" err="1" smtClean="0"/>
              <a:t>схватом</a:t>
            </a:r>
            <a:r>
              <a:rPr lang="ru-RU" sz="2400" dirty="0" smtClean="0"/>
              <a:t> можно отметить недостаточную жесткость конструкции и недостаточную точность позиционирования, а также долгую калибровку камеры.</a:t>
            </a:r>
          </a:p>
          <a:p>
            <a:pPr algn="just"/>
            <a:r>
              <a:rPr lang="ru-RU" sz="2400" dirty="0" smtClean="0"/>
              <a:t>Дальнейшие улучшения: увеличение жесткости (использование других видов пластика, а также усовершенствование самой конструкции (добавление ребер жесткости и т.п.))</a:t>
            </a:r>
            <a:r>
              <a:rPr lang="en-US" sz="2400" dirty="0" smtClean="0"/>
              <a:t>; </a:t>
            </a:r>
            <a:r>
              <a:rPr lang="ru-RU" sz="2400" dirty="0" smtClean="0"/>
              <a:t>снижение веса конструкции</a:t>
            </a:r>
            <a:r>
              <a:rPr lang="en-US" sz="2400" dirty="0" smtClean="0"/>
              <a:t>; </a:t>
            </a:r>
            <a:r>
              <a:rPr lang="ru-RU" sz="2400" dirty="0" smtClean="0"/>
              <a:t>увеличение точности (замена шаговых двигателей сервомоторами). Планируется разработать другие прототипы мягкого </a:t>
            </a:r>
            <a:r>
              <a:rPr lang="ru-RU" sz="2400" dirty="0" err="1" smtClean="0"/>
              <a:t>схвата</a:t>
            </a:r>
            <a:r>
              <a:rPr lang="ru-RU" sz="2400" dirty="0" smtClean="0"/>
              <a:t>, используя технологию 3</a:t>
            </a:r>
            <a:r>
              <a:rPr lang="en-US" sz="2400" dirty="0" smtClean="0"/>
              <a:t>D</a:t>
            </a:r>
            <a:r>
              <a:rPr lang="ru-RU" sz="2400" dirty="0" smtClean="0"/>
              <a:t>-печати (применяя FLEX-пластик или другой аналогичный пластик). Для уменьшения времени калибровки камеры планируется выполнить кронштейн камеры, крепящимся непосредственно к столу манипулятора, что увеличит точность позиционирования камеры относительно стола. Рассматривается возможность доработки программы распознавания координат объекта по фотографии для работы с видео, а также для распознавания 3-х координат объекта (</a:t>
            </a:r>
            <a:r>
              <a:rPr lang="en-US" sz="2400" dirty="0" smtClean="0"/>
              <a:t>x</a:t>
            </a:r>
            <a:r>
              <a:rPr lang="ru-RU" sz="2400" dirty="0" smtClean="0"/>
              <a:t>,</a:t>
            </a:r>
            <a:r>
              <a:rPr lang="en-US" sz="2400" dirty="0" smtClean="0"/>
              <a:t>y</a:t>
            </a:r>
            <a:r>
              <a:rPr lang="ru-RU" sz="2400" dirty="0" smtClean="0"/>
              <a:t>,</a:t>
            </a:r>
            <a:r>
              <a:rPr lang="en-US" sz="2400" dirty="0" smtClean="0"/>
              <a:t>z</a:t>
            </a:r>
            <a:r>
              <a:rPr lang="ru-RU" sz="2400" dirty="0" smtClean="0"/>
              <a:t>) вместо 2-х (</a:t>
            </a:r>
            <a:r>
              <a:rPr lang="en-US" sz="2400" dirty="0" smtClean="0"/>
              <a:t>x</a:t>
            </a:r>
            <a:r>
              <a:rPr lang="ru-RU" sz="2400" dirty="0" smtClean="0"/>
              <a:t>,</a:t>
            </a:r>
            <a:r>
              <a:rPr lang="en-US" sz="2400" dirty="0" smtClean="0"/>
              <a:t>y</a:t>
            </a:r>
            <a:r>
              <a:rPr lang="ru-RU" sz="2400" dirty="0" smtClean="0"/>
              <a:t>) (для этого потребуется установить камеру под углом к столу).</a:t>
            </a:r>
          </a:p>
          <a:p>
            <a:pPr algn="just"/>
            <a:endParaRPr lang="ru-RU" sz="2000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01629" y="6307238"/>
            <a:ext cx="41870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4129" y="393896"/>
            <a:ext cx="4409955" cy="9112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12" y="1462007"/>
            <a:ext cx="6114105" cy="477369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Манипуляторы с «мягкими» схватами могут использоваться для манипулирования твердыми, хрупкими и мягкими объектами произвольной формы. Большинство «мягких» схватов работают на основе пневматики. Такие схваты содержат расширяющиеся или изгибающиеся захватные элементы, выполненные в виде камер из эластичного материала, например резины, изменение размера (объема) которых, при подаче в их внутреннюю полость сжатого воздуха, обеспечивается зажим детали.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Области применения: пищевая промышленность, машиностроение, приборостроение, электронная промышленность, </a:t>
            </a:r>
            <a:r>
              <a:rPr lang="ru-RU" sz="2000" dirty="0" err="1" smtClean="0"/>
              <a:t>коллаборативная</a:t>
            </a:r>
            <a:r>
              <a:rPr lang="ru-RU" sz="2000" dirty="0" smtClean="0"/>
              <a:t> робототехника, оптовая и розничная торговля.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5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0" y="558799"/>
            <a:ext cx="4622800" cy="7381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Постановка задачи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594" y="1849008"/>
            <a:ext cx="6556235" cy="277379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Требуется разработать </a:t>
            </a:r>
            <a:r>
              <a:rPr lang="ru-RU" sz="2000" dirty="0" err="1" smtClean="0"/>
              <a:t>3D-модель</a:t>
            </a:r>
            <a:r>
              <a:rPr lang="ru-RU" sz="2000" dirty="0" smtClean="0"/>
              <a:t> манипулятора, структурную схему, управляющую программу, программу для распознавания координат объекта по фотографии, модель мягкого </a:t>
            </a:r>
            <a:r>
              <a:rPr lang="ru-RU" sz="2000" dirty="0" err="1" smtClean="0"/>
              <a:t>схвата</a:t>
            </a:r>
            <a:r>
              <a:rPr lang="ru-RU" sz="2000" dirty="0" smtClean="0"/>
              <a:t>, создать прототип манипулятора с мягким </a:t>
            </a:r>
            <a:r>
              <a:rPr lang="ru-RU" sz="2000" dirty="0" err="1" smtClean="0"/>
              <a:t>схватом</a:t>
            </a:r>
            <a:r>
              <a:rPr lang="ru-RU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Требуемые характеристики манипулятора: радиус рабочей зоны манипулятора </a:t>
            </a:r>
            <a:r>
              <a:rPr lang="ru-RU" sz="2000" dirty="0" err="1" smtClean="0"/>
              <a:t>~400</a:t>
            </a:r>
            <a:r>
              <a:rPr lang="ru-RU" sz="2000" dirty="0" smtClean="0"/>
              <a:t> мм; грузоподъемность: 200 г, максимальный диаметр схватываемого объекта: 50 мм.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</a:t>
            </a:r>
            <a:r>
              <a:rPr lang="en-US" sz="3200" dirty="0" smtClean="0"/>
              <a:t>D-</a:t>
            </a:r>
            <a:r>
              <a:rPr lang="ru-RU" sz="3200" dirty="0" smtClean="0"/>
              <a:t>модель манипулятора</a:t>
            </a:r>
            <a:endParaRPr lang="ru-RU" sz="3200" dirty="0"/>
          </a:p>
        </p:txBody>
      </p:sp>
      <p:pic>
        <p:nvPicPr>
          <p:cNvPr id="1026" name="Picture 2" descr="C:\Users\Руслан\Desktop\магистерская\картинки и видео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22" r="12556"/>
          <a:stretch>
            <a:fillRect/>
          </a:stretch>
        </p:blipFill>
        <p:spPr bwMode="auto">
          <a:xfrm>
            <a:off x="1364565" y="701647"/>
            <a:ext cx="4543865" cy="4710948"/>
          </a:xfrm>
          <a:prstGeom prst="rect">
            <a:avLst/>
          </a:prstGeom>
          <a:noFill/>
        </p:spPr>
      </p:pic>
      <p:pic>
        <p:nvPicPr>
          <p:cNvPr id="1027" name="Picture 3" descr="C:\Users\Руслан\Desktop\магистерская\картинки и видео\untitled.25.jpg"/>
          <p:cNvPicPr>
            <a:picLocks noChangeAspect="1" noChangeArrowheads="1"/>
          </p:cNvPicPr>
          <p:nvPr/>
        </p:nvPicPr>
        <p:blipFill>
          <a:blip r:embed="rId3" cstate="print"/>
          <a:srcRect l="4530" r="3838"/>
          <a:stretch>
            <a:fillRect/>
          </a:stretch>
        </p:blipFill>
        <p:spPr bwMode="auto">
          <a:xfrm>
            <a:off x="6344530" y="689318"/>
            <a:ext cx="4247365" cy="464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0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</a:t>
            </a:r>
            <a:r>
              <a:rPr lang="en-US" sz="3200" dirty="0" smtClean="0"/>
              <a:t>D-</a:t>
            </a:r>
            <a:r>
              <a:rPr lang="ru-RU" sz="3200" dirty="0" smtClean="0"/>
              <a:t>модель и анимация движения</a:t>
            </a:r>
            <a:endParaRPr lang="ru-RU" sz="3200" dirty="0"/>
          </a:p>
        </p:txBody>
      </p:sp>
      <p:pic>
        <p:nvPicPr>
          <p:cNvPr id="5" name="Picture 4" descr="C:\Users\Руслан\Desktop\магистерская\картинки и видео\untitled.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5025" t="13672" r="15450" b="3875"/>
          <a:stretch>
            <a:fillRect/>
          </a:stretch>
        </p:blipFill>
        <p:spPr bwMode="auto">
          <a:xfrm>
            <a:off x="412290" y="878978"/>
            <a:ext cx="5069050" cy="4505822"/>
          </a:xfrm>
          <a:prstGeom prst="rect">
            <a:avLst/>
          </a:prstGeom>
          <a:noFill/>
        </p:spPr>
      </p:pic>
      <p:pic>
        <p:nvPicPr>
          <p:cNvPr id="6" name="Манипулято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90321" y="3200400"/>
            <a:ext cx="4352279" cy="219114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9" name="Манипулятор вращение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294120" y="877323"/>
            <a:ext cx="4617720" cy="198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57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Структурная схема</a:t>
            </a:r>
            <a:endParaRPr lang="ru-RU" sz="3200" dirty="0"/>
          </a:p>
        </p:txBody>
      </p:sp>
      <p:pic>
        <p:nvPicPr>
          <p:cNvPr id="5" name="Picture 2" descr="C:\Users\Руслан\Desktop\магистерская\Электрическая сх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15" y="830886"/>
            <a:ext cx="8288989" cy="464233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6093" y="565881"/>
            <a:ext cx="1370707" cy="161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506" y="624113"/>
            <a:ext cx="1762494" cy="14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mcustore.ru/img/site/mega-2560-rev3-ch340g-arduino-sovmestimyj-kontroller-bez-kabe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061" y="2307973"/>
            <a:ext cx="2090056" cy="1451614"/>
          </a:xfrm>
          <a:prstGeom prst="rect">
            <a:avLst/>
          </a:prstGeom>
          <a:noFill/>
        </p:spPr>
      </p:pic>
      <p:pic>
        <p:nvPicPr>
          <p:cNvPr id="2056" name="Picture 8" descr="https://defender.ru/static/products/30/36/30/0/3036300.G-lens_2577_HD720p_with_wire.1920x1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6996" y="3802743"/>
            <a:ext cx="1109851" cy="148272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1257" y="2104301"/>
            <a:ext cx="1770743" cy="16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49496" y="4005943"/>
            <a:ext cx="1136101" cy="98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4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Определение координат объекта (</a:t>
            </a:r>
            <a:r>
              <a:rPr lang="en-US" sz="3200" dirty="0" err="1" smtClean="0"/>
              <a:t>x,y</a:t>
            </a:r>
            <a:r>
              <a:rPr lang="ru-RU" sz="3200" dirty="0" smtClean="0"/>
              <a:t>) при помощи компьютерного зрения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8584" y="5529915"/>
            <a:ext cx="373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Обрезка фото, масштабирование</a:t>
            </a:r>
            <a:r>
              <a:rPr lang="en-GB" sz="1600" dirty="0" smtClean="0"/>
              <a:t>, </a:t>
            </a:r>
            <a:r>
              <a:rPr lang="ru-RU" sz="1600" dirty="0" smtClean="0"/>
              <a:t>скрытие манипулятора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914" y="59073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66115" y="3868056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Конвертация в черно-белое изображение, настройка порога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36686" y="5520454"/>
            <a:ext cx="180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Вырезка фона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1" y="1109615"/>
            <a:ext cx="30099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14" y="1019565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363" y="1194902"/>
            <a:ext cx="4063341" cy="25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9579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Определение координат объекта (</a:t>
            </a:r>
            <a:r>
              <a:rPr lang="en-US" sz="3200" dirty="0" err="1" smtClean="0"/>
              <a:t>x,y</a:t>
            </a:r>
            <a:r>
              <a:rPr lang="ru-RU" sz="3200" dirty="0" smtClean="0"/>
              <a:t>) при помощи компьютерного зрения (продолжение)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1060" y="4389594"/>
            <a:ext cx="371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Поиск контуров и их </a:t>
            </a:r>
            <a:r>
              <a:rPr lang="ru-RU" sz="1600" dirty="0" err="1" smtClean="0"/>
              <a:t>отрисовка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914" y="59073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69611" y="5865505"/>
            <a:ext cx="50081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Фильтрация найденных контуров для нахождения  объектов, отправка вычисленных координат по последовательному порту на </a:t>
            </a:r>
            <a:r>
              <a:rPr lang="en-US" sz="1600" dirty="0" err="1" smtClean="0"/>
              <a:t>Arduino</a:t>
            </a:r>
            <a:endParaRPr lang="ru-RU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3553793"/>
            <a:ext cx="3452166" cy="1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8411"/>
            <a:ext cx="6189785" cy="337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28966"/>
          <a:stretch>
            <a:fillRect/>
          </a:stretch>
        </p:blipFill>
        <p:spPr bwMode="auto">
          <a:xfrm>
            <a:off x="6274190" y="980474"/>
            <a:ext cx="5275385" cy="25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9579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Решение обратной задачи кинематики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0319" y="3789065"/>
            <a:ext cx="2332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Кинематическая схема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914" y="59073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701629" y="6307238"/>
            <a:ext cx="30168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9699" y="1168400"/>
            <a:ext cx="4241801" cy="262517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2"/>
          <a:stretch>
            <a:fillRect/>
          </a:stretch>
        </p:blipFill>
        <p:spPr bwMode="auto">
          <a:xfrm>
            <a:off x="6451600" y="4292600"/>
            <a:ext cx="5473700" cy="316769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7800" y="3898900"/>
            <a:ext cx="3543300" cy="305457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999" y="812800"/>
            <a:ext cx="3490133" cy="36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 l="10393" t="14622" r="4044" b="7156"/>
          <a:stretch>
            <a:fillRect/>
          </a:stretch>
        </p:blipFill>
        <p:spPr bwMode="auto">
          <a:xfrm>
            <a:off x="330201" y="1549400"/>
            <a:ext cx="279359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592</Words>
  <Application>Microsoft Office PowerPoint</Application>
  <PresentationFormat>Произвольный</PresentationFormat>
  <Paragraphs>64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Специальное оформление</vt:lpstr>
      <vt:lpstr>Разработка манипулятора с мягким схватом</vt:lpstr>
      <vt:lpstr>Введение</vt:lpstr>
      <vt:lpstr>Постановка задачи</vt:lpstr>
      <vt:lpstr>3D-модель манипулятора</vt:lpstr>
      <vt:lpstr>3D-модель и анимация движения</vt:lpstr>
      <vt:lpstr>Структурная схема</vt:lpstr>
      <vt:lpstr>Определение координат объекта (x,y) при помощи компьютерного зрения</vt:lpstr>
      <vt:lpstr>Определение координат объекта (x,y) при помощи компьютерного зрения (продолжение)</vt:lpstr>
      <vt:lpstr>Решение обратной задачи кинематики</vt:lpstr>
      <vt:lpstr>Управляющая программа манипулятора</vt:lpstr>
      <vt:lpstr>Управляющая программа манипулятора (продолжение)</vt:lpstr>
      <vt:lpstr>Управляющая программа манипулятора (конец)</vt:lpstr>
      <vt:lpstr>Процесс сборки прототипа</vt:lpstr>
      <vt:lpstr>Собранный манипулятор</vt:lpstr>
      <vt:lpstr>Расчет деформаций пластин мягкого схвата</vt:lpstr>
      <vt:lpstr>Протототип мягкого схвата</vt:lpstr>
      <vt:lpstr>Видео работы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Pasholikov Maksim</dc:creator>
  <cp:lastModifiedBy>Пользователь Windows</cp:lastModifiedBy>
  <cp:revision>627</cp:revision>
  <dcterms:created xsi:type="dcterms:W3CDTF">2018-11-30T20:11:27Z</dcterms:created>
  <dcterms:modified xsi:type="dcterms:W3CDTF">2020-06-18T22:29:24Z</dcterms:modified>
</cp:coreProperties>
</file>