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9"/>
  </p:notesMasterIdLst>
  <p:sldIdLst>
    <p:sldId id="257" r:id="rId2"/>
    <p:sldId id="289" r:id="rId3"/>
    <p:sldId id="290" r:id="rId4"/>
    <p:sldId id="291" r:id="rId5"/>
    <p:sldId id="264" r:id="rId6"/>
    <p:sldId id="261" r:id="rId7"/>
    <p:sldId id="263" r:id="rId8"/>
    <p:sldId id="265" r:id="rId9"/>
    <p:sldId id="266" r:id="rId10"/>
    <p:sldId id="287" r:id="rId11"/>
    <p:sldId id="286" r:id="rId12"/>
    <p:sldId id="269" r:id="rId13"/>
    <p:sldId id="271" r:id="rId14"/>
    <p:sldId id="272" r:id="rId15"/>
    <p:sldId id="273" r:id="rId16"/>
    <p:sldId id="275" r:id="rId17"/>
    <p:sldId id="274" r:id="rId18"/>
    <p:sldId id="288" r:id="rId19"/>
    <p:sldId id="276" r:id="rId20"/>
    <p:sldId id="278" r:id="rId21"/>
    <p:sldId id="279" r:id="rId22"/>
    <p:sldId id="280" r:id="rId23"/>
    <p:sldId id="281" r:id="rId24"/>
    <p:sldId id="283" r:id="rId25"/>
    <p:sldId id="284" r:id="rId26"/>
    <p:sldId id="282" r:id="rId27"/>
    <p:sldId id="285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0941DD-2D83-4C6B-BCC5-297B51D40229}" type="datetimeFigureOut">
              <a:rPr lang="ru-RU" smtClean="0"/>
              <a:t>21.06.2023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C9A14D-EE87-49E2-8E45-BF355B52D5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1425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7A8DB-E8D0-4076-BBED-0CCD63A70405}" type="datetime1">
              <a:rPr lang="ru-RU" smtClean="0"/>
              <a:t>21.06.2023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17977-30AE-4A2C-883D-BD944C3565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67193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D2A0D-0734-4E29-B949-A1221E9D73CF}" type="datetime1">
              <a:rPr lang="ru-RU" smtClean="0"/>
              <a:t>21.06.2023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17977-30AE-4A2C-883D-BD944C3565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64179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514A9-33ED-4962-B57D-870187DC8C76}" type="datetime1">
              <a:rPr lang="ru-RU" smtClean="0"/>
              <a:t>21.06.2023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17977-30AE-4A2C-883D-BD944C3565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211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657D3-04B4-4F0C-B662-98F9A805035B}" type="datetime1">
              <a:rPr lang="ru-RU" smtClean="0"/>
              <a:t>21.06.2023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17977-30AE-4A2C-883D-BD944C3565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01010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4BF70-5699-4794-8C94-89E4C8DF9F53}" type="datetime1">
              <a:rPr lang="ru-RU" smtClean="0"/>
              <a:t>21.06.2023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17977-30AE-4A2C-883D-BD944C3565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8855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57E2A-8AB6-41EF-BEFE-4F2DA3BA773C}" type="datetime1">
              <a:rPr lang="ru-RU" smtClean="0"/>
              <a:t>21.06.2023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17977-30AE-4A2C-883D-BD944C3565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138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26F87-7C73-4ECD-AAAC-A2ECEE55D7DF}" type="datetime1">
              <a:rPr lang="ru-RU" smtClean="0"/>
              <a:t>21.06.2023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17977-30AE-4A2C-883D-BD944C3565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4645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1CE4-13D0-4239-89E3-BA991A75272C}" type="datetime1">
              <a:rPr lang="ru-RU" smtClean="0"/>
              <a:t>21.06.2023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17977-30AE-4A2C-883D-BD944C3565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93798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D7EE7-DA37-4959-A3FA-71DEB4737842}" type="datetime1">
              <a:rPr lang="ru-RU" smtClean="0"/>
              <a:t>21.06.2023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17977-30AE-4A2C-883D-BD944C3565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4230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F7C4A-1F90-4731-A3E4-7A05E8B20877}" type="datetime1">
              <a:rPr lang="ru-RU" smtClean="0"/>
              <a:t>21.06.2023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17977-30AE-4A2C-883D-BD944C3565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6539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BE00E-4AF2-40BA-8480-6A3E9D66A824}" type="datetime1">
              <a:rPr lang="ru-RU" smtClean="0"/>
              <a:t>21.06.2023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17977-30AE-4A2C-883D-BD944C3565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07426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72D765-4E41-412C-A87C-9B0FD8F9F99A}" type="datetime1">
              <a:rPr lang="ru-RU" smtClean="0"/>
              <a:t>21.06.2023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A17977-30AE-4A2C-883D-BD944C3565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6368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1.png"/><Relationship Id="rId4" Type="http://schemas.openxmlformats.org/officeDocument/2006/relationships/image" Target="../media/image17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1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2800" b="1" dirty="0">
                <a:latin typeface="Arial"/>
                <a:cs typeface="Arial"/>
              </a:rPr>
              <a:t>Исследование динамики одномерных и двумерных гармонических кристаллов простой структуры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9592" y="3424830"/>
            <a:ext cx="7799851" cy="2956498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ru-RU" sz="1600" b="1" dirty="0">
                <a:latin typeface="Arial"/>
                <a:ea typeface="Calibri"/>
                <a:cs typeface="Calibri"/>
              </a:rPr>
              <a:t>Выполнила: </a:t>
            </a:r>
            <a:r>
              <a:rPr lang="en-US" sz="1600" dirty="0">
                <a:latin typeface="Arial"/>
                <a:ea typeface="Calibri"/>
                <a:cs typeface="Calibri"/>
              </a:rPr>
              <a:t> </a:t>
            </a:r>
            <a:r>
              <a:rPr lang="en-US" sz="1600" dirty="0" smtClean="0">
                <a:latin typeface="Arial"/>
                <a:ea typeface="Calibri"/>
                <a:cs typeface="Calibri"/>
              </a:rPr>
              <a:t>                      </a:t>
            </a:r>
            <a:r>
              <a:rPr lang="ru-RU" sz="1600" dirty="0" smtClean="0">
                <a:latin typeface="Arial"/>
                <a:ea typeface="Calibri"/>
                <a:cs typeface="Calibri"/>
              </a:rPr>
              <a:t>студентка </a:t>
            </a:r>
            <a:r>
              <a:rPr lang="ru-RU" sz="1600" dirty="0">
                <a:latin typeface="Arial"/>
                <a:ea typeface="Calibri"/>
                <a:cs typeface="Calibri"/>
              </a:rPr>
              <a:t>гр. </a:t>
            </a:r>
            <a:r>
              <a:rPr lang="ru-RU" sz="1600" dirty="0" smtClean="0">
                <a:latin typeface="Arial"/>
                <a:ea typeface="Calibri"/>
                <a:cs typeface="Calibri"/>
              </a:rPr>
              <a:t>504010301/10101</a:t>
            </a:r>
            <a:r>
              <a:rPr lang="en-US" sz="1600" dirty="0" smtClean="0">
                <a:latin typeface="Arial"/>
                <a:ea typeface="Calibri"/>
                <a:cs typeface="Calibri"/>
              </a:rPr>
              <a:t>,  </a:t>
            </a:r>
            <a:r>
              <a:rPr lang="ru-RU" sz="1600" dirty="0" smtClean="0">
                <a:latin typeface="Arial"/>
                <a:ea typeface="Calibri"/>
                <a:cs typeface="Arial"/>
              </a:rPr>
              <a:t>Ю</a:t>
            </a:r>
            <a:r>
              <a:rPr lang="ru-RU" sz="1600" dirty="0">
                <a:latin typeface="Arial"/>
                <a:ea typeface="Calibri"/>
                <a:cs typeface="Arial"/>
              </a:rPr>
              <a:t>. В. </a:t>
            </a:r>
            <a:r>
              <a:rPr lang="ru-RU" sz="1600" dirty="0">
                <a:latin typeface="Arial"/>
                <a:ea typeface="Calibri"/>
                <a:cs typeface="Calibri"/>
              </a:rPr>
              <a:t>Ермолаева</a:t>
            </a:r>
            <a:endParaRPr lang="ru-RU" sz="1600" dirty="0"/>
          </a:p>
          <a:p>
            <a:pPr algn="l"/>
            <a:endParaRPr lang="ru-RU" sz="1600" dirty="0">
              <a:latin typeface="Arial"/>
              <a:ea typeface="Calibri"/>
              <a:cs typeface="Calibri"/>
            </a:endParaRPr>
          </a:p>
          <a:p>
            <a:pPr algn="l"/>
            <a:r>
              <a:rPr lang="ru-RU" sz="1600" b="1" dirty="0" smtClean="0">
                <a:latin typeface="Arial"/>
                <a:ea typeface="Calibri"/>
                <a:cs typeface="Calibri"/>
              </a:rPr>
              <a:t>Научный </a:t>
            </a:r>
            <a:r>
              <a:rPr lang="ru-RU" sz="1600" b="1" dirty="0">
                <a:latin typeface="Arial"/>
                <a:ea typeface="Calibri"/>
                <a:cs typeface="Calibri"/>
              </a:rPr>
              <a:t>руководитель</a:t>
            </a:r>
            <a:r>
              <a:rPr lang="ru-RU" sz="1600" b="1" dirty="0" smtClean="0">
                <a:latin typeface="Arial"/>
                <a:ea typeface="Calibri"/>
                <a:cs typeface="Calibri"/>
              </a:rPr>
              <a:t>:</a:t>
            </a:r>
            <a:r>
              <a:rPr lang="en-US" sz="1600" b="1" dirty="0" smtClean="0">
                <a:latin typeface="Arial"/>
                <a:ea typeface="Calibri"/>
                <a:cs typeface="Calibri"/>
              </a:rPr>
              <a:t>  </a:t>
            </a:r>
            <a:r>
              <a:rPr lang="ru-RU" sz="1600" dirty="0">
                <a:latin typeface="Arial"/>
                <a:ea typeface="Calibri"/>
                <a:cs typeface="Calibri"/>
              </a:rPr>
              <a:t> </a:t>
            </a:r>
            <a:r>
              <a:rPr lang="en-US" sz="1600" dirty="0"/>
              <a:t> </a:t>
            </a:r>
            <a:r>
              <a:rPr lang="en-US" sz="1600" dirty="0" smtClean="0"/>
              <a:t>  </a:t>
            </a:r>
            <a:r>
              <a:rPr lang="ru-RU" sz="1600" dirty="0" smtClean="0">
                <a:latin typeface="Arial"/>
                <a:ea typeface="+mn-lt"/>
                <a:cs typeface="+mn-lt"/>
              </a:rPr>
              <a:t>д</a:t>
            </a:r>
            <a:r>
              <a:rPr lang="ru-RU" sz="1600" dirty="0">
                <a:latin typeface="Arial"/>
                <a:ea typeface="+mn-lt"/>
                <a:cs typeface="+mn-lt"/>
              </a:rPr>
              <a:t>. ф.-м</a:t>
            </a:r>
            <a:r>
              <a:rPr lang="ru-RU" sz="1600" dirty="0" smtClean="0">
                <a:latin typeface="Arial"/>
                <a:ea typeface="+mn-lt"/>
                <a:cs typeface="+mn-lt"/>
              </a:rPr>
              <a:t>. н</a:t>
            </a:r>
            <a:r>
              <a:rPr lang="ru-RU" sz="1600" dirty="0">
                <a:latin typeface="Arial"/>
                <a:ea typeface="+mn-lt"/>
                <a:cs typeface="+mn-lt"/>
              </a:rPr>
              <a:t>., профессор </a:t>
            </a:r>
            <a:r>
              <a:rPr lang="ru-RU" sz="1600" dirty="0" err="1" smtClean="0">
                <a:latin typeface="Arial"/>
                <a:ea typeface="+mn-lt"/>
                <a:cs typeface="+mn-lt"/>
              </a:rPr>
              <a:t>ВШТМиМФ</a:t>
            </a:r>
            <a:r>
              <a:rPr lang="en-US" sz="1600" dirty="0" smtClean="0">
                <a:latin typeface="Arial"/>
                <a:ea typeface="+mn-lt"/>
                <a:cs typeface="+mn-lt"/>
              </a:rPr>
              <a:t>, </a:t>
            </a:r>
            <a:r>
              <a:rPr lang="ru-RU" sz="1600" dirty="0" smtClean="0">
                <a:latin typeface="Arial"/>
                <a:ea typeface="+mn-lt"/>
                <a:cs typeface="+mn-lt"/>
              </a:rPr>
              <a:t>В. А. Кузькин</a:t>
            </a:r>
            <a:endParaRPr lang="ru-RU" sz="1600" dirty="0">
              <a:latin typeface="Arial"/>
              <a:ea typeface="+mn-lt"/>
              <a:cs typeface="+mn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E30B606-9FD6-9E39-8CD5-0105FF972535}"/>
              </a:ext>
            </a:extLst>
          </p:cNvPr>
          <p:cNvSpPr txBox="1"/>
          <p:nvPr/>
        </p:nvSpPr>
        <p:spPr>
          <a:xfrm>
            <a:off x="817942" y="257330"/>
            <a:ext cx="8337253" cy="13234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000" dirty="0">
                <a:latin typeface="Arial"/>
                <a:ea typeface="+mn-lt"/>
                <a:cs typeface="+mn-lt"/>
              </a:rPr>
              <a:t>САНКТ-ПЕТЕРБУРГСКИЙ ПОЛИТЕХНИЧЕСКИЙ УНИВЕРСИТЕТ ПЕТРА ВЕЛИКОГО </a:t>
            </a:r>
            <a:endParaRPr lang="ru-RU" sz="2000" dirty="0">
              <a:latin typeface="Arial"/>
              <a:cs typeface="Calibri" panose="020F0502020204030204"/>
            </a:endParaRPr>
          </a:p>
          <a:p>
            <a:pPr algn="ctr"/>
            <a:r>
              <a:rPr lang="ru-RU" sz="2000" dirty="0">
                <a:latin typeface="Arial"/>
                <a:ea typeface="+mn-lt"/>
                <a:cs typeface="+mn-lt"/>
              </a:rPr>
              <a:t>Физико-механический институт </a:t>
            </a:r>
          </a:p>
          <a:p>
            <a:pPr algn="ctr"/>
            <a:r>
              <a:rPr lang="ru-RU" sz="2000" dirty="0">
                <a:latin typeface="Arial"/>
                <a:ea typeface="+mn-lt"/>
                <a:cs typeface="+mn-lt"/>
              </a:rPr>
              <a:t>Высшая школа теоретической механики и математической физики</a:t>
            </a:r>
            <a:endParaRPr lang="ru-RU" sz="2000" dirty="0">
              <a:latin typeface="Arial"/>
              <a:cs typeface="Calibri" panose="020F050202020403020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3C7FB1A-E89E-18FE-2332-CFE2EDB0DB43}"/>
              </a:ext>
            </a:extLst>
          </p:cNvPr>
          <p:cNvSpPr txBox="1"/>
          <p:nvPr/>
        </p:nvSpPr>
        <p:spPr>
          <a:xfrm>
            <a:off x="3575198" y="699976"/>
            <a:ext cx="20574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61FD068-87C6-6255-3AB7-373F0E1004FB}"/>
              </a:ext>
            </a:extLst>
          </p:cNvPr>
          <p:cNvSpPr txBox="1"/>
          <p:nvPr/>
        </p:nvSpPr>
        <p:spPr>
          <a:xfrm>
            <a:off x="3402419" y="6149163"/>
            <a:ext cx="2270051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dirty="0">
                <a:latin typeface="Arial"/>
                <a:cs typeface="Calibri"/>
              </a:rPr>
              <a:t>Санкт-Петербург</a:t>
            </a:r>
            <a:endParaRPr lang="ru-RU">
              <a:latin typeface="Arial"/>
              <a:cs typeface="Arial"/>
            </a:endParaRPr>
          </a:p>
          <a:p>
            <a:pPr algn="ctr"/>
            <a:r>
              <a:rPr lang="ru-RU" dirty="0">
                <a:latin typeface="Arial"/>
                <a:cs typeface="Calibri"/>
              </a:rPr>
              <a:t>2023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7130" y="4581128"/>
            <a:ext cx="1478686" cy="1478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436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2800" dirty="0">
                <a:solidFill>
                  <a:srgbClr val="0070C0"/>
                </a:solidFill>
              </a:rPr>
              <a:t>Поле перемещений </a:t>
            </a:r>
            <a:r>
              <a:rPr lang="ru-RU" sz="2800" dirty="0" smtClean="0">
                <a:solidFill>
                  <a:srgbClr val="0070C0"/>
                </a:solidFill>
              </a:rPr>
              <a:t>частиц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endParaRPr lang="ru-RU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395536" y="1268760"/>
                <a:ext cx="8229600" cy="5256584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ru-RU" sz="2000" dirty="0" smtClean="0"/>
                  <a:t>Выражение для поля перемещений частиц имеет вид </a:t>
                </a:r>
                <a:r>
                  <a:rPr lang="en-US" sz="2000" dirty="0" smtClean="0"/>
                  <a:t>[5]:</a:t>
                </a:r>
              </a:p>
              <a:p>
                <a:pPr marL="0" indent="0">
                  <a:buNone/>
                </a:pPr>
                <a:endParaRPr lang="en-US" sz="20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𝑢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en-US" sz="2000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𝜋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𝑚</m:t>
                          </m:r>
                        </m:den>
                      </m:f>
                      <m:nary>
                        <m:nary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b="0" i="1" smtClean="0"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𝜋</m:t>
                          </m:r>
                        </m:sup>
                        <m:e>
                          <m:f>
                            <m:f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d>
                                <m:dPr>
                                  <m:ctrlPr>
                                    <a:rPr lang="en-US" sz="20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000" b="0" i="0" smtClean="0">
                                      <a:latin typeface="Cambria Math"/>
                                    </a:rPr>
                                    <m:t>Ω</m:t>
                                  </m:r>
                                  <m:func>
                                    <m:funcPr>
                                      <m:ctrlPr>
                                        <a:rPr lang="en-US" sz="2000" b="0" i="1" smtClean="0">
                                          <a:latin typeface="Cambria Math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2000" b="0" i="0" smtClean="0">
                                          <a:latin typeface="Cambria Math"/>
                                        </a:rPr>
                                        <m:t>sin</m:t>
                                      </m:r>
                                    </m:fName>
                                    <m:e>
                                      <m:d>
                                        <m:dPr>
                                          <m:ctrlPr>
                                            <a:rPr lang="en-US" sz="2000" b="0" i="1" smtClean="0"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000" b="0" i="1" smtClean="0">
                                              <a:latin typeface="Cambria Math"/>
                                            </a:rPr>
                                            <m:t>𝜔</m:t>
                                          </m:r>
                                          <m:r>
                                            <a:rPr lang="en-US" sz="2000" b="0" i="1" smtClean="0">
                                              <a:latin typeface="Cambria Math"/>
                                            </a:rPr>
                                            <m:t>𝑡</m:t>
                                          </m:r>
                                        </m:e>
                                      </m:d>
                                      <m:r>
                                        <a:rPr lang="en-US" sz="2000" b="0" i="1" smtClean="0">
                                          <a:latin typeface="Cambria Math"/>
                                        </a:rPr>
                                        <m:t>−</m:t>
                                      </m:r>
                                      <m:r>
                                        <a:rPr lang="en-US" sz="2000" b="0" i="1" smtClean="0">
                                          <a:latin typeface="Cambria Math"/>
                                        </a:rPr>
                                        <m:t>𝜔</m:t>
                                      </m:r>
                                      <m:func>
                                        <m:funcPr>
                                          <m:ctrlPr>
                                            <a:rPr lang="en-US" sz="2000" b="0" i="1" smtClean="0">
                                              <a:latin typeface="Cambria Math"/>
                                            </a:rPr>
                                          </m:ctrlPr>
                                        </m:funcPr>
                                        <m:fNam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2000" b="0" i="0" smtClean="0">
                                              <a:latin typeface="Cambria Math"/>
                                            </a:rPr>
                                            <m:t>sin</m:t>
                                          </m:r>
                                        </m:fName>
                                        <m:e>
                                          <m:d>
                                            <m:dPr>
                                              <m:ctrlPr>
                                                <a:rPr lang="en-US" sz="2000" b="0" i="1" smtClean="0">
                                                  <a:latin typeface="Cambria Math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n-US" sz="2000" b="0" i="0" smtClean="0">
                                                  <a:latin typeface="Cambria Math"/>
                                                </a:rPr>
                                                <m:t>Ω</m:t>
                                              </m:r>
                                              <m:r>
                                                <a:rPr lang="en-US" sz="2000" b="0" i="1" smtClean="0">
                                                  <a:latin typeface="Cambria Math"/>
                                                </a:rPr>
                                                <m:t>𝑡</m:t>
                                              </m:r>
                                            </m:e>
                                          </m:d>
                                        </m:e>
                                      </m:func>
                                    </m:e>
                                  </m:func>
                                </m:e>
                              </m:d>
                              <m:r>
                                <a:rPr lang="en-US" sz="2000" b="0" i="1" smtClean="0">
                                  <a:latin typeface="Cambria Math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en-US" sz="2000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m:rPr>
                                      <m:sty m:val="p"/>
                                    </m:rPr>
                                    <a:rPr lang="en-US" sz="2000" b="0" i="0" smtClean="0">
                                      <a:latin typeface="Cambria Math"/>
                                    </a:rPr>
                                    <m:t>i</m:t>
                                  </m:r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𝜃</m:t>
                                  </m:r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𝑛</m:t>
                                  </m:r>
                                </m:sup>
                              </m:sSup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/>
                                </a:rPr>
                                <m:t>Ω</m:t>
                              </m:r>
                              <m:d>
                                <m:dPr>
                                  <m:ctrlPr>
                                    <a:rPr lang="en-US" sz="20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000" b="0" i="1" smtClean="0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000" b="0" i="0" smtClean="0">
                                          <a:latin typeface="Cambria Math"/>
                                        </a:rPr>
                                        <m:t>Ω</m:t>
                                      </m:r>
                                    </m:e>
                                    <m:sup>
                                      <m:r>
                                        <a:rPr lang="en-US" sz="2000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US" sz="2000" b="0" i="1" smtClean="0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b="0" i="1" smtClean="0">
                                          <a:latin typeface="Cambria Math"/>
                                        </a:rPr>
                                        <m:t>𝜔</m:t>
                                      </m:r>
                                    </m:e>
                                    <m:sup>
                                      <m:r>
                                        <a:rPr lang="en-US" sz="2000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</m:den>
                          </m:f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/>
                            </a:rPr>
                            <m:t>d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𝜃</m:t>
                          </m:r>
                          <m:r>
                            <a:rPr lang="en-US" sz="2000" b="0" i="0" smtClean="0">
                              <a:latin typeface="Cambria Math"/>
                            </a:rPr>
                            <m:t>.</m:t>
                          </m:r>
                        </m:e>
                      </m:nary>
                    </m:oMath>
                  </m:oMathPara>
                </a14:m>
                <a:endParaRPr lang="en-US" sz="2000" dirty="0" smtClean="0"/>
              </a:p>
              <a:p>
                <a:pPr marL="0" indent="0">
                  <a:buNone/>
                </a:pPr>
                <a:r>
                  <a:rPr lang="ru-RU" sz="2000" dirty="0"/>
                  <a:t>Здесь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>
                        <a:latin typeface="Cambria Math"/>
                      </a:rPr>
                      <m:t>Ω</m:t>
                    </m:r>
                    <m:d>
                      <m:dPr>
                        <m:ctrlPr>
                          <a:rPr lang="en-US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/>
                          </a:rPr>
                          <m:t>𝜃</m:t>
                        </m:r>
                      </m:e>
                    </m:d>
                    <m:r>
                      <a:rPr lang="en-US" sz="2000" i="1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000" i="1">
                            <a:latin typeface="Cambria Math"/>
                          </a:rPr>
                        </m:ctrlPr>
                      </m:radPr>
                      <m:deg/>
                      <m:e>
                        <m:sSubSup>
                          <m:sSubSup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𝜔</m:t>
                            </m:r>
                          </m:e>
                          <m:sub>
                            <m:r>
                              <a:rPr lang="en-US" sz="2000" i="1">
                                <a:latin typeface="Cambria Math"/>
                              </a:rPr>
                              <m:t>𝑐</m:t>
                            </m:r>
                          </m:sub>
                          <m:sup>
                            <m:r>
                              <a:rPr lang="en-US" sz="2000" i="1">
                                <a:latin typeface="Cambria Math"/>
                              </a:rPr>
                              <m:t>2</m:t>
                            </m:r>
                          </m:sup>
                        </m:sSubSup>
                        <m:r>
                          <a:rPr lang="en-US" sz="2000" i="1">
                            <a:latin typeface="Cambria Math"/>
                          </a:rPr>
                          <m:t>+4</m:t>
                        </m:r>
                        <m:func>
                          <m:func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funcPr>
                          <m:fName>
                            <m:sSubSup>
                              <m:sSubSupPr>
                                <m:ctrlPr>
                                  <a:rPr lang="en-US" sz="2000" i="1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sz="2000" i="1">
                                    <a:latin typeface="Cambria Math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/>
                                  </a:rPr>
                                  <m:t>𝑒</m:t>
                                </m:r>
                              </m:sub>
                              <m:sup>
                                <m:r>
                                  <a:rPr lang="en-US" sz="20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bSup>
                            <m:sSup>
                              <m:sSupPr>
                                <m:ctrlPr>
                                  <a:rPr lang="en-US" sz="20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latin typeface="Cambria Math"/>
                                  </a:rPr>
                                  <m:t>sin</m:t>
                                </m:r>
                              </m:e>
                              <m:sup>
                                <m:r>
                                  <a:rPr lang="en-US" sz="20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fName>
                          <m:e>
                            <m:f>
                              <m:fPr>
                                <m:ctrlPr>
                                  <a:rPr lang="en-US" sz="20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000" i="1">
                                    <a:latin typeface="Cambria Math"/>
                                  </a:rPr>
                                  <m:t>𝜃</m:t>
                                </m:r>
                              </m:num>
                              <m:den>
                                <m:r>
                                  <a:rPr lang="en-US" sz="2000" i="1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</m:e>
                        </m:func>
                      </m:e>
                    </m:rad>
                    <m:r>
                      <a:rPr lang="en-US" sz="2000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2000" dirty="0"/>
                  <a:t> </a:t>
                </a:r>
                <a:r>
                  <a:rPr lang="ru-RU" sz="2000" dirty="0"/>
                  <a:t>– дисперсионное соотношение</a:t>
                </a:r>
                <a:r>
                  <a:rPr lang="en-US" sz="2000" dirty="0"/>
                  <a:t>,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sz="2000" i="1">
                            <a:latin typeface="Cambria Math"/>
                          </a:rPr>
                          <m:t>𝜔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𝑐</m:t>
                        </m:r>
                      </m:sub>
                    </m:sSub>
                    <m:r>
                      <a:rPr lang="en-US" sz="2000" i="1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000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2000" i="1">
                            <a:latin typeface="Cambria Math"/>
                          </a:rPr>
                          <m:t>𝑑</m:t>
                        </m:r>
                        <m:r>
                          <a:rPr lang="en-US" sz="2000" i="1">
                            <a:latin typeface="Cambria Math"/>
                          </a:rPr>
                          <m:t>/</m:t>
                        </m:r>
                        <m:r>
                          <a:rPr lang="en-US" sz="2000" i="1">
                            <a:latin typeface="Cambria Math"/>
                          </a:rPr>
                          <m:t>𝑚</m:t>
                        </m:r>
                      </m:e>
                    </m:rad>
                  </m:oMath>
                </a14:m>
                <a:r>
                  <a:rPr lang="en-US" sz="2000" i="1" dirty="0">
                    <a:latin typeface="Cambria Math"/>
                  </a:rPr>
                  <a:t> </a:t>
                </a:r>
                <a:r>
                  <a:rPr lang="ru-RU" sz="2000" dirty="0" smtClean="0"/>
                  <a:t>– </a:t>
                </a:r>
                <a:r>
                  <a:rPr lang="ru-RU" sz="2000" dirty="0"/>
                  <a:t>частота отсечки</a:t>
                </a:r>
                <a:r>
                  <a:rPr lang="en-US" sz="2000" dirty="0"/>
                  <a:t>,</a:t>
                </a:r>
                <a:endParaRPr lang="en-US" sz="2000" i="1" dirty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𝜔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𝑒</m:t>
                        </m:r>
                      </m:sub>
                    </m:sSub>
                    <m:r>
                      <a:rPr lang="en-US" sz="2000" i="1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000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2000" i="1">
                            <a:latin typeface="Cambria Math"/>
                          </a:rPr>
                          <m:t>𝑐</m:t>
                        </m:r>
                        <m:r>
                          <a:rPr lang="en-US" sz="2000" i="1">
                            <a:latin typeface="Cambria Math"/>
                          </a:rPr>
                          <m:t>/</m:t>
                        </m:r>
                        <m:r>
                          <a:rPr lang="en-US" sz="2000" i="1">
                            <a:latin typeface="Cambria Math"/>
                          </a:rPr>
                          <m:t>𝑚</m:t>
                        </m:r>
                      </m:e>
                    </m:rad>
                  </m:oMath>
                </a14:m>
                <a:r>
                  <a:rPr lang="ru-RU" sz="2000" dirty="0"/>
                  <a:t> – собственная частота колебаний </a:t>
                </a:r>
                <a:r>
                  <a:rPr lang="ru-RU" sz="2000" dirty="0" smtClean="0"/>
                  <a:t>атома</a:t>
                </a:r>
                <a:endParaRPr lang="en-US" sz="2000" i="1" dirty="0">
                  <a:latin typeface="Cambria Math"/>
                </a:endParaRPr>
              </a:p>
              <a:p>
                <a:pPr marL="0" indent="0">
                  <a:buNone/>
                </a:pPr>
                <a:endParaRPr lang="ru-RU" sz="2000" dirty="0" smtClean="0"/>
              </a:p>
              <a:p>
                <a:pPr marL="0" indent="0">
                  <a:buNone/>
                </a:pPr>
                <a:endParaRPr lang="en-US" sz="2000" dirty="0" smtClean="0"/>
              </a:p>
              <a:p>
                <a:pPr marL="0" indent="0">
                  <a:buNone/>
                </a:pPr>
                <a:endParaRPr lang="ru-RU" sz="2000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5536" y="1268760"/>
                <a:ext cx="8229600" cy="5256584"/>
              </a:xfrm>
              <a:blipFill rotWithShape="1">
                <a:blip r:embed="rId2"/>
                <a:stretch>
                  <a:fillRect l="-815" t="-58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17977-30AE-4A2C-883D-BD944C3565B1}" type="slidenum">
              <a:rPr lang="ru-RU" smtClean="0"/>
              <a:t>10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5987781"/>
            <a:ext cx="74168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dirty="0" smtClean="0"/>
              <a:t>5.  </a:t>
            </a:r>
            <a:r>
              <a:rPr lang="en-US" dirty="0" err="1" smtClean="0"/>
              <a:t>Kuzkin</a:t>
            </a:r>
            <a:r>
              <a:rPr lang="en-US" dirty="0" smtClean="0"/>
              <a:t>, V. A.,  </a:t>
            </a:r>
            <a:r>
              <a:rPr lang="en-US" dirty="0" err="1" smtClean="0"/>
              <a:t>Krivtsov</a:t>
            </a:r>
            <a:r>
              <a:rPr lang="en-US" dirty="0" smtClean="0"/>
              <a:t>, A. M.  JMMP </a:t>
            </a:r>
            <a:r>
              <a:rPr lang="en-US" i="1" dirty="0" smtClean="0"/>
              <a:t>3</a:t>
            </a:r>
            <a:r>
              <a:rPr lang="en-US" dirty="0" smtClean="0"/>
              <a:t>(01n02), 1850004 (2018)</a:t>
            </a:r>
          </a:p>
        </p:txBody>
      </p:sp>
    </p:spTree>
    <p:extLst>
      <p:ext uri="{BB962C8B-B14F-4D97-AF65-F5344CB8AC3E}">
        <p14:creationId xmlns:p14="http://schemas.microsoft.com/office/powerpoint/2010/main" val="24281522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2800" dirty="0">
                <a:solidFill>
                  <a:srgbClr val="0070C0"/>
                </a:solidFill>
              </a:rPr>
              <a:t>Поле перемещений </a:t>
            </a:r>
            <a:r>
              <a:rPr lang="ru-RU" sz="2800" dirty="0" smtClean="0">
                <a:solidFill>
                  <a:srgbClr val="0070C0"/>
                </a:solidFill>
              </a:rPr>
              <a:t>частиц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endParaRPr lang="ru-RU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395536" y="1268760"/>
                <a:ext cx="8229600" cy="5256584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ru-RU" sz="2000" dirty="0" smtClean="0"/>
                  <a:t>Выражение для поля перемещений частиц имеет вид </a:t>
                </a:r>
                <a:r>
                  <a:rPr lang="en-US" sz="2000" dirty="0" smtClean="0"/>
                  <a:t>[1]:</a:t>
                </a:r>
              </a:p>
              <a:p>
                <a:pPr marL="0" indent="0">
                  <a:buNone/>
                </a:pPr>
                <a:endParaRPr lang="en-US" sz="20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𝑢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en-US" sz="2000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𝜋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𝑚</m:t>
                          </m:r>
                        </m:den>
                      </m:f>
                      <m:nary>
                        <m:nary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b="0" i="1" smtClean="0"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𝜋</m:t>
                          </m:r>
                        </m:sup>
                        <m:e>
                          <m:f>
                            <m:f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d>
                                <m:dPr>
                                  <m:ctrlPr>
                                    <a:rPr lang="en-US" sz="20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000" b="0" i="0" smtClean="0">
                                      <a:latin typeface="Cambria Math"/>
                                    </a:rPr>
                                    <m:t>Ω</m:t>
                                  </m:r>
                                  <m:func>
                                    <m:funcPr>
                                      <m:ctrlPr>
                                        <a:rPr lang="en-US" sz="2000" b="0" i="1" smtClean="0">
                                          <a:latin typeface="Cambria Math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2000" b="0" i="0" smtClean="0">
                                          <a:latin typeface="Cambria Math"/>
                                        </a:rPr>
                                        <m:t>sin</m:t>
                                      </m:r>
                                    </m:fName>
                                    <m:e>
                                      <m:d>
                                        <m:dPr>
                                          <m:ctrlPr>
                                            <a:rPr lang="en-US" sz="2000" b="0" i="1" smtClean="0"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000" b="0" i="1" smtClean="0">
                                              <a:latin typeface="Cambria Math"/>
                                            </a:rPr>
                                            <m:t>𝜔</m:t>
                                          </m:r>
                                          <m:r>
                                            <a:rPr lang="en-US" sz="2000" b="0" i="1" smtClean="0">
                                              <a:latin typeface="Cambria Math"/>
                                            </a:rPr>
                                            <m:t>𝑡</m:t>
                                          </m:r>
                                        </m:e>
                                      </m:d>
                                      <m:r>
                                        <a:rPr lang="en-US" sz="2000" b="0" i="1" smtClean="0">
                                          <a:latin typeface="Cambria Math"/>
                                        </a:rPr>
                                        <m:t>−</m:t>
                                      </m:r>
                                      <m:r>
                                        <a:rPr lang="en-US" sz="2000" b="0" i="1" smtClean="0">
                                          <a:latin typeface="Cambria Math"/>
                                        </a:rPr>
                                        <m:t>𝜔</m:t>
                                      </m:r>
                                      <m:func>
                                        <m:funcPr>
                                          <m:ctrlPr>
                                            <a:rPr lang="en-US" sz="2000" b="0" i="1" smtClean="0">
                                              <a:latin typeface="Cambria Math"/>
                                            </a:rPr>
                                          </m:ctrlPr>
                                        </m:funcPr>
                                        <m:fNam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2000" b="0" i="0" smtClean="0">
                                              <a:latin typeface="Cambria Math"/>
                                            </a:rPr>
                                            <m:t>sin</m:t>
                                          </m:r>
                                        </m:fName>
                                        <m:e>
                                          <m:d>
                                            <m:dPr>
                                              <m:ctrlPr>
                                                <a:rPr lang="en-US" sz="2000" b="0" i="1" smtClean="0">
                                                  <a:latin typeface="Cambria Math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n-US" sz="2000" b="0" i="0" smtClean="0">
                                                  <a:latin typeface="Cambria Math"/>
                                                </a:rPr>
                                                <m:t>Ω</m:t>
                                              </m:r>
                                              <m:r>
                                                <a:rPr lang="en-US" sz="2000" b="0" i="1" smtClean="0">
                                                  <a:latin typeface="Cambria Math"/>
                                                </a:rPr>
                                                <m:t>𝑡</m:t>
                                              </m:r>
                                            </m:e>
                                          </m:d>
                                        </m:e>
                                      </m:func>
                                    </m:e>
                                  </m:func>
                                </m:e>
                              </m:d>
                              <m:r>
                                <a:rPr lang="en-US" sz="2000" b="0" i="1" smtClean="0">
                                  <a:latin typeface="Cambria Math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en-US" sz="2000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m:rPr>
                                      <m:sty m:val="p"/>
                                    </m:rPr>
                                    <a:rPr lang="en-US" sz="2000" b="0" i="0" smtClean="0">
                                      <a:latin typeface="Cambria Math"/>
                                    </a:rPr>
                                    <m:t>i</m:t>
                                  </m:r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𝜃</m:t>
                                  </m:r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𝑛</m:t>
                                  </m:r>
                                </m:sup>
                              </m:sSup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/>
                                </a:rPr>
                                <m:t>Ω</m:t>
                              </m:r>
                              <m:d>
                                <m:dPr>
                                  <m:ctrlPr>
                                    <a:rPr lang="en-US" sz="20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000" b="0" i="1" smtClean="0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000" b="0" i="0" smtClean="0">
                                          <a:latin typeface="Cambria Math"/>
                                        </a:rPr>
                                        <m:t>Ω</m:t>
                                      </m:r>
                                    </m:e>
                                    <m:sup>
                                      <m:r>
                                        <a:rPr lang="en-US" sz="2000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US" sz="2000" b="0" i="1" smtClean="0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b="0" i="1" smtClean="0">
                                          <a:latin typeface="Cambria Math"/>
                                        </a:rPr>
                                        <m:t>𝜔</m:t>
                                      </m:r>
                                    </m:e>
                                    <m:sup>
                                      <m:r>
                                        <a:rPr lang="en-US" sz="2000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</m:den>
                          </m:f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/>
                            </a:rPr>
                            <m:t>d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𝜃</m:t>
                          </m:r>
                          <m:r>
                            <a:rPr lang="en-US" sz="2000" b="0" i="0" smtClean="0">
                              <a:latin typeface="Cambria Math"/>
                            </a:rPr>
                            <m:t>.</m:t>
                          </m:r>
                        </m:e>
                      </m:nary>
                    </m:oMath>
                  </m:oMathPara>
                </a14:m>
                <a:endParaRPr lang="en-US" sz="2000" dirty="0" smtClean="0"/>
              </a:p>
              <a:p>
                <a:pPr marL="0" indent="0">
                  <a:buNone/>
                </a:pPr>
                <a:r>
                  <a:rPr lang="ru-RU" sz="2000" dirty="0"/>
                  <a:t>Здесь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>
                        <a:latin typeface="Cambria Math"/>
                      </a:rPr>
                      <m:t>Ω</m:t>
                    </m:r>
                    <m:d>
                      <m:dPr>
                        <m:ctrlPr>
                          <a:rPr lang="en-US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/>
                          </a:rPr>
                          <m:t>𝜃</m:t>
                        </m:r>
                      </m:e>
                    </m:d>
                    <m:r>
                      <a:rPr lang="en-US" sz="2000" i="1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000" i="1">
                            <a:latin typeface="Cambria Math"/>
                          </a:rPr>
                        </m:ctrlPr>
                      </m:radPr>
                      <m:deg/>
                      <m:e>
                        <m:sSubSup>
                          <m:sSubSup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𝜔</m:t>
                            </m:r>
                          </m:e>
                          <m:sub>
                            <m:r>
                              <a:rPr lang="en-US" sz="2000" i="1">
                                <a:latin typeface="Cambria Math"/>
                              </a:rPr>
                              <m:t>𝑐</m:t>
                            </m:r>
                          </m:sub>
                          <m:sup>
                            <m:r>
                              <a:rPr lang="en-US" sz="2000" i="1">
                                <a:latin typeface="Cambria Math"/>
                              </a:rPr>
                              <m:t>2</m:t>
                            </m:r>
                          </m:sup>
                        </m:sSubSup>
                        <m:r>
                          <a:rPr lang="en-US" sz="2000" i="1">
                            <a:latin typeface="Cambria Math"/>
                          </a:rPr>
                          <m:t>+4</m:t>
                        </m:r>
                        <m:func>
                          <m:func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funcPr>
                          <m:fName>
                            <m:sSubSup>
                              <m:sSubSupPr>
                                <m:ctrlPr>
                                  <a:rPr lang="en-US" sz="2000" i="1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sz="2000" i="1">
                                    <a:latin typeface="Cambria Math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/>
                                  </a:rPr>
                                  <m:t>𝑒</m:t>
                                </m:r>
                              </m:sub>
                              <m:sup>
                                <m:r>
                                  <a:rPr lang="en-US" sz="20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bSup>
                            <m:sSup>
                              <m:sSupPr>
                                <m:ctrlPr>
                                  <a:rPr lang="en-US" sz="20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latin typeface="Cambria Math"/>
                                  </a:rPr>
                                  <m:t>sin</m:t>
                                </m:r>
                              </m:e>
                              <m:sup>
                                <m:r>
                                  <a:rPr lang="en-US" sz="20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fName>
                          <m:e>
                            <m:f>
                              <m:fPr>
                                <m:ctrlPr>
                                  <a:rPr lang="en-US" sz="20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000" i="1">
                                    <a:latin typeface="Cambria Math"/>
                                  </a:rPr>
                                  <m:t>𝜃</m:t>
                                </m:r>
                              </m:num>
                              <m:den>
                                <m:r>
                                  <a:rPr lang="en-US" sz="2000" i="1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</m:e>
                        </m:func>
                      </m:e>
                    </m:rad>
                    <m:r>
                      <a:rPr lang="en-US" sz="2000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2000" dirty="0"/>
                  <a:t> </a:t>
                </a:r>
                <a:r>
                  <a:rPr lang="ru-RU" sz="2000" dirty="0"/>
                  <a:t>– дисперсионное соотношение</a:t>
                </a:r>
                <a:r>
                  <a:rPr lang="en-US" sz="2000" dirty="0"/>
                  <a:t>,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ru-RU" sz="2000" i="1">
                            <a:latin typeface="Cambria Math"/>
                          </a:rPr>
                          <m:t>𝜔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𝑐</m:t>
                        </m:r>
                      </m:sub>
                    </m:sSub>
                    <m:r>
                      <a:rPr lang="en-US" sz="2000" i="1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000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2000" i="1">
                            <a:latin typeface="Cambria Math"/>
                          </a:rPr>
                          <m:t>𝑑</m:t>
                        </m:r>
                        <m:r>
                          <a:rPr lang="en-US" sz="2000" i="1">
                            <a:latin typeface="Cambria Math"/>
                          </a:rPr>
                          <m:t>/</m:t>
                        </m:r>
                        <m:r>
                          <a:rPr lang="en-US" sz="2000" i="1">
                            <a:latin typeface="Cambria Math"/>
                          </a:rPr>
                          <m:t>𝑚</m:t>
                        </m:r>
                      </m:e>
                    </m:rad>
                  </m:oMath>
                </a14:m>
                <a:r>
                  <a:rPr lang="en-US" sz="2000" i="1" dirty="0">
                    <a:latin typeface="Cambria Math"/>
                  </a:rPr>
                  <a:t> </a:t>
                </a:r>
                <a:r>
                  <a:rPr lang="ru-RU" sz="2000" dirty="0" smtClean="0"/>
                  <a:t>– </a:t>
                </a:r>
                <a:r>
                  <a:rPr lang="ru-RU" sz="2000" dirty="0"/>
                  <a:t>частота отсечки</a:t>
                </a:r>
                <a:r>
                  <a:rPr lang="en-US" sz="2000" dirty="0"/>
                  <a:t>,</a:t>
                </a:r>
                <a:endParaRPr lang="en-US" sz="2000" i="1" dirty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𝜔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𝑒</m:t>
                        </m:r>
                      </m:sub>
                    </m:sSub>
                    <m:r>
                      <a:rPr lang="en-US" sz="2000" i="1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000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2000" i="1">
                            <a:latin typeface="Cambria Math"/>
                          </a:rPr>
                          <m:t>𝑐</m:t>
                        </m:r>
                        <m:r>
                          <a:rPr lang="en-US" sz="2000" i="1">
                            <a:latin typeface="Cambria Math"/>
                          </a:rPr>
                          <m:t>/</m:t>
                        </m:r>
                        <m:r>
                          <a:rPr lang="en-US" sz="2000" i="1">
                            <a:latin typeface="Cambria Math"/>
                          </a:rPr>
                          <m:t>𝑚</m:t>
                        </m:r>
                      </m:e>
                    </m:rad>
                  </m:oMath>
                </a14:m>
                <a:r>
                  <a:rPr lang="ru-RU" sz="2000" dirty="0"/>
                  <a:t> – собственная частота колебаний </a:t>
                </a:r>
                <a:r>
                  <a:rPr lang="ru-RU" sz="2000" dirty="0" smtClean="0"/>
                  <a:t>атома</a:t>
                </a:r>
                <a:endParaRPr lang="en-US" sz="2000" i="1" dirty="0">
                  <a:latin typeface="Cambria Math"/>
                </a:endParaRPr>
              </a:p>
              <a:p>
                <a:pPr marL="0" indent="0">
                  <a:buNone/>
                </a:pPr>
                <a:r>
                  <a:rPr lang="ru-RU" sz="2000" dirty="0" smtClean="0"/>
                  <a:t>Перепишем выражение для поля перемещений: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𝑢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=</m:t>
                    </m:r>
                    <m:sSubSup>
                      <m:sSubSupPr>
                        <m:ctrlP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𝑢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𝑛</m:t>
                        </m:r>
                      </m:sub>
                      <m:sup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𝜔</m:t>
                        </m:r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)</m:t>
                        </m:r>
                      </m:sup>
                    </m:sSubSup>
                    <m:r>
                      <a:rPr lang="en-US" sz="2000" b="0" i="1" smtClean="0">
                        <a:latin typeface="Cambria Math"/>
                      </a:rPr>
                      <m:t>+</m:t>
                    </m:r>
                    <m:sSubSup>
                      <m:sSubSupPr>
                        <m:ctrlPr>
                          <a:rPr lang="en-US" sz="2000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000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</a:rPr>
                          <m:t>𝑢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</a:rPr>
                          <m:t>𝑛</m:t>
                        </m:r>
                      </m:sub>
                      <m:sup>
                        <m:r>
                          <a:rPr lang="en-US" sz="2000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sz="200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</a:rPr>
                          <m:t>Ω</m:t>
                        </m:r>
                        <m:r>
                          <a:rPr lang="en-US" sz="2000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</a:rPr>
                          <m:t>)</m:t>
                        </m:r>
                      </m:sup>
                    </m:sSubSup>
                  </m:oMath>
                </a14:m>
                <a:r>
                  <a:rPr lang="en-US" sz="2000" dirty="0" smtClean="0"/>
                  <a:t>,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𝑢</m:t>
                        </m:r>
                      </m:e>
                      <m:sub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𝑛</m:t>
                        </m:r>
                      </m:sub>
                      <m:sup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𝜔</m:t>
                        </m:r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)</m:t>
                        </m:r>
                      </m:sup>
                    </m:sSubSup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𝐹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func>
                          <m:funcPr>
                            <m:ctrlP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sin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20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0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𝜔</m:t>
                                </m:r>
                                <m:r>
                                  <a:rPr lang="en-US" sz="20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𝑡</m:t>
                                </m:r>
                              </m:e>
                            </m:d>
                          </m:e>
                        </m:func>
                      </m:num>
                      <m:den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𝜋</m:t>
                        </m:r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𝑚</m:t>
                        </m:r>
                      </m:den>
                    </m:f>
                    <m:nary>
                      <m:naryPr>
                        <m:ctrlP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0</m:t>
                        </m:r>
                      </m:sub>
                      <m:sup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𝜋</m:t>
                        </m:r>
                      </m:sup>
                      <m:e>
                        <m:f>
                          <m:fPr>
                            <m:ctrlP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0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0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m:rPr>
                                    <m:sty m:val="p"/>
                                  </m:rPr>
                                  <a:rPr lang="en-US" sz="2000" b="0" i="0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i</m:t>
                                </m:r>
                                <m:r>
                                  <a:rPr lang="en-US" sz="20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𝜃</m:t>
                                </m:r>
                                <m:r>
                                  <a:rPr lang="en-US" sz="20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𝑛</m:t>
                                </m:r>
                              </m:sup>
                            </m:sSup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d</m:t>
                            </m:r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𝜃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0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sz="2000" b="0" i="0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Ω</m:t>
                                </m:r>
                              </m:e>
                              <m:sup>
                                <m:r>
                                  <a:rPr lang="en-US" sz="20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sz="20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0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𝜔</m:t>
                                </m:r>
                              </m:e>
                              <m:sup>
                                <m:r>
                                  <a:rPr lang="en-US" sz="20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nary>
                  </m:oMath>
                </a14:m>
                <a:r>
                  <a:rPr lang="ru-RU" sz="2000" i="1" dirty="0" smtClean="0"/>
                  <a:t> </a:t>
                </a:r>
                <a:r>
                  <a:rPr lang="ru-RU" sz="2000" dirty="0" smtClean="0"/>
                  <a:t> – вклад</a:t>
                </a:r>
                <a:r>
                  <a:rPr lang="en-US" sz="2000" dirty="0" smtClean="0"/>
                  <a:t>, </a:t>
                </a:r>
                <a:r>
                  <a:rPr lang="ru-RU" sz="2000" dirty="0" smtClean="0"/>
                  <a:t>соответствующий вынужденным колебаниям</a:t>
                </a:r>
                <a:endParaRPr lang="ru-RU" sz="2000" i="1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000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</a:rPr>
                          <m:t>𝑢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</a:rPr>
                          <m:t>𝑛</m:t>
                        </m:r>
                      </m:sub>
                      <m:sup>
                        <m:r>
                          <a:rPr lang="en-US" sz="2000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sz="200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</a:rPr>
                          <m:t>Ω</m:t>
                        </m:r>
                        <m:r>
                          <a:rPr lang="en-US" sz="2000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</a:rPr>
                          <m:t>)</m:t>
                        </m:r>
                      </m:sup>
                    </m:sSubSup>
                    <m:r>
                      <a:rPr lang="en-US" sz="2000" i="1">
                        <a:solidFill>
                          <a:schemeClr val="tx2">
                            <a:lumMod val="75000"/>
                          </a:schemeClr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000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𝐹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en-US" sz="2000" b="0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</a:rPr>
                          <m:t>𝜔</m:t>
                        </m:r>
                      </m:num>
                      <m:den>
                        <m:r>
                          <a:rPr lang="en-US" sz="2000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</a:rPr>
                          <m:t>2</m:t>
                        </m:r>
                        <m:r>
                          <a:rPr lang="en-US" sz="2000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</a:rPr>
                          <m:t>𝜋</m:t>
                        </m:r>
                        <m:r>
                          <a:rPr lang="en-US" sz="2000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</a:rPr>
                          <m:t>𝑚</m:t>
                        </m:r>
                      </m:den>
                    </m:f>
                    <m:nary>
                      <m:naryPr>
                        <m:ctrlPr>
                          <a:rPr lang="en-US" sz="2000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000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</a:rPr>
                          <m:t>0</m:t>
                        </m:r>
                      </m:sub>
                      <m:sup>
                        <m:r>
                          <a:rPr lang="en-US" sz="2000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</a:rPr>
                          <m:t>2</m:t>
                        </m:r>
                        <m:r>
                          <a:rPr lang="en-US" sz="2000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</a:rPr>
                          <m:t>𝜋</m:t>
                        </m:r>
                      </m:sup>
                      <m:e>
                        <m:f>
                          <m:fPr>
                            <m:ctrlPr>
                              <a:rPr lang="en-US" sz="2000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000" i="1">
                                    <a:solidFill>
                                      <a:schemeClr val="tx2">
                                        <a:lumMod val="75000"/>
                                      </a:schemeClr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000" i="1">
                                    <a:solidFill>
                                      <a:schemeClr val="tx2">
                                        <a:lumMod val="75000"/>
                                      </a:schemeClr>
                                    </a:solidFill>
                                    <a:latin typeface="Cambria Math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solidFill>
                                      <a:schemeClr val="tx2">
                                        <a:lumMod val="75000"/>
                                      </a:schemeClr>
                                    </a:solidFill>
                                    <a:latin typeface="Cambria Math"/>
                                  </a:rPr>
                                  <m:t>i</m:t>
                                </m:r>
                                <m:r>
                                  <a:rPr lang="en-US" sz="2000" i="1">
                                    <a:solidFill>
                                      <a:schemeClr val="tx2">
                                        <a:lumMod val="75000"/>
                                      </a:schemeClr>
                                    </a:solidFill>
                                    <a:latin typeface="Cambria Math"/>
                                  </a:rPr>
                                  <m:t>𝜃</m:t>
                                </m:r>
                                <m:r>
                                  <a:rPr lang="en-US" sz="2000" i="1">
                                    <a:solidFill>
                                      <a:schemeClr val="tx2">
                                        <a:lumMod val="75000"/>
                                      </a:schemeClr>
                                    </a:solidFill>
                                    <a:latin typeface="Cambria Math"/>
                                  </a:rPr>
                                  <m:t>𝑛</m:t>
                                </m:r>
                              </m:sup>
                            </m:sSup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sin</m:t>
                            </m:r>
                            <m:r>
                              <a:rPr lang="en-US" sz="2000" b="0" i="0" smtClean="0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 </m:t>
                            </m:r>
                            <m:d>
                              <m:dPr>
                                <m:ctrlPr>
                                  <a:rPr lang="en-US" sz="2000" b="0" i="1" smtClean="0">
                                    <a:solidFill>
                                      <a:schemeClr val="tx2">
                                        <a:lumMod val="75000"/>
                                      </a:schemeClr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n-US" sz="2000" b="0" i="0" smtClean="0">
                                    <a:solidFill>
                                      <a:schemeClr val="tx2">
                                        <a:lumMod val="75000"/>
                                      </a:schemeClr>
                                    </a:solidFill>
                                    <a:latin typeface="Cambria Math"/>
                                  </a:rPr>
                                  <m:t>Ω</m:t>
                                </m:r>
                                <m:r>
                                  <a:rPr lang="en-US" sz="2000" b="0" i="1" smtClean="0">
                                    <a:solidFill>
                                      <a:schemeClr val="tx2">
                                        <a:lumMod val="75000"/>
                                      </a:schemeClr>
                                    </a:solidFill>
                                    <a:latin typeface="Cambria Math"/>
                                  </a:rPr>
                                  <m:t>𝑡</m:t>
                                </m:r>
                              </m:e>
                            </m:d>
                            <m:r>
                              <m:rPr>
                                <m:sty m:val="p"/>
                              </m:rPr>
                              <a:rPr lang="en-US" sz="2000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d</m:t>
                            </m:r>
                            <m:r>
                              <a:rPr lang="en-US" sz="2000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𝜃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000" i="1">
                                    <a:solidFill>
                                      <a:schemeClr val="tx2">
                                        <a:lumMod val="75000"/>
                                      </a:schemeClr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sz="2000" b="0" i="0" smtClean="0">
                                    <a:solidFill>
                                      <a:schemeClr val="tx2">
                                        <a:lumMod val="75000"/>
                                      </a:schemeClr>
                                    </a:solidFill>
                                    <a:latin typeface="Cambria Math"/>
                                  </a:rPr>
                                  <m:t>Ω</m:t>
                                </m:r>
                                <m:r>
                                  <a:rPr lang="en-US" sz="2000" b="0" i="1" smtClean="0">
                                    <a:solidFill>
                                      <a:schemeClr val="tx2">
                                        <a:lumMod val="75000"/>
                                      </a:schemeClr>
                                    </a:solidFill>
                                    <a:latin typeface="Cambria Math"/>
                                  </a:rPr>
                                  <m:t>(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solidFill>
                                      <a:schemeClr val="tx2">
                                        <a:lumMod val="75000"/>
                                      </a:schemeClr>
                                    </a:solidFill>
                                    <a:latin typeface="Cambria Math"/>
                                  </a:rPr>
                                  <m:t>Ω</m:t>
                                </m:r>
                              </m:e>
                              <m:sup>
                                <m:r>
                                  <a:rPr lang="en-US" sz="2000" i="1">
                                    <a:solidFill>
                                      <a:schemeClr val="tx2">
                                        <a:lumMod val="75000"/>
                                      </a:schemeClr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000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sz="2000" i="1">
                                    <a:solidFill>
                                      <a:schemeClr val="tx2">
                                        <a:lumMod val="75000"/>
                                      </a:schemeClr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000" i="1">
                                    <a:solidFill>
                                      <a:schemeClr val="tx2">
                                        <a:lumMod val="75000"/>
                                      </a:schemeClr>
                                    </a:solidFill>
                                    <a:latin typeface="Cambria Math"/>
                                  </a:rPr>
                                  <m:t>𝜔</m:t>
                                </m:r>
                              </m:e>
                              <m:sup>
                                <m:r>
                                  <a:rPr lang="en-US" sz="2000" i="1">
                                    <a:solidFill>
                                      <a:schemeClr val="tx2">
                                        <a:lumMod val="75000"/>
                                      </a:schemeClr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000" b="0" i="1" smtClean="0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)</m:t>
                            </m:r>
                          </m:den>
                        </m:f>
                      </m:e>
                    </m:nary>
                  </m:oMath>
                </a14:m>
                <a:r>
                  <a:rPr lang="ru-RU" sz="2000" i="1" dirty="0"/>
                  <a:t> </a:t>
                </a:r>
                <a:r>
                  <a:rPr lang="ru-RU" sz="2000" dirty="0"/>
                  <a:t> – вклад</a:t>
                </a:r>
                <a:r>
                  <a:rPr lang="en-US" sz="2000" dirty="0"/>
                  <a:t>, </a:t>
                </a:r>
                <a:r>
                  <a:rPr lang="ru-RU" sz="2000" dirty="0"/>
                  <a:t>соответствующий </a:t>
                </a:r>
                <a:r>
                  <a:rPr lang="ru-RU" sz="2000" dirty="0" smtClean="0"/>
                  <a:t>собственным возмущениям</a:t>
                </a:r>
                <a:endParaRPr lang="ru-RU" sz="2000" i="1" dirty="0"/>
              </a:p>
              <a:p>
                <a:pPr marL="0" indent="0">
                  <a:buNone/>
                </a:pPr>
                <a:endParaRPr lang="ru-RU" sz="2000" dirty="0" smtClean="0"/>
              </a:p>
              <a:p>
                <a:pPr marL="0" indent="0">
                  <a:buNone/>
                </a:pPr>
                <a:endParaRPr lang="en-US" sz="2000" dirty="0" smtClean="0"/>
              </a:p>
              <a:p>
                <a:pPr marL="0" indent="0">
                  <a:buNone/>
                </a:pPr>
                <a:endParaRPr lang="ru-RU" sz="2000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5536" y="1268760"/>
                <a:ext cx="8229600" cy="5256584"/>
              </a:xfrm>
              <a:blipFill rotWithShape="1">
                <a:blip r:embed="rId2"/>
                <a:stretch>
                  <a:fillRect l="-815" t="-116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17977-30AE-4A2C-883D-BD944C3565B1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14631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2400" dirty="0" smtClean="0">
                <a:solidFill>
                  <a:srgbClr val="0070C0"/>
                </a:solidFill>
              </a:rPr>
              <a:t>Вклад</a:t>
            </a:r>
            <a:r>
              <a:rPr lang="en-US" sz="2400" dirty="0" smtClean="0">
                <a:solidFill>
                  <a:srgbClr val="0070C0"/>
                </a:solidFill>
              </a:rPr>
              <a:t>, </a:t>
            </a:r>
            <a:r>
              <a:rPr lang="ru-RU" sz="2400" dirty="0" smtClean="0">
                <a:solidFill>
                  <a:srgbClr val="0070C0"/>
                </a:solidFill>
              </a:rPr>
              <a:t>соответствующий собственным возмущениям</a:t>
            </a:r>
            <a:endParaRPr lang="ru-RU" sz="2400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68760"/>
                <a:ext cx="8229600" cy="5112568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latin typeface="Cambria Math"/>
                          </a:rPr>
                          <m:t>𝑢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𝑛</m:t>
                        </m:r>
                      </m:sub>
                      <m:sup>
                        <m:r>
                          <a:rPr lang="en-US" sz="2400" b="0" i="0" smtClean="0">
                            <a:latin typeface="Cambria Math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/>
                          </a:rPr>
                          <m:t>Ω</m:t>
                        </m:r>
                        <m:r>
                          <a:rPr lang="en-US" sz="2400" b="0" i="1" smtClean="0">
                            <a:latin typeface="Cambria Math"/>
                          </a:rPr>
                          <m:t>)</m:t>
                        </m:r>
                      </m:sup>
                    </m:sSubSup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sSubSup>
                      <m:sSubSupPr>
                        <m:ctrlPr>
                          <a:rPr lang="en-US" sz="24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400" i="1">
                            <a:latin typeface="Cambria Math"/>
                          </a:rPr>
                          <m:t>𝑢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𝑛</m:t>
                        </m:r>
                        <m:r>
                          <a:rPr lang="en-US" sz="2400" b="0" i="0" smtClean="0">
                            <a:latin typeface="Cambria Math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/>
                          </a:rPr>
                          <m:t>st</m:t>
                        </m:r>
                      </m:sub>
                      <m:sup>
                        <m:r>
                          <a:rPr lang="en-US" sz="2400">
                            <a:latin typeface="Cambria Math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sz="2400">
                            <a:latin typeface="Cambria Math"/>
                          </a:rPr>
                          <m:t>Ω</m:t>
                        </m:r>
                        <m:r>
                          <a:rPr lang="en-US" sz="2400" i="1">
                            <a:latin typeface="Cambria Math"/>
                          </a:rPr>
                          <m:t>)</m:t>
                        </m:r>
                      </m:sup>
                    </m:sSubSup>
                    <m:r>
                      <a:rPr lang="en-US" sz="2400" b="0" i="0" smtClean="0">
                        <a:latin typeface="Cambria Math"/>
                      </a:rPr>
                      <m:t>+</m:t>
                    </m:r>
                    <m:sSubSup>
                      <m:sSubSupPr>
                        <m:ctrlPr>
                          <a:rPr lang="en-US" sz="24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400" i="1">
                            <a:latin typeface="Cambria Math"/>
                          </a:rPr>
                          <m:t>𝑢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𝑛</m:t>
                        </m:r>
                        <m:r>
                          <a:rPr lang="en-US" sz="2400" i="0">
                            <a:latin typeface="Cambria Math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/>
                          </a:rPr>
                          <m:t>cr</m:t>
                        </m:r>
                      </m:sub>
                      <m:sup>
                        <m:r>
                          <a:rPr lang="en-US" sz="2400" i="0">
                            <a:latin typeface="Cambria Math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sz="2400">
                            <a:latin typeface="Cambria Math"/>
                          </a:rPr>
                          <m:t>Ω</m:t>
                        </m:r>
                        <m:r>
                          <a:rPr lang="en-US" sz="2400" i="1">
                            <a:latin typeface="Cambria Math"/>
                          </a:rPr>
                          <m:t>)</m:t>
                        </m:r>
                      </m:sup>
                    </m:sSubSup>
                  </m:oMath>
                </a14:m>
                <a:r>
                  <a:rPr lang="en-US" sz="2400" dirty="0" smtClean="0">
                    <a:latin typeface="Arial" pitchFamily="34" charset="0"/>
                    <a:cs typeface="Arial" pitchFamily="34" charset="0"/>
                  </a:rPr>
                  <a:t>,</a:t>
                </a:r>
                <a:endParaRPr lang="ru-RU" sz="2400" dirty="0" smtClean="0">
                  <a:latin typeface="Arial" pitchFamily="34" charset="0"/>
                  <a:cs typeface="Arial" pitchFamily="34" charset="0"/>
                </a:endParaRPr>
              </a:p>
              <a:p>
                <a:pPr marL="0" indent="0" algn="ctr">
                  <a:buNone/>
                </a:pPr>
                <a:endParaRPr lang="ru-RU" sz="2400" dirty="0" smtClean="0">
                  <a:latin typeface="Arial" pitchFamily="34" charset="0"/>
                  <a:cs typeface="Arial" pitchFamily="34" charset="0"/>
                </a:endParaRPr>
              </a:p>
              <a:p>
                <a:pPr marL="0" indent="0">
                  <a:buNone/>
                </a:pPr>
                <a:r>
                  <a:rPr lang="ru-RU" sz="1600" dirty="0" smtClean="0">
                    <a:latin typeface="Arial" pitchFamily="34" charset="0"/>
                    <a:cs typeface="Arial" pitchFamily="34" charset="0"/>
                  </a:rPr>
                  <a:t>Вклад от стационарной точки</a:t>
                </a:r>
                <a:r>
                  <a:rPr lang="en-US" sz="16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ru-RU" sz="1800" dirty="0" smtClean="0">
                    <a:latin typeface="Arial" pitchFamily="34" charset="0"/>
                    <a:cs typeface="Arial" pitchFamily="34" charset="0"/>
                  </a:rPr>
                  <a:t>(</a:t>
                </a:r>
                <a:r>
                  <a:rPr lang="ru-RU" sz="1800" dirty="0" smtClean="0"/>
                  <a:t>использован метод</a:t>
                </a:r>
                <a:r>
                  <a:rPr lang="en-US" sz="1800" dirty="0" smtClean="0"/>
                  <a:t>, </a:t>
                </a:r>
                <a:r>
                  <a:rPr lang="ru-RU" sz="1800" dirty="0"/>
                  <a:t>предложенный в </a:t>
                </a:r>
                <a:r>
                  <a:rPr lang="ru-RU" sz="1800" dirty="0" smtClean="0"/>
                  <a:t>статье</a:t>
                </a:r>
                <a:r>
                  <a:rPr lang="en-US" sz="1800" dirty="0" smtClean="0"/>
                  <a:t> [</a:t>
                </a:r>
                <a:r>
                  <a:rPr lang="ru-RU" sz="1800" dirty="0" smtClean="0"/>
                  <a:t>6</a:t>
                </a:r>
                <a:r>
                  <a:rPr lang="en-US" sz="1800" dirty="0" smtClean="0"/>
                  <a:t>] </a:t>
                </a:r>
                <a:r>
                  <a:rPr lang="ru-RU" sz="1800" dirty="0" smtClean="0"/>
                  <a:t>для цепочки Гука без упругого основания)</a:t>
                </a:r>
                <a:r>
                  <a:rPr lang="ru-RU" sz="1800" dirty="0" smtClean="0">
                    <a:latin typeface="Arial" pitchFamily="34" charset="0"/>
                    <a:cs typeface="Arial" pitchFamily="34" charset="0"/>
                  </a:rPr>
                  <a:t>:</a:t>
                </a:r>
                <a:endParaRPr lang="en-US" sz="24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800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1800" i="1">
                              <a:latin typeface="Cambria Math"/>
                            </a:rPr>
                            <m:t>𝑢</m:t>
                          </m:r>
                        </m:e>
                        <m:sub>
                          <m:r>
                            <a:rPr lang="en-US" sz="1800" i="1">
                              <a:latin typeface="Cambria Math"/>
                            </a:rPr>
                            <m:t>𝑛</m:t>
                          </m:r>
                          <m:r>
                            <a:rPr lang="en-US" sz="1800">
                              <a:latin typeface="Cambria Math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sz="1800">
                              <a:latin typeface="Cambria Math"/>
                            </a:rPr>
                            <m:t>st</m:t>
                          </m:r>
                        </m:sub>
                        <m:sup>
                          <m:r>
                            <a:rPr lang="en-US" sz="1800">
                              <a:latin typeface="Cambria Math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en-US" sz="1800">
                              <a:latin typeface="Cambria Math"/>
                            </a:rPr>
                            <m:t>Ω</m:t>
                          </m:r>
                          <m:r>
                            <a:rPr lang="en-US" sz="1800" i="1">
                              <a:latin typeface="Cambria Math"/>
                            </a:rPr>
                            <m:t>)</m:t>
                          </m:r>
                        </m:sup>
                      </m:sSubSup>
                      <m:r>
                        <a:rPr lang="en-US" sz="1400" i="1">
                          <a:latin typeface="Cambria Math"/>
                          <a:ea typeface="Cambria Math"/>
                        </a:rPr>
                        <m:t>≅</m:t>
                      </m:r>
                      <m:f>
                        <m:fPr>
                          <m:ctrlPr>
                            <a:rPr lang="en-US" sz="14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/>
                                  <a:ea typeface="Cambria Math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𝜔</m:t>
                          </m:r>
                          <m: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𝐻</m:t>
                          </m:r>
                          <m:d>
                            <m:dPr>
                              <m:ctrlPr>
                                <a:rPr lang="en-US" sz="1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18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SupPr>
                                <m:e>
                                  <m:acc>
                                    <m:accPr>
                                      <m:chr m:val="̃"/>
                                      <m:ctrlPr>
                                        <a:rPr lang="en-US" sz="1400" b="0" i="1" smtClean="0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1400" b="0" i="1" smtClean="0">
                                          <a:latin typeface="Cambria Math"/>
                                          <a:ea typeface="Cambria Math"/>
                                        </a:rPr>
                                        <m:t>𝑣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/>
                                    </a:rPr>
                                    <m:t>𝑔</m:t>
                                  </m:r>
                                </m:sub>
                                <m:sup>
                                  <m:r>
                                    <a:rPr lang="en-US" sz="1800" b="0" i="1" smtClean="0">
                                      <a:latin typeface="Cambria Math"/>
                                    </a:rPr>
                                    <m:t>𝑚</m:t>
                                  </m:r>
                                </m:sup>
                              </m:sSubSup>
                              <m:r>
                                <a:rPr lang="en-US" sz="1800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1800" b="0" i="1" smtClean="0">
                                  <a:latin typeface="Cambria Math"/>
                                </a:rPr>
                                <m:t>𝑤</m:t>
                              </m:r>
                            </m:e>
                          </m:d>
                        </m:num>
                        <m:den>
                          <m: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𝑚</m:t>
                          </m:r>
                          <m:rad>
                            <m:radPr>
                              <m:degHide m:val="on"/>
                              <m:ctrlPr>
                                <a:rPr lang="en-US" sz="1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4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  <m:r>
                                <a:rPr lang="en-US" sz="1400" b="0" i="1" smtClean="0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  <m:sSub>
                                <m:sSubPr>
                                  <m:ctrlPr>
                                    <a:rPr lang="en-US" sz="14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0" i="1" smtClean="0">
                                      <a:latin typeface="Cambria Math"/>
                                      <a:ea typeface="Cambria Math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sz="1400" b="0" i="1" smtClean="0">
                                      <a:latin typeface="Cambria Math"/>
                                      <a:ea typeface="Cambria Math"/>
                                    </a:rPr>
                                    <m:t>𝑒</m:t>
                                  </m:r>
                                </m:sub>
                              </m:sSub>
                              <m:r>
                                <a:rPr lang="en-US" sz="1400" b="0" i="1" smtClean="0">
                                  <a:latin typeface="Cambria Math"/>
                                  <a:ea typeface="Cambria Math"/>
                                </a:rPr>
                                <m:t>𝑡</m:t>
                              </m:r>
                            </m:e>
                          </m:rad>
                        </m:den>
                      </m:f>
                      <m:r>
                        <m:rPr>
                          <m:sty m:val="p"/>
                        </m:rPr>
                        <a:rPr lang="en-US" sz="1400" b="0" i="0" smtClean="0">
                          <a:latin typeface="Cambria Math"/>
                          <a:ea typeface="Cambria Math"/>
                        </a:rPr>
                        <m:t>Im</m:t>
                      </m:r>
                      <m:d>
                        <m:dPr>
                          <m:ctrlPr>
                            <a:rPr lang="en-US" sz="14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1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sz="1400" b="0" i="1" smtClean="0">
                                  <a:latin typeface="Cambria Math"/>
                                  <a:ea typeface="Cambria Math"/>
                                </a:rPr>
                                <m:t>𝑗</m:t>
                              </m:r>
                              <m:r>
                                <a:rPr lang="en-US" sz="1400" b="0" i="1" smtClean="0">
                                  <a:latin typeface="Cambria Math"/>
                                  <a:ea typeface="Cambria Math"/>
                                </a:rPr>
                                <m:t>=1,2</m:t>
                              </m:r>
                            </m:sub>
                            <m:sup/>
                            <m:e>
                              <m:f>
                                <m:fPr>
                                  <m:ctrlPr>
                                    <a:rPr lang="en-US" sz="14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1400" b="0" i="1" smtClean="0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400" b="0" i="1" smtClean="0">
                                          <a:latin typeface="Cambria Math"/>
                                          <a:ea typeface="Cambria Math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m:rPr>
                                          <m:sty m:val="p"/>
                                        </m:rPr>
                                        <a:rPr lang="en-US" sz="1400" b="0" i="0" smtClean="0">
                                          <a:latin typeface="Cambria Math"/>
                                          <a:ea typeface="Cambria Math"/>
                                        </a:rPr>
                                        <m:t>i</m:t>
                                      </m:r>
                                      <m:d>
                                        <m:dPr>
                                          <m:ctrlPr>
                                            <a:rPr lang="en-US" sz="1400" b="0" i="1" smtClean="0">
                                              <a:latin typeface="Cambria Math"/>
                                              <a:ea typeface="Cambria Math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1400" b="0" i="1" smtClean="0">
                                              <a:latin typeface="Cambria Math"/>
                                              <a:ea typeface="Cambria Math"/>
                                            </a:rPr>
                                            <m:t>𝜑</m:t>
                                          </m:r>
                                          <m:d>
                                            <m:dPr>
                                              <m:ctrlPr>
                                                <a:rPr lang="en-US" sz="1400" b="0" i="1" smtClean="0">
                                                  <a:latin typeface="Cambria Math"/>
                                                  <a:ea typeface="Cambria Math"/>
                                                </a:rPr>
                                              </m:ctrlPr>
                                            </m:dP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en-US" sz="1400" b="0" i="1" smtClean="0">
                                                      <a:latin typeface="Cambria Math"/>
                                                      <a:ea typeface="Cambria Math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sz="1400" b="0" i="1" smtClean="0">
                                                      <a:latin typeface="Cambria Math"/>
                                                      <a:ea typeface="Cambria Math"/>
                                                    </a:rPr>
                                                    <m:t>𝜃</m:t>
                                                  </m:r>
                                                </m:e>
                                                <m:sub>
                                                  <m:sSub>
                                                    <m:sSubPr>
                                                      <m:ctrlPr>
                                                        <a:rPr lang="en-US" sz="1400" b="0" i="1" smtClean="0">
                                                          <a:latin typeface="Cambria Math"/>
                                                          <a:ea typeface="Cambria Math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en-US" sz="1400" b="0" i="1" smtClean="0">
                                                          <a:latin typeface="Cambria Math"/>
                                                          <a:ea typeface="Cambria Math"/>
                                                        </a:rPr>
                                                        <m:t>𝑠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en-US" sz="1400" b="0" i="1" smtClean="0">
                                                          <a:latin typeface="Cambria Math"/>
                                                          <a:ea typeface="Cambria Math"/>
                                                        </a:rPr>
                                                        <m:t>𝑗</m:t>
                                                      </m:r>
                                                    </m:sub>
                                                  </m:sSub>
                                                </m:sub>
                                              </m:sSub>
                                            </m:e>
                                          </m:d>
                                          <m:sSub>
                                            <m:sSubPr>
                                              <m:ctrlPr>
                                                <a:rPr lang="en-US" sz="1400" b="0" i="1" smtClean="0">
                                                  <a:latin typeface="Cambria Math"/>
                                                  <a:ea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400" b="0" i="1" smtClean="0"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𝜔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400" b="0" i="1" smtClean="0"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𝑒</m:t>
                                              </m:r>
                                            </m:sub>
                                          </m:sSub>
                                          <m:r>
                                            <a:rPr lang="en-US" sz="1400" b="0" i="1" smtClean="0">
                                              <a:latin typeface="Cambria Math"/>
                                              <a:ea typeface="Cambria Math"/>
                                            </a:rPr>
                                            <m:t>𝑡</m:t>
                                          </m:r>
                                          <m:r>
                                            <a:rPr lang="en-US" sz="1400" b="0" i="1" smtClean="0">
                                              <a:latin typeface="Cambria Math"/>
                                              <a:ea typeface="Cambria Math"/>
                                            </a:rPr>
                                            <m:t>+</m:t>
                                          </m:r>
                                          <m:sSup>
                                            <m:sSupPr>
                                              <m:ctrlPr>
                                                <a:rPr lang="en-US" sz="1400" b="0" i="1" smtClean="0">
                                                  <a:latin typeface="Cambria Math"/>
                                                  <a:ea typeface="Cambria Math"/>
                                                </a:rPr>
                                              </m:ctrlPr>
                                            </m:sSupPr>
                                            <m:e>
                                              <m:d>
                                                <m:dPr>
                                                  <m:ctrlPr>
                                                    <a:rPr lang="en-US" sz="1400" b="0" i="1" smtClean="0">
                                                      <a:latin typeface="Cambria Math"/>
                                                      <a:ea typeface="Cambria Math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en-US" sz="1400" b="0" i="1" smtClean="0">
                                                      <a:latin typeface="Cambria Math"/>
                                                      <a:ea typeface="Cambria Math"/>
                                                    </a:rPr>
                                                    <m:t>−1</m:t>
                                                  </m:r>
                                                </m:e>
                                              </m:d>
                                            </m:e>
                                            <m:sup>
                                              <m:r>
                                                <a:rPr lang="en-US" sz="1400" b="0" i="1" smtClean="0"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𝑗</m:t>
                                              </m:r>
                                              <m:r>
                                                <a:rPr lang="en-US" sz="1400" b="0" i="1" smtClean="0">
                                                  <a:latin typeface="Cambria Math"/>
                                                  <a:ea typeface="Cambria Math"/>
                                                </a:rPr>
                                                <m:t>−1</m:t>
                                              </m:r>
                                            </m:sup>
                                          </m:sSup>
                                          <m:f>
                                            <m:fPr>
                                              <m:ctrlPr>
                                                <a:rPr lang="en-US" sz="1400" b="0" i="1" smtClean="0">
                                                  <a:latin typeface="Cambria Math"/>
                                                  <a:ea typeface="Cambria Math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lang="en-US" sz="1400" b="0" i="1" smtClean="0"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𝜋</m:t>
                                              </m:r>
                                            </m:num>
                                            <m:den>
                                              <m:r>
                                                <a:rPr lang="en-US" sz="1400" b="0" i="1" smtClean="0">
                                                  <a:latin typeface="Cambria Math"/>
                                                  <a:ea typeface="Cambria Math"/>
                                                </a:rPr>
                                                <m:t>4</m:t>
                                              </m:r>
                                            </m:den>
                                          </m:f>
                                        </m:e>
                                      </m:d>
                                      <m:r>
                                        <a:rPr lang="en-US" sz="1400" b="0" i="1" smtClean="0">
                                          <a:latin typeface="Cambria Math"/>
                                          <a:ea typeface="Cambria Math"/>
                                        </a:rPr>
                                        <m:t> </m:t>
                                      </m:r>
                                    </m:sup>
                                  </m:sSup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en-US" sz="1400" b="0" i="1" smtClean="0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radPr>
                                    <m:deg/>
                                    <m:e>
                                      <m:d>
                                        <m:dPr>
                                          <m:begChr m:val="|"/>
                                          <m:endChr m:val="|"/>
                                          <m:ctrlPr>
                                            <a:rPr lang="en-US" sz="1400" i="1">
                                              <a:latin typeface="Cambria Math"/>
                                              <a:ea typeface="Cambria Math"/>
                                            </a:rPr>
                                          </m:ctrlPr>
                                        </m:dPr>
                                        <m:e>
                                          <m:sSup>
                                            <m:sSupPr>
                                              <m:ctrlPr>
                                                <a:rPr lang="en-US" sz="1400" i="1">
                                                  <a:latin typeface="Cambria Math"/>
                                                  <a:ea typeface="Cambria Math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sz="1400" i="1"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𝜑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sz="1400" i="1">
                                                  <a:latin typeface="Cambria Math"/>
                                                  <a:ea typeface="Cambria Math"/>
                                                </a:rPr>
                                                <m:t>′′</m:t>
                                              </m:r>
                                            </m:sup>
                                          </m:sSup>
                                          <m:d>
                                            <m:dPr>
                                              <m:ctrlPr>
                                                <a:rPr lang="en-US" sz="1400" i="1">
                                                  <a:latin typeface="Cambria Math"/>
                                                  <a:ea typeface="Cambria Math"/>
                                                </a:rPr>
                                              </m:ctrlPr>
                                            </m:dP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en-US" sz="1400" i="1">
                                                      <a:latin typeface="Cambria Math"/>
                                                      <a:ea typeface="Cambria Math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sSub>
                                                    <m:sSubPr>
                                                      <m:ctrlPr>
                                                        <a:rPr lang="en-US" sz="1400" i="1">
                                                          <a:latin typeface="Cambria Math"/>
                                                          <a:ea typeface="Cambria Math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en-US" sz="1400" i="1">
                                                          <a:latin typeface="Cambria Math"/>
                                                          <a:ea typeface="Cambria Math"/>
                                                        </a:rPr>
                                                        <m:t>𝜃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en-US" sz="1400" i="1">
                                                          <a:latin typeface="Cambria Math"/>
                                                          <a:ea typeface="Cambria Math"/>
                                                        </a:rPr>
                                                        <m:t>𝑠</m:t>
                                                      </m:r>
                                                    </m:sub>
                                                  </m:sSub>
                                                </m:e>
                                                <m:sub>
                                                  <m:r>
                                                    <a:rPr lang="en-US" sz="1400" i="1">
                                                      <a:latin typeface="Cambria Math"/>
                                                      <a:ea typeface="Cambria Math"/>
                                                    </a:rPr>
                                                    <m:t>𝑗</m:t>
                                                  </m:r>
                                                </m:sub>
                                              </m:sSub>
                                            </m:e>
                                          </m:d>
                                        </m:e>
                                      </m:d>
                                    </m:e>
                                  </m:rad>
                                  <m:r>
                                    <m:rPr>
                                      <m:sty m:val="p"/>
                                    </m:rPr>
                                    <a:rPr lang="en-US" sz="1400" b="0" i="0" smtClean="0">
                                      <a:latin typeface="Cambria Math"/>
                                      <a:ea typeface="Cambria Math"/>
                                    </a:rPr>
                                    <m:t>Ω</m:t>
                                  </m:r>
                                  <m:d>
                                    <m:dPr>
                                      <m:ctrlPr>
                                        <a:rPr lang="en-US" sz="1400" b="0" i="1" smtClean="0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1400" b="0" i="1" smtClean="0">
                                              <a:latin typeface="Cambria Math"/>
                                              <a:ea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400" b="0" i="1" smtClean="0">
                                              <a:latin typeface="Cambria Math"/>
                                              <a:ea typeface="Cambria Math"/>
                                            </a:rPr>
                                            <m:t>𝜃</m:t>
                                          </m:r>
                                        </m:e>
                                        <m:sub>
                                          <m:sSub>
                                            <m:sSubPr>
                                              <m:ctrlPr>
                                                <a:rPr lang="en-US" sz="1400" b="0" i="1" smtClean="0">
                                                  <a:latin typeface="Cambria Math"/>
                                                  <a:ea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400" b="0" i="1" smtClean="0"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𝑠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400" b="0" i="1" smtClean="0"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𝑗</m:t>
                                              </m:r>
                                            </m:sub>
                                          </m:sSub>
                                        </m:sub>
                                      </m:sSub>
                                    </m:e>
                                  </m:d>
                                  <m:d>
                                    <m:dPr>
                                      <m:ctrlPr>
                                        <a:rPr lang="en-US" sz="1400" b="0" i="1" smtClean="0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sz="1400" b="0" i="1" smtClean="0">
                                              <a:latin typeface="Cambria Math"/>
                                              <a:ea typeface="Cambria Math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1400" b="0" i="1" smtClean="0">
                                              <a:latin typeface="Cambria Math"/>
                                              <a:ea typeface="Cambria Math"/>
                                            </a:rPr>
                                            <m:t>𝜔</m:t>
                                          </m:r>
                                        </m:e>
                                        <m:sup>
                                          <m:r>
                                            <a:rPr lang="en-US" sz="1400" b="0" i="1" smtClean="0">
                                              <a:latin typeface="Cambria Math"/>
                                              <a:ea typeface="Cambria Math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lang="en-US" sz="1400" b="0" i="1" smtClean="0">
                                          <a:latin typeface="Cambria Math"/>
                                          <a:ea typeface="Cambria Math"/>
                                        </a:rPr>
                                        <m:t>−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n-US" sz="1400" b="0" i="0" smtClean="0">
                                          <a:latin typeface="Cambria Math"/>
                                          <a:ea typeface="Cambria Math"/>
                                        </a:rPr>
                                        <m:t>Ω</m:t>
                                      </m:r>
                                      <m:sSup>
                                        <m:sSupPr>
                                          <m:ctrlPr>
                                            <a:rPr lang="en-US" sz="1400" b="0" i="1" smtClean="0">
                                              <a:latin typeface="Cambria Math"/>
                                              <a:ea typeface="Cambria Math"/>
                                            </a:rPr>
                                          </m:ctrlPr>
                                        </m:sSupPr>
                                        <m:e>
                                          <m:d>
                                            <m:dPr>
                                              <m:ctrlPr>
                                                <a:rPr lang="en-US" sz="1400" b="0" i="1" smtClean="0">
                                                  <a:latin typeface="Cambria Math"/>
                                                  <a:ea typeface="Cambria Math"/>
                                                </a:rPr>
                                              </m:ctrlPr>
                                            </m:dP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en-US" sz="1400" b="0" i="1" smtClean="0">
                                                      <a:latin typeface="Cambria Math"/>
                                                      <a:ea typeface="Cambria Math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sz="1400" b="0" i="1" smtClean="0">
                                                      <a:latin typeface="Cambria Math"/>
                                                      <a:ea typeface="Cambria Math"/>
                                                    </a:rPr>
                                                    <m:t>𝜃</m:t>
                                                  </m:r>
                                                </m:e>
                                                <m:sub>
                                                  <m:sSub>
                                                    <m:sSubPr>
                                                      <m:ctrlPr>
                                                        <a:rPr lang="en-US" sz="1400" b="0" i="1" smtClean="0">
                                                          <a:latin typeface="Cambria Math"/>
                                                          <a:ea typeface="Cambria Math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en-US" sz="1400" b="0" i="1" smtClean="0">
                                                          <a:latin typeface="Cambria Math"/>
                                                          <a:ea typeface="Cambria Math"/>
                                                        </a:rPr>
                                                        <m:t>𝑠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en-US" sz="1400" b="0" i="1" smtClean="0">
                                                          <a:latin typeface="Cambria Math"/>
                                                          <a:ea typeface="Cambria Math"/>
                                                        </a:rPr>
                                                        <m:t>𝑗</m:t>
                                                      </m:r>
                                                    </m:sub>
                                                  </m:sSub>
                                                </m:sub>
                                              </m:sSub>
                                            </m:e>
                                          </m:d>
                                        </m:e>
                                        <m:sup>
                                          <m:r>
                                            <a:rPr lang="en-US" sz="1400" b="0" i="1" smtClean="0">
                                              <a:latin typeface="Cambria Math"/>
                                              <a:ea typeface="Cambria Math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e>
                                  </m:d>
                                </m:den>
                              </m:f>
                            </m:e>
                          </m:nary>
                        </m:e>
                      </m:d>
                      <m:r>
                        <a:rPr lang="en-US" sz="1400" b="0" i="1" smtClean="0">
                          <a:latin typeface="Cambria Math"/>
                          <a:ea typeface="Cambria Math"/>
                        </a:rPr>
                        <m:t>,</m:t>
                      </m:r>
                    </m:oMath>
                  </m:oMathPara>
                </a14:m>
                <a:endParaRPr lang="en-US" sz="1800" i="1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/>
                            </a:rPr>
                            <m:t>𝑒</m:t>
                          </m:r>
                        </m:sub>
                      </m:sSub>
                      <m:r>
                        <a:rPr lang="en-US" sz="1800" b="0" i="1" smtClean="0">
                          <a:latin typeface="Cambria Math"/>
                        </a:rPr>
                        <m:t>𝜑</m:t>
                      </m:r>
                      <m:d>
                        <m:dPr>
                          <m:ctrlPr>
                            <a:rPr lang="en-US" sz="18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latin typeface="Cambria Math"/>
                            </a:rPr>
                            <m:t>𝜃</m:t>
                          </m:r>
                        </m:e>
                      </m:d>
                      <m:r>
                        <a:rPr lang="en-US" sz="1800" b="0" i="1" smtClean="0"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1800" b="0" i="0" smtClean="0">
                          <a:latin typeface="Cambria Math"/>
                        </a:rPr>
                        <m:t>Ω</m:t>
                      </m:r>
                      <m:d>
                        <m:dPr>
                          <m:ctrlPr>
                            <a:rPr lang="en-US" sz="18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latin typeface="Cambria Math"/>
                            </a:rPr>
                            <m:t>𝜃</m:t>
                          </m:r>
                        </m:e>
                      </m:d>
                      <m:r>
                        <a:rPr lang="en-US" sz="1800" b="0" i="1" smtClean="0">
                          <a:latin typeface="Cambria Math"/>
                        </a:rPr>
                        <m:t>−</m:t>
                      </m:r>
                      <m:r>
                        <a:rPr lang="en-US" sz="1800" b="0" i="1" smtClean="0">
                          <a:latin typeface="Cambria Math"/>
                        </a:rPr>
                        <m:t>𝑤</m:t>
                      </m:r>
                      <m:r>
                        <a:rPr lang="en-US" sz="1800" b="0" i="1" smtClean="0">
                          <a:latin typeface="Cambria Math"/>
                        </a:rPr>
                        <m:t>𝜃</m:t>
                      </m:r>
                      <m:r>
                        <a:rPr lang="en-US" sz="1800" b="0" i="1" smtClean="0">
                          <a:latin typeface="Cambria Math"/>
                        </a:rPr>
                        <m:t>,  </m:t>
                      </m:r>
                      <m:r>
                        <a:rPr lang="en-US" sz="1800" b="0" i="1" smtClean="0">
                          <a:latin typeface="Cambria Math"/>
                        </a:rPr>
                        <m:t>𝑤</m:t>
                      </m:r>
                      <m:r>
                        <a:rPr lang="en-US" sz="18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800" b="0" i="1" smtClean="0">
                              <a:latin typeface="Cambria Math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en-US" sz="18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1800" b="0" i="1" smtClean="0">
                                  <a:latin typeface="Cambria Math"/>
                                </a:rPr>
                                <m:t>𝑛</m:t>
                              </m:r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en-US" sz="18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latin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/>
                                </a:rPr>
                                <m:t>𝑒</m:t>
                              </m:r>
                            </m:sub>
                          </m:sSub>
                          <m:r>
                            <a:rPr lang="en-US" sz="1800" b="0" i="1" smtClean="0">
                              <a:latin typeface="Cambria Math"/>
                            </a:rPr>
                            <m:t>𝑡</m:t>
                          </m:r>
                        </m:den>
                      </m:f>
                      <m:r>
                        <a:rPr lang="en-US" sz="1800" b="0" i="1" smtClean="0">
                          <a:latin typeface="Cambria Math"/>
                        </a:rPr>
                        <m:t>,  </m:t>
                      </m:r>
                      <m:sSub>
                        <m:sSubPr>
                          <m:ctrlPr>
                            <a:rPr lang="en-US" sz="1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/>
                            </a:rPr>
                            <m:t>𝑔</m:t>
                          </m:r>
                        </m:sub>
                      </m:sSub>
                      <m:d>
                        <m:dPr>
                          <m:ctrlPr>
                            <a:rPr lang="en-US" sz="18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latin typeface="Cambria Math"/>
                            </a:rPr>
                            <m:t>𝜃</m:t>
                          </m:r>
                        </m:e>
                      </m:d>
                      <m:r>
                        <a:rPr lang="en-US" sz="18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800" b="0" i="1" smtClean="0">
                              <a:latin typeface="Cambria Math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sz="1800" b="0" i="1" smtClean="0">
                                  <a:latin typeface="Cambria Math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sz="18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latin typeface="Cambria Math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/>
                                    </a:rPr>
                                    <m:t>𝑒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18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latin typeface="Cambria Math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/>
                                    </a:rPr>
                                    <m:t>𝑠</m:t>
                                  </m:r>
                                </m:sub>
                              </m:sSub>
                              <m:r>
                                <a:rPr lang="en-US" sz="1800" b="0" i="1" smtClean="0">
                                  <a:latin typeface="Cambria Math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1800" b="0" i="0" smtClean="0">
                                  <a:latin typeface="Cambria Math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sz="1800" b="0" i="1" smtClean="0">
                                  <a:latin typeface="Cambria Math"/>
                                </a:rPr>
                                <m:t>𝜃</m:t>
                              </m:r>
                            </m:e>
                          </m:func>
                        </m:num>
                        <m:den>
                          <m:r>
                            <m:rPr>
                              <m:sty m:val="p"/>
                            </m:rPr>
                            <a:rPr lang="en-US" sz="1800" b="0" i="0" smtClean="0">
                              <a:latin typeface="Cambria Math"/>
                            </a:rPr>
                            <m:t>Ω</m:t>
                          </m:r>
                          <m:d>
                            <m:dPr>
                              <m:ctrlPr>
                                <a:rPr lang="en-US" sz="18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1800" b="0" i="1" smtClean="0">
                                  <a:latin typeface="Cambria Math"/>
                                </a:rPr>
                                <m:t>𝜃</m:t>
                              </m:r>
                            </m:e>
                          </m:d>
                        </m:den>
                      </m:f>
                      <m:r>
                        <a:rPr lang="en-US" sz="1800" b="0" i="1" smtClean="0">
                          <a:latin typeface="Cambria Math"/>
                        </a:rPr>
                        <m:t>,  </m:t>
                      </m:r>
                      <m:sSub>
                        <m:sSubPr>
                          <m:ctrlPr>
                            <a:rPr lang="en-US" sz="1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/>
                            </a:rPr>
                            <m:t>𝑠</m:t>
                          </m:r>
                        </m:sub>
                      </m:sSub>
                      <m:r>
                        <a:rPr lang="en-US" sz="18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1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/>
                            </a:rPr>
                            <m:t>𝑒</m:t>
                          </m:r>
                        </m:sub>
                      </m:sSub>
                      <m:r>
                        <a:rPr lang="en-US" sz="1800" b="0" i="1" smtClean="0">
                          <a:latin typeface="Cambria Math"/>
                        </a:rPr>
                        <m:t>𝑎</m:t>
                      </m:r>
                      <m:r>
                        <a:rPr lang="en-US" sz="1800" b="0" i="1" smtClean="0">
                          <a:latin typeface="Cambria Math"/>
                        </a:rPr>
                        <m:t>,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𝜃</m:t>
                          </m:r>
                        </m:e>
                        <m:sub>
                          <m:sSub>
                            <m:sSubPr>
                              <m:ctrlPr>
                                <a:rPr lang="en-US" sz="1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/>
                                </a:rPr>
                                <m:t>1,2</m:t>
                              </m:r>
                            </m:sub>
                          </m:sSub>
                        </m:sub>
                      </m:sSub>
                      <m:r>
                        <a:rPr lang="en-US" sz="1400" b="0" i="1" smtClean="0">
                          <a:latin typeface="Cambria Math"/>
                        </a:rPr>
                        <m:t>=2</m:t>
                      </m:r>
                      <m:func>
                        <m:funcPr>
                          <m:ctrlPr>
                            <a:rPr lang="en-US" sz="1400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400" b="0" i="0" smtClean="0">
                              <a:latin typeface="Cambria Math"/>
                            </a:rPr>
                            <m:t>arccos</m:t>
                          </m:r>
                        </m:fName>
                        <m:e>
                          <m:d>
                            <m:dPr>
                              <m:ctrlPr>
                                <a:rPr lang="en-US" sz="14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400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ad>
                                    <m:radPr>
                                      <m:degHide m:val="on"/>
                                      <m:ctrlPr>
                                        <a:rPr lang="en-US" sz="1400" b="0" i="1" smtClean="0">
                                          <a:latin typeface="Cambria Math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1400" b="0" i="1" smtClean="0">
                                          <a:latin typeface="Cambria Math"/>
                                        </a:rPr>
                                        <m:t>1+</m:t>
                                      </m:r>
                                      <m:sSup>
                                        <m:sSupPr>
                                          <m:ctrlPr>
                                            <a:rPr lang="en-US" sz="1400" b="0" i="1" smtClean="0">
                                              <a:latin typeface="Cambria Math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1400" b="0" i="1" smtClean="0">
                                              <a:latin typeface="Cambria Math"/>
                                            </a:rPr>
                                            <m:t>𝑤</m:t>
                                          </m:r>
                                        </m:e>
                                        <m:sup>
                                          <m:r>
                                            <a:rPr lang="en-US" sz="1400" b="0" i="1" smtClean="0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lang="en-US" sz="1400" b="0" i="1" smtClean="0">
                                          <a:latin typeface="Cambria Math"/>
                                          <a:ea typeface="Cambria Math"/>
                                        </a:rPr>
                                        <m:t>±</m:t>
                                      </m:r>
                                      <m:rad>
                                        <m:radPr>
                                          <m:degHide m:val="on"/>
                                          <m:ctrlPr>
                                            <a:rPr lang="en-US" sz="1400" b="0" i="1" smtClean="0">
                                              <a:latin typeface="Cambria Math"/>
                                              <a:ea typeface="Cambria Math"/>
                                            </a:rPr>
                                          </m:ctrlPr>
                                        </m:radPr>
                                        <m:deg/>
                                        <m:e>
                                          <m:r>
                                            <a:rPr lang="en-US" sz="1400" b="0" i="1" smtClean="0">
                                              <a:latin typeface="Cambria Math"/>
                                              <a:ea typeface="Cambria Math"/>
                                            </a:rPr>
                                            <m:t>1−</m:t>
                                          </m:r>
                                          <m:sSup>
                                            <m:sSupPr>
                                              <m:ctrlPr>
                                                <a:rPr lang="en-US" sz="1400" b="0" i="1" smtClean="0">
                                                  <a:latin typeface="Cambria Math"/>
                                                  <a:ea typeface="Cambria Math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sz="1400" b="0" i="1" smtClean="0"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𝑤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sz="1400" b="0" i="1" smtClean="0">
                                                  <a:latin typeface="Cambria Math"/>
                                                  <a:ea typeface="Cambria Math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  <m:d>
                                            <m:dPr>
                                              <m:ctrlPr>
                                                <a:rPr lang="en-US" sz="1400" b="0" i="1" smtClean="0">
                                                  <a:latin typeface="Cambria Math"/>
                                                  <a:ea typeface="Cambria Math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sz="1400" b="0" i="1" smtClean="0">
                                                  <a:latin typeface="Cambria Math"/>
                                                  <a:ea typeface="Cambria Math"/>
                                                </a:rPr>
                                                <m:t>2+</m:t>
                                              </m:r>
                                              <m:f>
                                                <m:fPr>
                                                  <m:ctrlPr>
                                                    <a:rPr lang="en-US" sz="1400" b="0" i="1" smtClean="0">
                                                      <a:latin typeface="Cambria Math"/>
                                                      <a:ea typeface="Cambria Math"/>
                                                    </a:rPr>
                                                  </m:ctrlPr>
                                                </m:fPr>
                                                <m:num>
                                                  <m:sSubSup>
                                                    <m:sSubSupPr>
                                                      <m:ctrlPr>
                                                        <a:rPr lang="en-US" sz="1400" b="0" i="1" smtClean="0">
                                                          <a:latin typeface="Cambria Math"/>
                                                          <a:ea typeface="Cambria Math"/>
                                                        </a:rPr>
                                                      </m:ctrlPr>
                                                    </m:sSubSupPr>
                                                    <m:e>
                                                      <m:r>
                                                        <a:rPr lang="en-US" sz="1400" b="0" i="1" smtClean="0">
                                                          <a:latin typeface="Cambria Math"/>
                                                          <a:ea typeface="Cambria Math"/>
                                                        </a:rPr>
                                                        <m:t>𝜔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en-US" sz="1400" b="0" i="1" smtClean="0">
                                                          <a:latin typeface="Cambria Math"/>
                                                          <a:ea typeface="Cambria Math"/>
                                                        </a:rPr>
                                                        <m:t>𝑐</m:t>
                                                      </m:r>
                                                    </m:sub>
                                                    <m:sup>
                                                      <m:r>
                                                        <a:rPr lang="en-US" sz="1400" b="0" i="1" smtClean="0">
                                                          <a:latin typeface="Cambria Math"/>
                                                          <a:ea typeface="Cambria Math"/>
                                                        </a:rPr>
                                                        <m:t>2</m:t>
                                                      </m:r>
                                                    </m:sup>
                                                  </m:sSubSup>
                                                </m:num>
                                                <m:den>
                                                  <m:sSubSup>
                                                    <m:sSubSupPr>
                                                      <m:ctrlPr>
                                                        <a:rPr lang="en-US" sz="1400" b="0" i="1" smtClean="0">
                                                          <a:latin typeface="Cambria Math"/>
                                                          <a:ea typeface="Cambria Math"/>
                                                        </a:rPr>
                                                      </m:ctrlPr>
                                                    </m:sSubSupPr>
                                                    <m:e>
                                                      <m:r>
                                                        <a:rPr lang="en-US" sz="1400" b="0" i="1" smtClean="0">
                                                          <a:latin typeface="Cambria Math"/>
                                                          <a:ea typeface="Cambria Math"/>
                                                        </a:rPr>
                                                        <m:t>𝜔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en-US" sz="1400" b="0" i="1" smtClean="0">
                                                          <a:latin typeface="Cambria Math"/>
                                                          <a:ea typeface="Cambria Math"/>
                                                        </a:rPr>
                                                        <m:t>𝑒</m:t>
                                                      </m:r>
                                                    </m:sub>
                                                    <m:sup>
                                                      <m:r>
                                                        <a:rPr lang="en-US" sz="1400" b="0" i="1" smtClean="0">
                                                          <a:latin typeface="Cambria Math"/>
                                                          <a:ea typeface="Cambria Math"/>
                                                        </a:rPr>
                                                        <m:t>2</m:t>
                                                      </m:r>
                                                    </m:sup>
                                                  </m:sSubSup>
                                                </m:den>
                                              </m:f>
                                            </m:e>
                                          </m:d>
                                          <m:r>
                                            <a:rPr lang="en-US" sz="1400" b="0" i="1" smtClean="0">
                                              <a:latin typeface="Cambria Math"/>
                                              <a:ea typeface="Cambria Math"/>
                                            </a:rPr>
                                            <m:t>+</m:t>
                                          </m:r>
                                          <m:sSup>
                                            <m:sSupPr>
                                              <m:ctrlPr>
                                                <a:rPr lang="en-US" sz="1400" b="0" i="1" smtClean="0">
                                                  <a:latin typeface="Cambria Math"/>
                                                  <a:ea typeface="Cambria Math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sz="1400" b="0" i="1" smtClean="0"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𝑤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sz="1400" b="0" i="1" smtClean="0">
                                                  <a:latin typeface="Cambria Math"/>
                                                  <a:ea typeface="Cambria Math"/>
                                                </a:rPr>
                                                <m:t>4</m:t>
                                              </m:r>
                                            </m:sup>
                                          </m:sSup>
                                        </m:e>
                                      </m:rad>
                                    </m:e>
                                  </m:rad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en-US" sz="1400" b="0" i="1" smtClean="0">
                                          <a:latin typeface="Cambria Math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1400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e>
                                  </m:rad>
                                </m:den>
                              </m:f>
                            </m:e>
                          </m:d>
                        </m:e>
                      </m:func>
                      <m:r>
                        <a:rPr lang="en-US" sz="1400" b="0" i="1" smtClean="0">
                          <a:latin typeface="Cambria Math"/>
                        </a:rPr>
                        <m:t>,  </m:t>
                      </m:r>
                      <m:sSubSup>
                        <m:sSubSupPr>
                          <m:ctrlPr>
                            <a:rPr lang="en-US" sz="1400" i="1">
                              <a:latin typeface="Cambria Math"/>
                              <a:ea typeface="Cambria Math"/>
                            </a:rPr>
                          </m:ctrlPr>
                        </m:sSubSupPr>
                        <m:e>
                          <m:acc>
                            <m:accPr>
                              <m:chr m:val="̃"/>
                              <m:ctrlPr>
                                <a:rPr lang="en-US" sz="1400" i="1"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sz="1400" i="1">
                                  <a:latin typeface="Cambria Math"/>
                                  <a:ea typeface="Cambria Math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en-US" sz="1400" i="1">
                              <a:latin typeface="Cambria Math"/>
                            </a:rPr>
                            <m:t>𝑔</m:t>
                          </m:r>
                        </m:sub>
                        <m:sup>
                          <m:r>
                            <a:rPr lang="en-US" sz="1400" i="1">
                              <a:latin typeface="Cambria Math"/>
                            </a:rPr>
                            <m:t>𝑚</m:t>
                          </m:r>
                        </m:sup>
                      </m:sSubSup>
                      <m:r>
                        <a:rPr lang="en-US" sz="1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sz="1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/>
                                </a:rPr>
                                <m:t>𝑠</m:t>
                              </m:r>
                            </m:sub>
                          </m:sSub>
                        </m:den>
                      </m:f>
                      <m:func>
                        <m:funcPr>
                          <m:ctrlPr>
                            <a:rPr lang="en-US" sz="1400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400" b="0" i="0" smtClean="0">
                              <a:latin typeface="Cambria Math"/>
                            </a:rPr>
                            <m:t>max</m:t>
                          </m:r>
                        </m:fName>
                        <m:e>
                          <m:sSub>
                            <m:sSubPr>
                              <m:ctrlPr>
                                <a:rPr lang="en-US" sz="1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/>
                                </a:rPr>
                                <m:t>𝑔</m:t>
                              </m:r>
                            </m:sub>
                          </m:sSub>
                          <m:r>
                            <a:rPr lang="en-US" sz="1400" b="0" i="1" smtClean="0">
                              <a:latin typeface="Cambria Math"/>
                            </a:rPr>
                            <m:t>=</m:t>
                          </m:r>
                        </m:e>
                      </m:func>
                      <m:f>
                        <m:fPr>
                          <m:ctrlPr>
                            <a:rPr lang="en-US" sz="1400" b="0" i="1" smtClean="0">
                              <a:latin typeface="Cambria Math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1400" b="0" i="1" smtClean="0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400" b="0" i="1" smtClean="0">
                                  <a:latin typeface="Cambria Math"/>
                                </a:rPr>
                                <m:t>𝑑</m:t>
                              </m:r>
                              <m:r>
                                <a:rPr lang="en-US" sz="1400" b="0" i="1" smtClean="0">
                                  <a:latin typeface="Cambria Math"/>
                                </a:rPr>
                                <m:t>+4</m:t>
                              </m:r>
                              <m:r>
                                <a:rPr lang="en-US" sz="1400" b="0" i="1" smtClean="0">
                                  <a:latin typeface="Cambria Math"/>
                                </a:rPr>
                                <m:t>𝑐</m:t>
                              </m:r>
                            </m:e>
                          </m:rad>
                          <m:r>
                            <a:rPr lang="en-US" sz="1400" b="0" i="1" smtClean="0">
                              <a:latin typeface="Cambria Math"/>
                            </a:rPr>
                            <m:t>−</m:t>
                          </m:r>
                          <m:rad>
                            <m:radPr>
                              <m:degHide m:val="on"/>
                              <m:ctrlPr>
                                <a:rPr lang="en-US" sz="1400" b="0" i="1" smtClean="0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400" b="0" i="1" smtClean="0">
                                  <a:latin typeface="Cambria Math"/>
                                </a:rPr>
                                <m:t>𝑑</m:t>
                              </m:r>
                            </m:e>
                          </m:rad>
                        </m:num>
                        <m:den>
                          <m:r>
                            <a:rPr lang="en-US" sz="1400" b="0" i="1" smtClean="0">
                              <a:latin typeface="Cambria Math"/>
                            </a:rPr>
                            <m:t>2</m:t>
                          </m:r>
                          <m:rad>
                            <m:radPr>
                              <m:degHide m:val="on"/>
                              <m:ctrlPr>
                                <a:rPr lang="en-US" sz="1400" b="0" i="1" smtClean="0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400" b="0" i="1" smtClean="0">
                                  <a:latin typeface="Cambria Math"/>
                                </a:rPr>
                                <m:t>𝑐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ru-RU" sz="1400" i="1" dirty="0" smtClean="0"/>
              </a:p>
              <a:p>
                <a:pPr marL="0" indent="0">
                  <a:buNone/>
                </a:pPr>
                <a:endParaRPr lang="ru-RU" sz="1800" i="1" dirty="0"/>
              </a:p>
              <a:p>
                <a:pPr marL="0" indent="0">
                  <a:buNone/>
                </a:pPr>
                <a:r>
                  <a:rPr lang="ru-RU" sz="1800" dirty="0"/>
                  <a:t>6</a:t>
                </a:r>
                <a:r>
                  <a:rPr lang="ru-RU" sz="1800" dirty="0" smtClean="0"/>
                  <a:t>. </a:t>
                </a:r>
                <a:r>
                  <a:rPr lang="en-US" sz="1800" dirty="0" err="1"/>
                  <a:t>Gavrilov</a:t>
                </a:r>
                <a:r>
                  <a:rPr lang="en-US" sz="1800" dirty="0"/>
                  <a:t>, S. N</a:t>
                </a:r>
                <a:r>
                  <a:rPr lang="en-US" sz="1800" dirty="0" smtClean="0"/>
                  <a:t>. </a:t>
                </a:r>
                <a:r>
                  <a:rPr lang="en-US" sz="1800" dirty="0"/>
                  <a:t> ICHMT</a:t>
                </a:r>
                <a:r>
                  <a:rPr lang="en-US" sz="1800" dirty="0" smtClean="0"/>
                  <a:t>,</a:t>
                </a:r>
                <a:r>
                  <a:rPr lang="en-US" sz="1800" dirty="0"/>
                  <a:t> </a:t>
                </a:r>
                <a:r>
                  <a:rPr lang="en-US" sz="1800" i="1" dirty="0"/>
                  <a:t>194</a:t>
                </a:r>
                <a:r>
                  <a:rPr lang="en-US" sz="1800" dirty="0"/>
                  <a:t>, </a:t>
                </a:r>
                <a:r>
                  <a:rPr lang="en-US" sz="1800" dirty="0" smtClean="0"/>
                  <a:t>123019 </a:t>
                </a:r>
                <a:r>
                  <a:rPr lang="en-US" sz="1800" dirty="0"/>
                  <a:t> (2022) </a:t>
                </a:r>
                <a:endParaRPr lang="ru-RU" sz="1800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68760"/>
                <a:ext cx="8229600" cy="5112568"/>
              </a:xfrm>
              <a:blipFill rotWithShape="1">
                <a:blip r:embed="rId2"/>
                <a:stretch>
                  <a:fillRect l="-593" r="-14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17977-30AE-4A2C-883D-BD944C3565B1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2906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2400" dirty="0">
                <a:solidFill>
                  <a:srgbClr val="0070C0"/>
                </a:solidFill>
              </a:rPr>
              <a:t>Вклад</a:t>
            </a:r>
            <a:r>
              <a:rPr lang="en-US" sz="2400" dirty="0">
                <a:solidFill>
                  <a:srgbClr val="0070C0"/>
                </a:solidFill>
              </a:rPr>
              <a:t>, </a:t>
            </a:r>
            <a:r>
              <a:rPr lang="ru-RU" sz="2400" dirty="0">
                <a:solidFill>
                  <a:srgbClr val="0070C0"/>
                </a:solidFill>
              </a:rPr>
              <a:t>соответствующий собственным возмущениям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68760"/>
                <a:ext cx="8229600" cy="4857403"/>
              </a:xfrm>
            </p:spPr>
            <p:txBody>
              <a:bodyPr/>
              <a:lstStyle/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400" i="1">
                            <a:latin typeface="Cambria Math"/>
                          </a:rPr>
                          <m:t>𝑢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𝑛</m:t>
                        </m:r>
                      </m:sub>
                      <m:sup>
                        <m:r>
                          <a:rPr lang="en-US" sz="2400">
                            <a:latin typeface="Cambria Math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sz="2400">
                            <a:latin typeface="Cambria Math"/>
                          </a:rPr>
                          <m:t>Ω</m:t>
                        </m:r>
                        <m:r>
                          <a:rPr lang="en-US" sz="2400" i="1">
                            <a:latin typeface="Cambria Math"/>
                          </a:rPr>
                          <m:t>)</m:t>
                        </m:r>
                      </m:sup>
                    </m:sSubSup>
                    <m:r>
                      <a:rPr lang="en-US" sz="2400" i="1">
                        <a:latin typeface="Cambria Math"/>
                      </a:rPr>
                      <m:t>=</m:t>
                    </m:r>
                    <m:sSubSup>
                      <m:sSubSupPr>
                        <m:ctrlPr>
                          <a:rPr lang="en-US" sz="24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400" i="1">
                            <a:latin typeface="Cambria Math"/>
                          </a:rPr>
                          <m:t>𝑢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𝑛</m:t>
                        </m:r>
                        <m:r>
                          <a:rPr lang="en-US" sz="2400">
                            <a:latin typeface="Cambria Math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sz="2400">
                            <a:latin typeface="Cambria Math"/>
                          </a:rPr>
                          <m:t>st</m:t>
                        </m:r>
                      </m:sub>
                      <m:sup>
                        <m:r>
                          <a:rPr lang="en-US" sz="2400">
                            <a:latin typeface="Cambria Math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sz="2400">
                            <a:latin typeface="Cambria Math"/>
                          </a:rPr>
                          <m:t>Ω</m:t>
                        </m:r>
                        <m:r>
                          <a:rPr lang="en-US" sz="2400" i="1">
                            <a:latin typeface="Cambria Math"/>
                          </a:rPr>
                          <m:t>)</m:t>
                        </m:r>
                      </m:sup>
                    </m:sSubSup>
                    <m:r>
                      <a:rPr lang="en-US" sz="2400">
                        <a:latin typeface="Cambria Math"/>
                      </a:rPr>
                      <m:t>+</m:t>
                    </m:r>
                    <m:sSubSup>
                      <m:sSubSupPr>
                        <m:ctrlPr>
                          <a:rPr lang="en-US" sz="24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400" i="1">
                            <a:latin typeface="Cambria Math"/>
                          </a:rPr>
                          <m:t>𝑢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𝑛</m:t>
                        </m:r>
                        <m:r>
                          <a:rPr lang="en-US" sz="2400">
                            <a:latin typeface="Cambria Math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sz="2400">
                            <a:latin typeface="Cambria Math"/>
                          </a:rPr>
                          <m:t>cr</m:t>
                        </m:r>
                      </m:sub>
                      <m:sup>
                        <m:r>
                          <a:rPr lang="en-US" sz="2400">
                            <a:latin typeface="Cambria Math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sz="2400">
                            <a:latin typeface="Cambria Math"/>
                          </a:rPr>
                          <m:t>Ω</m:t>
                        </m:r>
                        <m:r>
                          <a:rPr lang="en-US" sz="2400" i="1">
                            <a:latin typeface="Cambria Math"/>
                          </a:rPr>
                          <m:t>)</m:t>
                        </m:r>
                      </m:sup>
                    </m:sSubSup>
                  </m:oMath>
                </a14:m>
                <a:r>
                  <a:rPr lang="en-US" sz="2400" dirty="0" smtClean="0">
                    <a:latin typeface="Arial" pitchFamily="34" charset="0"/>
                    <a:cs typeface="Arial" pitchFamily="34" charset="0"/>
                  </a:rPr>
                  <a:t>,</a:t>
                </a:r>
                <a:endParaRPr lang="ru-RU" sz="2400" dirty="0" smtClean="0">
                  <a:latin typeface="Arial" pitchFamily="34" charset="0"/>
                  <a:cs typeface="Arial" pitchFamily="34" charset="0"/>
                </a:endParaRPr>
              </a:p>
              <a:p>
                <a:pPr marL="0" indent="0" algn="ctr">
                  <a:buNone/>
                </a:pPr>
                <a:endParaRPr lang="ru-RU" sz="2400" dirty="0" smtClean="0">
                  <a:latin typeface="Arial" pitchFamily="34" charset="0"/>
                  <a:cs typeface="Arial" pitchFamily="34" charset="0"/>
                </a:endParaRPr>
              </a:p>
              <a:p>
                <a:pPr marL="0" indent="0">
                  <a:buNone/>
                </a:pPr>
                <a:r>
                  <a:rPr lang="ru-RU" sz="1800" dirty="0" smtClean="0">
                    <a:latin typeface="Arial" pitchFamily="34" charset="0"/>
                    <a:cs typeface="Arial" pitchFamily="34" charset="0"/>
                  </a:rPr>
                  <a:t>Вклад от сингулярной точки</a:t>
                </a:r>
                <a:r>
                  <a:rPr lang="en-US" sz="18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ru-RU" sz="1800" dirty="0" smtClean="0">
                    <a:latin typeface="Arial" pitchFamily="34" charset="0"/>
                    <a:cs typeface="Arial" pitchFamily="34" charset="0"/>
                  </a:rPr>
                  <a:t>(при </a:t>
                </a:r>
                <a14:m>
                  <m:oMath xmlns:m="http://schemas.openxmlformats.org/officeDocument/2006/math">
                    <m:r>
                      <a:rPr lang="en-US" sz="1800" i="1" smtClean="0">
                        <a:latin typeface="Cambria Math"/>
                        <a:cs typeface="Arial" pitchFamily="34" charset="0"/>
                      </a:rPr>
                      <m:t>𝜔</m:t>
                    </m:r>
                    <m:r>
                      <a:rPr lang="en-US" sz="1800" b="0" i="1" smtClean="0">
                        <a:latin typeface="Cambria Math"/>
                        <a:ea typeface="Cambria Math"/>
                        <a:cs typeface="Arial" pitchFamily="34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sz="1800">
                        <a:latin typeface="Cambria Math"/>
                        <a:cs typeface="Arial" pitchFamily="34" charset="0"/>
                      </a:rPr>
                      <m:t>Ω</m:t>
                    </m:r>
                  </m:oMath>
                </a14:m>
                <a:r>
                  <a:rPr lang="en-US" sz="1800" dirty="0" smtClean="0">
                    <a:latin typeface="Arial" pitchFamily="34" charset="0"/>
                    <a:cs typeface="Arial" pitchFamily="34" charset="0"/>
                  </a:rPr>
                  <a:t>)</a:t>
                </a:r>
                <a:r>
                  <a:rPr lang="ru-RU" sz="1800" dirty="0" smtClean="0">
                    <a:latin typeface="Arial" pitchFamily="34" charset="0"/>
                    <a:cs typeface="Arial" pitchFamily="34" charset="0"/>
                  </a:rPr>
                  <a:t>:</a:t>
                </a:r>
                <a:endParaRPr lang="en-US" sz="24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800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1800" i="1">
                              <a:latin typeface="Cambria Math"/>
                            </a:rPr>
                            <m:t>𝑢</m:t>
                          </m:r>
                        </m:e>
                        <m:sub>
                          <m:r>
                            <a:rPr lang="en-US" sz="1800" i="1">
                              <a:latin typeface="Cambria Math"/>
                            </a:rPr>
                            <m:t>𝑛</m:t>
                          </m:r>
                          <m:r>
                            <a:rPr lang="en-US" sz="1800">
                              <a:latin typeface="Cambria Math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sz="1800">
                              <a:latin typeface="Cambria Math"/>
                            </a:rPr>
                            <m:t>cr</m:t>
                          </m:r>
                        </m:sub>
                        <m:sup>
                          <m:r>
                            <a:rPr lang="en-US" sz="1800">
                              <a:latin typeface="Cambria Math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en-US" sz="1800">
                              <a:latin typeface="Cambria Math"/>
                            </a:rPr>
                            <m:t>Ω</m:t>
                          </m:r>
                          <m:r>
                            <a:rPr lang="en-US" sz="1800" i="1">
                              <a:latin typeface="Cambria Math"/>
                            </a:rPr>
                            <m:t>)</m:t>
                          </m:r>
                        </m:sup>
                      </m:sSubSup>
                      <m:r>
                        <a:rPr lang="ru-RU" sz="1800" i="1">
                          <a:latin typeface="Cambria Math"/>
                          <a:ea typeface="Cambria Math"/>
                        </a:rPr>
                        <m:t>≈</m:t>
                      </m:r>
                      <m:r>
                        <a:rPr lang="en-US" sz="1800" i="1">
                          <a:latin typeface="Cambria Math"/>
                          <a:ea typeface="Cambria Math"/>
                        </a:rPr>
                        <m:t>−</m:t>
                      </m:r>
                      <m:f>
                        <m:fPr>
                          <m:ctrlPr>
                            <a:rPr lang="en-US" sz="1800" i="1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8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/>
                                  <a:ea typeface="Cambria Math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8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/>
                                  <a:ea typeface="Cambria Math"/>
                                </a:rPr>
                                <m:t>𝒯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  <m:r>
                                <a:rPr lang="en-US" sz="1800" i="1"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1800" i="1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8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ad>
                                    <m:radPr>
                                      <m:degHide m:val="on"/>
                                      <m:ctrlPr>
                                        <a:rPr lang="en-US" sz="1800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1800" i="1">
                                          <a:latin typeface="Cambria Math"/>
                                          <a:ea typeface="Cambria Math"/>
                                        </a:rPr>
                                        <m:t>4</m:t>
                                      </m:r>
                                      <m:sSubSup>
                                        <m:sSubSupPr>
                                          <m:ctrlPr>
                                            <a:rPr lang="en-US" sz="1800" i="1">
                                              <a:latin typeface="Cambria Math"/>
                                              <a:ea typeface="Cambria Math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1800" i="1">
                                              <a:latin typeface="Cambria Math"/>
                                              <a:ea typeface="Cambria Math"/>
                                            </a:rPr>
                                            <m:t>𝜔</m:t>
                                          </m:r>
                                        </m:e>
                                        <m:sub>
                                          <m:r>
                                            <a:rPr lang="en-US" sz="1800" i="1">
                                              <a:latin typeface="Cambria Math"/>
                                              <a:ea typeface="Cambria Math"/>
                                            </a:rPr>
                                            <m:t>𝑒</m:t>
                                          </m:r>
                                        </m:sub>
                                        <m:sup>
                                          <m:r>
                                            <a:rPr lang="en-US" sz="1800" i="1">
                                              <a:latin typeface="Cambria Math"/>
                                              <a:ea typeface="Cambria Math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  <m:r>
                                        <a:rPr lang="en-US" sz="1800" i="1">
                                          <a:latin typeface="Cambria Math"/>
                                          <a:ea typeface="Cambria Math"/>
                                        </a:rPr>
                                        <m:t>+</m:t>
                                      </m:r>
                                      <m:sSubSup>
                                        <m:sSubSupPr>
                                          <m:ctrlPr>
                                            <a:rPr lang="en-US" sz="1800" i="1">
                                              <a:latin typeface="Cambria Math"/>
                                              <a:ea typeface="Cambria Math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1800" i="1">
                                              <a:latin typeface="Cambria Math"/>
                                              <a:ea typeface="Cambria Math"/>
                                            </a:rPr>
                                            <m:t>𝜔</m:t>
                                          </m:r>
                                        </m:e>
                                        <m:sub>
                                          <m:r>
                                            <a:rPr lang="en-US" sz="1800" i="1">
                                              <a:latin typeface="Cambria Math"/>
                                              <a:ea typeface="Cambria Math"/>
                                            </a:rPr>
                                            <m:t>𝑐</m:t>
                                          </m:r>
                                        </m:sub>
                                        <m:sup>
                                          <m:r>
                                            <a:rPr lang="en-US" sz="1800" i="1">
                                              <a:latin typeface="Cambria Math"/>
                                              <a:ea typeface="Cambria Math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  <m:r>
                                        <a:rPr lang="en-US" sz="1800" i="1">
                                          <a:latin typeface="Cambria Math"/>
                                          <a:ea typeface="Cambria Math"/>
                                        </a:rPr>
                                        <m:t>−</m:t>
                                      </m:r>
                                      <m:sSup>
                                        <m:sSupPr>
                                          <m:ctrlPr>
                                            <a:rPr lang="en-US" sz="1800" i="1">
                                              <a:latin typeface="Cambria Math"/>
                                              <a:ea typeface="Cambria Math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1800" i="1">
                                              <a:latin typeface="Cambria Math"/>
                                              <a:ea typeface="Cambria Math"/>
                                            </a:rPr>
                                            <m:t>𝜔</m:t>
                                          </m:r>
                                        </m:e>
                                        <m:sup>
                                          <m:r>
                                            <a:rPr lang="en-US" sz="1800" i="1">
                                              <a:latin typeface="Cambria Math"/>
                                              <a:ea typeface="Cambria Math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e>
                                  </m:rad>
                                </m:num>
                                <m:den>
                                  <m:r>
                                    <a:rPr lang="en-US" sz="1800" i="1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  <m:sSub>
                                    <m:sSubPr>
                                      <m:ctrlPr>
                                        <a:rPr lang="en-US" sz="1800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i="1">
                                          <a:latin typeface="Cambria Math"/>
                                          <a:ea typeface="Cambria Math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en-US" sz="1800" i="1">
                                          <a:latin typeface="Cambria Math"/>
                                          <a:ea typeface="Cambria Math"/>
                                        </a:rPr>
                                        <m:t>𝑒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  <m:func>
                            <m:funcPr>
                              <m:ctrlPr>
                                <a:rPr lang="en-US" sz="1800" i="1">
                                  <a:latin typeface="Cambria Math"/>
                                  <a:ea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800">
                                  <a:latin typeface="Cambria Math"/>
                                  <a:ea typeface="Cambria Math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18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i="1">
                                      <a:latin typeface="Cambria Math"/>
                                      <a:ea typeface="Cambria Math"/>
                                    </a:rPr>
                                    <m:t>𝜔</m:t>
                                  </m:r>
                                  <m:r>
                                    <a:rPr lang="en-US" sz="1800" i="1">
                                      <a:latin typeface="Cambria Math"/>
                                      <a:ea typeface="Cambria Math"/>
                                    </a:rPr>
                                    <m:t>𝑡</m:t>
                                  </m:r>
                                </m:e>
                              </m:d>
                            </m:e>
                          </m:func>
                        </m:num>
                        <m:den>
                          <m:r>
                            <a:rPr lang="en-US" sz="1800" i="1">
                              <a:latin typeface="Cambria Math"/>
                              <a:ea typeface="Cambria Math"/>
                            </a:rPr>
                            <m:t>𝑚</m:t>
                          </m:r>
                          <m:rad>
                            <m:radPr>
                              <m:degHide m:val="on"/>
                              <m:ctrlPr>
                                <a:rPr lang="en-US" sz="1800" i="1">
                                  <a:latin typeface="Cambria Math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d>
                                <m:dPr>
                                  <m:ctrlPr>
                                    <a:rPr lang="en-US" sz="18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1800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800" i="1">
                                          <a:latin typeface="Cambria Math"/>
                                          <a:ea typeface="Cambria Math"/>
                                        </a:rPr>
                                        <m:t>𝜔</m:t>
                                      </m:r>
                                    </m:e>
                                    <m:sup>
                                      <m:r>
                                        <a:rPr lang="en-US" sz="1800" i="1">
                                          <a:latin typeface="Cambria Math"/>
                                          <a:ea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1800" i="1"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  <m:sSubSup>
                                    <m:sSubSupPr>
                                      <m:ctrlPr>
                                        <a:rPr lang="en-US" sz="1800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1800" i="1">
                                          <a:latin typeface="Cambria Math"/>
                                          <a:ea typeface="Cambria Math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en-US" sz="1800" i="1">
                                          <a:latin typeface="Cambria Math"/>
                                          <a:ea typeface="Cambria Math"/>
                                        </a:rPr>
                                        <m:t>𝑐</m:t>
                                      </m:r>
                                    </m:sub>
                                    <m:sup>
                                      <m:r>
                                        <a:rPr lang="en-US" sz="1800" i="1">
                                          <a:latin typeface="Cambria Math"/>
                                          <a:ea typeface="Cambria Math"/>
                                        </a:rPr>
                                        <m:t>2</m:t>
                                      </m:r>
                                    </m:sup>
                                  </m:sSubSup>
                                </m:e>
                              </m:d>
                              <m:d>
                                <m:dPr>
                                  <m:ctrlPr>
                                    <a:rPr lang="en-US" sz="18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1800">
                                      <a:latin typeface="Cambria Math"/>
                                      <a:ea typeface="Cambria Math"/>
                                    </a:rPr>
                                    <m:t>4</m:t>
                                  </m:r>
                                  <m:sSubSup>
                                    <m:sSubSupPr>
                                      <m:ctrlPr>
                                        <a:rPr lang="en-US" sz="1800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1800" i="1">
                                          <a:latin typeface="Cambria Math"/>
                                          <a:ea typeface="Cambria Math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en-US" sz="1800" i="1">
                                          <a:latin typeface="Cambria Math"/>
                                          <a:ea typeface="Cambria Math"/>
                                        </a:rPr>
                                        <m:t>𝑒</m:t>
                                      </m:r>
                                    </m:sub>
                                    <m:sup>
                                      <m:r>
                                        <a:rPr lang="en-US" sz="1800" i="1">
                                          <a:latin typeface="Cambria Math"/>
                                          <a:ea typeface="Cambria Math"/>
                                        </a:rPr>
                                        <m:t>2</m:t>
                                      </m:r>
                                    </m:sup>
                                  </m:sSubSup>
                                  <m:r>
                                    <a:rPr lang="en-US" sz="1800" i="1">
                                      <a:latin typeface="Cambria Math"/>
                                      <a:ea typeface="Cambria Math"/>
                                    </a:rPr>
                                    <m:t>+</m:t>
                                  </m:r>
                                  <m:sSubSup>
                                    <m:sSubSupPr>
                                      <m:ctrlPr>
                                        <a:rPr lang="en-US" sz="1800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1800" i="1">
                                          <a:latin typeface="Cambria Math"/>
                                          <a:ea typeface="Cambria Math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en-US" sz="1800" i="1">
                                          <a:latin typeface="Cambria Math"/>
                                          <a:ea typeface="Cambria Math"/>
                                        </a:rPr>
                                        <m:t>𝑐</m:t>
                                      </m:r>
                                    </m:sub>
                                    <m:sup>
                                      <m:r>
                                        <a:rPr lang="en-US" sz="1800" i="1">
                                          <a:latin typeface="Cambria Math"/>
                                          <a:ea typeface="Cambria Math"/>
                                        </a:rPr>
                                        <m:t>2</m:t>
                                      </m:r>
                                    </m:sup>
                                  </m:sSubSup>
                                  <m:r>
                                    <a:rPr lang="en-US" sz="1800" i="1"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US" sz="1800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800" i="1">
                                          <a:latin typeface="Cambria Math"/>
                                          <a:ea typeface="Cambria Math"/>
                                        </a:rPr>
                                        <m:t>𝜔</m:t>
                                      </m:r>
                                    </m:e>
                                    <m:sup>
                                      <m:r>
                                        <a:rPr lang="en-US" sz="1800" i="1">
                                          <a:latin typeface="Cambria Math"/>
                                          <a:ea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rad>
                        </m:den>
                      </m:f>
                      <m:r>
                        <a:rPr lang="en-US" sz="1800" b="0" i="1" smtClean="0">
                          <a:latin typeface="Cambria Math"/>
                          <a:ea typeface="Cambria Math"/>
                        </a:rPr>
                        <m:t>,</m:t>
                      </m:r>
                    </m:oMath>
                  </m:oMathPara>
                </a14:m>
                <a:endParaRPr lang="en-US" sz="1800" dirty="0" smtClean="0">
                  <a:ea typeface="Cambria Math"/>
                </a:endParaRPr>
              </a:p>
              <a:p>
                <a:pPr marL="0" indent="0">
                  <a:buNone/>
                </a:pPr>
                <a:r>
                  <a:rPr lang="ru-RU" sz="1800" dirty="0">
                    <a:ea typeface="Cambria Math"/>
                  </a:rPr>
                  <a:t>г</a:t>
                </a:r>
                <a:r>
                  <a:rPr lang="ru-RU" sz="1800" dirty="0" smtClean="0">
                    <a:ea typeface="Cambria Math"/>
                  </a:rPr>
                  <a:t>де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ru-RU" sz="1800" i="1" smtClean="0">
                            <a:latin typeface="Cambria Math"/>
                            <a:ea typeface="Cambria Math"/>
                          </a:rPr>
                          <m:t>𝒯</m:t>
                        </m:r>
                      </m:e>
                      <m:sub>
                        <m:r>
                          <a:rPr lang="en-US" sz="1800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1800" i="1" dirty="0" smtClean="0"/>
                  <a:t> </a:t>
                </a:r>
                <a:r>
                  <a:rPr lang="ru-RU" sz="1800" dirty="0" smtClean="0"/>
                  <a:t>– полином Чебышева 1 рода</a:t>
                </a:r>
                <a:r>
                  <a:rPr lang="ru-RU" sz="1800" dirty="0"/>
                  <a:t>.</a:t>
                </a:r>
                <a:endParaRPr lang="ru-RU" sz="1800" i="1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68760"/>
                <a:ext cx="8229600" cy="4857403"/>
              </a:xfrm>
              <a:blipFill rotWithShape="1">
                <a:blip r:embed="rId2"/>
                <a:stretch>
                  <a:fillRect l="-59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17977-30AE-4A2C-883D-BD944C3565B1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4214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2400" dirty="0">
                <a:solidFill>
                  <a:srgbClr val="0070C0"/>
                </a:solidFill>
              </a:rPr>
              <a:t>Вклад</a:t>
            </a:r>
            <a:r>
              <a:rPr lang="en-US" sz="2400" dirty="0">
                <a:solidFill>
                  <a:srgbClr val="0070C0"/>
                </a:solidFill>
              </a:rPr>
              <a:t>, </a:t>
            </a:r>
            <a:r>
              <a:rPr lang="ru-RU" sz="2400" dirty="0">
                <a:solidFill>
                  <a:srgbClr val="0070C0"/>
                </a:solidFill>
              </a:rPr>
              <a:t>соответствующий </a:t>
            </a:r>
            <a:r>
              <a:rPr lang="ru-RU" sz="2400" dirty="0" smtClean="0">
                <a:solidFill>
                  <a:srgbClr val="0070C0"/>
                </a:solidFill>
              </a:rPr>
              <a:t>вынужденным колебаниям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ru-RU" sz="2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17977-30AE-4A2C-883D-BD944C3565B1}" type="slidenum">
              <a:rPr lang="ru-RU" smtClean="0"/>
              <a:t>14</a:t>
            </a:fld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1475656" y="1556792"/>
                <a:ext cx="7124130" cy="220592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/>
                            </a:rPr>
                            <m:t>𝑢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𝑛</m:t>
                          </m:r>
                        </m:sub>
                        <m:sup>
                          <m:r>
                            <a:rPr lang="en-US">
                              <a:latin typeface="Cambria Math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𝜔</m:t>
                          </m:r>
                          <m:r>
                            <a:rPr lang="en-US" i="1">
                              <a:latin typeface="Cambria Math"/>
                            </a:rPr>
                            <m:t>)</m:t>
                          </m:r>
                        </m:sup>
                      </m:sSubSup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func>
                            <m:func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i="1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𝜔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𝑡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)</m:t>
                              </m:r>
                            </m:e>
                          </m:func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𝑚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f>
                                  <m:f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US" i="1"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i="1">
                                            <a:latin typeface="Cambria Math"/>
                                          </a:rPr>
                                          <m:t>𝑒</m:t>
                                        </m:r>
                                      </m:e>
                                      <m:sup>
                                        <m:r>
                                          <m:rPr>
                                            <m:brk m:alnAt="7"/>
                                          </m:rPr>
                                          <a:rPr lang="en-US" i="1">
                                            <a:latin typeface="Cambria Math"/>
                                          </a:rPr>
                                          <m:t>−</m:t>
                                        </m:r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latin typeface="Cambria Math"/>
                                              </a:rPr>
                                              <m:t>𝛾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latin typeface="Cambria Math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  <m:d>
                                          <m:dPr>
                                            <m:begChr m:val="|"/>
                                            <m:endChr m:val="|"/>
                                            <m:ctrlPr>
                                              <a:rPr lang="en-US" i="1">
                                                <a:latin typeface="Cambria Math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i="1">
                                                <a:latin typeface="Cambria Math"/>
                                              </a:rPr>
                                              <m:t>𝑛</m:t>
                                            </m:r>
                                          </m:e>
                                        </m:d>
                                      </m:sup>
                                    </m:sSup>
                                  </m:num>
                                  <m:den>
                                    <m:rad>
                                      <m:radPr>
                                        <m:degHide m:val="on"/>
                                        <m:ctrlPr>
                                          <a:rPr lang="en-US" i="1">
                                            <a:latin typeface="Cambria Math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sSubSup>
                                          <m:sSubSupPr>
                                            <m:ctrlPr>
                                              <a:rPr lang="en-US" i="1">
                                                <a:latin typeface="Cambria Math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lang="en-US" i="1">
                                                <a:latin typeface="Cambria Math"/>
                                              </a:rPr>
                                              <m:t>𝜔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latin typeface="Cambria Math"/>
                                              </a:rPr>
                                              <m:t>𝑐</m:t>
                                            </m:r>
                                          </m:sub>
                                          <m:sup>
                                            <m:r>
                                              <a:rPr lang="en-US" i="1">
                                                <a:latin typeface="Cambria Math"/>
                                              </a:rPr>
                                              <m:t>2</m:t>
                                            </m:r>
                                          </m:sup>
                                        </m:sSubSup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−</m:t>
                                        </m:r>
                                        <m:sSup>
                                          <m:sSupPr>
                                            <m:ctrlPr>
                                              <a:rPr lang="en-US" i="1">
                                                <a:latin typeface="Cambria Math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i="1">
                                                <a:latin typeface="Cambria Math"/>
                                              </a:rPr>
                                              <m:t>𝜔</m:t>
                                            </m:r>
                                          </m:e>
                                          <m:sup>
                                            <m:r>
                                              <a:rPr lang="en-US" i="1">
                                                <a:latin typeface="Cambria Math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e>
                                    </m:rad>
                                    <m:rad>
                                      <m:radPr>
                                        <m:degHide m:val="on"/>
                                        <m:ctrlPr>
                                          <a:rPr lang="en-US" i="1">
                                            <a:latin typeface="Cambria Math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4</m:t>
                                        </m:r>
                                        <m:sSubSup>
                                          <m:sSubSupPr>
                                            <m:ctrlPr>
                                              <a:rPr lang="en-US" i="1">
                                                <a:latin typeface="Cambria Math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lang="en-US" i="1">
                                                <a:latin typeface="Cambria Math"/>
                                              </a:rPr>
                                              <m:t>𝜔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latin typeface="Cambria Math"/>
                                              </a:rPr>
                                              <m:t>𝑒</m:t>
                                            </m:r>
                                          </m:sub>
                                          <m:sup>
                                            <m:r>
                                              <a:rPr lang="en-US" i="1">
                                                <a:latin typeface="Cambria Math"/>
                                              </a:rPr>
                                              <m:t>2</m:t>
                                            </m:r>
                                          </m:sup>
                                        </m:sSubSup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+</m:t>
                                        </m:r>
                                        <m:sSubSup>
                                          <m:sSubSupPr>
                                            <m:ctrlPr>
                                              <a:rPr lang="en-US" i="1">
                                                <a:latin typeface="Cambria Math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lang="en-US" i="1">
                                                <a:latin typeface="Cambria Math"/>
                                              </a:rPr>
                                              <m:t>𝜔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latin typeface="Cambria Math"/>
                                              </a:rPr>
                                              <m:t>𝑐</m:t>
                                            </m:r>
                                          </m:sub>
                                          <m:sup>
                                            <m:r>
                                              <a:rPr lang="en-US" i="1">
                                                <a:latin typeface="Cambria Math"/>
                                              </a:rPr>
                                              <m:t>2</m:t>
                                            </m:r>
                                          </m:sup>
                                        </m:sSubSup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−</m:t>
                                        </m:r>
                                        <m:sSup>
                                          <m:sSupPr>
                                            <m:ctrlPr>
                                              <a:rPr lang="en-US" i="1">
                                                <a:latin typeface="Cambria Math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i="1">
                                                <a:latin typeface="Cambria Math"/>
                                              </a:rPr>
                                              <m:t>𝜔</m:t>
                                            </m:r>
                                          </m:e>
                                          <m:sup>
                                            <m:r>
                                              <a:rPr lang="en-US" i="1">
                                                <a:latin typeface="Cambria Math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e>
                                    </m:rad>
                                  </m:den>
                                </m:f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  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𝜔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&lt;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𝜔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𝑐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f>
                                  <m:f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US" i="1"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ctrlPr>
                                              <a:rPr lang="en-US" i="1">
                                                <a:latin typeface="Cambria Math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i="1">
                                                <a:latin typeface="Cambria Math"/>
                                              </a:rPr>
                                              <m:t>−1</m:t>
                                            </m:r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𝑛</m:t>
                                        </m:r>
                                      </m:sup>
                                    </m:sSup>
                                    <m:func>
                                      <m:funcPr>
                                        <m:ctrlPr>
                                          <a:rPr lang="en-US" i="1">
                                            <a:latin typeface="Cambria Math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>
                                            <a:latin typeface="Cambria Math"/>
                                          </a:rPr>
                                          <m:t>sin</m:t>
                                        </m:r>
                                      </m:fName>
                                      <m:e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(2</m:t>
                                        </m:r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𝜙</m:t>
                                        </m:r>
                                        <m:d>
                                          <m:dPr>
                                            <m:begChr m:val="|"/>
                                            <m:endChr m:val="|"/>
                                            <m:ctrlPr>
                                              <a:rPr lang="en-US" i="1">
                                                <a:latin typeface="Cambria Math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i="1">
                                                <a:latin typeface="Cambria Math"/>
                                              </a:rPr>
                                              <m:t>𝑛</m:t>
                                            </m:r>
                                          </m:e>
                                        </m:d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)</m:t>
                                        </m:r>
                                      </m:e>
                                    </m:func>
                                  </m:num>
                                  <m:den>
                                    <m:rad>
                                      <m:radPr>
                                        <m:degHide m:val="on"/>
                                        <m:ctrlPr>
                                          <a:rPr lang="en-US" i="1">
                                            <a:latin typeface="Cambria Math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4</m:t>
                                        </m:r>
                                        <m:sSubSup>
                                          <m:sSubSupPr>
                                            <m:ctrlPr>
                                              <a:rPr lang="en-US" i="1">
                                                <a:latin typeface="Cambria Math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lang="en-US" i="1">
                                                <a:latin typeface="Cambria Math"/>
                                              </a:rPr>
                                              <m:t>𝜔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latin typeface="Cambria Math"/>
                                              </a:rPr>
                                              <m:t>𝑒</m:t>
                                            </m:r>
                                          </m:sub>
                                          <m:sup>
                                            <m:r>
                                              <a:rPr lang="en-US" i="1">
                                                <a:latin typeface="Cambria Math"/>
                                              </a:rPr>
                                              <m:t>2</m:t>
                                            </m:r>
                                          </m:sup>
                                        </m:sSubSup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+</m:t>
                                        </m:r>
                                        <m:sSubSup>
                                          <m:sSubSupPr>
                                            <m:ctrlPr>
                                              <a:rPr lang="en-US" i="1">
                                                <a:latin typeface="Cambria Math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lang="en-US" i="1">
                                                <a:latin typeface="Cambria Math"/>
                                              </a:rPr>
                                              <m:t>𝜔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latin typeface="Cambria Math"/>
                                              </a:rPr>
                                              <m:t>𝑐</m:t>
                                            </m:r>
                                          </m:sub>
                                          <m:sup>
                                            <m:r>
                                              <a:rPr lang="en-US" i="1">
                                                <a:latin typeface="Cambria Math"/>
                                              </a:rPr>
                                              <m:t>2</m:t>
                                            </m:r>
                                          </m:sup>
                                        </m:sSubSup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−</m:t>
                                        </m:r>
                                        <m:sSup>
                                          <m:sSupPr>
                                            <m:ctrlPr>
                                              <a:rPr lang="en-US" i="1">
                                                <a:latin typeface="Cambria Math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i="1">
                                                <a:latin typeface="Cambria Math"/>
                                              </a:rPr>
                                              <m:t>𝜔</m:t>
                                            </m:r>
                                          </m:e>
                                          <m:sup>
                                            <m:r>
                                              <a:rPr lang="en-US" i="1">
                                                <a:latin typeface="Cambria Math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e>
                                    </m:rad>
                                    <m:rad>
                                      <m:radPr>
                                        <m:degHide m:val="on"/>
                                        <m:ctrlPr>
                                          <a:rPr lang="en-US" i="1">
                                            <a:latin typeface="Cambria Math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sSup>
                                          <m:sSupPr>
                                            <m:ctrlPr>
                                              <a:rPr lang="en-US" i="1">
                                                <a:latin typeface="Cambria Math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i="1">
                                                <a:latin typeface="Cambria Math"/>
                                              </a:rPr>
                                              <m:t>𝜔</m:t>
                                            </m:r>
                                          </m:e>
                                          <m:sup>
                                            <m:r>
                                              <a:rPr lang="en-US" i="1">
                                                <a:latin typeface="Cambria Math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−</m:t>
                                        </m:r>
                                        <m:sSubSup>
                                          <m:sSubSupPr>
                                            <m:ctrlPr>
                                              <a:rPr lang="en-US" i="1">
                                                <a:latin typeface="Cambria Math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lang="en-US" i="1">
                                                <a:latin typeface="Cambria Math"/>
                                              </a:rPr>
                                              <m:t>𝜔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latin typeface="Cambria Math"/>
                                              </a:rPr>
                                              <m:t>𝑐</m:t>
                                            </m:r>
                                          </m:sub>
                                          <m:sup>
                                            <m:r>
                                              <a:rPr lang="en-US" i="1">
                                                <a:latin typeface="Cambria Math"/>
                                              </a:rPr>
                                              <m:t>2</m:t>
                                            </m:r>
                                          </m:sup>
                                        </m:sSubSup>
                                      </m:e>
                                    </m:rad>
                                  </m:den>
                                </m:f>
                                <m:r>
                                  <a:rPr lang="en-US" i="1">
                                    <a:latin typeface="Cambria Math"/>
                                  </a:rPr>
                                  <m:t>,  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𝜔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∈</m:t>
                                </m:r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/>
                                  </a:rPr>
                                  <m:t>Ω</m:t>
                                </m:r>
                              </m:e>
                            </m:mr>
                            <m:mr>
                              <m:e>
                                <m:f>
                                  <m:f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US" i="1"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ctrlPr>
                                              <a:rPr lang="en-US" i="1">
                                                <a:latin typeface="Cambria Math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i="1">
                                                <a:latin typeface="Cambria Math"/>
                                              </a:rPr>
                                              <m:t>−1</m:t>
                                            </m:r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𝑛</m:t>
                                        </m:r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+1</m:t>
                                        </m:r>
                                      </m:sup>
                                    </m:sSup>
                                    <m:sSup>
                                      <m:sSupPr>
                                        <m:ctrlPr>
                                          <a:rPr lang="en-US" i="1"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i="1">
                                            <a:latin typeface="Cambria Math"/>
                                          </a:rPr>
                                          <m:t>𝑒</m:t>
                                        </m:r>
                                      </m:e>
                                      <m:sup>
                                        <m:r>
                                          <m:rPr>
                                            <m:brk m:alnAt="7"/>
                                          </m:rPr>
                                          <a:rPr lang="en-US" i="1">
                                            <a:latin typeface="Cambria Math"/>
                                          </a:rPr>
                                          <m:t>−</m:t>
                                        </m:r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latin typeface="Cambria Math"/>
                                              </a:rPr>
                                              <m:t>𝛾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latin typeface="Cambria Math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  <m:d>
                                          <m:dPr>
                                            <m:begChr m:val="|"/>
                                            <m:endChr m:val="|"/>
                                            <m:ctrlPr>
                                              <a:rPr lang="en-US" i="1">
                                                <a:latin typeface="Cambria Math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i="1">
                                                <a:latin typeface="Cambria Math"/>
                                              </a:rPr>
                                              <m:t>𝑛</m:t>
                                            </m:r>
                                          </m:e>
                                        </m:d>
                                      </m:sup>
                                    </m:sSup>
                                  </m:num>
                                  <m:den>
                                    <m:rad>
                                      <m:radPr>
                                        <m:degHide m:val="on"/>
                                        <m:ctrlPr>
                                          <a:rPr lang="en-US" i="1">
                                            <a:latin typeface="Cambria Math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sSup>
                                          <m:sSupPr>
                                            <m:ctrlPr>
                                              <a:rPr lang="en-US" i="1">
                                                <a:latin typeface="Cambria Math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i="1">
                                                <a:latin typeface="Cambria Math"/>
                                              </a:rPr>
                                              <m:t>𝜔</m:t>
                                            </m:r>
                                          </m:e>
                                          <m:sup>
                                            <m:r>
                                              <a:rPr lang="en-US" i="1">
                                                <a:latin typeface="Cambria Math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−</m:t>
                                        </m:r>
                                        <m:sSubSup>
                                          <m:sSubSupPr>
                                            <m:ctrlPr>
                                              <a:rPr lang="en-US" i="1">
                                                <a:latin typeface="Cambria Math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lang="en-US" i="1">
                                                <a:latin typeface="Cambria Math"/>
                                              </a:rPr>
                                              <m:t>𝜔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latin typeface="Cambria Math"/>
                                              </a:rPr>
                                              <m:t>𝑐</m:t>
                                            </m:r>
                                          </m:sub>
                                          <m:sup>
                                            <m:r>
                                              <a:rPr lang="en-US" i="1">
                                                <a:latin typeface="Cambria Math"/>
                                              </a:rPr>
                                              <m:t>2</m:t>
                                            </m:r>
                                          </m:sup>
                                        </m:sSubSup>
                                      </m:e>
                                    </m:rad>
                                    <m:rad>
                                      <m:radPr>
                                        <m:degHide m:val="on"/>
                                        <m:ctrlPr>
                                          <a:rPr lang="en-US" i="1">
                                            <a:latin typeface="Cambria Math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sSup>
                                          <m:sSupPr>
                                            <m:ctrlPr>
                                              <a:rPr lang="en-US" i="1">
                                                <a:latin typeface="Cambria Math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i="1">
                                                <a:latin typeface="Cambria Math"/>
                                              </a:rPr>
                                              <m:t>𝜔</m:t>
                                            </m:r>
                                          </m:e>
                                          <m:sup>
                                            <m:r>
                                              <a:rPr lang="en-US" i="1">
                                                <a:latin typeface="Cambria Math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−4</m:t>
                                        </m:r>
                                        <m:sSubSup>
                                          <m:sSubSupPr>
                                            <m:ctrlPr>
                                              <a:rPr lang="en-US" i="1">
                                                <a:latin typeface="Cambria Math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lang="en-US" i="1">
                                                <a:latin typeface="Cambria Math"/>
                                              </a:rPr>
                                              <m:t>𝜔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latin typeface="Cambria Math"/>
                                              </a:rPr>
                                              <m:t>𝑒</m:t>
                                            </m:r>
                                          </m:sub>
                                          <m:sup>
                                            <m:r>
                                              <a:rPr lang="en-US" i="1">
                                                <a:latin typeface="Cambria Math"/>
                                              </a:rPr>
                                              <m:t>2</m:t>
                                            </m:r>
                                          </m:sup>
                                        </m:sSubSup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−</m:t>
                                        </m:r>
                                        <m:sSubSup>
                                          <m:sSubSupPr>
                                            <m:ctrlPr>
                                              <a:rPr lang="en-US" i="1">
                                                <a:latin typeface="Cambria Math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lang="en-US" i="1">
                                                <a:latin typeface="Cambria Math"/>
                                              </a:rPr>
                                              <m:t>𝜔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latin typeface="Cambria Math"/>
                                              </a:rPr>
                                              <m:t>𝑐</m:t>
                                            </m:r>
                                          </m:sub>
                                          <m:sup>
                                            <m:r>
                                              <a:rPr lang="en-US" i="1">
                                                <a:latin typeface="Cambria Math"/>
                                              </a:rPr>
                                              <m:t>2</m:t>
                                            </m:r>
                                          </m:sup>
                                        </m:sSubSup>
                                      </m:e>
                                    </m:rad>
                                  </m:den>
                                </m:f>
                                <m:r>
                                  <a:rPr lang="en-US" i="1">
                                    <a:latin typeface="Cambria Math"/>
                                  </a:rPr>
                                  <m:t>,  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𝜔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&gt;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US" i="1" smtClean="0">
                                        <a:latin typeface="Cambria Math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4</m:t>
                                    </m:r>
                                    <m:sSubSup>
                                      <m:sSubSupPr>
                                        <m:ctrlPr>
                                          <a:rPr lang="en-US" b="0" i="1" smtClean="0">
                                            <a:latin typeface="Cambria Math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𝜔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𝑒</m:t>
                                        </m:r>
                                      </m:sub>
                                      <m:sup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2</m:t>
                                        </m:r>
                                      </m:sup>
                                    </m:sSubSup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+</m:t>
                                    </m:r>
                                    <m:sSubSup>
                                      <m:sSubSupPr>
                                        <m:ctrlPr>
                                          <a:rPr lang="en-US" b="0" i="1" smtClean="0">
                                            <a:latin typeface="Cambria Math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𝜔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𝑐</m:t>
                                        </m:r>
                                      </m:sub>
                                      <m:sup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2</m:t>
                                        </m:r>
                                      </m:sup>
                                    </m:sSubSup>
                                  </m:e>
                                </m:rad>
                              </m:e>
                            </m:mr>
                          </m:m>
                        </m:e>
                      </m:d>
                      <m:r>
                        <a:rPr lang="en-US" i="1">
                          <a:latin typeface="Cambria Math"/>
                        </a:rPr>
                        <m:t>,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5656" y="1556792"/>
                <a:ext cx="7124130" cy="220592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/>
              <p:cNvSpPr/>
              <p:nvPr/>
            </p:nvSpPr>
            <p:spPr>
              <a:xfrm>
                <a:off x="899592" y="4362489"/>
                <a:ext cx="7416824" cy="15497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𝜙</m:t>
                      </m:r>
                      <m:r>
                        <a:rPr lang="en-US" i="1" smtClean="0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US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arccos</m:t>
                          </m:r>
                        </m:fName>
                        <m:e>
                          <m:d>
                            <m:dPr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ad>
                                    <m:radPr>
                                      <m:degHide m:val="on"/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radPr>
                                    <m:deg/>
                                    <m:e>
                                      <m:sSup>
                                        <m:sSupPr>
                                          <m:ctrlPr>
                                            <a:rPr lang="en-US" i="1">
                                              <a:latin typeface="Cambria Math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𝜔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−</m:t>
                                      </m:r>
                                      <m:sSubSup>
                                        <m:sSubSupPr>
                                          <m:ctrlPr>
                                            <a:rPr lang="en-US" i="1">
                                              <a:latin typeface="Cambria Math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𝜔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𝑐</m:t>
                                          </m:r>
                                        </m:sub>
                                        <m:sup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</m:e>
                                  </m:rad>
                                </m:num>
                                <m:den>
                                  <m:r>
                                    <a:rPr lang="en-US" i="1">
                                      <a:latin typeface="Cambria Math"/>
                                    </a:rPr>
                                    <m:t>2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𝑒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</m:func>
                      <m:r>
                        <a:rPr lang="en-US" i="1">
                          <a:latin typeface="Cambria Math"/>
                        </a:rPr>
                        <m:t>,    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𝛾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2</m:t>
                      </m:r>
                      <m:func>
                        <m:func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arccosh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ad>
                                    <m:radPr>
                                      <m:degHide m:val="on"/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radPr>
                                    <m:deg/>
                                    <m:e>
                                      <m:sSubSup>
                                        <m:sSubSupPr>
                                          <m:ctrlPr>
                                            <a:rPr lang="en-US" b="0" i="1" smtClean="0">
                                              <a:latin typeface="Cambria Math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𝜔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𝑐</m:t>
                                          </m:r>
                                        </m:sub>
                                        <m:sup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−</m:t>
                                      </m:r>
                                      <m:sSup>
                                        <m:sSupPr>
                                          <m:ctrlPr>
                                            <a:rPr lang="en-US" b="0" i="1" smtClean="0">
                                              <a:latin typeface="Cambria Math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𝜔</m:t>
                                          </m:r>
                                        </m:e>
                                        <m:sup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+4</m:t>
                                      </m:r>
                                      <m:sSubSup>
                                        <m:sSubSupPr>
                                          <m:ctrlPr>
                                            <a:rPr lang="en-US" b="0" i="1" smtClean="0">
                                              <a:latin typeface="Cambria Math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𝜔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𝑒</m:t>
                                          </m:r>
                                        </m:sub>
                                        <m:sup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</m:e>
                                  </m:rad>
                                </m:num>
                                <m:den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2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𝑒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</m:func>
                      <m:r>
                        <a:rPr lang="en-US" i="1">
                          <a:latin typeface="Cambria Math"/>
                        </a:rPr>
                        <m:t>,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𝛾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2</m:t>
                      </m:r>
                      <m:func>
                        <m:func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arccosh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ad>
                                    <m:radPr>
                                      <m:degHide m:val="on"/>
                                      <m:ctrlPr>
                                        <a:rPr lang="ru-RU" i="1">
                                          <a:latin typeface="Cambria Math"/>
                                        </a:rPr>
                                      </m:ctrlPr>
                                    </m:radPr>
                                    <m:deg/>
                                    <m:e>
                                      <m:sSup>
                                        <m:sSupPr>
                                          <m:ctrlPr>
                                            <a:rPr lang="en-US" i="1">
                                              <a:latin typeface="Cambria Math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𝜔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−</m:t>
                                      </m:r>
                                      <m:sSubSup>
                                        <m:sSubSupPr>
                                          <m:ctrlPr>
                                            <a:rPr lang="en-US" i="1">
                                              <a:latin typeface="Cambria Math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𝜔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𝑐</m:t>
                                          </m:r>
                                        </m:sub>
                                        <m:sup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</m:e>
                                  </m:rad>
                                </m:num>
                                <m:den>
                                  <m:r>
                                    <a:rPr lang="en-US" i="1">
                                      <a:latin typeface="Cambria Math"/>
                                    </a:rPr>
                                    <m:t>2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𝑒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</m:func>
                      <m:r>
                        <a:rPr lang="en-US" i="1"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4362489"/>
                <a:ext cx="7416824" cy="154978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47633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pPr algn="l"/>
                <a:r>
                  <a:rPr lang="ru-RU" sz="2400" dirty="0" smtClean="0">
                    <a:solidFill>
                      <a:srgbClr val="0070C0"/>
                    </a:solidFill>
                  </a:rPr>
                  <a:t>Поля перемещений при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/>
                      </a:rPr>
                      <m:t>𝜔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/>
                      </a:rPr>
                      <m:t>&lt;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𝜔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𝑐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𝜔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ru-RU" sz="2400" dirty="0" smtClean="0"/>
                  <a:t> </a:t>
                </a:r>
                <a:r>
                  <a:rPr lang="ru-RU" sz="2400" dirty="0" smtClean="0">
                    <a:solidFill>
                      <a:srgbClr val="0070C0"/>
                    </a:solidFill>
                  </a:rPr>
                  <a:t>и при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/>
                      </a:rPr>
                      <m:t>𝜔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/>
                      </a:rPr>
                      <m:t>&gt;</m:t>
                    </m:r>
                    <m:rad>
                      <m:radPr>
                        <m:degHide m:val="on"/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4</m:t>
                        </m:r>
                        <m:sSubSup>
                          <m:sSubSupPr>
                            <m:ctrlP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𝜔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𝑒</m:t>
                            </m:r>
                          </m:sub>
                          <m:sup>
                            <m: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bSup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+</m:t>
                        </m:r>
                        <m:sSubSup>
                          <m:sSubSupPr>
                            <m:ctrlP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𝜔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𝑐</m:t>
                            </m:r>
                          </m:sub>
                          <m:sup>
                            <m: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bSup>
                      </m:e>
                    </m:rad>
                  </m:oMath>
                </a14:m>
                <a:endParaRPr lang="ru-RU" sz="2400" dirty="0"/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l="-111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17977-30AE-4A2C-883D-BD944C3565B1}" type="slidenum">
              <a:rPr lang="ru-RU" smtClean="0"/>
              <a:t>15</a:t>
            </a:fld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686749" y="5076476"/>
                <a:ext cx="248920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𝜔</m:t>
                    </m:r>
                    <m:r>
                      <a:rPr lang="en-US" b="0" i="1" smtClean="0">
                        <a:latin typeface="Cambria Math"/>
                      </a:rPr>
                      <m:t>=0.2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𝜔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𝑒</m:t>
                        </m:r>
                      </m:sub>
                    </m:sSub>
                    <m:r>
                      <a:rPr lang="en-US" b="0" i="0" smtClean="0">
                        <a:latin typeface="Cambria Math"/>
                      </a:rPr>
                      <m:t>,  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𝜔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𝑒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𝑡</m:t>
                    </m:r>
                    <m:r>
                      <a:rPr lang="en-US" b="0" i="1" smtClean="0">
                        <a:latin typeface="Cambria Math"/>
                      </a:rPr>
                      <m:t>=200</m:t>
                    </m:r>
                  </m:oMath>
                </a14:m>
                <a:r>
                  <a:rPr lang="en-US" dirty="0" smtClean="0"/>
                  <a:t> </a:t>
                </a:r>
                <a:endParaRPr lang="ru-RU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6749" y="5076476"/>
                <a:ext cx="2489208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796161" y="4951324"/>
                <a:ext cx="231287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𝜔</m:t>
                    </m:r>
                    <m:r>
                      <a:rPr lang="en-US" b="0" i="1" smtClean="0">
                        <a:latin typeface="Cambria Math"/>
                      </a:rPr>
                      <m:t>=4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𝜔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dirty="0" smtClean="0"/>
                  <a:t>,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𝜔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𝑒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𝑡</m:t>
                    </m:r>
                    <m:r>
                      <a:rPr lang="en-US" i="1">
                        <a:latin typeface="Cambria Math"/>
                      </a:rPr>
                      <m:t>=400</m:t>
                    </m:r>
                  </m:oMath>
                </a14:m>
                <a:r>
                  <a:rPr lang="en-US" dirty="0" smtClean="0"/>
                  <a:t> </a:t>
                </a:r>
                <a:endParaRPr lang="ru-RU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6161" y="4951324"/>
                <a:ext cx="2312877" cy="369332"/>
              </a:xfrm>
              <a:prstGeom prst="rect">
                <a:avLst/>
              </a:prstGeom>
              <a:blipFill rotWithShape="1">
                <a:blip r:embed="rId4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251521" y="5733256"/>
            <a:ext cx="7848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Вблизи частицы</a:t>
            </a:r>
            <a:r>
              <a:rPr lang="en-US" dirty="0" smtClean="0"/>
              <a:t>, </a:t>
            </a:r>
            <a:r>
              <a:rPr lang="ru-RU" dirty="0" smtClean="0"/>
              <a:t>подверженной силовому  нагружению</a:t>
            </a:r>
            <a:r>
              <a:rPr lang="en-US" dirty="0" smtClean="0"/>
              <a:t>,</a:t>
            </a:r>
            <a:br>
              <a:rPr lang="en-US" dirty="0" smtClean="0"/>
            </a:br>
            <a:r>
              <a:rPr lang="ru-RU" dirty="0" smtClean="0"/>
              <a:t> наблюдается </a:t>
            </a:r>
            <a:r>
              <a:rPr lang="en-US" dirty="0" smtClean="0"/>
              <a:t> </a:t>
            </a:r>
            <a:r>
              <a:rPr lang="ru-RU" dirty="0" smtClean="0"/>
              <a:t>локализация возмущений</a:t>
            </a:r>
            <a:r>
              <a:rPr lang="en-US" dirty="0"/>
              <a:t>.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354" y="1661843"/>
            <a:ext cx="4195636" cy="3281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9775" y="1661844"/>
            <a:ext cx="4137551" cy="3290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4450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pPr algn="l"/>
                <a:r>
                  <a:rPr lang="ru-RU" sz="2400" dirty="0" smtClean="0">
                    <a:solidFill>
                      <a:srgbClr val="0070C0"/>
                    </a:solidFill>
                  </a:rPr>
                  <a:t>Поля перемещений при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/>
                      </a:rPr>
                      <m:t>𝜔</m:t>
                    </m:r>
                    <m:r>
                      <a:rPr lang="ru-RU" sz="2400" b="0" i="1" smtClean="0">
                        <a:solidFill>
                          <a:srgbClr val="0070C0"/>
                        </a:solidFill>
                        <a:latin typeface="Cambria Math"/>
                      </a:rPr>
                      <m:t>∈</m:t>
                    </m:r>
                    <m:r>
                      <m:rPr>
                        <m:sty m:val="p"/>
                      </m:rPr>
                      <a:rPr lang="en-US" sz="2400" b="0" i="0" smtClean="0">
                        <a:solidFill>
                          <a:srgbClr val="0070C0"/>
                        </a:solidFill>
                        <a:latin typeface="Cambria Math"/>
                      </a:rPr>
                      <m:t>Ω</m:t>
                    </m:r>
                  </m:oMath>
                </a14:m>
                <a:endParaRPr lang="ru-RU" sz="2400" dirty="0"/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l="-111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17977-30AE-4A2C-883D-BD944C3565B1}" type="slidenum">
              <a:rPr lang="ru-RU" smtClean="0"/>
              <a:t>16</a:t>
            </a:fld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547431" y="4725144"/>
                <a:ext cx="266874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𝜔</m:t>
                    </m:r>
                    <m:r>
                      <a:rPr lang="en-US" b="0" i="1" smtClean="0">
                        <a:latin typeface="Cambria Math"/>
                      </a:rPr>
                      <m:t>=1.05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𝜔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𝑒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   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𝜔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𝑒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𝑡</m:t>
                    </m:r>
                    <m:r>
                      <a:rPr lang="en-US" b="0" i="1" smtClean="0">
                        <a:latin typeface="Cambria Math"/>
                      </a:rPr>
                      <m:t>=250</m:t>
                    </m:r>
                  </m:oMath>
                </a14:m>
                <a:r>
                  <a:rPr lang="en-US" dirty="0" smtClean="0"/>
                  <a:t> </a:t>
                </a:r>
                <a:endParaRPr lang="ru-RU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7431" y="4725144"/>
                <a:ext cx="2668744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796136" y="4637065"/>
                <a:ext cx="26591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𝜔</m:t>
                      </m:r>
                      <m:r>
                        <a:rPr lang="en-US" b="0" i="1" smtClean="0">
                          <a:latin typeface="Cambria Math"/>
                        </a:rPr>
                        <m:t>=2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𝑒</m:t>
                          </m:r>
                        </m:sub>
                      </m:sSub>
                      <m:r>
                        <a:rPr lang="en-US" b="0" i="0" smtClean="0">
                          <a:latin typeface="Cambria Math"/>
                        </a:rPr>
                        <m:t>,</m:t>
                      </m:r>
                      <m:r>
                        <a:rPr lang="en-US" b="0" i="1" smtClean="0">
                          <a:latin typeface="Cambria Math"/>
                        </a:rPr>
                        <m:t>  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𝑒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𝑡</m:t>
                      </m:r>
                      <m:r>
                        <a:rPr lang="en-US" i="1">
                          <a:latin typeface="Cambria Math"/>
                        </a:rPr>
                        <m:t>=250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6136" y="4637065"/>
                <a:ext cx="2659126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287713" y="5442959"/>
            <a:ext cx="852368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ru-RU" dirty="0" smtClean="0"/>
              <a:t>Имеются два фронта: один распространяется с максимальной групповой скоростью</a:t>
            </a:r>
            <a:r>
              <a:rPr lang="en-US" dirty="0" smtClean="0"/>
              <a:t>,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en-US" dirty="0" smtClean="0"/>
              <a:t> </a:t>
            </a:r>
            <a:r>
              <a:rPr lang="ru-RU" dirty="0" smtClean="0"/>
              <a:t>другой – с групповой скоростью при частоте нагружения. Вблизи </a:t>
            </a:r>
            <a:br>
              <a:rPr lang="ru-RU" dirty="0" smtClean="0"/>
            </a:br>
            <a:r>
              <a:rPr lang="ru-RU" dirty="0" smtClean="0"/>
              <a:t>фронтов асимптотика не работает.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67209"/>
            <a:ext cx="4082009" cy="3151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268" y="1367209"/>
            <a:ext cx="4044895" cy="3151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8758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>
              <a:xfrm>
                <a:off x="235046" y="132870"/>
                <a:ext cx="8229600" cy="1143000"/>
              </a:xfrm>
            </p:spPr>
            <p:txBody>
              <a:bodyPr>
                <a:normAutofit/>
              </a:bodyPr>
              <a:lstStyle/>
              <a:p>
                <a:r>
                  <a:rPr lang="ru-RU" sz="2400" dirty="0" smtClean="0">
                    <a:solidFill>
                      <a:srgbClr val="0070C0"/>
                    </a:solidFill>
                  </a:rPr>
                  <a:t>Перемещение при частоте нагружения</a:t>
                </a:r>
                <a:r>
                  <a:rPr lang="en-US" sz="2400" dirty="0" smtClean="0">
                    <a:solidFill>
                      <a:srgbClr val="0070C0"/>
                    </a:solidFill>
                  </a:rPr>
                  <a:t>, </a:t>
                </a:r>
                <a:r>
                  <a:rPr lang="ru-RU" sz="2400" dirty="0" smtClean="0">
                    <a:solidFill>
                      <a:srgbClr val="0070C0"/>
                    </a:solidFill>
                  </a:rPr>
                  <a:t>равной частоте отсечки</a:t>
                </a:r>
                <a:r>
                  <a:rPr lang="en-US" sz="2400" dirty="0" smtClean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𝜔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𝑐</m:t>
                        </m:r>
                      </m:sub>
                    </m:sSub>
                  </m:oMath>
                </a14:m>
                <a:endParaRPr lang="ru-RU" sz="2400" dirty="0"/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35046" y="132870"/>
                <a:ext cx="8229600" cy="1143000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17977-30AE-4A2C-883D-BD944C3565B1}" type="slidenum">
              <a:rPr lang="ru-RU" smtClean="0"/>
              <a:t>17</a:t>
            </a:fld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251520" y="5795971"/>
            <a:ext cx="84946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Нагружение с частотами на границе полосы пропускания приводит к резонансу. </a:t>
            </a:r>
            <a:r>
              <a:rPr lang="en-US" dirty="0" smtClean="0"/>
              <a:t>	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061277"/>
            <a:ext cx="4563219" cy="3731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475656" y="1340768"/>
                <a:ext cx="6518451" cy="7596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/>
                        <a:ea typeface="Cambria Math"/>
                      </a:rPr>
                      <m:t>≈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𝐹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0</m:t>
                            </m:r>
                          </m:sub>
                        </m:sSub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𝜔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𝑒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𝐻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en-US" i="1">
                                    <a:latin typeface="Cambria Math"/>
                                    <a:ea typeface="Cambria Math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/>
                                    <a:ea typeface="Cambria Math"/>
                                  </a:rPr>
                                  <m:t>max</m:t>
                                </m:r>
                              </m:fName>
                              <m:e>
                                <m:f>
                                  <m:fPr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/>
                                            <a:ea typeface="Cambria Math"/>
                                          </a:rPr>
                                          <m:t>𝑣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/>
                                            <a:ea typeface="Cambria Math"/>
                                          </a:rPr>
                                          <m:t>𝑔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/>
                                            <a:ea typeface="Cambria Math"/>
                                          </a:rPr>
                                          <m:t>𝑣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/>
                                            <a:ea typeface="Cambria Math"/>
                                          </a:rPr>
                                          <m:t>𝑠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func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𝑒</m:t>
                                </m:r>
                              </m:sub>
                            </m:sSub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𝑡</m:t>
                            </m:r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 −|</m:t>
                            </m:r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𝑛</m:t>
                            </m:r>
                          </m:e>
                        </m:d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𝑡</m:t>
                            </m:r>
                          </m:e>
                          <m:sup>
                            <m:f>
                              <m:fPr>
                                <m:ctrlP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3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den>
                            </m:f>
                          </m:sup>
                        </m:sSup>
                      </m:num>
                      <m:den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/>
                                <a:ea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𝜋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𝑐</m:t>
                                </m:r>
                              </m:sub>
                            </m:sSub>
                          </m:e>
                        </m:rad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𝜔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𝑐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𝑚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  <a:ea typeface="Cambria Math"/>
                      </a:rPr>
                      <m:t>sin</m:t>
                    </m:r>
                    <m:r>
                      <a:rPr lang="en-US" b="0" i="0" smtClean="0">
                        <a:latin typeface="Cambria Math"/>
                        <a:ea typeface="Cambria Math"/>
                      </a:rPr>
                      <m:t> 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𝜑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𝑠</m:t>
                                </m:r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𝜔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𝑒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𝑡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+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𝜋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4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 smtClean="0"/>
                  <a:t>, 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𝜃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𝑠</m:t>
                        </m:r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𝜃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𝑠</m:t>
                        </m:r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fPr>
                          <m:num>
                            <m:d>
                              <m:dPr>
                                <m:begChr m:val="|"/>
                                <m:endChr m:val="|"/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𝑛</m:t>
                                </m:r>
                              </m:e>
                            </m:d>
                          </m:num>
                          <m:den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𝑒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/>
                              </a:rPr>
                              <m:t>𝑡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 smtClean="0"/>
                  <a:t> </a:t>
                </a:r>
                <a:endParaRPr lang="ru-RU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5656" y="1340768"/>
                <a:ext cx="6518451" cy="7596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683216" y="2808928"/>
                <a:ext cx="3209264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 smtClean="0"/>
                  <a:t>Зависимость от времени</a:t>
                </a:r>
                <a:r>
                  <a:rPr lang="en-US" dirty="0" smtClean="0"/>
                  <a:t> </a:t>
                </a:r>
                <a:r>
                  <a:rPr lang="ru-RU" dirty="0" smtClean="0"/>
                  <a:t>перемещения  50-й</a:t>
                </a:r>
                <a:br>
                  <a:rPr lang="ru-RU" dirty="0" smtClean="0"/>
                </a:br>
                <a:r>
                  <a:rPr lang="ru-RU" dirty="0" smtClean="0"/>
                  <a:t>частицы при частоте нагружения</a:t>
                </a:r>
                <a:r>
                  <a:rPr lang="en-US" dirty="0" smtClean="0"/>
                  <a:t>, </a:t>
                </a:r>
                <a:endParaRPr lang="ru-RU" dirty="0" smtClean="0"/>
              </a:p>
              <a:p>
                <a:r>
                  <a:rPr lang="ru-RU" dirty="0" smtClean="0"/>
                  <a:t>равной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𝜔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</a:rPr>
                          <m:t>𝑐</m:t>
                        </m:r>
                      </m:sub>
                    </m:sSub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3216" y="2808928"/>
                <a:ext cx="3209264" cy="1477328"/>
              </a:xfrm>
              <a:prstGeom prst="rect">
                <a:avLst/>
              </a:prstGeom>
              <a:blipFill rotWithShape="1">
                <a:blip r:embed="rId5"/>
                <a:stretch>
                  <a:fillRect l="-1518" t="-2066" b="-578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82680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>
              <a:xfrm>
                <a:off x="235046" y="132870"/>
                <a:ext cx="8229600" cy="1143000"/>
              </a:xfrm>
            </p:spPr>
            <p:txBody>
              <a:bodyPr>
                <a:normAutofit/>
              </a:bodyPr>
              <a:lstStyle/>
              <a:p>
                <a:r>
                  <a:rPr lang="ru-RU" sz="2400" dirty="0" smtClean="0">
                    <a:solidFill>
                      <a:srgbClr val="0070C0"/>
                    </a:solidFill>
                  </a:rPr>
                  <a:t>Перемещение при частоте нагружения</a:t>
                </a:r>
                <a:r>
                  <a:rPr lang="en-US" sz="2400" dirty="0" smtClean="0">
                    <a:solidFill>
                      <a:srgbClr val="0070C0"/>
                    </a:solidFill>
                  </a:rPr>
                  <a:t>, </a:t>
                </a:r>
                <a:r>
                  <a:rPr lang="ru-RU" sz="2400" dirty="0" smtClean="0">
                    <a:solidFill>
                      <a:srgbClr val="0070C0"/>
                    </a:solidFill>
                  </a:rPr>
                  <a:t>равной</a:t>
                </a:r>
                <a:r>
                  <a:rPr lang="en-US" sz="2400" dirty="0" smtClean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4</m:t>
                        </m:r>
                        <m:sSubSup>
                          <m:sSubSupPr>
                            <m:ctrlP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𝜔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𝑒</m:t>
                            </m:r>
                          </m:sub>
                          <m:sup>
                            <m: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bSup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+</m:t>
                        </m:r>
                        <m:sSubSup>
                          <m:sSubSupPr>
                            <m:ctrlP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𝜔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𝑐</m:t>
                            </m:r>
                          </m:sub>
                          <m:sup>
                            <m: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bSup>
                      </m:e>
                    </m:rad>
                  </m:oMath>
                </a14:m>
                <a:endParaRPr lang="ru-RU" sz="2400" dirty="0"/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35046" y="132870"/>
                <a:ext cx="8229600" cy="1143000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17977-30AE-4A2C-883D-BD944C3565B1}" type="slidenum">
              <a:rPr lang="ru-RU" smtClean="0"/>
              <a:t>18</a:t>
            </a:fld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251520" y="5795971"/>
            <a:ext cx="84946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Нагружение с частотами на границе полосы пропускания приводит к резонансу.</a:t>
            </a:r>
            <a:r>
              <a:rPr lang="en-US" dirty="0" smtClean="0"/>
              <a:t>	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475656" y="1340768"/>
                <a:ext cx="6518451" cy="8703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/>
                        <a:ea typeface="Cambria Math"/>
                      </a:rPr>
                      <m:t>≈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𝐹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0</m:t>
                            </m:r>
                          </m:sub>
                        </m:sSub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𝜔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𝑒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𝐻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en-US" i="1">
                                    <a:latin typeface="Cambria Math"/>
                                    <a:ea typeface="Cambria Math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/>
                                    <a:ea typeface="Cambria Math"/>
                                  </a:rPr>
                                  <m:t>max</m:t>
                                </m:r>
                              </m:fName>
                              <m:e>
                                <m:f>
                                  <m:fPr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/>
                                            <a:ea typeface="Cambria Math"/>
                                          </a:rPr>
                                          <m:t>𝑣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/>
                                            <a:ea typeface="Cambria Math"/>
                                          </a:rPr>
                                          <m:t>𝑔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/>
                                            <a:ea typeface="Cambria Math"/>
                                          </a:rPr>
                                          <m:t>𝑣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/>
                                            <a:ea typeface="Cambria Math"/>
                                          </a:rPr>
                                          <m:t>𝑠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func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𝑒</m:t>
                                </m:r>
                              </m:sub>
                            </m:sSub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𝑡</m:t>
                            </m:r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 −|</m:t>
                            </m:r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𝑛</m:t>
                            </m:r>
                          </m:e>
                        </m:d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𝑡</m:t>
                            </m:r>
                          </m:e>
                          <m:sup>
                            <m:f>
                              <m:fPr>
                                <m:ctrlP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3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den>
                            </m:f>
                          </m:sup>
                        </m:sSup>
                      </m:num>
                      <m:den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𝑚</m:t>
                        </m:r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/>
                                <a:ea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𝜋</m:t>
                            </m:r>
                          </m:e>
                        </m:rad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4</m:t>
                                </m:r>
                                <m:sSubSup>
                                  <m:sSubSupPr>
                                    <m:ctrlP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𝜔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𝑒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2</m:t>
                                    </m:r>
                                  </m:sup>
                                </m:sSubSup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+</m:t>
                                </m:r>
                                <m:sSubSup>
                                  <m:sSubSupPr>
                                    <m:ctrlP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𝜔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𝑐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2</m:t>
                                    </m:r>
                                  </m:sup>
                                </m:sSubSup>
                              </m:e>
                            </m:d>
                          </m:e>
                          <m:sup>
                            <m:f>
                              <m:fPr>
                                <m:ctrlP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3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4</m:t>
                                </m:r>
                              </m:den>
                            </m:f>
                          </m:sup>
                        </m:sSup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  <a:ea typeface="Cambria Math"/>
                      </a:rPr>
                      <m:t>sin</m:t>
                    </m:r>
                    <m:r>
                      <a:rPr lang="en-US" b="0" i="0" smtClean="0">
                        <a:latin typeface="Cambria Math"/>
                        <a:ea typeface="Cambria Math"/>
                      </a:rPr>
                      <m:t> 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𝜑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𝑠</m:t>
                                </m:r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𝜔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𝑒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𝑡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𝜋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4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 smtClean="0"/>
                  <a:t>,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𝜃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𝑠</m:t>
                        </m:r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𝜃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𝑠</m:t>
                        </m:r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fPr>
                          <m:num>
                            <m:d>
                              <m:dPr>
                                <m:begChr m:val="|"/>
                                <m:endChr m:val="|"/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𝑛</m:t>
                                </m:r>
                              </m:e>
                            </m:d>
                          </m:num>
                          <m:den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𝑒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/>
                              </a:rPr>
                              <m:t>𝑡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 smtClean="0"/>
                  <a:t> </a:t>
                </a:r>
                <a:endParaRPr lang="ru-RU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5656" y="1340768"/>
                <a:ext cx="6518451" cy="87030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491832" y="2808928"/>
                <a:ext cx="3254321" cy="15357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/>
                  <a:t>Зависимость от времени</a:t>
                </a:r>
                <a:r>
                  <a:rPr lang="en-US" dirty="0"/>
                  <a:t> </a:t>
                </a:r>
                <a:r>
                  <a:rPr lang="ru-RU" dirty="0"/>
                  <a:t>перемещения  50-й</a:t>
                </a:r>
                <a:br>
                  <a:rPr lang="ru-RU" dirty="0"/>
                </a:br>
                <a:r>
                  <a:rPr lang="ru-RU" dirty="0"/>
                  <a:t>частицы при частоте нагружения</a:t>
                </a:r>
                <a:r>
                  <a:rPr lang="en-US" dirty="0"/>
                  <a:t>, </a:t>
                </a:r>
                <a:endParaRPr lang="ru-RU" dirty="0"/>
              </a:p>
              <a:p>
                <a:r>
                  <a:rPr lang="ru-RU" dirty="0"/>
                  <a:t>равной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/>
                          </a:rPr>
                          <m:t>4</m:t>
                        </m:r>
                        <m:sSubSup>
                          <m:sSub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𝜔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𝑒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p>
                        </m:sSubSup>
                        <m:r>
                          <a:rPr lang="en-US" b="0" i="1" smtClean="0">
                            <a:latin typeface="Cambria Math"/>
                          </a:rPr>
                          <m:t>+</m:t>
                        </m:r>
                        <m:sSubSup>
                          <m:sSub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𝜔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𝑐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p>
                        </m:sSubSup>
                      </m:e>
                    </m:rad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1832" y="2808928"/>
                <a:ext cx="3254321" cy="1535741"/>
              </a:xfrm>
              <a:prstGeom prst="rect">
                <a:avLst/>
              </a:prstGeom>
              <a:blipFill rotWithShape="1">
                <a:blip r:embed="rId4"/>
                <a:stretch>
                  <a:fillRect l="-1685" t="-1984" b="-555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143" y="2276872"/>
            <a:ext cx="4930806" cy="3581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5076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916832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smtClean="0">
                <a:latin typeface="Arial"/>
                <a:cs typeface="Arial"/>
              </a:rPr>
              <a:t>Исследование динамики бесконечной гармонической квадратной решётки при мгновенном возмущении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17977-30AE-4A2C-883D-BD944C3565B1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9525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2400" dirty="0" smtClean="0">
                <a:solidFill>
                  <a:srgbClr val="0070C0"/>
                </a:solidFill>
                <a:latin typeface="Arial"/>
                <a:ea typeface="PT Sans" panose="020B0503020203020204" pitchFamily="34" charset="-52"/>
                <a:cs typeface="Arial"/>
              </a:rPr>
              <a:t>Практическая актуальность  </a:t>
            </a:r>
            <a:endParaRPr lang="ru-RU" sz="24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484784"/>
            <a:ext cx="3175000" cy="2089150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17977-30AE-4A2C-883D-BD944C3565B1}" type="slidenum">
              <a:rPr lang="ru-RU" smtClean="0"/>
              <a:t>2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2555776" y="4117722"/>
            <a:ext cx="47740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Схема принципа работы теплового диода </a:t>
            </a:r>
            <a:r>
              <a:rPr lang="en-US" dirty="0" smtClean="0"/>
              <a:t>[1,2]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9095" y="908720"/>
            <a:ext cx="2486025" cy="295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39552" y="5445224"/>
            <a:ext cx="77621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1.</a:t>
            </a:r>
            <a:r>
              <a:rPr lang="en-US" dirty="0"/>
              <a:t> Li, N., </a:t>
            </a:r>
            <a:r>
              <a:rPr lang="en-US" dirty="0" err="1"/>
              <a:t>Ren</a:t>
            </a:r>
            <a:r>
              <a:rPr lang="en-US" dirty="0"/>
              <a:t>, J. et al. Reviews of Modern Physics, 84(3),1045 (2012)</a:t>
            </a:r>
            <a:endParaRPr lang="en-US" dirty="0" smtClean="0"/>
          </a:p>
          <a:p>
            <a:r>
              <a:rPr lang="en-US" dirty="0" smtClean="0"/>
              <a:t>2. </a:t>
            </a:r>
            <a:r>
              <a:rPr lang="en-US" dirty="0" err="1"/>
              <a:t>Kasprzak</a:t>
            </a:r>
            <a:r>
              <a:rPr lang="en-US" dirty="0"/>
              <a:t>, M., </a:t>
            </a:r>
            <a:r>
              <a:rPr lang="en-US" dirty="0" err="1"/>
              <a:t>Sledzinska</a:t>
            </a:r>
            <a:r>
              <a:rPr lang="en-US" dirty="0"/>
              <a:t>, M., </a:t>
            </a:r>
            <a:r>
              <a:rPr lang="en-US" dirty="0" err="1"/>
              <a:t>Zaleski</a:t>
            </a:r>
            <a:r>
              <a:rPr lang="en-US" dirty="0"/>
              <a:t>, K. et al.  </a:t>
            </a:r>
            <a:r>
              <a:rPr lang="en-US" i="1" dirty="0"/>
              <a:t>Nano Energy</a:t>
            </a:r>
            <a:r>
              <a:rPr lang="en-US" dirty="0"/>
              <a:t>, </a:t>
            </a:r>
            <a:r>
              <a:rPr lang="en-US" i="1" dirty="0"/>
              <a:t>78</a:t>
            </a:r>
            <a:r>
              <a:rPr lang="en-US" dirty="0"/>
              <a:t>, 105261 (2020)</a:t>
            </a:r>
            <a:r>
              <a:rPr lang="en-US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690304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2400" dirty="0" smtClean="0">
                <a:solidFill>
                  <a:srgbClr val="0070C0"/>
                </a:solidFill>
                <a:latin typeface="Arial"/>
                <a:ea typeface="PT Sans" panose="020B0503020203020204" pitchFamily="34" charset="-52"/>
                <a:cs typeface="Arial"/>
              </a:rPr>
              <a:t>Постановка задачи</a:t>
            </a:r>
            <a:endParaRPr lang="ru-RU" sz="2400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96752"/>
                <a:ext cx="8229600" cy="4929411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ru-RU" sz="2000" dirty="0" smtClean="0"/>
                  <a:t>Рассматриваются поперечные колебания растянутой квадратной решётки.</a:t>
                </a:r>
                <a:endParaRPr lang="en-US" sz="2000" dirty="0" smtClean="0"/>
              </a:p>
              <a:p>
                <a:pPr marL="0" indent="0">
                  <a:buNone/>
                </a:pPr>
                <a:r>
                  <a:rPr lang="ru-RU" sz="2000" dirty="0" smtClean="0"/>
                  <a:t>Уравнение движения</a:t>
                </a:r>
                <a:r>
                  <a:rPr lang="en-US" sz="2000" dirty="0" smtClean="0"/>
                  <a:t> </a:t>
                </a:r>
                <a:r>
                  <a:rPr lang="ru-RU" sz="2000" dirty="0" smtClean="0"/>
                  <a:t>для частиц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𝑖</m:t>
                    </m:r>
                    <m:r>
                      <a:rPr lang="en-US" sz="2000" b="0" i="1" smtClean="0">
                        <a:latin typeface="Cambria Math"/>
                      </a:rPr>
                      <m:t>,</m:t>
                    </m:r>
                    <m:r>
                      <a:rPr lang="en-US" sz="2000" b="0" i="1" smtClean="0">
                        <a:latin typeface="Cambria Math"/>
                      </a:rPr>
                      <m:t>𝑗</m:t>
                    </m:r>
                  </m:oMath>
                </a14:m>
                <a:r>
                  <a:rPr lang="ru-RU" sz="2000" dirty="0" smtClean="0"/>
                  <a:t>:</a:t>
                </a:r>
                <a:endParaRPr lang="en-US" sz="2000" dirty="0"/>
              </a:p>
              <a:p>
                <a:pPr marL="0" indent="0">
                  <a:buNone/>
                </a:pPr>
                <a:endParaRPr lang="ru-RU" sz="28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̈"/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𝑗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sSubSup>
                        <m:sSubSup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𝑒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sup>
                      </m:sSubSup>
                      <m:d>
                        <m:d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+1,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−1,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𝑗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+1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𝑗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−1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/>
                            </a:rPr>
                            <m:t>−4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400" dirty="0" smtClean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r>
                  <a:rPr lang="ru-RU" sz="2400" dirty="0" smtClean="0"/>
                  <a:t>Начальные условия:</a:t>
                </a:r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𝑢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𝑗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=0,               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𝑗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𝛿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𝛿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𝑗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2400" dirty="0" smtClean="0"/>
              </a:p>
              <a:p>
                <a:pPr marL="0" indent="0">
                  <a:buNone/>
                </a:pPr>
                <a:endParaRPr lang="en-US" sz="2400" dirty="0" smtClean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endParaRPr lang="ru-RU" sz="2400" dirty="0" smtClean="0"/>
              </a:p>
              <a:p>
                <a:pPr marL="0" indent="0">
                  <a:buNone/>
                </a:pPr>
                <a:endParaRPr lang="en-US" sz="2400" dirty="0" smtClean="0"/>
              </a:p>
              <a:p>
                <a:pPr marL="0" indent="0">
                  <a:buNone/>
                </a:pPr>
                <a:endParaRPr lang="en-US" sz="2400" dirty="0" smtClean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endParaRPr lang="ru-RU" sz="2400" dirty="0" smtClean="0"/>
              </a:p>
              <a:p>
                <a:pPr marL="0" indent="0">
                  <a:buNone/>
                </a:pPr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96752"/>
                <a:ext cx="8229600" cy="4929411"/>
              </a:xfrm>
              <a:blipFill rotWithShape="1">
                <a:blip r:embed="rId2"/>
                <a:stretch>
                  <a:fillRect l="-1111" t="-61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17977-30AE-4A2C-883D-BD944C3565B1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4513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2400" dirty="0" smtClean="0">
                <a:solidFill>
                  <a:srgbClr val="0070C0"/>
                </a:solidFill>
                <a:latin typeface="Arial"/>
                <a:ea typeface="PT Sans" panose="020B0503020203020204" pitchFamily="34" charset="-52"/>
                <a:cs typeface="Arial"/>
              </a:rPr>
              <a:t>Точное решение</a:t>
            </a:r>
            <a:endParaRPr lang="ru-RU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4853136"/>
              </a:xfrm>
            </p:spPr>
            <p:txBody>
              <a:bodyPr>
                <a:normAutofit fontScale="85000" lnSpcReduction="10000"/>
              </a:bodyPr>
              <a:lstStyle/>
              <a:p>
                <a:pPr marL="0" indent="0">
                  <a:buNone/>
                </a:pPr>
                <a:r>
                  <a:rPr lang="ru-RU" sz="2200" dirty="0" smtClean="0"/>
                  <a:t>Точное решение для поля скоростей частиц можно записать</a:t>
                </a:r>
                <a:r>
                  <a:rPr lang="en-US" sz="2200" dirty="0" smtClean="0"/>
                  <a:t>, </a:t>
                </a:r>
                <a:r>
                  <a:rPr lang="ru-RU" sz="2200" dirty="0" smtClean="0"/>
                  <a:t>используя прямое и обратное дискретные преобразования Фурье (см. </a:t>
                </a:r>
                <a:r>
                  <a:rPr lang="en-US" sz="2200" dirty="0" smtClean="0"/>
                  <a:t>[7]</a:t>
                </a:r>
                <a:r>
                  <a:rPr lang="ru-RU" sz="2200" dirty="0" smtClean="0"/>
                  <a:t>):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𝑗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𝑗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nary>
                        <m:naryPr>
                          <m:supHide m:val="on"/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sz="2400" b="1" i="0" smtClean="0">
                              <a:latin typeface="Cambria Math"/>
                            </a:rPr>
                            <m:t>𝐤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func>
                                <m:funcPr>
                                  <m:ctrlPr>
                                    <a:rPr lang="en-US" sz="2400" b="0" i="1" smtClean="0">
                                      <a:latin typeface="Cambria Math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latin typeface="Cambria Math"/>
                                    </a:rPr>
                                    <m:t>cos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2400" b="0" i="1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b="0" i="1" smtClean="0">
                                          <a:latin typeface="Cambria Math"/>
                                        </a:rPr>
                                        <m:t>𝜔</m:t>
                                      </m:r>
                                      <m:d>
                                        <m:dPr>
                                          <m:ctrlPr>
                                            <a:rPr lang="en-US" sz="2400" b="1" i="1" smtClean="0"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400" b="1" i="0" smtClean="0">
                                              <a:latin typeface="Cambria Math"/>
                                            </a:rPr>
                                            <m:t>𝐤</m:t>
                                          </m:r>
                                        </m:e>
                                      </m:d>
                                      <m:r>
                                        <a:rPr lang="en-US" sz="2400" b="0" i="1" smtClean="0">
                                          <a:latin typeface="Cambria Math"/>
                                        </a:rPr>
                                        <m:t>𝑡</m:t>
                                      </m:r>
                                    </m:e>
                                  </m:d>
                                </m:e>
                              </m:func>
                              <m:r>
                                <a:rPr lang="en-US" sz="2400" b="0" i="1" smtClean="0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/>
                                </a:rPr>
                                <m:t>i</m:t>
                              </m:r>
                              <m:r>
                                <a:rPr lang="en-US" sz="2400" b="1" i="0" smtClean="0">
                                  <a:latin typeface="Cambria Math"/>
                                </a:rPr>
                                <m:t>𝐤</m:t>
                              </m:r>
                              <m:r>
                                <a:rPr lang="en-US" sz="2400" b="1" i="1" smtClean="0">
                                  <a:latin typeface="Cambria Math"/>
                                </a:rPr>
                                <m:t>⋅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0" smtClean="0">
                                      <a:latin typeface="Cambria Math"/>
                                    </a:rPr>
                                    <m:t>𝐱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𝑖𝑗</m:t>
                                  </m:r>
                                </m:sub>
                              </m:sSub>
                            </m:sup>
                          </m:sSup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/>
                            </a:rPr>
                            <m:t>d</m:t>
                          </m:r>
                          <m:r>
                            <a:rPr lang="en-US" sz="2400" b="1" i="0" smtClean="0">
                              <a:latin typeface="Cambria Math"/>
                            </a:rPr>
                            <m:t>𝐤</m:t>
                          </m:r>
                          <m:r>
                            <a:rPr lang="en-US" sz="2400" b="0" i="0" smtClean="0">
                              <a:latin typeface="Cambria Math"/>
                            </a:rPr>
                            <m:t>,   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1" i="0" smtClean="0">
                                  <a:latin typeface="Cambria Math"/>
                                </a:rPr>
                                <m:t>𝐱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𝑖𝑗</m:t>
                              </m:r>
                            </m:sub>
                          </m:sSub>
                          <m:r>
                            <a:rPr lang="en-US" sz="2400" b="0" i="0" smtClean="0">
                              <a:latin typeface="Cambria Math"/>
                            </a:rPr>
                            <m:t>=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2400" b="0" i="1" smtClean="0">
                                      <a:latin typeface="Cambria Math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2400" b="0" i="1" smtClean="0">
                                        <a:latin typeface="Cambria Math"/>
                                      </a:rPr>
                                      <m:t>𝑖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sz="2400" b="0" i="1" smtClean="0">
                                        <a:latin typeface="Cambria Math"/>
                                      </a:rPr>
                                      <m:t>𝑗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</m:nary>
                      <m:r>
                        <a:rPr lang="en-US" sz="2400" b="0" i="0" smtClean="0">
                          <a:latin typeface="Cambria Math"/>
                        </a:rPr>
                        <m:t>,  </m:t>
                      </m:r>
                      <m:r>
                        <a:rPr lang="en-US" sz="2400" b="1" i="0" smtClean="0">
                          <a:latin typeface="Cambria Math"/>
                        </a:rPr>
                        <m:t>𝐤</m:t>
                      </m:r>
                      <m:r>
                        <a:rPr lang="en-US" sz="2400" b="0" i="0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2400" b="0" i="1" smtClean="0">
                                        <a:latin typeface="Cambria Math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sz="2400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sz="2400" b="0" i="0" smtClean="0">
                          <a:latin typeface="Cambria Math"/>
                        </a:rPr>
                        <m:t>,</m:t>
                      </m:r>
                    </m:oMath>
                  </m:oMathPara>
                </a14:m>
                <a:endParaRPr lang="en-US" sz="2400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𝜔</m:t>
                    </m:r>
                    <m:d>
                      <m:d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1" i="0" smtClean="0">
                            <a:latin typeface="Cambria Math"/>
                          </a:rPr>
                          <m:t>𝐤</m:t>
                        </m:r>
                      </m:e>
                    </m:d>
                    <m:r>
                      <a:rPr lang="en-US" sz="2400" b="0" i="0" smtClean="0">
                        <a:latin typeface="Cambria Math"/>
                      </a:rPr>
                      <m:t>=2</m:t>
                    </m:r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𝜔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𝑒</m:t>
                        </m:r>
                      </m:sub>
                    </m:sSub>
                    <m:rad>
                      <m:radPr>
                        <m:degHide m:val="on"/>
                        <m:ctrlPr>
                          <a:rPr lang="en-US" sz="2400" b="0" i="1" smtClean="0">
                            <a:latin typeface="Cambria Math"/>
                          </a:rPr>
                        </m:ctrlPr>
                      </m:radPr>
                      <m:deg/>
                      <m:e>
                        <m:func>
                          <m:func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sz="2400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 b="0" i="0" smtClean="0">
                                    <a:latin typeface="Cambria Math"/>
                                  </a:rPr>
                                  <m:t>sin</m:t>
                                </m:r>
                              </m:e>
                              <m:sup>
                                <m:r>
                                  <a:rPr lang="en-US" sz="2400" b="0" i="0" smtClean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fName>
                          <m:e>
                            <m:f>
                              <m:fPr>
                                <m:ctrlPr>
                                  <a:rPr lang="en-US" sz="2400" b="0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sz="2400" b="0" i="1" smtClean="0">
                                <a:latin typeface="Cambria Math"/>
                              </a:rPr>
                              <m:t>+</m:t>
                            </m:r>
                            <m:func>
                              <m:funcPr>
                                <m:ctrlPr>
                                  <a:rPr lang="en-US" sz="2400" b="0" i="1" smtClean="0">
                                    <a:latin typeface="Cambria Math"/>
                                  </a:rPr>
                                </m:ctrlPr>
                              </m:funcPr>
                              <m:fName>
                                <m:sSup>
                                  <m:sSupPr>
                                    <m:ctrlPr>
                                      <a:rPr lang="en-US" sz="2400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400" b="0" i="0" smtClean="0">
                                        <a:latin typeface="Cambria Math"/>
                                      </a:rPr>
                                      <m:t>sin</m:t>
                                    </m:r>
                                  </m:e>
                                  <m:sup>
                                    <m:r>
                                      <a:rPr lang="en-US" sz="2400" b="0" i="0" smtClean="0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fName>
                              <m:e>
                                <m:f>
                                  <m:fPr>
                                    <m:ctrlPr>
                                      <a:rPr lang="en-US" sz="2400" b="0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sz="2400" b="0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b="0" i="1" smtClean="0">
                                            <a:latin typeface="Cambria Math"/>
                                          </a:rPr>
                                          <m:t>𝑘</m:t>
                                        </m:r>
                                      </m:e>
                                      <m:sub>
                                        <m:r>
                                          <a:rPr lang="en-US" sz="2400" b="0" i="1" smtClean="0">
                                            <a:latin typeface="Cambria Math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en-US" sz="2400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func>
                          </m:e>
                        </m:func>
                      </m:e>
                    </m:rad>
                  </m:oMath>
                </a14:m>
                <a:r>
                  <a:rPr lang="en-US" sz="2400" dirty="0" smtClean="0"/>
                  <a:t> </a:t>
                </a:r>
                <a:r>
                  <a:rPr lang="ru-RU" sz="2400" dirty="0"/>
                  <a:t> </a:t>
                </a:r>
                <a:r>
                  <a:rPr lang="ru-RU" sz="2400" dirty="0" smtClean="0"/>
                  <a:t> – дисперсионное соотношение</a:t>
                </a:r>
                <a:r>
                  <a:rPr lang="en-US" sz="2400" dirty="0" smtClean="0"/>
                  <a:t>,</a:t>
                </a:r>
              </a:p>
              <a:p>
                <a:pPr marL="0" indent="0">
                  <a:buNone/>
                </a:pPr>
                <a:endParaRPr lang="ru-RU" sz="2400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1" i="0" smtClean="0">
                            <a:latin typeface="Cambria Math"/>
                          </a:rPr>
                          <m:t>𝐱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sz="2000" dirty="0" smtClean="0"/>
                  <a:t> </a:t>
                </a:r>
                <a:r>
                  <a:rPr lang="ru-RU" sz="2000" dirty="0" smtClean="0"/>
                  <a:t> – радиус-вектор расположения частицы</a:t>
                </a:r>
                <a:r>
                  <a:rPr lang="en-US" sz="2000" dirty="0" smtClean="0"/>
                  <a:t>;  </a:t>
                </a:r>
                <a14:m>
                  <m:oMath xmlns:m="http://schemas.openxmlformats.org/officeDocument/2006/math">
                    <m:r>
                      <a:rPr lang="en-US" sz="2000" b="1" i="0" smtClean="0">
                        <a:latin typeface="Cambria Math"/>
                      </a:rPr>
                      <m:t>𝐤</m:t>
                    </m:r>
                  </m:oMath>
                </a14:m>
                <a:r>
                  <a:rPr lang="ru-RU" sz="2000" dirty="0" smtClean="0"/>
                  <a:t> – волновой вектор.</a:t>
                </a:r>
                <a:endParaRPr lang="en-US" sz="2000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sz="2000" dirty="0"/>
                  <a:t>7</a:t>
                </a:r>
                <a:r>
                  <a:rPr lang="en-US" sz="2000" dirty="0" smtClean="0"/>
                  <a:t>. </a:t>
                </a:r>
                <a:r>
                  <a:rPr lang="en-US" sz="2000" dirty="0" err="1" smtClean="0"/>
                  <a:t>Kuzkin</a:t>
                </a:r>
                <a:r>
                  <a:rPr lang="en-US" sz="2000" dirty="0" smtClean="0"/>
                  <a:t> CMAT </a:t>
                </a:r>
                <a:r>
                  <a:rPr lang="en-US" sz="2000" dirty="0"/>
                  <a:t>31, </a:t>
                </a:r>
                <a:r>
                  <a:rPr lang="en-US" sz="2000" dirty="0" smtClean="0"/>
                  <a:t>pp. 1573–1599 </a:t>
                </a:r>
                <a:r>
                  <a:rPr lang="en-US" sz="2000" dirty="0"/>
                  <a:t>(2019)</a:t>
                </a:r>
                <a:endParaRPr lang="ru-RU" sz="2000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853136"/>
              </a:xfrm>
              <a:blipFill rotWithShape="1">
                <a:blip r:embed="rId2"/>
                <a:stretch>
                  <a:fillRect l="-667" t="-125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17977-30AE-4A2C-883D-BD944C3565B1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0327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2400" dirty="0" smtClean="0">
                <a:solidFill>
                  <a:srgbClr val="0070C0"/>
                </a:solidFill>
              </a:rPr>
              <a:t>Этапы нахождения асимптотического решения задачи</a:t>
            </a:r>
            <a:endParaRPr lang="ru-RU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pPr>
                  <a:buAutoNum type="arabicPeriod"/>
                </a:pPr>
                <a:r>
                  <a:rPr lang="ru-RU" sz="2000" dirty="0" smtClean="0"/>
                  <a:t>Выражение для поля</a:t>
                </a:r>
                <a:r>
                  <a:rPr lang="en-US" sz="2000" dirty="0" smtClean="0"/>
                  <a:t> </a:t>
                </a:r>
                <a:r>
                  <a:rPr lang="ru-RU" sz="2000" dirty="0" smtClean="0"/>
                  <a:t>скоростей частиц приводится к интегральному типу Фурье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𝐼</m:t>
                    </m:r>
                    <m:r>
                      <a:rPr lang="en-US" sz="2000" b="0" i="1" smtClean="0">
                        <a:latin typeface="Cambria Math"/>
                      </a:rPr>
                      <m:t>=</m:t>
                    </m:r>
                    <m:nary>
                      <m:naryPr>
                        <m:supHide m:val="on"/>
                        <m:ctrlPr>
                          <a:rPr lang="en-US" sz="2000" b="0" i="1" smtClean="0">
                            <a:latin typeface="Cambria Math"/>
                          </a:rPr>
                        </m:ctrlPr>
                      </m:naryPr>
                      <m:sub>
                        <m:r>
                          <a:rPr lang="en-US" sz="2000" b="1" i="0" smtClean="0">
                            <a:latin typeface="Cambria Math"/>
                          </a:rPr>
                          <m:t>𝐤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/>
                              </a:rPr>
                              <m:t>i</m:t>
                            </m:r>
                            <m:r>
                              <a:rPr lang="el-GR" sz="2000" i="1">
                                <a:latin typeface="Cambria Math"/>
                                <a:ea typeface="Cambria Math"/>
                              </a:rPr>
                              <m:t>𝜑</m:t>
                            </m:r>
                            <m:d>
                              <m:dPr>
                                <m:ctrlPr>
                                  <a:rPr lang="en-US" sz="2000" b="1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000" b="1" i="0" smtClean="0">
                                    <a:latin typeface="Cambria Math"/>
                                    <a:ea typeface="Cambria Math"/>
                                  </a:rPr>
                                  <m:t>𝐤</m:t>
                                </m:r>
                              </m:e>
                            </m:d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/>
                                    <a:ea typeface="Cambria Math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/>
                                    <a:ea typeface="Cambria Math"/>
                                  </a:rPr>
                                  <m:t>𝑒</m:t>
                                </m:r>
                              </m:sub>
                            </m:sSub>
                            <m:r>
                              <a:rPr lang="en-US" sz="2000" b="0" i="1" smtClean="0">
                                <a:latin typeface="Cambria Math"/>
                                <a:ea typeface="Cambria Math"/>
                              </a:rPr>
                              <m:t>𝑡</m:t>
                            </m:r>
                          </m:sup>
                        </m:sSup>
                      </m:e>
                    </m:nary>
                    <m:r>
                      <m:rPr>
                        <m:sty m:val="p"/>
                      </m:rPr>
                      <a:rPr lang="en-US" sz="2000" b="0" i="0" smtClean="0">
                        <a:latin typeface="Cambria Math"/>
                      </a:rPr>
                      <m:t>d</m:t>
                    </m:r>
                    <m:r>
                      <a:rPr lang="en-US" sz="2000" b="1" i="0" smtClean="0">
                        <a:latin typeface="Cambria Math"/>
                      </a:rPr>
                      <m:t>𝐤</m:t>
                    </m:r>
                  </m:oMath>
                </a14:m>
                <a:r>
                  <a:rPr lang="en-US" sz="2000" dirty="0" smtClean="0"/>
                  <a:t>.</a:t>
                </a:r>
              </a:p>
              <a:p>
                <a:pPr algn="just">
                  <a:buAutoNum type="arabicPeriod"/>
                </a:pPr>
                <a:r>
                  <a:rPr lang="ru-RU" sz="2000" dirty="0" smtClean="0"/>
                  <a:t>После подстановки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1" i="0" smtClean="0">
                            <a:latin typeface="Cambria Math"/>
                          </a:rPr>
                          <m:t>𝐱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𝑖</m:t>
                        </m:r>
                        <m:r>
                          <a:rPr lang="en-US" sz="2000" b="0" i="1" smtClean="0">
                            <a:latin typeface="Cambria Math"/>
                          </a:rPr>
                          <m:t>,</m:t>
                        </m:r>
                        <m:r>
                          <a:rPr lang="en-US" sz="2000" b="0" i="1" smtClean="0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sz="2000" b="1" i="0" smtClean="0">
                        <a:latin typeface="Cambria Math"/>
                      </a:rPr>
                      <m:t>=</m:t>
                    </m:r>
                    <m:r>
                      <a:rPr lang="en-US" sz="2000" b="1" i="0" smtClean="0">
                        <a:latin typeface="Cambria Math"/>
                      </a:rPr>
                      <m:t>𝐰</m:t>
                    </m:r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𝜔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𝑒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𝑡</m:t>
                    </m:r>
                  </m:oMath>
                </a14:m>
                <a:r>
                  <a:rPr lang="en-US" sz="2000" b="1" dirty="0" smtClean="0"/>
                  <a:t> </a:t>
                </a:r>
                <a:r>
                  <a:rPr lang="ru-RU" sz="2000" dirty="0" smtClean="0"/>
                  <a:t>производится асимптотическая оценка интеграла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𝐼</m:t>
                    </m:r>
                  </m:oMath>
                </a14:m>
                <a:r>
                  <a:rPr lang="en-US" sz="2000" b="1" dirty="0" smtClean="0"/>
                  <a:t> </a:t>
                </a:r>
                <a:r>
                  <a:rPr lang="ru-RU" sz="2000" dirty="0" smtClean="0"/>
                  <a:t>на больших временах с использованием метода стационарной фазы</a:t>
                </a:r>
                <a:r>
                  <a:rPr lang="en-US" sz="2000" dirty="0" smtClean="0"/>
                  <a:t> </a:t>
                </a:r>
                <a:r>
                  <a:rPr lang="ru-RU" sz="2000" dirty="0" smtClean="0"/>
                  <a:t>на подвижном фронте: для оценки применяется формула главного вклада</a:t>
                </a:r>
                <a:r>
                  <a:rPr lang="en-US" sz="2000" dirty="0" smtClean="0"/>
                  <a:t> [4]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𝐼</m:t>
                      </m:r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000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/>
                                  <a:ea typeface="Cambria Math"/>
                                </a:rPr>
                                <m:t>i</m:t>
                              </m:r>
                              <m:d>
                                <m:dPr>
                                  <m:ctrlP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𝜑</m:t>
                                  </m:r>
                                  <m:d>
                                    <m:dPr>
                                      <m:ctrlPr>
                                        <a:rPr lang="en-US" sz="2000" b="1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b="1" i="1">
                                          <a:latin typeface="Cambria Math"/>
                                          <a:ea typeface="Cambria Math"/>
                                        </a:rPr>
                                        <m:t>𝜽</m:t>
                                      </m:r>
                                    </m:e>
                                  </m:d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/>
                                          <a:ea typeface="Cambria Math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/>
                                          <a:ea typeface="Cambria Math"/>
                                        </a:rPr>
                                        <m:t>𝑒</m:t>
                                      </m:r>
                                    </m:sub>
                                  </m:sSub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𝑡</m:t>
                                  </m:r>
                                  <m:r>
                                    <a:rPr lang="en-US" sz="2000">
                                      <a:latin typeface="Cambria Math"/>
                                      <a:ea typeface="Cambria Math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en-US" sz="2000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000" i="1">
                                          <a:latin typeface="Cambria Math"/>
                                          <a:ea typeface="Cambria Math"/>
                                        </a:rPr>
                                        <m:t>𝜋</m:t>
                                      </m:r>
                                    </m:num>
                                    <m:den>
                                      <m:r>
                                        <a:rPr lang="en-US" sz="2000" i="1">
                                          <a:latin typeface="Cambria Math"/>
                                          <a:ea typeface="Cambria Math"/>
                                        </a:rPr>
                                        <m:t>4</m:t>
                                      </m:r>
                                    </m:den>
                                  </m:f>
                                  <m:r>
                                    <m:rPr>
                                      <m:sty m:val="p"/>
                                    </m:rPr>
                                    <a:rPr lang="en-US" sz="2000">
                                      <a:latin typeface="Cambria Math"/>
                                      <a:ea typeface="Cambria Math"/>
                                    </a:rPr>
                                    <m:t>sgn</m:t>
                                  </m:r>
                                  <m:r>
                                    <a:rPr lang="en-US" sz="2000">
                                      <a:latin typeface="Cambria Math"/>
                                      <a:ea typeface="Cambria Math"/>
                                    </a:rPr>
                                    <m:t> </m:t>
                                  </m:r>
                                  <m:r>
                                    <a:rPr lang="en-US" sz="2000" b="1" i="1">
                                      <a:latin typeface="Cambria Math"/>
                                      <a:ea typeface="Cambria Math"/>
                                    </a:rPr>
                                    <m:t>𝓗</m:t>
                                  </m:r>
                                  <m:r>
                                    <a:rPr lang="en-US" sz="2000" b="1" i="1">
                                      <a:latin typeface="Cambria Math"/>
                                      <a:ea typeface="Cambria Math"/>
                                    </a:rPr>
                                    <m:t>(</m:t>
                                  </m:r>
                                  <m:r>
                                    <a:rPr lang="en-US" sz="2000" b="1" i="1">
                                      <a:latin typeface="Cambria Math"/>
                                      <a:ea typeface="Cambria Math"/>
                                    </a:rPr>
                                    <m:t>𝜽</m:t>
                                  </m:r>
                                  <m:r>
                                    <a:rPr lang="en-US" sz="2000" b="1">
                                      <a:latin typeface="Cambria Math"/>
                                      <a:ea typeface="Cambria Math"/>
                                    </a:rPr>
                                    <m:t>)</m:t>
                                  </m:r>
                                </m:e>
                              </m:d>
                            </m:sup>
                          </m:sSup>
                        </m:num>
                        <m:den>
                          <m:sSub>
                            <m:sSubPr>
                              <m:ctrlP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𝜋𝜔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𝑒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  <m:rad>
                            <m:radPr>
                              <m:degHide m:val="on"/>
                              <m:ctrlPr>
                                <a:rPr lang="en-US" sz="2000" i="1">
                                  <a:latin typeface="Cambria Math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000">
                                  <a:latin typeface="Cambria Math"/>
                                  <a:ea typeface="Cambria Math"/>
                                </a:rPr>
                                <m:t>|</m:t>
                              </m:r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/>
                                  <a:ea typeface="Cambria Math"/>
                                </a:rPr>
                                <m:t>det</m:t>
                              </m:r>
                              <m:r>
                                <a:rPr lang="en-US" sz="2000" b="1" i="1">
                                  <a:latin typeface="Cambria Math"/>
                                  <a:ea typeface="Cambria Math"/>
                                </a:rPr>
                                <m:t>  </m:t>
                              </m:r>
                              <m:r>
                                <a:rPr lang="en-US" sz="2000" b="1" i="1">
                                  <a:latin typeface="Cambria Math"/>
                                  <a:ea typeface="Cambria Math"/>
                                </a:rPr>
                                <m:t>𝓗</m:t>
                              </m:r>
                              <m:d>
                                <m:dPr>
                                  <m:ctrlPr>
                                    <a:rPr lang="en-US" sz="2000" b="1" i="1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1" i="1">
                                      <a:latin typeface="Cambria Math"/>
                                      <a:ea typeface="Cambria Math"/>
                                    </a:rPr>
                                    <m:t>𝜽</m:t>
                                  </m:r>
                                </m:e>
                              </m:d>
                              <m:r>
                                <a:rPr lang="en-US" sz="2000">
                                  <a:latin typeface="Cambria Math"/>
                                  <a:ea typeface="Cambria Math"/>
                                </a:rPr>
                                <m:t>|</m:t>
                              </m:r>
                            </m:e>
                          </m:rad>
                        </m:den>
                      </m:f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𝑂</m:t>
                      </m:r>
                      <m:d>
                        <m:dPr>
                          <m:ctrlPr>
                            <a:rPr lang="en-US" sz="20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0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000" b="0" i="1" smtClean="0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0" i="1" smtClean="0">
                                          <a:latin typeface="Cambria Math"/>
                                          <a:ea typeface="Cambria Math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latin typeface="Cambria Math"/>
                                          <a:ea typeface="Cambria Math"/>
                                        </a:rPr>
                                        <m:t>𝑒</m:t>
                                      </m:r>
                                    </m:sub>
                                  </m:sSub>
                                  <m:r>
                                    <a:rPr lang="en-US" sz="2000" b="0" i="1" smtClean="0">
                                      <a:latin typeface="Cambria Math"/>
                                      <a:ea typeface="Cambria Math"/>
                                    </a:rPr>
                                    <m:t>𝑡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−1</m:t>
                              </m:r>
                            </m:sup>
                          </m:sSup>
                        </m:e>
                      </m:d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,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𝛻</m:t>
                          </m:r>
                        </m:e>
                        <m:sub>
                          <m:r>
                            <a:rPr lang="en-US" sz="2000" b="1" i="0" smtClean="0">
                              <a:latin typeface="Cambria Math"/>
                              <a:ea typeface="Cambria Math"/>
                            </a:rPr>
                            <m:t>𝐤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𝜑</m:t>
                      </m:r>
                      <m:d>
                        <m:dPr>
                          <m:ctrlPr>
                            <a:rPr lang="en-US" sz="20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000" b="1" i="0" smtClean="0">
                              <a:latin typeface="Cambria Math"/>
                              <a:ea typeface="Cambria Math"/>
                            </a:rPr>
                            <m:t>𝐤</m:t>
                          </m:r>
                        </m:e>
                      </m:d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ru-RU" sz="1800">
                                  <a:latin typeface="Cambria Math"/>
                                </a:rPr>
                                <m:t>​</m:t>
                              </m:r>
                            </m:e>
                          </m:d>
                        </m:e>
                        <m:sub>
                          <m:r>
                            <a:rPr lang="en-US" sz="2000" b="1" i="1" smtClean="0">
                              <a:latin typeface="Cambria Math"/>
                              <a:ea typeface="Cambria Math"/>
                            </a:rPr>
                            <m:t>𝜽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000" b="1" i="0" smtClean="0">
                          <a:latin typeface="Cambria Math"/>
                          <a:ea typeface="Cambria Math"/>
                        </a:rPr>
                        <m:t>𝟎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en-US" sz="2000" b="1" i="1" smtClean="0">
                          <a:latin typeface="Cambria Math"/>
                          <a:ea typeface="Cambria Math"/>
                        </a:rPr>
                        <m:t>  </m:t>
                      </m:r>
                      <m:r>
                        <a:rPr lang="en-US" sz="2000" b="1" i="1">
                          <a:latin typeface="Cambria Math"/>
                          <a:ea typeface="Cambria Math"/>
                        </a:rPr>
                        <m:t>𝓗</m:t>
                      </m:r>
                      <m:d>
                        <m:dPr>
                          <m:ctrlPr>
                            <a:rPr lang="en-US" sz="2000" b="1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000" b="1" i="1">
                              <a:latin typeface="Cambria Math"/>
                              <a:ea typeface="Cambria Math"/>
                            </a:rPr>
                            <m:t>𝜽</m:t>
                          </m:r>
                        </m:e>
                      </m:d>
                      <m:r>
                        <a:rPr lang="en-US" sz="2000" b="1" i="0" smtClean="0"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000" b="1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000" b="1" smtClean="0">
                              <a:latin typeface="Cambria Math"/>
                              <a:ea typeface="Cambria Math"/>
                            </a:rPr>
                            <m:t>𝛻</m:t>
                          </m:r>
                        </m:e>
                        <m:sub>
                          <m:r>
                            <a:rPr lang="en-US" sz="2000" b="1">
                              <a:latin typeface="Cambria Math"/>
                              <a:ea typeface="Cambria Math"/>
                            </a:rPr>
                            <m:t>𝐤</m:t>
                          </m:r>
                        </m:sub>
                      </m:sSub>
                      <m:r>
                        <a:rPr lang="en-US" sz="2000" b="1" i="1" smtClean="0">
                          <a:latin typeface="Cambria Math"/>
                          <a:ea typeface="Cambria Math"/>
                        </a:rPr>
                        <m:t>⊗</m:t>
                      </m:r>
                      <m:sSub>
                        <m:sSubPr>
                          <m:ctrlPr>
                            <a:rPr lang="en-US" sz="2000" b="1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/>
                              <a:ea typeface="Cambria Math"/>
                            </a:rPr>
                            <m:t>𝛻</m:t>
                          </m:r>
                        </m:e>
                        <m:sub>
                          <m:r>
                            <a:rPr lang="en-US" sz="2000" b="1">
                              <a:latin typeface="Cambria Math"/>
                              <a:ea typeface="Cambria Math"/>
                            </a:rPr>
                            <m:t>𝐤</m:t>
                          </m:r>
                        </m:sub>
                      </m:sSub>
                      <m:r>
                        <a:rPr lang="en-US" sz="2000" i="1">
                          <a:latin typeface="Cambria Math"/>
                          <a:ea typeface="Cambria Math"/>
                        </a:rPr>
                        <m:t>𝜑</m:t>
                      </m:r>
                      <m:d>
                        <m:dPr>
                          <m:ctrlPr>
                            <a:rPr lang="en-US" sz="2000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000" b="1">
                              <a:latin typeface="Cambria Math"/>
                              <a:ea typeface="Cambria Math"/>
                            </a:rPr>
                            <m:t>𝐤</m:t>
                          </m:r>
                        </m:e>
                      </m:d>
                      <m:sSub>
                        <m:sSubPr>
                          <m:ctrlPr>
                            <a:rPr lang="en-US" sz="20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sz="2000" i="1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ru-RU" sz="1800">
                                  <a:latin typeface="Cambria Math"/>
                                </a:rPr>
                                <m:t>​</m:t>
                              </m:r>
                            </m:e>
                          </m:d>
                        </m:e>
                        <m:sub>
                          <m:r>
                            <a:rPr lang="en-US" sz="2000" b="1" i="1">
                              <a:latin typeface="Cambria Math"/>
                              <a:ea typeface="Cambria Math"/>
                            </a:rPr>
                            <m:t>𝜽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.</m:t>
                      </m:r>
                    </m:oMath>
                  </m:oMathPara>
                </a14:m>
                <a:endParaRPr lang="ru-RU" sz="2000" dirty="0" smtClean="0"/>
              </a:p>
              <a:p>
                <a:pPr marL="0" indent="0">
                  <a:buNone/>
                </a:pPr>
                <a:endParaRPr lang="en-US" sz="2000" b="1" dirty="0"/>
              </a:p>
              <a:p>
                <a:pPr marL="0" indent="0">
                  <a:buNone/>
                </a:pPr>
                <a:r>
                  <a:rPr lang="en-US" sz="1800" dirty="0"/>
                  <a:t> </a:t>
                </a:r>
                <a:r>
                  <a:rPr lang="en-US" sz="1800" dirty="0" smtClean="0"/>
                  <a:t>   </a:t>
                </a:r>
              </a:p>
              <a:p>
                <a:pPr marL="0" indent="0">
                  <a:buNone/>
                </a:pPr>
                <a:r>
                  <a:rPr lang="ru-RU" sz="2100" dirty="0" smtClean="0"/>
                  <a:t>3. Вклады от каждой стационарной точки суммируются.</a:t>
                </a:r>
                <a:endParaRPr lang="en-US" sz="2100" dirty="0"/>
              </a:p>
              <a:p>
                <a:pPr marL="0" indent="0">
                  <a:buNone/>
                </a:pPr>
                <a:endParaRPr lang="en-US" sz="1800" dirty="0" smtClean="0"/>
              </a:p>
              <a:p>
                <a:pPr marL="0" indent="0">
                  <a:buNone/>
                </a:pPr>
                <a:endParaRPr lang="en-US" sz="1800" dirty="0"/>
              </a:p>
              <a:p>
                <a:pPr marL="0" indent="0">
                  <a:buNone/>
                </a:pPr>
                <a:endParaRPr lang="en-US" sz="1800" dirty="0" smtClean="0"/>
              </a:p>
              <a:p>
                <a:pPr marL="0" indent="0">
                  <a:buNone/>
                </a:pPr>
                <a:r>
                  <a:rPr lang="en-US" sz="1800" dirty="0" smtClean="0"/>
                  <a:t>4. </a:t>
                </a:r>
                <a:r>
                  <a:rPr lang="ru-RU" sz="1800" dirty="0" err="1"/>
                  <a:t>Федорюк</a:t>
                </a:r>
                <a:r>
                  <a:rPr lang="ru-RU" sz="1800" dirty="0"/>
                  <a:t>, М. В. (1977). </a:t>
                </a:r>
                <a:r>
                  <a:rPr lang="ru-RU" sz="1800" i="1" dirty="0"/>
                  <a:t>Метод перевала</a:t>
                </a:r>
                <a:r>
                  <a:rPr lang="ru-RU" sz="1800" dirty="0"/>
                  <a:t>. Наука. Гл. ред. физ.-мат. лит..</a:t>
                </a:r>
                <a:endParaRPr lang="en-US" sz="1800" dirty="0" smtClean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593" t="-6065" r="-44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17977-30AE-4A2C-883D-BD944C3565B1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6951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2400" dirty="0" smtClean="0">
                <a:solidFill>
                  <a:srgbClr val="0070C0"/>
                </a:solidFill>
              </a:rPr>
              <a:t>Сравнение асимптотического</a:t>
            </a:r>
            <a:r>
              <a:rPr lang="en-US" sz="2400" dirty="0" smtClean="0">
                <a:solidFill>
                  <a:srgbClr val="0070C0"/>
                </a:solidFill>
              </a:rPr>
              <a:t>, </a:t>
            </a:r>
            <a:r>
              <a:rPr lang="ru-RU" sz="2400" dirty="0" smtClean="0">
                <a:solidFill>
                  <a:srgbClr val="0070C0"/>
                </a:solidFill>
              </a:rPr>
              <a:t>точного и численного решений</a:t>
            </a:r>
            <a:endParaRPr lang="ru-RU" sz="2400" dirty="0">
              <a:solidFill>
                <a:srgbClr val="0070C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17977-30AE-4A2C-883D-BD944C3565B1}" type="slidenum">
              <a:rPr lang="ru-RU" smtClean="0"/>
              <a:t>23</a:t>
            </a:fld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2771800" y="5301208"/>
                <a:ext cx="386657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dirty="0" smtClean="0">
                    <a:solidFill>
                      <a:schemeClr val="tx1"/>
                    </a:solidFill>
                  </a:rPr>
                  <a:t>Поле скоростей на горизонтали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𝑗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=0</m:t>
                    </m:r>
                  </m:oMath>
                </a14:m>
                <a:endParaRPr lang="ru-RU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1800" y="5301208"/>
                <a:ext cx="3866571" cy="369332"/>
              </a:xfrm>
              <a:prstGeom prst="rect">
                <a:avLst/>
              </a:prstGeom>
              <a:blipFill rotWithShape="1">
                <a:blip r:embed="rId3"/>
                <a:stretch>
                  <a:fillRect l="-1420" t="-8333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0306" y="1176457"/>
            <a:ext cx="5069557" cy="4124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8"/>
              <p:cNvSpPr txBox="1"/>
              <p:nvPr/>
            </p:nvSpPr>
            <p:spPr>
              <a:xfrm>
                <a:off x="4062922" y="5805264"/>
                <a:ext cx="12843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𝑒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𝑡</m:t>
                      </m:r>
                      <m:r>
                        <a:rPr lang="en-US" i="1">
                          <a:latin typeface="Cambria Math"/>
                        </a:rPr>
                        <m:t>=200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7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2922" y="5805264"/>
                <a:ext cx="1284326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86290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2400" dirty="0" smtClean="0">
                <a:solidFill>
                  <a:srgbClr val="0070C0"/>
                </a:solidFill>
              </a:rPr>
              <a:t>Сравнение асимптотического</a:t>
            </a:r>
            <a:r>
              <a:rPr lang="en-US" sz="2400" dirty="0" smtClean="0">
                <a:solidFill>
                  <a:srgbClr val="0070C0"/>
                </a:solidFill>
              </a:rPr>
              <a:t>, </a:t>
            </a:r>
            <a:r>
              <a:rPr lang="ru-RU" sz="2400" dirty="0" smtClean="0">
                <a:solidFill>
                  <a:srgbClr val="0070C0"/>
                </a:solidFill>
              </a:rPr>
              <a:t>точного и численного решений</a:t>
            </a:r>
            <a:endParaRPr lang="ru-RU" sz="2400" dirty="0">
              <a:solidFill>
                <a:srgbClr val="0070C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17977-30AE-4A2C-883D-BD944C3565B1}" type="slidenum">
              <a:rPr lang="ru-RU" smtClean="0"/>
              <a:t>24</a:t>
            </a:fld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2795286" y="5640991"/>
                <a:ext cx="399481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dirty="0" smtClean="0">
                    <a:solidFill>
                      <a:schemeClr val="tx1"/>
                    </a:solidFill>
                  </a:rPr>
                  <a:t>Поле скоростей на горизонтали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𝑗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=50</m:t>
                    </m:r>
                  </m:oMath>
                </a14:m>
                <a:endParaRPr lang="ru-RU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5286" y="5640991"/>
                <a:ext cx="3994812" cy="369332"/>
              </a:xfrm>
              <a:prstGeom prst="rect">
                <a:avLst/>
              </a:prstGeom>
              <a:blipFill rotWithShape="1">
                <a:blip r:embed="rId2"/>
                <a:stretch>
                  <a:fillRect l="-1374" t="-8197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154592"/>
            <a:ext cx="5823006" cy="4486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8"/>
              <p:cNvSpPr txBox="1"/>
              <p:nvPr/>
            </p:nvSpPr>
            <p:spPr>
              <a:xfrm>
                <a:off x="4081744" y="5976668"/>
                <a:ext cx="12843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𝑒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𝑡</m:t>
                      </m:r>
                      <m:r>
                        <a:rPr lang="en-US" i="1">
                          <a:latin typeface="Cambria Math"/>
                        </a:rPr>
                        <m:t>=200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7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1744" y="5976668"/>
                <a:ext cx="1284326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03165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2400" dirty="0" smtClean="0">
                <a:solidFill>
                  <a:srgbClr val="0070C0"/>
                </a:solidFill>
              </a:rPr>
              <a:t>Сравнение асимптотического</a:t>
            </a:r>
            <a:r>
              <a:rPr lang="en-US" sz="2400" dirty="0" smtClean="0">
                <a:solidFill>
                  <a:srgbClr val="0070C0"/>
                </a:solidFill>
              </a:rPr>
              <a:t>, </a:t>
            </a:r>
            <a:r>
              <a:rPr lang="ru-RU" sz="2400" dirty="0" smtClean="0">
                <a:solidFill>
                  <a:srgbClr val="0070C0"/>
                </a:solidFill>
              </a:rPr>
              <a:t>точного и численного решений</a:t>
            </a:r>
            <a:endParaRPr lang="ru-RU" sz="2400" dirty="0">
              <a:solidFill>
                <a:srgbClr val="0070C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17977-30AE-4A2C-883D-BD944C3565B1}" type="slidenum">
              <a:rPr lang="ru-RU" smtClean="0"/>
              <a:t>25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059832" y="5485874"/>
            <a:ext cx="31043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Поле скоростей на диагонали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1737" y="5877272"/>
            <a:ext cx="76428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Таким образом</a:t>
            </a:r>
            <a:r>
              <a:rPr lang="en-US" dirty="0" smtClean="0"/>
              <a:t>, </a:t>
            </a:r>
            <a:r>
              <a:rPr lang="ru-RU" dirty="0" smtClean="0"/>
              <a:t>асимптотическое и численное решения согласуются только</a:t>
            </a:r>
            <a:br>
              <a:rPr lang="ru-RU" dirty="0" smtClean="0"/>
            </a:br>
            <a:r>
              <a:rPr lang="ru-RU" dirty="0" smtClean="0"/>
              <a:t> при приближении к фронту. 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1700" y="1280483"/>
            <a:ext cx="5760640" cy="4236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8"/>
              <p:cNvSpPr txBox="1"/>
              <p:nvPr/>
            </p:nvSpPr>
            <p:spPr>
              <a:xfrm>
                <a:off x="6164208" y="5516935"/>
                <a:ext cx="12843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𝑒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𝑡</m:t>
                      </m:r>
                      <m:r>
                        <a:rPr lang="en-US" i="1">
                          <a:latin typeface="Cambria Math"/>
                        </a:rPr>
                        <m:t>=200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7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4208" y="5516935"/>
                <a:ext cx="1284326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03165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0070C0"/>
                </a:solidFill>
              </a:rPr>
              <a:t>Возможные причины расхождения асимптотического и численного решений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556792"/>
            <a:ext cx="8229600" cy="4525963"/>
          </a:xfrm>
        </p:spPr>
        <p:txBody>
          <a:bodyPr>
            <a:normAutofit/>
          </a:bodyPr>
          <a:lstStyle/>
          <a:p>
            <a:pPr marL="457200" indent="-457200" algn="just">
              <a:buAutoNum type="arabicPeriod"/>
            </a:pPr>
            <a:r>
              <a:rPr lang="ru-RU" sz="2400" dirty="0" smtClean="0"/>
              <a:t>Не были учтены возможные вырожденные точки.</a:t>
            </a:r>
          </a:p>
          <a:p>
            <a:pPr marL="457200" indent="-457200" algn="just">
              <a:buAutoNum type="arabicPeriod"/>
            </a:pPr>
            <a:r>
              <a:rPr lang="ru-RU" sz="2400" dirty="0" smtClean="0"/>
              <a:t>Возможно</a:t>
            </a:r>
            <a:r>
              <a:rPr lang="en-US" sz="2400" dirty="0" smtClean="0"/>
              <a:t>, </a:t>
            </a:r>
            <a:r>
              <a:rPr lang="ru-RU" sz="2400" dirty="0" smtClean="0"/>
              <a:t>для оценки поля скоростей</a:t>
            </a:r>
            <a:r>
              <a:rPr lang="en-US" sz="2400" dirty="0" smtClean="0"/>
              <a:t> </a:t>
            </a:r>
            <a:r>
              <a:rPr lang="ru-RU" sz="2400" dirty="0" smtClean="0"/>
              <a:t>далеко позади фронта требуется другой метод построения асимптотического решения.</a:t>
            </a:r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17977-30AE-4A2C-883D-BD944C3565B1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9778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Заключение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algn="just">
                  <a:buAutoNum type="arabicPeriod"/>
                </a:pPr>
                <a:r>
                  <a:rPr lang="ru-RU" sz="1800" dirty="0" smtClean="0"/>
                  <a:t>Построено асимптотическое решение задачи динамики бесконечной цепочки Гука на упругом основании, подверженной локальному силовому нагружению по периодическому закону:  построены приближённые решения для перемещений частиц при разных частотах нагружения. Исследован характер распространения или локализации возмущений в зависимости от частоты нагружения. Показано, что нагружение с частотой, находящейся на границе полосы пропускания</a:t>
                </a:r>
                <a:r>
                  <a:rPr lang="en-US" sz="1800" dirty="0" smtClean="0"/>
                  <a:t>,</a:t>
                </a:r>
                <a:r>
                  <a:rPr lang="ru-RU" sz="1800" dirty="0" smtClean="0"/>
                  <a:t> приводит к резонансу, где поле перемещений растёт со временем как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/>
                          </a:rPr>
                          <m:t>𝑡</m:t>
                        </m:r>
                      </m:e>
                      <m:sup>
                        <m:f>
                          <m:fPr>
                            <m:ctrlPr>
                              <a:rPr lang="en-US" sz="1800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1800" b="0" i="1" smtClean="0">
                                <a:latin typeface="Cambria Math"/>
                              </a:rPr>
                              <m:t>3</m:t>
                            </m:r>
                          </m:num>
                          <m:den>
                            <m:r>
                              <a:rPr lang="en-US" sz="1800" b="0" i="1" smtClean="0">
                                <a:latin typeface="Cambria Math"/>
                              </a:rPr>
                              <m:t>2</m:t>
                            </m:r>
                          </m:den>
                        </m:f>
                      </m:sup>
                    </m:sSup>
                    <m:r>
                      <a:rPr lang="en-US" sz="1800" b="0" i="1" smtClean="0">
                        <a:latin typeface="Cambria Math"/>
                      </a:rPr>
                      <m:t>.</m:t>
                    </m:r>
                  </m:oMath>
                </a14:m>
                <a:endParaRPr lang="ru-RU" sz="1800" dirty="0"/>
              </a:p>
              <a:p>
                <a:pPr marL="0" indent="0" algn="just">
                  <a:buNone/>
                </a:pPr>
                <a:r>
                  <a:rPr lang="ru-RU" sz="1800" dirty="0" smtClean="0"/>
                  <a:t>   2</a:t>
                </a:r>
                <a:r>
                  <a:rPr lang="ru-RU" sz="1800" dirty="0"/>
                  <a:t>. Обобщён подход С.Н. Гаврилова к нахождению асимптотики </a:t>
                </a:r>
                <a:r>
                  <a:rPr lang="ru-RU" sz="1800" dirty="0" smtClean="0"/>
                  <a:t>решений </a:t>
                </a:r>
                <a:r>
                  <a:rPr lang="ru-RU" sz="1800" dirty="0"/>
                  <a:t>динамических задач на подвижном </a:t>
                </a:r>
                <a:r>
                  <a:rPr lang="ru-RU" sz="1800" dirty="0" smtClean="0"/>
                  <a:t>фронте (через </a:t>
                </a:r>
                <a:r>
                  <a:rPr lang="ru-RU" sz="1800" dirty="0"/>
                  <a:t>метод стационарной фазы) к квадратной решётке, совершающей поперечные колебания. Построено приближённое решение для поля скоростей частиц.</a:t>
                </a:r>
              </a:p>
              <a:p>
                <a:pPr marL="0" indent="0" algn="just">
                  <a:buNone/>
                </a:pPr>
                <a:r>
                  <a:rPr lang="ru-RU" sz="1800" dirty="0" smtClean="0"/>
                  <a:t>	Направлением для дальнейшего исследования могло бы быть построение асимптотического решения динамических задач для сложных решёток.</a:t>
                </a:r>
              </a:p>
              <a:p>
                <a:pPr marL="0" indent="0" algn="just">
                  <a:buNone/>
                </a:pPr>
                <a:endParaRPr lang="ru-RU" sz="1800" dirty="0" smtClean="0"/>
              </a:p>
              <a:p>
                <a:pPr>
                  <a:buAutoNum type="arabicPeriod"/>
                </a:pPr>
                <a:endParaRPr lang="ru-RU" sz="1800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593" t="-674" r="-59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17977-30AE-4A2C-883D-BD944C3565B1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4540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2400" dirty="0" smtClean="0">
                <a:solidFill>
                  <a:srgbClr val="0070C0"/>
                </a:solidFill>
                <a:latin typeface="Arial"/>
                <a:ea typeface="PT Sans" panose="020B0503020203020204" pitchFamily="34" charset="-52"/>
                <a:cs typeface="Arial"/>
              </a:rPr>
              <a:t>Теоретическая актуальность (баллистическая теплопроводность в однородных кристаллах) </a:t>
            </a:r>
            <a:endParaRPr lang="ru-RU" sz="24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126" y="1490789"/>
            <a:ext cx="3581400" cy="2667000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17977-30AE-4A2C-883D-BD944C3565B1}" type="slidenum">
              <a:rPr lang="ru-RU" smtClean="0"/>
              <a:t>3</a:t>
            </a:fld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6507" y="1556792"/>
            <a:ext cx="3312368" cy="260989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20022" y="4219773"/>
            <a:ext cx="33123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Тепловые волны в цепочке Гука </a:t>
            </a:r>
            <a:r>
              <a:rPr lang="en-US" sz="1400" dirty="0" smtClean="0"/>
              <a:t>[2]</a:t>
            </a:r>
            <a:endParaRPr lang="ru-RU" sz="1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44099" y="5805264"/>
            <a:ext cx="62646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2. </a:t>
            </a:r>
            <a:r>
              <a:rPr lang="en-US" dirty="0" err="1" smtClean="0"/>
              <a:t>Sokolov</a:t>
            </a:r>
            <a:r>
              <a:rPr lang="en-US" dirty="0"/>
              <a:t>, A.A., </a:t>
            </a:r>
            <a:r>
              <a:rPr lang="en-US" dirty="0" err="1"/>
              <a:t>Krivtsov</a:t>
            </a:r>
            <a:r>
              <a:rPr lang="en-US" dirty="0"/>
              <a:t>, A.M. Mueller, W.H. Phys. </a:t>
            </a:r>
            <a:r>
              <a:rPr lang="en-US" dirty="0" smtClean="0"/>
              <a:t>Mech. </a:t>
            </a:r>
            <a:r>
              <a:rPr lang="en-US" dirty="0"/>
              <a:t>(2017</a:t>
            </a:r>
            <a:r>
              <a:rPr lang="en-US" dirty="0" smtClean="0"/>
              <a:t>)</a:t>
            </a:r>
          </a:p>
          <a:p>
            <a:r>
              <a:rPr lang="en-US" dirty="0" smtClean="0"/>
              <a:t>3. </a:t>
            </a:r>
            <a:r>
              <a:rPr lang="en-US" dirty="0" err="1"/>
              <a:t>Gavrilov</a:t>
            </a:r>
            <a:r>
              <a:rPr lang="en-US" dirty="0"/>
              <a:t>, S. N</a:t>
            </a:r>
            <a:r>
              <a:rPr lang="en-US" dirty="0" smtClean="0"/>
              <a:t>. </a:t>
            </a:r>
            <a:r>
              <a:rPr lang="en-US" dirty="0" err="1"/>
              <a:t>Krivtsov</a:t>
            </a:r>
            <a:r>
              <a:rPr lang="en-US" dirty="0"/>
              <a:t>, A. M. </a:t>
            </a:r>
            <a:r>
              <a:rPr lang="en-US" dirty="0" smtClean="0"/>
              <a:t>CMAT </a:t>
            </a:r>
            <a:r>
              <a:rPr lang="en-US" i="1" dirty="0" smtClean="0"/>
              <a:t>34</a:t>
            </a:r>
            <a:r>
              <a:rPr lang="en-US" dirty="0" smtClean="0"/>
              <a:t>(1) (</a:t>
            </a:r>
            <a:r>
              <a:rPr lang="en-US" dirty="0"/>
              <a:t>2022). 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5185660" y="4217001"/>
            <a:ext cx="28803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/>
              <a:t>Анизотропия температурного поля в решётке </a:t>
            </a:r>
            <a:r>
              <a:rPr lang="ru-RU" sz="1400" dirty="0" err="1" smtClean="0"/>
              <a:t>графена</a:t>
            </a:r>
            <a:r>
              <a:rPr lang="ru-RU" sz="1400" dirty="0" smtClean="0"/>
              <a:t> при точечном подводе тепловой энергии</a:t>
            </a:r>
            <a:r>
              <a:rPr lang="en-US" sz="1400" dirty="0" smtClean="0"/>
              <a:t> [3]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2845296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2400" dirty="0" smtClean="0">
                <a:solidFill>
                  <a:srgbClr val="0070C0"/>
                </a:solidFill>
                <a:latin typeface="Arial"/>
                <a:ea typeface="PT Sans" panose="020B0503020203020204" pitchFamily="34" charset="-52"/>
                <a:cs typeface="Arial"/>
              </a:rPr>
              <a:t>Теоретическая актуальность (баллистическая теплопроводность в однородных кристаллах) </a:t>
            </a:r>
            <a:endParaRPr lang="ru-RU" sz="24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110" y="1484784"/>
            <a:ext cx="3581400" cy="2667000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17977-30AE-4A2C-883D-BD944C3565B1}" type="slidenum">
              <a:rPr lang="ru-RU" smtClean="0"/>
              <a:t>4</a:t>
            </a:fld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732" y="1268760"/>
            <a:ext cx="3312368" cy="260989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87624" y="4183912"/>
            <a:ext cx="33123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Тепловые волны в цепочке Гука </a:t>
            </a:r>
            <a:r>
              <a:rPr lang="en-US" sz="1400" dirty="0" smtClean="0"/>
              <a:t>[2]</a:t>
            </a:r>
            <a:endParaRPr lang="ru-RU" sz="1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44099" y="6066874"/>
            <a:ext cx="62646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2. </a:t>
            </a:r>
            <a:r>
              <a:rPr lang="en-US" sz="1400" dirty="0" err="1" smtClean="0"/>
              <a:t>Sokolov</a:t>
            </a:r>
            <a:r>
              <a:rPr lang="en-US" sz="1400" dirty="0"/>
              <a:t>, A.A., </a:t>
            </a:r>
            <a:r>
              <a:rPr lang="en-US" sz="1400" dirty="0" err="1"/>
              <a:t>Krivtsov</a:t>
            </a:r>
            <a:r>
              <a:rPr lang="en-US" sz="1400" dirty="0"/>
              <a:t>, A.M. Mueller, W.H. Phys. </a:t>
            </a:r>
            <a:r>
              <a:rPr lang="en-US" sz="1400" dirty="0" smtClean="0"/>
              <a:t>Mech. </a:t>
            </a:r>
            <a:r>
              <a:rPr lang="en-US" sz="1400" dirty="0"/>
              <a:t>(2017</a:t>
            </a:r>
            <a:r>
              <a:rPr lang="en-US" sz="1400" dirty="0" smtClean="0"/>
              <a:t>)</a:t>
            </a:r>
          </a:p>
          <a:p>
            <a:r>
              <a:rPr lang="en-US" sz="1400" dirty="0" smtClean="0"/>
              <a:t>3. </a:t>
            </a:r>
            <a:r>
              <a:rPr lang="en-US" sz="1400" dirty="0" err="1"/>
              <a:t>Gavrilov</a:t>
            </a:r>
            <a:r>
              <a:rPr lang="en-US" sz="1400" dirty="0"/>
              <a:t>, S. N</a:t>
            </a:r>
            <a:r>
              <a:rPr lang="en-US" sz="1400" dirty="0" smtClean="0"/>
              <a:t>. </a:t>
            </a:r>
            <a:r>
              <a:rPr lang="en-US" sz="1400" dirty="0" err="1"/>
              <a:t>Krivtsov</a:t>
            </a:r>
            <a:r>
              <a:rPr lang="en-US" sz="1400" dirty="0"/>
              <a:t>, A. M. </a:t>
            </a:r>
            <a:r>
              <a:rPr lang="en-US" sz="1400" dirty="0" smtClean="0"/>
              <a:t>CMAT </a:t>
            </a:r>
            <a:r>
              <a:rPr lang="en-US" sz="1400" i="1" dirty="0" smtClean="0"/>
              <a:t>34</a:t>
            </a:r>
            <a:r>
              <a:rPr lang="en-US" sz="1400" dirty="0" smtClean="0"/>
              <a:t>(1) (</a:t>
            </a:r>
            <a:r>
              <a:rPr lang="en-US" sz="1400" dirty="0"/>
              <a:t>2022). </a:t>
            </a:r>
            <a:endParaRPr lang="ru-RU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5288282" y="3950448"/>
            <a:ext cx="28803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/>
              <a:t>Анизотропия температурного поля в решётке </a:t>
            </a:r>
            <a:r>
              <a:rPr lang="ru-RU" sz="1400" dirty="0" err="1" smtClean="0"/>
              <a:t>графена</a:t>
            </a:r>
            <a:r>
              <a:rPr lang="ru-RU" sz="1400" dirty="0" smtClean="0"/>
              <a:t> при точечном подводе тепловой энергии</a:t>
            </a:r>
            <a:r>
              <a:rPr lang="en-US" sz="1400" dirty="0" smtClean="0"/>
              <a:t> [3]</a:t>
            </a:r>
            <a:endParaRPr lang="ru-RU" sz="1400" dirty="0"/>
          </a:p>
        </p:txBody>
      </p:sp>
      <p:sp>
        <p:nvSpPr>
          <p:cNvPr id="3" name="TextBox 2"/>
          <p:cNvSpPr txBox="1"/>
          <p:nvPr/>
        </p:nvSpPr>
        <p:spPr>
          <a:xfrm>
            <a:off x="136137" y="5027666"/>
            <a:ext cx="87563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Актуальность связана с необходимостью разрабатывать подходы к приближённому решению динамических (а с ними</a:t>
            </a:r>
            <a:r>
              <a:rPr lang="en-US" dirty="0" smtClean="0"/>
              <a:t>, </a:t>
            </a:r>
            <a:r>
              <a:rPr lang="ru-RU" dirty="0" smtClean="0"/>
              <a:t>и тепловых) задач для однородных кристаллов</a:t>
            </a:r>
            <a:r>
              <a:rPr lang="en-US" dirty="0" smtClean="0"/>
              <a:t>, </a:t>
            </a:r>
            <a:r>
              <a:rPr lang="ru-RU" dirty="0" smtClean="0"/>
              <a:t>чтобы их применять к тем же задачам для неоднородных  кристаллов.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783232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/>
          <a:lstStyle/>
          <a:p>
            <a:pPr marL="457200" indent="-457200" algn="just"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ru-RU" sz="1800" dirty="0" smtClean="0">
                <a:latin typeface="Arial"/>
                <a:cs typeface="Arial"/>
              </a:rPr>
              <a:t>Исследование динамики бесконечной цепочки Гука на упругом основании при локальном периодическом силовом нагружении</a:t>
            </a:r>
          </a:p>
          <a:p>
            <a:pPr marL="457200" indent="-457200">
              <a:spcBef>
                <a:spcPct val="0"/>
              </a:spcBef>
              <a:spcAft>
                <a:spcPct val="0"/>
              </a:spcAft>
              <a:buAutoNum type="arabicPeriod"/>
            </a:pPr>
            <a:endParaRPr lang="en-US" sz="2400" dirty="0" smtClean="0">
              <a:latin typeface="Arial"/>
              <a:cs typeface="Arial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7145B1B6-B6CD-7670-BA9E-07617F10DC89}"/>
              </a:ext>
            </a:extLst>
          </p:cNvPr>
          <p:cNvSpPr txBox="1">
            <a:spLocks/>
          </p:cNvSpPr>
          <p:nvPr/>
        </p:nvSpPr>
        <p:spPr>
          <a:xfrm>
            <a:off x="755576" y="188640"/>
            <a:ext cx="7274689" cy="576262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ru-RU" sz="2400" dirty="0">
                <a:solidFill>
                  <a:srgbClr val="0070C0"/>
                </a:solidFill>
                <a:latin typeface="Arial"/>
                <a:ea typeface="PT Sans" panose="020B0503020203020204" pitchFamily="34" charset="-52"/>
                <a:cs typeface="Arial"/>
              </a:rPr>
              <a:t>Цели </a:t>
            </a:r>
            <a:r>
              <a:rPr lang="ru-RU" sz="2400" dirty="0" smtClean="0">
                <a:solidFill>
                  <a:srgbClr val="0070C0"/>
                </a:solidFill>
                <a:latin typeface="Arial"/>
                <a:ea typeface="PT Sans" panose="020B0503020203020204" pitchFamily="34" charset="-52"/>
                <a:cs typeface="Arial"/>
              </a:rPr>
              <a:t> работы</a:t>
            </a:r>
            <a:endParaRPr lang="ru-RU" sz="2400" dirty="0">
              <a:solidFill>
                <a:srgbClr val="0070C0"/>
              </a:solidFill>
              <a:latin typeface="Arial"/>
              <a:ea typeface="PT Sans" panose="020B0503020203020204" pitchFamily="34" charset="-52"/>
              <a:cs typeface="Arial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00808"/>
            <a:ext cx="7734300" cy="100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194014" y="2863338"/>
            <a:ext cx="4569392" cy="276999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 algn="ctr"/>
            <a:r>
              <a:rPr lang="ru-RU" sz="1200" dirty="0">
                <a:latin typeface="Arial"/>
                <a:cs typeface="Arial"/>
              </a:rPr>
              <a:t>Рис.1. Периодическая цепочка Гука на упругом </a:t>
            </a:r>
            <a:r>
              <a:rPr lang="ru-RU" sz="1200" dirty="0" smtClean="0">
                <a:latin typeface="Arial"/>
                <a:cs typeface="Arial"/>
              </a:rPr>
              <a:t>основании</a:t>
            </a:r>
            <a:r>
              <a:rPr lang="en-US" sz="1200" dirty="0" smtClean="0">
                <a:latin typeface="Arial"/>
                <a:cs typeface="Arial"/>
              </a:rPr>
              <a:t> [</a:t>
            </a:r>
            <a:r>
              <a:rPr lang="ru-RU" sz="1200" dirty="0" smtClean="0">
                <a:latin typeface="Arial"/>
                <a:cs typeface="Arial"/>
              </a:rPr>
              <a:t>4</a:t>
            </a:r>
            <a:r>
              <a:rPr lang="en-US" sz="1200" dirty="0" smtClean="0">
                <a:latin typeface="Arial"/>
                <a:cs typeface="Arial"/>
              </a:rPr>
              <a:t>]</a:t>
            </a:r>
            <a:endParaRPr lang="ru-RU" sz="12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83568" y="3407210"/>
            <a:ext cx="77048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latin typeface="Arial"/>
                <a:cs typeface="Arial"/>
              </a:rPr>
              <a:t>2. </a:t>
            </a:r>
            <a:r>
              <a:rPr lang="ru-RU" dirty="0" smtClean="0">
                <a:latin typeface="Arial"/>
                <a:cs typeface="Arial"/>
              </a:rPr>
              <a:t>Исследование динамики квадратной решетки при мгновенном точечном возмущении</a:t>
            </a:r>
            <a:endParaRPr lang="en-US" dirty="0" smtClean="0">
              <a:latin typeface="Arial"/>
              <a:cs typeface="Arial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4546" y="3730375"/>
            <a:ext cx="1821185" cy="168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436986" y="5600313"/>
            <a:ext cx="2363019" cy="276999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ru-RU" sz="1200" dirty="0" smtClean="0">
                <a:latin typeface="Arial"/>
                <a:cs typeface="Arial"/>
              </a:rPr>
              <a:t>Рис.</a:t>
            </a:r>
            <a:r>
              <a:rPr lang="en-US" sz="1200" dirty="0" smtClean="0">
                <a:latin typeface="Arial"/>
                <a:cs typeface="Arial"/>
              </a:rPr>
              <a:t>2</a:t>
            </a:r>
            <a:r>
              <a:rPr lang="ru-RU" sz="1200" dirty="0" smtClean="0">
                <a:latin typeface="Arial"/>
                <a:cs typeface="Arial"/>
              </a:rPr>
              <a:t>. Квадратная решётка </a:t>
            </a:r>
            <a:r>
              <a:rPr lang="en-US" sz="1200" dirty="0" smtClean="0">
                <a:latin typeface="Arial"/>
                <a:cs typeface="Arial"/>
              </a:rPr>
              <a:t>[</a:t>
            </a:r>
            <a:r>
              <a:rPr lang="ru-RU" sz="1200" dirty="0" smtClean="0">
                <a:latin typeface="Arial"/>
                <a:cs typeface="Arial"/>
              </a:rPr>
              <a:t>5</a:t>
            </a:r>
            <a:r>
              <a:rPr lang="en-US" sz="1200" dirty="0" smtClean="0">
                <a:latin typeface="Arial"/>
                <a:cs typeface="Arial"/>
              </a:rPr>
              <a:t>]</a:t>
            </a:r>
            <a:endParaRPr lang="ru-RU" sz="12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24801" y="5950748"/>
            <a:ext cx="83529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ru-RU" dirty="0" smtClean="0"/>
              <a:t>4</a:t>
            </a:r>
            <a:r>
              <a:rPr lang="en-US" dirty="0" smtClean="0"/>
              <a:t>. </a:t>
            </a:r>
            <a:r>
              <a:rPr lang="en-US" dirty="0" err="1" smtClean="0"/>
              <a:t>Kuzkin</a:t>
            </a:r>
            <a:r>
              <a:rPr lang="en-US" dirty="0" smtClean="0"/>
              <a:t>, V. A.,  </a:t>
            </a:r>
            <a:r>
              <a:rPr lang="en-US" dirty="0" err="1" smtClean="0"/>
              <a:t>Krivtsov</a:t>
            </a:r>
            <a:r>
              <a:rPr lang="en-US" dirty="0" smtClean="0"/>
              <a:t>, A. M.  JMMP </a:t>
            </a:r>
            <a:r>
              <a:rPr lang="en-US" i="1" dirty="0" smtClean="0"/>
              <a:t>3</a:t>
            </a:r>
            <a:r>
              <a:rPr lang="en-US" dirty="0" smtClean="0"/>
              <a:t>(01n02), 1850004 (2018)</a:t>
            </a:r>
          </a:p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dirty="0" smtClean="0"/>
              <a:t>5.  </a:t>
            </a:r>
            <a:r>
              <a:rPr lang="en-US" dirty="0" err="1" smtClean="0"/>
              <a:t>Kuzkin</a:t>
            </a:r>
            <a:r>
              <a:rPr lang="en-US" dirty="0" smtClean="0"/>
              <a:t>, V. A., </a:t>
            </a:r>
            <a:r>
              <a:rPr lang="en-US" dirty="0" err="1" smtClean="0"/>
              <a:t>Krivtsov</a:t>
            </a:r>
            <a:r>
              <a:rPr lang="en-US" dirty="0" smtClean="0"/>
              <a:t>, A. M. </a:t>
            </a:r>
            <a:r>
              <a:rPr lang="en-US" i="1" dirty="0" smtClean="0"/>
              <a:t>Physics of the Solid State</a:t>
            </a:r>
            <a:r>
              <a:rPr lang="en-US" dirty="0" smtClean="0"/>
              <a:t>, </a:t>
            </a:r>
            <a:r>
              <a:rPr lang="en-US" i="1" dirty="0" smtClean="0"/>
              <a:t>59</a:t>
            </a:r>
            <a:r>
              <a:rPr lang="en-US" dirty="0" smtClean="0"/>
              <a:t>, 1051-1062  (2017)</a:t>
            </a:r>
            <a:endParaRPr lang="en-US" sz="2400" dirty="0" smtClean="0">
              <a:latin typeface="Arial"/>
              <a:cs typeface="Arial"/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17977-30AE-4A2C-883D-BD944C3565B1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8769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075240" cy="706090"/>
          </a:xfrm>
        </p:spPr>
        <p:txBody>
          <a:bodyPr>
            <a:normAutofit fontScale="90000"/>
          </a:bodyPr>
          <a:lstStyle/>
          <a:p>
            <a:pPr algn="l"/>
            <a:r>
              <a:rPr lang="ru-RU" sz="3100" dirty="0" smtClean="0">
                <a:solidFill>
                  <a:srgbClr val="0070C0"/>
                </a:solidFill>
                <a:latin typeface="Arial"/>
                <a:ea typeface="PT Sans" panose="020B0503020203020204" pitchFamily="34" charset="-52"/>
                <a:cs typeface="Arial"/>
              </a:rPr>
              <a:t>Задачи работы</a:t>
            </a:r>
            <a:r>
              <a:rPr lang="ru-RU" b="1" dirty="0" smtClean="0">
                <a:latin typeface="Arial"/>
                <a:ea typeface="PT Sans" panose="020B0503020203020204" pitchFamily="34" charset="-52"/>
                <a:cs typeface="Arial"/>
              </a:rPr>
              <a:t/>
            </a:r>
            <a:br>
              <a:rPr lang="ru-RU" b="1" dirty="0" smtClean="0">
                <a:latin typeface="Arial"/>
                <a:ea typeface="PT Sans" panose="020B0503020203020204" pitchFamily="34" charset="-52"/>
                <a:cs typeface="Arial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 algn="just">
              <a:buAutoNum type="arabicPeriod"/>
            </a:pPr>
            <a:r>
              <a:rPr lang="ru-RU" sz="2000" dirty="0" smtClean="0">
                <a:solidFill>
                  <a:schemeClr val="tx1"/>
                </a:solidFill>
                <a:latin typeface="Arial"/>
                <a:ea typeface="+mn-lt"/>
                <a:cs typeface="+mn-lt"/>
              </a:rPr>
              <a:t>Найти приближённое выражение для полей перемещений в бесконечной цепочке Гука на упругом основании при локальном периодическом силовом нагружении</a:t>
            </a:r>
            <a:r>
              <a:rPr lang="en-US" sz="2000" dirty="0" smtClean="0">
                <a:solidFill>
                  <a:schemeClr val="tx1"/>
                </a:solidFill>
                <a:latin typeface="Arial"/>
                <a:ea typeface="+mn-lt"/>
                <a:cs typeface="+mn-lt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Arial"/>
                <a:ea typeface="+mn-lt"/>
                <a:cs typeface="+mn-lt"/>
              </a:rPr>
              <a:t>и различных частотах нагружения.</a:t>
            </a:r>
          </a:p>
          <a:p>
            <a:pPr marL="457200" indent="-457200" algn="just">
              <a:buAutoNum type="arabicPeriod"/>
            </a:pPr>
            <a:endParaRPr lang="ru-RU" sz="2000" dirty="0">
              <a:latin typeface="Arial"/>
              <a:ea typeface="+mn-lt"/>
              <a:cs typeface="+mn-lt"/>
            </a:endParaRPr>
          </a:p>
          <a:p>
            <a:pPr marL="457200" indent="-457200" algn="just">
              <a:buAutoNum type="arabicPeriod"/>
            </a:pPr>
            <a:endParaRPr lang="ru-RU" sz="2000" dirty="0" smtClean="0">
              <a:solidFill>
                <a:schemeClr val="tx1"/>
              </a:solidFill>
              <a:latin typeface="Arial"/>
              <a:ea typeface="+mn-lt"/>
              <a:cs typeface="+mn-lt"/>
            </a:endParaRPr>
          </a:p>
          <a:p>
            <a:pPr marL="0" indent="0" algn="just">
              <a:buNone/>
            </a:pPr>
            <a:endParaRPr lang="ru-RU" sz="2000" dirty="0" smtClean="0">
              <a:solidFill>
                <a:schemeClr val="tx1"/>
              </a:solidFill>
              <a:latin typeface="Arial"/>
              <a:ea typeface="+mn-lt"/>
              <a:cs typeface="Arial"/>
            </a:endParaRPr>
          </a:p>
          <a:p>
            <a:pPr marL="0" indent="0" algn="just">
              <a:buNone/>
            </a:pPr>
            <a:r>
              <a:rPr lang="ru-RU" sz="2000" dirty="0" smtClean="0">
                <a:solidFill>
                  <a:schemeClr val="tx1"/>
                </a:solidFill>
                <a:latin typeface="Arial"/>
                <a:ea typeface="+mn-lt"/>
                <a:cs typeface="+mn-lt"/>
              </a:rPr>
              <a:t>2. Найти приближённые выражения для полей скоростей в квадратной решетке при мгновенном точечном возмущении.</a:t>
            </a:r>
            <a:endParaRPr lang="ru-RU" sz="2000" dirty="0" smtClean="0">
              <a:solidFill>
                <a:schemeClr val="tx1"/>
              </a:solidFill>
              <a:latin typeface="Arial"/>
              <a:cs typeface="Arial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17977-30AE-4A2C-883D-BD944C3565B1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6754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b="1" dirty="0" smtClean="0">
                <a:latin typeface="Arial"/>
                <a:cs typeface="Arial"/>
              </a:rPr>
              <a:t>Исследование динамики бесконечной цепочки Гука на упругом основании при локальном периодическом силовом нагружении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17977-30AE-4A2C-883D-BD944C3565B1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2756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2400" dirty="0" smtClean="0">
                <a:solidFill>
                  <a:srgbClr val="0070C0"/>
                </a:solidFill>
                <a:latin typeface="Arial"/>
                <a:ea typeface="PT Sans" panose="020B0503020203020204" pitchFamily="34" charset="-52"/>
                <a:cs typeface="Arial"/>
              </a:rPr>
              <a:t>Постановка задачи</a:t>
            </a:r>
            <a:endParaRPr lang="ru-RU" sz="2400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96752"/>
                <a:ext cx="8229600" cy="4929411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ru-RU" sz="2800" dirty="0" smtClean="0"/>
                  <a:t>Уравнение движения</a:t>
                </a:r>
                <a:r>
                  <a:rPr lang="en-US" sz="2800" dirty="0" smtClean="0"/>
                  <a:t> </a:t>
                </a:r>
                <a:r>
                  <a:rPr lang="ru-RU" sz="2800" dirty="0" smtClean="0"/>
                  <a:t>для частицы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𝑛</m:t>
                    </m:r>
                  </m:oMath>
                </a14:m>
                <a:r>
                  <a:rPr lang="ru-RU" sz="2800" dirty="0" smtClean="0"/>
                  <a:t>:</a:t>
                </a:r>
                <a:endParaRPr lang="en-US" sz="2800" dirty="0"/>
              </a:p>
              <a:p>
                <a:pPr marL="0" indent="0">
                  <a:buNone/>
                </a:pPr>
                <a:endParaRPr lang="ru-RU" sz="28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𝑚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̈"/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r>
                        <a:rPr lang="en-US" sz="2400" b="0" i="1" smtClean="0">
                          <a:latin typeface="Cambria Math"/>
                        </a:rPr>
                        <m:t>𝑐</m:t>
                      </m:r>
                      <m:d>
                        <m:d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+1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/>
                            </a:rPr>
                            <m:t>−2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−1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−</m:t>
                      </m:r>
                      <m:r>
                        <a:rPr lang="en-US" sz="2400" b="0" i="1" smtClean="0">
                          <a:latin typeface="Cambria Math"/>
                        </a:rPr>
                        <m:t>𝑑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𝑢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func>
                        <m:func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𝜔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</m:d>
                          <m:sSub>
                            <m:sSub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𝛿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e>
                      </m:func>
                    </m:oMath>
                  </m:oMathPara>
                </a14:m>
                <a:endParaRPr lang="en-US" sz="2400" dirty="0" smtClean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r>
                  <a:rPr lang="ru-RU" sz="2400" dirty="0" smtClean="0"/>
                  <a:t>Начальные условия:</a:t>
                </a:r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𝑢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=0,               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US" sz="2400" dirty="0" smtClean="0"/>
              </a:p>
              <a:p>
                <a:pPr marL="0" indent="0">
                  <a:buNone/>
                </a:pPr>
                <a:endParaRPr lang="en-US" sz="2400" dirty="0" smtClean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endParaRPr lang="ru-RU" sz="2400" dirty="0" smtClean="0"/>
              </a:p>
              <a:p>
                <a:pPr marL="0" indent="0">
                  <a:buNone/>
                </a:pPr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96752"/>
                <a:ext cx="8229600" cy="4929411"/>
              </a:xfrm>
              <a:blipFill rotWithShape="1">
                <a:blip r:embed="rId2"/>
                <a:stretch>
                  <a:fillRect l="-1481" t="-111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17977-30AE-4A2C-883D-BD944C3565B1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4344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2400" dirty="0" smtClean="0">
                <a:solidFill>
                  <a:srgbClr val="0070C0"/>
                </a:solidFill>
              </a:rPr>
              <a:t>Алгоритм решения задачи</a:t>
            </a:r>
            <a:endParaRPr lang="ru-RU" sz="2400" dirty="0">
              <a:solidFill>
                <a:srgbClr val="0070C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17977-30AE-4A2C-883D-BD944C3565B1}" type="slidenum">
              <a:rPr lang="ru-RU" smtClean="0"/>
              <a:t>9</a:t>
            </a:fld>
            <a:endParaRPr lang="ru-RU"/>
          </a:p>
        </p:txBody>
      </p:sp>
      <p:sp>
        <p:nvSpPr>
          <p:cNvPr id="5" name="Подзаголовок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457200" indent="-457200" algn="just">
              <a:buAutoNum type="arabicPeriod"/>
            </a:pPr>
            <a:r>
              <a:rPr lang="ru-RU" sz="2000" dirty="0" smtClean="0">
                <a:solidFill>
                  <a:schemeClr val="tx1"/>
                </a:solidFill>
                <a:latin typeface="Arial"/>
                <a:ea typeface="+mn-lt"/>
                <a:cs typeface="Calibri"/>
              </a:rPr>
              <a:t>Используется точное решение для поля перемещений частиц</a:t>
            </a:r>
            <a:r>
              <a:rPr lang="en-US" sz="2000" dirty="0" smtClean="0">
                <a:solidFill>
                  <a:schemeClr val="tx1"/>
                </a:solidFill>
                <a:latin typeface="Arial"/>
                <a:ea typeface="+mn-lt"/>
                <a:cs typeface="Calibri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Arial"/>
                <a:ea typeface="+mn-lt"/>
                <a:cs typeface="Calibri"/>
              </a:rPr>
              <a:t>в периодической цепочке</a:t>
            </a:r>
            <a:r>
              <a:rPr lang="en-US" sz="2000" dirty="0" smtClean="0">
                <a:solidFill>
                  <a:schemeClr val="tx1"/>
                </a:solidFill>
                <a:latin typeface="Arial"/>
                <a:ea typeface="+mn-lt"/>
                <a:cs typeface="Calibri"/>
              </a:rPr>
              <a:t>, </a:t>
            </a:r>
            <a:r>
              <a:rPr lang="ru-RU" sz="2000" dirty="0" smtClean="0">
                <a:solidFill>
                  <a:schemeClr val="tx1"/>
                </a:solidFill>
                <a:latin typeface="Arial"/>
                <a:ea typeface="+mn-lt"/>
                <a:cs typeface="Calibri"/>
              </a:rPr>
              <a:t>найденного в </a:t>
            </a:r>
            <a:r>
              <a:rPr lang="en-US" sz="2000" dirty="0" smtClean="0">
                <a:solidFill>
                  <a:schemeClr val="tx1"/>
                </a:solidFill>
                <a:latin typeface="Arial"/>
                <a:ea typeface="+mn-lt"/>
                <a:cs typeface="Calibri"/>
              </a:rPr>
              <a:t>[5]</a:t>
            </a:r>
            <a:r>
              <a:rPr lang="ru-RU" sz="2000" dirty="0" smtClean="0">
                <a:solidFill>
                  <a:schemeClr val="tx1"/>
                </a:solidFill>
                <a:latin typeface="Arial"/>
                <a:ea typeface="+mn-lt"/>
                <a:cs typeface="Calibri"/>
              </a:rPr>
              <a:t> и записывается в пределе числа частиц</a:t>
            </a:r>
            <a:r>
              <a:rPr lang="en-US" sz="2000" dirty="0" smtClean="0">
                <a:solidFill>
                  <a:schemeClr val="tx1"/>
                </a:solidFill>
                <a:latin typeface="Arial"/>
                <a:ea typeface="+mn-lt"/>
                <a:cs typeface="Calibri"/>
              </a:rPr>
              <a:t>, </a:t>
            </a:r>
            <a:r>
              <a:rPr lang="ru-RU" sz="2000" dirty="0" smtClean="0">
                <a:solidFill>
                  <a:schemeClr val="tx1"/>
                </a:solidFill>
                <a:latin typeface="Arial"/>
                <a:ea typeface="+mn-lt"/>
                <a:cs typeface="Calibri"/>
              </a:rPr>
              <a:t>стремящимся к бесконечности.</a:t>
            </a:r>
            <a:endParaRPr lang="en-US" sz="2000" dirty="0" smtClean="0">
              <a:solidFill>
                <a:schemeClr val="tx1"/>
              </a:solidFill>
              <a:latin typeface="Arial"/>
              <a:ea typeface="+mn-lt"/>
              <a:cs typeface="Calibri"/>
            </a:endParaRPr>
          </a:p>
          <a:p>
            <a:pPr marL="457200" indent="-457200" algn="just">
              <a:buAutoNum type="arabicPeriod"/>
            </a:pPr>
            <a:r>
              <a:rPr lang="ru-RU" sz="2000" dirty="0" smtClean="0">
                <a:latin typeface="Arial"/>
                <a:ea typeface="+mn-lt"/>
                <a:cs typeface="Calibri"/>
              </a:rPr>
              <a:t>Решение разделяется на вклады</a:t>
            </a:r>
            <a:r>
              <a:rPr lang="en-US" sz="2000" dirty="0" smtClean="0">
                <a:latin typeface="Arial"/>
                <a:ea typeface="+mn-lt"/>
                <a:cs typeface="Calibri"/>
              </a:rPr>
              <a:t>, </a:t>
            </a:r>
            <a:r>
              <a:rPr lang="ru-RU" sz="2000" dirty="0" smtClean="0">
                <a:latin typeface="Arial"/>
                <a:ea typeface="+mn-lt"/>
                <a:cs typeface="Calibri"/>
              </a:rPr>
              <a:t>соответствующие  собственным и вынужденным колебаниям.</a:t>
            </a:r>
            <a:endParaRPr lang="ru-RU" sz="2000" dirty="0">
              <a:solidFill>
                <a:schemeClr val="tx1"/>
              </a:solidFill>
              <a:latin typeface="Arial"/>
              <a:ea typeface="+mn-lt"/>
              <a:cs typeface="Calibri"/>
            </a:endParaRPr>
          </a:p>
          <a:p>
            <a:pPr marL="457200" indent="-457200" algn="just">
              <a:buAutoNum type="arabicPeriod"/>
            </a:pPr>
            <a:r>
              <a:rPr lang="ru-RU" sz="2000" dirty="0" smtClean="0">
                <a:solidFill>
                  <a:schemeClr val="tx1"/>
                </a:solidFill>
                <a:latin typeface="Arial"/>
                <a:ea typeface="Calibri"/>
                <a:cs typeface="Calibri"/>
              </a:rPr>
              <a:t>Выводится решение для </a:t>
            </a:r>
            <a:r>
              <a:rPr lang="ru-RU" sz="2000" dirty="0" smtClean="0">
                <a:latin typeface="Arial"/>
                <a:ea typeface="Calibri"/>
                <a:cs typeface="Calibri"/>
              </a:rPr>
              <a:t>вклада</a:t>
            </a:r>
            <a:r>
              <a:rPr lang="en-US" sz="2000" dirty="0" smtClean="0">
                <a:latin typeface="Arial"/>
                <a:ea typeface="Calibri"/>
                <a:cs typeface="Calibri"/>
              </a:rPr>
              <a:t>, </a:t>
            </a:r>
            <a:r>
              <a:rPr lang="ru-RU" sz="2000" dirty="0" smtClean="0">
                <a:latin typeface="Arial"/>
                <a:ea typeface="Calibri"/>
                <a:cs typeface="Calibri"/>
              </a:rPr>
              <a:t>соответствующего вынужденным колебаниям</a:t>
            </a:r>
            <a:r>
              <a:rPr lang="ru-RU" sz="2000" dirty="0" smtClean="0">
                <a:solidFill>
                  <a:schemeClr val="tx1"/>
                </a:solidFill>
                <a:latin typeface="Arial"/>
                <a:ea typeface="Calibri"/>
                <a:cs typeface="Calibri"/>
              </a:rPr>
              <a:t>.</a:t>
            </a:r>
            <a:endParaRPr lang="ru-RU" sz="2000" dirty="0">
              <a:solidFill>
                <a:schemeClr val="tx1"/>
              </a:solidFill>
              <a:latin typeface="Arial"/>
              <a:ea typeface="Calibri"/>
              <a:cs typeface="Calibri"/>
            </a:endParaRPr>
          </a:p>
          <a:p>
            <a:pPr marL="457200" indent="-457200" algn="just">
              <a:buAutoNum type="arabicPeriod"/>
            </a:pPr>
            <a:r>
              <a:rPr lang="ru-RU" sz="2000" dirty="0" smtClean="0">
                <a:latin typeface="Arial"/>
                <a:ea typeface="Calibri"/>
                <a:cs typeface="Calibri"/>
              </a:rPr>
              <a:t>Находится а</a:t>
            </a:r>
            <a:r>
              <a:rPr lang="ru-RU" sz="2000" dirty="0" smtClean="0">
                <a:solidFill>
                  <a:schemeClr val="tx1"/>
                </a:solidFill>
                <a:latin typeface="Arial"/>
                <a:ea typeface="Calibri"/>
                <a:cs typeface="Calibri"/>
              </a:rPr>
              <a:t>симптотическая оценка</a:t>
            </a:r>
            <a:r>
              <a:rPr lang="en-US" sz="2000" dirty="0">
                <a:latin typeface="Arial"/>
                <a:ea typeface="Calibri"/>
                <a:cs typeface="Calibri"/>
              </a:rPr>
              <a:t> </a:t>
            </a:r>
            <a:r>
              <a:rPr lang="ru-RU" sz="2000" dirty="0" smtClean="0">
                <a:latin typeface="Arial"/>
                <a:ea typeface="Calibri"/>
                <a:cs typeface="Calibri"/>
              </a:rPr>
              <a:t>для</a:t>
            </a:r>
            <a:r>
              <a:rPr lang="en-US" sz="2000" dirty="0">
                <a:latin typeface="Arial"/>
                <a:ea typeface="Calibri"/>
                <a:cs typeface="Calibri"/>
              </a:rPr>
              <a:t> </a:t>
            </a:r>
            <a:r>
              <a:rPr lang="ru-RU" sz="2000" dirty="0" smtClean="0">
                <a:latin typeface="Arial"/>
                <a:ea typeface="Calibri"/>
                <a:cs typeface="Calibri"/>
              </a:rPr>
              <a:t>вклада</a:t>
            </a:r>
            <a:r>
              <a:rPr lang="en-US" sz="2000" dirty="0" smtClean="0">
                <a:latin typeface="Arial"/>
                <a:ea typeface="Calibri"/>
                <a:cs typeface="Calibri"/>
              </a:rPr>
              <a:t>, </a:t>
            </a:r>
            <a:r>
              <a:rPr lang="ru-RU" sz="2000" dirty="0" smtClean="0">
                <a:latin typeface="Arial"/>
                <a:ea typeface="Calibri"/>
                <a:cs typeface="Calibri"/>
              </a:rPr>
              <a:t>соответствующего собственным возмущениям</a:t>
            </a:r>
            <a:r>
              <a:rPr lang="ru-RU" sz="2000" dirty="0" smtClean="0">
                <a:solidFill>
                  <a:schemeClr val="tx1"/>
                </a:solidFill>
                <a:latin typeface="Arial"/>
                <a:ea typeface="Calibri"/>
                <a:cs typeface="Calibri"/>
              </a:rPr>
              <a:t>.</a:t>
            </a:r>
          </a:p>
          <a:p>
            <a:pPr marL="457200" indent="-457200" algn="just">
              <a:buAutoNum type="arabicPeriod"/>
            </a:pPr>
            <a:r>
              <a:rPr lang="ru-RU" sz="2000" dirty="0" smtClean="0">
                <a:latin typeface="Arial"/>
                <a:ea typeface="Calibri"/>
                <a:cs typeface="Calibri"/>
              </a:rPr>
              <a:t>Записывается итоговое приближённое решение.</a:t>
            </a:r>
            <a:endParaRPr lang="ru-RU" sz="2000" dirty="0">
              <a:solidFill>
                <a:schemeClr val="tx1"/>
              </a:solidFill>
              <a:latin typeface="Arial"/>
              <a:ea typeface="Calibri"/>
              <a:cs typeface="Calibri"/>
            </a:endParaRPr>
          </a:p>
          <a:p>
            <a:pPr marL="0" indent="0" algn="just">
              <a:buNone/>
            </a:pPr>
            <a:endParaRPr lang="ru-RU" sz="2000" dirty="0">
              <a:solidFill>
                <a:schemeClr val="tx1"/>
              </a:solidFill>
              <a:latin typeface="Arial"/>
              <a:ea typeface="Calibri"/>
              <a:cs typeface="Calibri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83568" y="5987781"/>
            <a:ext cx="74168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dirty="0" smtClean="0"/>
              <a:t>5.  </a:t>
            </a:r>
            <a:r>
              <a:rPr lang="en-US" dirty="0" err="1" smtClean="0"/>
              <a:t>Kuzkin</a:t>
            </a:r>
            <a:r>
              <a:rPr lang="en-US" dirty="0" smtClean="0"/>
              <a:t>, V. A.,  </a:t>
            </a:r>
            <a:r>
              <a:rPr lang="en-US" dirty="0" err="1" smtClean="0"/>
              <a:t>Krivtsov</a:t>
            </a:r>
            <a:r>
              <a:rPr lang="en-US" dirty="0" smtClean="0"/>
              <a:t>, A. M.  JMMP </a:t>
            </a:r>
            <a:r>
              <a:rPr lang="en-US" i="1" dirty="0" smtClean="0"/>
              <a:t>3</a:t>
            </a:r>
            <a:r>
              <a:rPr lang="en-US" dirty="0" smtClean="0"/>
              <a:t>(01n02), 1850004 (2018)</a:t>
            </a:r>
          </a:p>
        </p:txBody>
      </p:sp>
    </p:spTree>
    <p:extLst>
      <p:ext uri="{BB962C8B-B14F-4D97-AF65-F5344CB8AC3E}">
        <p14:creationId xmlns:p14="http://schemas.microsoft.com/office/powerpoint/2010/main" val="368134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682</TotalTime>
  <Words>2527</Words>
  <Application>Microsoft Office PowerPoint</Application>
  <PresentationFormat>Экран (4:3)</PresentationFormat>
  <Paragraphs>191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Исследование динамики одномерных и двумерных гармонических кристаллов простой структуры</vt:lpstr>
      <vt:lpstr>Практическая актуальность  </vt:lpstr>
      <vt:lpstr>Теоретическая актуальность (баллистическая теплопроводность в однородных кристаллах) </vt:lpstr>
      <vt:lpstr>Теоретическая актуальность (баллистическая теплопроводность в однородных кристаллах) </vt:lpstr>
      <vt:lpstr>Презентация PowerPoint</vt:lpstr>
      <vt:lpstr>Задачи работы </vt:lpstr>
      <vt:lpstr>Презентация PowerPoint</vt:lpstr>
      <vt:lpstr>Постановка задачи</vt:lpstr>
      <vt:lpstr>Алгоритм решения задачи</vt:lpstr>
      <vt:lpstr>Поле перемещений частиц </vt:lpstr>
      <vt:lpstr>Поле перемещений частиц </vt:lpstr>
      <vt:lpstr>Вклад, соответствующий собственным возмущениям</vt:lpstr>
      <vt:lpstr>Вклад, соответствующий собственным возмущениям</vt:lpstr>
      <vt:lpstr>Вклад, соответствующий вынужденным колебаниям</vt:lpstr>
      <vt:lpstr>Поля перемещений при ω&lt;ω_c=ω_e и при ω&gt;√(4ω_e^2+ω_c^2 )</vt:lpstr>
      <vt:lpstr>Поля перемещений при ω∈Ω</vt:lpstr>
      <vt:lpstr>Перемещение при частоте нагружения, равной частоте отсечки ω_c</vt:lpstr>
      <vt:lpstr>Перемещение при частоте нагружения, равной √(4ω_e^2+ω_c^2 )</vt:lpstr>
      <vt:lpstr>Презентация PowerPoint</vt:lpstr>
      <vt:lpstr>Постановка задачи</vt:lpstr>
      <vt:lpstr>Точное решение</vt:lpstr>
      <vt:lpstr>Этапы нахождения асимптотического решения задачи</vt:lpstr>
      <vt:lpstr>Сравнение асимптотического, точного и численного решений</vt:lpstr>
      <vt:lpstr>Сравнение асимптотического, точного и численного решений</vt:lpstr>
      <vt:lpstr>Сравнение асимптотического, точного и численного решений</vt:lpstr>
      <vt:lpstr>Возможные причины расхождения асимптотического и численного решений</vt:lpstr>
      <vt:lpstr>Заключение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Исследование динамики одномерных и двумерных гармонических кристаллов простой структуры</dc:title>
  <dc:creator>user</dc:creator>
  <cp:lastModifiedBy>RePack by Diakov</cp:lastModifiedBy>
  <cp:revision>80</cp:revision>
  <dcterms:created xsi:type="dcterms:W3CDTF">2023-05-16T22:46:27Z</dcterms:created>
  <dcterms:modified xsi:type="dcterms:W3CDTF">2023-06-21T14:24:12Z</dcterms:modified>
</cp:coreProperties>
</file>