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9" r:id="rId4"/>
    <p:sldId id="259" r:id="rId5"/>
    <p:sldId id="267" r:id="rId6"/>
    <p:sldId id="258" r:id="rId7"/>
    <p:sldId id="260" r:id="rId8"/>
    <p:sldId id="270" r:id="rId9"/>
    <p:sldId id="261" r:id="rId10"/>
    <p:sldId id="262" r:id="rId11"/>
    <p:sldId id="263" r:id="rId12"/>
    <p:sldId id="264" r:id="rId13"/>
    <p:sldId id="265" r:id="rId14"/>
    <p:sldId id="266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оропова Виктория Владимировна" initials="ТВВ" lastIdx="1" clrIdx="0">
    <p:extLst>
      <p:ext uri="{19B8F6BF-5375-455C-9EA6-DF929625EA0E}">
        <p15:presenceInfo xmlns:p15="http://schemas.microsoft.com/office/powerpoint/2012/main" userId="Торопова Виктория Владими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C0CBFEE-38E9-4661-BCE3-87EFAC641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3BBA6E-0D33-413C-8AAB-4A82A1FC2E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BB9AA-951E-4845-974E-2E0B76BEB89A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3476A0-C590-4412-BF2B-76AFD98E25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пии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F1FCA5-E2D4-44DB-AEA3-B18276A83E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51A07-C61D-4700-B151-4B1DA7A24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580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5T11:39:38.85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1,'1'0,"0"1,0-1,0 1,0-1,0 1,0-1,0 1,-1 0,1-1,0 1,0 0,-1 0,1 0,0-1,0 3,12 18,-10-15,9 15,0 0,-2 1,0 0,-2 1,0 0,4 28,-7-31,1 0,1-1,1 1,1-1,0-1,1 1,13 16,20 26,-35-49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3T22:42:37.9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3T22:42:38.6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3T22:42:40.2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3T22:42:40.9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5T11:39:39.84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1,'0'2,"0"5,0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5T11:39:40.704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0 7,'3'-3,"1"0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5T11:39:41.09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186 0,'0'3,"0"4,-3 0,-4 0,-4-2,-2-2,-3-1,-6-1,-3 0,-1-1,3-1,1 1,4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25T11:39:43.553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72 251,'6'0,"0"0,0 1,-1 0,1-1,0 2,0-1,-1 1,1 0,-1 0,0 0,1 1,-1 0,0 0,-1 0,1 1,0-1,-1 1,0 0,0 1,0-1,-1 1,1-1,-1 1,0 0,0 0,-1 1,0-1,1 1,-2-1,1 1,-1-1,0 1,0 0,0 0,-1 7,0 0,0-8,-1-1,1 0,0 1,1-1,-1 0,1 1,0-1,0 0,0 1,4 7,-3-12,-1-6,-1-7,-3-2,-1 0,-1 0,0 0,-1 1,-1 0,0 0,0 0,-17-21,21 30,0 0,1 0,0 0,0 0,1 0,0-1,-1 1,2 0,-2-9,2 7,-1-1,0 1,-1 0,0 0,-2-7,-3 2,1 0,-1 0,-1 1,0 0,-10-11,15 20,1 0,0 0,-1 0,0 1,1-1,-1 1,0 0,1-1,-7 0,7 2,1-1,-1 1,0-1,0 0,0 1,1-1,-1 0,0 0,1 0,-1 0,1 0,-1 0,1 0,-1-1,1 1,0-1,0 1,-1-1,1 1,0-1,1 0,-1 1,0-1,0 0,0-3,-2-26,3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8:35:10.6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1511 0 24575,'-16'7'0,"4"-2"0,-34 6 0,-1-2 0,-77 4 0,40-5 0,-54 11 0,-103 8 0,212-25 0,-148 15 0,174-17 0,0 0 0,0 1 0,0 0 0,0 0 0,1 0 0,-1 0 0,0 0 0,0 0 0,1 1 0,-5 2 0,7-3 0,-1-1 0,1 0 0,0 1 0,0-1 0,-1 0 0,1 1 0,0-1 0,0 0 0,0 1 0,-1-1 0,1 1 0,0-1 0,0 0 0,0 1 0,0-1 0,0 1 0,0-1 0,0 0 0,0 1 0,0-1 0,0 1 0,0-1 0,0 0 0,0 1 0,0-1 0,0 1 0,1-1 0,-1 1 0,1 0 0,0 0 0,0 1 0,0-1 0,0 0 0,0 0 0,1 0 0,-1 0 0,0 0 0,1 0 0,-1 0 0,3 1 0,11 5 0,0-1 0,1 0 0,0-1 0,24 4 0,71 8 0,-100-16 0,133 18 0,102 10 0,3-17 0,-242-12 0,-2-1 0,-1 1 0,1 0 0,0 0 0,0 1 0,-1 0 0,8 1 0,-11-2 0,-1 0 0,0 0 0,0 0 0,0 0 0,1 1 0,-1-1 0,0 0 0,0 0 0,1 0 0,-1 0 0,0 0 0,0 0 0,0 1 0,0-1 0,1 0 0,-1 0 0,0 0 0,0 0 0,0 1 0,0-1 0,0 0 0,1 0 0,-1 0 0,0 1 0,0-1 0,0 0 0,0 0 0,0 1 0,0-1 0,0 0 0,0 0 0,0 0 0,0 1 0,0-1 0,0 0 0,0 0 0,0 1 0,0-1 0,-8 7 0,-14 3 0,6-6 0,-1-1 0,1-1 0,-1-1 0,1 0 0,-1-1 0,0 0 0,-31-6 0,-5-6 0,-57-19 0,76 21 0,-501-135-892,366 109 766,-207-17-1,355 52 127,34 2 0,4 1 0,102 10 573,210-6-1,-174-18-572,59-3 0,-203 14 0,20 0 0,-30 1 0,0 0 0,1 0 0,-1 0 0,0 0 0,0 1 0,0-1 0,0 0 0,1 1 0,-1-1 0,0 1 0,0-1 0,0 1 0,0-1 0,0 1 0,0 0 0,0-1 0,1 2 0,-1-1 0,-1 0 0,0-1 0,0 1 0,0-1 0,0 1 0,0 0 0,0-1 0,0 1 0,0-1 0,0 1 0,0 0 0,0-1 0,0 1 0,-1-1 0,1 1 0,0-1 0,0 1 0,0 0 0,-1-1 0,1 1 0,0-1 0,-1 1 0,1-1 0,-1 1 0,1-1 0,0 0 0,-1 1 0,1-1 0,-1 1 0,1-1 0,-1 0 0,1 0 0,-1 1 0,0-1 0,-23 13 0,-19 4 0,-1-1 0,0-3 0,-1-2 0,-56 7 0,-188 7 0,233-24-1365,10 0-5461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8:35:16.5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4422 523 24575,'-7'1'0,"1"0"0,-1 0 0,1 0 0,-10 3 0,-18 4 0,-9-6 0,-1-2 0,1-1 0,-81-15 0,25 3 0,-5 2 0,-156-38 0,247 46 0,0-1 0,0-1 0,1 0 0,-16-8 0,24 11 0,0-1 0,0 0 0,0 0 0,0-1 0,0 1 0,1-1 0,-1 0 0,1 1 0,0-2 0,0 1 0,0 0 0,1 0 0,0-1 0,-3-6 0,-2-8 0,0 0 0,-15-26 0,17 38 0,0-1 0,0 1 0,-1 0 0,0 1 0,0-1 0,-1 1 0,0 0 0,-8-5 0,2 3 0,-1 0 0,-1 1 0,1 1 0,-1 0 0,0 1 0,0 0 0,-1 1 0,0 1 0,1 1 0,-1 0 0,0 1 0,0 1 0,0 0 0,0 1 0,0 1 0,-20 5 0,3-2 0,0 0 0,1-2 0,-61-3 0,43-1 0,-144 5 0,140 0 0,-86 17 0,72-6 0,1 3 0,-125 51 0,183-64 0,10-1 0,18 0 0,23-2 0,450 30 0,-152 6 0,-324-36 0,-15-1 0,-2-2 0,-18-1 0,-237-28 10,-93-9-632,-366 11 422,425 3 152,3-26 892,283 51-838,1-1-5,0 1 0,0-1 0,-1 0 0,1 0 0,0 0 0,0 0 0,0 0 0,0-1 0,-3-1 0,6 3-1,-1-1 0,1 1 0,0 0 0,0 0 0,0 0 0,0 0 0,0 0 0,0-1 0,0 1 0,0 0 0,0 0 0,0 0 0,0 0 0,0-1 0,0 1 0,0 0 0,0 0 0,0 0 0,0 0 0,0 0 0,0-1 0,0 1 0,0 0 0,0 0 0,0 0 0,0 0 0,0-1 0,0 1 0,0 0 0,1 0 0,-1 0 0,0 0 0,0 0 0,0 0 0,0-1 0,0 1 0,0 0 0,0 0 0,1 0 0,-1 0 0,0 0 0,0 0 0,0 0 0,0 0 0,1 0 0,-1 0 0,0 0 0,0 0 0,0 0 0,0-1 0,0 1 0,1 0 0,-1 0 0,0 1 0,0-1 0,0 0 0,1 0 0,12-3 0,55-2 0,82 5 0,-65 1 0,795 1 0,-862-2 0,-14 1 0,0-1 0,0 0 0,1 0 0,-1 0 0,0-1 0,1 1 0,-1-1 0,7-2 0,-11 1 0,-8-1 0,-675-142-818,361 108 640,257 33 183,-1 4-1,-127 15 1,178-12-5,-1-1 0,1 2 0,-25 8 0,30-5 6,12-3-21,17 1 188,94 0 725,-66-5-938,54 8 0,319 80-152,-218-40-521,1115 172-2051,-1285-217 2719,-6-1 43,0 1-1,37 10 0,-61-12 16,-1-1-1,0 0 1,0 1-1,1-1 1,-1 0-1,0 1 1,0 0-1,0-1 1,0 1-1,0 0 1,0-1-1,0 1 1,0 0-1,0 0 1,0 0-1,0 0 1,1 2-1,-2-3 10,0 1 0,0 0 0,1-1 0,-1 1 0,-1-1 0,1 1 0,0 0 0,0-1 0,0 1 0,0 0 0,0-1 0,-1 1 0,1-1 0,0 1 0,0 0 0,-1-1 0,1 1 0,0-1 0,-1 1 0,1-1 0,-1 1 0,1-1 1,-1 1-1,0 0 0,-6 4 244,0 0 0,-1 0 0,1-1 0,-10 4 0,10-4-65,-17 7 91,0-2 0,0 0 0,-1-1 1,-47 8-1,-115 2-338,-33-13-118,-67-5-655,-1735 2-5031,1982-1 5694,-224-2-434,201-2 754,45-1 588,30 0 298,183-13-182,220 8 1,197 38 1429,-159-5-1539,351-14-759,-795-10 0,0 0 0,1 0 0,-1 0 0,14 3 0,-23-3 4,1 0 0,-1 0-1,0 0 1,1 0 0,-1 0 0,0 0 0,1 0 0,-1 0 0,0 0 0,1 0-1,-1 1 1,0-1 0,0 0 0,1 0 0,-1 0 0,0 0 0,0 1 0,1-1 0,-1 0-1,0 0 1,0 0 0,1 1 0,-1-1 0,0 0 0,0 0 0,0 1 0,1-1-1,-1 0 1,0 0 0,0 1 0,0-1 0,0 1 0,-7 5 278,-18 4 127,7-6-409,-1-1 0,1-1 0,-1 0 0,1-2 0,-1 0 0,1-1 0,-19-4 0,-20 1 0,33 4 0,24 0 0,0 0 0,1 0 0,-1 0 0,0 0 0,0 0 0,0 1 0,0-1 0,0 0 0,0 0 0,0 0 0,0 0 0,0 0 0,0 0 0,0 0 0,0 0 0,0 1 0,0-1 0,0 0 0,0 0 0,0 0 0,0 0 0,0 0 0,0 0 0,0 0 0,0 1 0,0-1 0,0 0 0,0 0 0,0 0 0,0 0 0,0 0 0,0 0 0,0 0 0,0 0 0,0 1 0,0-1 0,0 0 0,-1 0 0,1 0 0,0 0 0,0 0 0,0 0 0,0 0 0,0 0 0,0 0 0,0 0 0,0 0 0,0 0 0,-1 0 0,1 0 0,0 0 0,0 0 0,0 0 0,0 0 0,0 0 0,0 0 0,0 0 0,-1 0 0,1 0 0,10 5 0,8 1-341,0-1 0,1-1-1,38 4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3T22:42:28.7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23T22:42:31.9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8,'0'-3,"0"-2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20409-5FCE-4C9E-95E5-ED90AD3E2221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пии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D317B-45FD-4CFB-A672-C29E92B78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59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D317B-45FD-4CFB-A672-C29E92B785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A60E5-DCCE-4B4E-BD4F-24BC65F47766}" type="datetime1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247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1C012-4D49-432B-8B25-0C3DC19F57AA}" type="datetime1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93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15A3-CD47-4CC1-87DA-B614CC8E573F}" type="datetime1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3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30B0-D8D4-49B2-917E-53E030D3CC25}" type="datetime1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20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F735A-5698-4283-A4B8-01E58531526F}" type="datetime1">
              <a:rPr lang="en-US" smtClean="0"/>
              <a:t>6/25/2023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63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9D3B-0790-41DF-9590-9D5FC1D49AA0}" type="datetime1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76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21BF-9178-4372-A945-35CF8C2257F1}" type="datetime1">
              <a:rPr lang="en-US" smtClean="0"/>
              <a:t>6/25/2023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99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20E8-C3D7-46B7-92AC-6D0AD603215E}" type="datetime1">
              <a:rPr lang="en-US" smtClean="0"/>
              <a:t>6/25/2023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30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DF4F-0381-4DF2-9611-57E413798C6C}" type="datetime1">
              <a:rPr lang="en-US" smtClean="0"/>
              <a:t>6/25/2023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83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73416-6173-48C1-B0E6-2185AE59FB85}" type="datetime1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33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0EBF-9377-40C9-9583-DAC6D11D85B2}" type="datetime1">
              <a:rPr lang="en-US" smtClean="0"/>
              <a:t>6/25/2023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34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865A4-0E84-4322-B6C7-94D472BF48AC}" type="datetime1">
              <a:rPr lang="en-US" smtClean="0"/>
              <a:t>6/25/2023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3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customXml" Target="../ink/ink13.xml"/><Relationship Id="rId5" Type="http://schemas.openxmlformats.org/officeDocument/2006/relationships/image" Target="../media/image18.png"/><Relationship Id="rId10" Type="http://schemas.openxmlformats.org/officeDocument/2006/relationships/customXml" Target="../ink/ink12.xml"/><Relationship Id="rId4" Type="http://schemas.openxmlformats.org/officeDocument/2006/relationships/customXml" Target="../ink/ink8.xml"/><Relationship Id="rId9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20.png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7278C5-34E8-4293-BE47-73B18483A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CB12C-937B-68D6-A9CF-12ACEDC90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75" y="1250586"/>
            <a:ext cx="9679449" cy="2847058"/>
          </a:xfrm>
        </p:spPr>
        <p:txBody>
          <a:bodyPr anchor="b">
            <a:norm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</a:rPr>
              <a:t>МАТЕМАТИЧЕСКОЕ МОДЕЛИРОВАНИЕ ТЕПЛОВОГО РЕЖИМА ГОРНЫХ ВЫРАБОТОК ПРИ ТЕРМОШАХТНОМ СПОСОБЕ ДОБЫЧИ НЕФТИ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EE76FD-9A31-1E4D-0B7F-0AF1FA8E5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275" y="5098254"/>
            <a:ext cx="9679449" cy="750259"/>
          </a:xfrm>
        </p:spPr>
        <p:txBody>
          <a:bodyPr anchor="ctr">
            <a:normAutofit/>
          </a:bodyPr>
          <a:lstStyle/>
          <a:p>
            <a:r>
              <a:rPr lang="ru-RU" sz="1900" dirty="0">
                <a:solidFill>
                  <a:srgbClr val="FFFFFF"/>
                </a:solidFill>
              </a:rPr>
              <a:t>Выполнил студент: Торопова Виктория Владимировна</a:t>
            </a:r>
          </a:p>
          <a:p>
            <a:r>
              <a:rPr lang="ru-RU" sz="1900" dirty="0">
                <a:solidFill>
                  <a:srgbClr val="FFFFFF"/>
                </a:solidFill>
              </a:rPr>
              <a:t>Научный руководитель: Курта Иван Валентинович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747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77968-90EF-559C-21D9-BC9DC3FB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Граничные условия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0F974B-E3E7-E0C7-E2FC-2B187DF1E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706" y="1847850"/>
            <a:ext cx="10515600" cy="4351338"/>
          </a:xfrm>
        </p:spPr>
        <p:txBody>
          <a:bodyPr/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Граничное условие «стенка»: условие прилипания (касательная составляющая скорости на границе равно нулю), условие </a:t>
            </a:r>
            <a:r>
              <a:rPr lang="ru-RU" sz="1800" kern="1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непроницания</a:t>
            </a:r>
            <a:r>
              <a:rPr lang="ru-RU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(нормальная составляющая скорости на границе равна нулю), температура стенок горных выработок – 40°С, температура канавки – 80°С.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Граничное условие «вход»: задание массового расхода на входе «</a:t>
            </a:r>
            <a:r>
              <a:rPr lang="en-US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Mass Flow Inlet</a:t>
            </a:r>
            <a:r>
              <a:rPr lang="ru-RU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», где расход воздуха – 1,1 кг/с, температура потока – 28°С.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Граничное условие «выход»: условие</a:t>
            </a:r>
            <a:r>
              <a:rPr lang="en-US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свободного вытекания «</a:t>
            </a:r>
            <a:r>
              <a:rPr lang="en-US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Pressure Outlet</a:t>
            </a:r>
            <a:r>
              <a:rPr lang="ru-RU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en-US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0F7CAC-1CFA-43DE-8656-13834D58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07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91790-458A-D820-14D1-0C888CD5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21" y="359663"/>
            <a:ext cx="4962895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Результаты</a:t>
            </a:r>
          </a:p>
        </p:txBody>
      </p:sp>
      <p:pic>
        <p:nvPicPr>
          <p:cNvPr id="22" name="Рисунок 21" descr="Изображение выглядит как текст, снимок экрана, Красочность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E5E23BCF-B540-6705-574F-0BF1370887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t="20404" r="3075"/>
          <a:stretch/>
        </p:blipFill>
        <p:spPr>
          <a:xfrm>
            <a:off x="5808470" y="186257"/>
            <a:ext cx="6091084" cy="3510269"/>
          </a:xfrm>
          <a:prstGeom prst="rect">
            <a:avLst/>
          </a:prstGeom>
        </p:spPr>
      </p:pic>
      <p:pic>
        <p:nvPicPr>
          <p:cNvPr id="28" name="Объект 27" descr="Изображение выглядит как текст, снимок экрана, лин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EEDC042-7ED0-1CB9-8CE6-34ABDB320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43"/>
          <a:stretch/>
        </p:blipFill>
        <p:spPr>
          <a:xfrm>
            <a:off x="1288183" y="4247536"/>
            <a:ext cx="10117258" cy="200316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714390-8CCA-417E-65D1-186DBDE2F8EC}"/>
              </a:ext>
            </a:extLst>
          </p:cNvPr>
          <p:cNvSpPr txBox="1"/>
          <p:nvPr/>
        </p:nvSpPr>
        <p:spPr>
          <a:xfrm>
            <a:off x="6612853" y="3696526"/>
            <a:ext cx="448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Поле температур в плоскости </a:t>
            </a:r>
            <a:r>
              <a:rPr lang="en-US" dirty="0"/>
              <a:t>Z = 50 </a:t>
            </a:r>
            <a:r>
              <a:rPr lang="ru-RU" dirty="0"/>
              <a:t>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0147E-3BA7-4DD1-4957-F2A7660C7860}"/>
              </a:ext>
            </a:extLst>
          </p:cNvPr>
          <p:cNvSpPr txBox="1"/>
          <p:nvPr/>
        </p:nvSpPr>
        <p:spPr>
          <a:xfrm>
            <a:off x="4105653" y="6247717"/>
            <a:ext cx="461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Поле температур в плоскости Х</a:t>
            </a:r>
            <a:r>
              <a:rPr lang="en-US" dirty="0"/>
              <a:t> = </a:t>
            </a:r>
            <a:r>
              <a:rPr lang="ru-RU" dirty="0"/>
              <a:t>2.5</a:t>
            </a:r>
            <a:r>
              <a:rPr lang="en-US" dirty="0"/>
              <a:t> </a:t>
            </a:r>
            <a:r>
              <a:rPr lang="ru-RU" dirty="0"/>
              <a:t>м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5982FB-2CF5-40EE-BB0D-07D196EB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7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B0572-A3B8-3ADC-405D-EEC022F2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65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Экспериментальные данные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C9008B-492F-48EC-5C16-7F7A9729E3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936" y="1735035"/>
            <a:ext cx="6419433" cy="3387930"/>
          </a:xfr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125713D-854F-3C16-7D6F-1C398B3A4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404" y="4004198"/>
            <a:ext cx="7209766" cy="23262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7CFF6C88-5BA8-53CA-F740-4B2D6DF3DCB6}"/>
                  </a:ext>
                </a:extLst>
              </p14:cNvPr>
              <p14:cNvContentPartPr/>
              <p14:nvPr/>
            </p14:nvContentPartPr>
            <p14:xfrm>
              <a:off x="5641270" y="5500788"/>
              <a:ext cx="360" cy="36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7CFF6C88-5BA8-53CA-F740-4B2D6DF3DC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7270" y="539314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25069879-F47D-7D02-4DFF-BAB1C316CCB2}"/>
                  </a:ext>
                </a:extLst>
              </p14:cNvPr>
              <p14:cNvContentPartPr/>
              <p14:nvPr/>
            </p14:nvContentPartPr>
            <p14:xfrm>
              <a:off x="5655670" y="5675028"/>
              <a:ext cx="360" cy="324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25069879-F47D-7D02-4DFF-BAB1C316CC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02030" y="5567028"/>
                <a:ext cx="1080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FAF1B516-BF53-2E1A-B26F-7DDCA1EB5C44}"/>
                  </a:ext>
                </a:extLst>
              </p14:cNvPr>
              <p14:cNvContentPartPr/>
              <p14:nvPr/>
            </p14:nvContentPartPr>
            <p14:xfrm>
              <a:off x="8944630" y="5464068"/>
              <a:ext cx="360" cy="36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FAF1B516-BF53-2E1A-B26F-7DDCA1EB5C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90990" y="535642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A3951B45-5C8A-75BB-B1A5-67083F5AA2F4}"/>
                  </a:ext>
                </a:extLst>
              </p14:cNvPr>
              <p14:cNvContentPartPr/>
              <p14:nvPr/>
            </p14:nvContentPartPr>
            <p14:xfrm>
              <a:off x="9033550" y="5464068"/>
              <a:ext cx="360" cy="36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A3951B45-5C8A-75BB-B1A5-67083F5AA2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79550" y="535642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D86E6E8E-7F70-D167-22D4-479718C3CE7E}"/>
                  </a:ext>
                </a:extLst>
              </p14:cNvPr>
              <p14:cNvContentPartPr/>
              <p14:nvPr/>
            </p14:nvContentPartPr>
            <p14:xfrm>
              <a:off x="8951830" y="5707428"/>
              <a:ext cx="360" cy="36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D86E6E8E-7F70-D167-22D4-479718C3CE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98190" y="559978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AC59AF16-B870-D745-987B-1B68B48F4348}"/>
                  </a:ext>
                </a:extLst>
              </p14:cNvPr>
              <p14:cNvContentPartPr/>
              <p14:nvPr/>
            </p14:nvContentPartPr>
            <p14:xfrm>
              <a:off x="9062710" y="5692308"/>
              <a:ext cx="360" cy="36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AC59AF16-B870-D745-987B-1B68B48F43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08710" y="5584668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479EAF-AFAF-4056-9775-D968FA8A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82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B86F5-89CA-F9A9-60FC-FEFCC24C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6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Сравнение численного решения с результатами эксперимента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66BBC9D-F54E-4E90-9383-C645C718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13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400AA3-29BA-47CF-85C6-B7BF2A011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023" y="1668240"/>
            <a:ext cx="6607436" cy="45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F1D41-3B94-DB57-7315-B215D3AA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Результаты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4DA047-6C14-69C0-6C95-E63B1C1B8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Исследованы основные источники тепловыделения в горной выработке. В результате сделан вывод, что наибольшее влияние в температурный режим вносят нагретые стенки, а главное – канавка, по которой транспортируется флюид.</a:t>
            </a:r>
          </a:p>
          <a:p>
            <a:pPr algn="just"/>
            <a:r>
              <a:rPr lang="ru-RU" dirty="0"/>
              <a:t>Выполнен расчет установившегося температурного режима части горных выработок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ru-RU" dirty="0"/>
              <a:t>Проведено сравнение численных результатов с результатами экспериментов</a:t>
            </a:r>
            <a:r>
              <a:rPr lang="en-US" dirty="0"/>
              <a:t>. </a:t>
            </a:r>
            <a:r>
              <a:rPr lang="ru-RU" dirty="0"/>
              <a:t>Исследование показало, что погрешность вычислений составила 2%.</a:t>
            </a:r>
          </a:p>
          <a:p>
            <a:pPr marL="0" indent="0" algn="ctr">
              <a:buNone/>
            </a:pPr>
            <a:r>
              <a:rPr lang="ru-RU" b="1" dirty="0"/>
              <a:t>Практическое применение</a:t>
            </a:r>
          </a:p>
          <a:p>
            <a:pPr marL="0" indent="0" algn="just">
              <a:buNone/>
            </a:pPr>
            <a:r>
              <a:rPr lang="ru-RU" dirty="0"/>
              <a:t>	В дальнейшем можно прогнозировать температуру в рабочих зонах горных выработок с помощью  численных расчетов.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56A328-7BA2-4976-891F-3DCAEC85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56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84000">
              <a:srgbClr val="B0E2F6"/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F9CBE3F-79A8-4F8F-88D9-DAD03D0D2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69C69-9FBD-8216-E700-236252882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030" y="1209220"/>
            <a:ext cx="9147940" cy="23372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Благодарю за внимание</a:t>
            </a:r>
          </a:p>
        </p:txBody>
      </p:sp>
      <p:sp>
        <p:nvSpPr>
          <p:cNvPr id="11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1869" y="2383077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24364" y="226546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24834" y="253720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053" y="283296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2266" y="28039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3405" y="324249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831729"/>
            <a:ext cx="12188952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8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90F0D-D855-9580-2A4B-DF5AE53F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625" y="2486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/>
              <a:t>Термошахтный</a:t>
            </a:r>
            <a:r>
              <a:rPr lang="ru-RU" sz="3600" dirty="0"/>
              <a:t> способ добычи нефти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70C53C-6808-4A76-A5B1-69BD9298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DB41515-87D0-4DF8-99AD-851A1C3FB868}"/>
              </a:ext>
            </a:extLst>
          </p:cNvPr>
          <p:cNvGrpSpPr/>
          <p:nvPr/>
        </p:nvGrpSpPr>
        <p:grpSpPr>
          <a:xfrm>
            <a:off x="10193472" y="5707140"/>
            <a:ext cx="219960" cy="466920"/>
            <a:chOff x="10193472" y="5707140"/>
            <a:chExt cx="219960" cy="46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F5AEA4B8-E399-4D91-A886-CAC5F1E7045E}"/>
                    </a:ext>
                  </a:extLst>
                </p14:cNvPr>
                <p14:cNvContentPartPr/>
                <p14:nvPr/>
              </p14:nvContentPartPr>
              <p14:xfrm>
                <a:off x="10193472" y="5707140"/>
                <a:ext cx="83160" cy="167760"/>
              </p14:xfrm>
            </p:contentPart>
          </mc:Choice>
          <mc:Fallback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F5AEA4B8-E399-4D91-A886-CAC5F1E7045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57472" y="5671500"/>
                  <a:ext cx="1548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D1C40204-6CD7-4CA5-BD98-81034C35A746}"/>
                    </a:ext>
                  </a:extLst>
                </p14:cNvPr>
                <p14:cNvContentPartPr/>
                <p14:nvPr/>
              </p14:nvContentPartPr>
              <p14:xfrm>
                <a:off x="10291752" y="5897220"/>
                <a:ext cx="360" cy="6480"/>
              </p14:xfrm>
            </p:contentPart>
          </mc:Choice>
          <mc:Fallback>
            <p:pic>
              <p:nvPicPr>
                <p:cNvPr id="19" name="Рукописный ввод 18">
                  <a:extLst>
                    <a:ext uri="{FF2B5EF4-FFF2-40B4-BE49-F238E27FC236}">
                      <a16:creationId xmlns:a16="http://schemas.microsoft.com/office/drawing/2014/main" id="{D1C40204-6CD7-4CA5-BD98-81034C35A7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55752" y="5861580"/>
                  <a:ext cx="72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0" name="Рукописный ввод 19">
                  <a:extLst>
                    <a:ext uri="{FF2B5EF4-FFF2-40B4-BE49-F238E27FC236}">
                      <a16:creationId xmlns:a16="http://schemas.microsoft.com/office/drawing/2014/main" id="{5ED9AE83-401E-428D-94AC-03296B572D86}"/>
                    </a:ext>
                  </a:extLst>
                </p14:cNvPr>
                <p14:cNvContentPartPr/>
                <p14:nvPr/>
              </p14:nvContentPartPr>
              <p14:xfrm>
                <a:off x="10346832" y="6097380"/>
                <a:ext cx="2880" cy="2880"/>
              </p14:xfrm>
            </p:contentPart>
          </mc:Choice>
          <mc:Fallback>
            <p:pic>
              <p:nvPicPr>
                <p:cNvPr id="20" name="Рукописный ввод 19">
                  <a:extLst>
                    <a:ext uri="{FF2B5EF4-FFF2-40B4-BE49-F238E27FC236}">
                      <a16:creationId xmlns:a16="http://schemas.microsoft.com/office/drawing/2014/main" id="{5ED9AE83-401E-428D-94AC-03296B572D8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310832" y="6061740"/>
                  <a:ext cx="74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1" name="Рукописный ввод 20">
                  <a:extLst>
                    <a:ext uri="{FF2B5EF4-FFF2-40B4-BE49-F238E27FC236}">
                      <a16:creationId xmlns:a16="http://schemas.microsoft.com/office/drawing/2014/main" id="{80D8D8D9-3291-4A9E-8E40-3A4D087CA3D8}"/>
                    </a:ext>
                  </a:extLst>
                </p14:cNvPr>
                <p14:cNvContentPartPr/>
                <p14:nvPr/>
              </p14:nvContentPartPr>
              <p14:xfrm>
                <a:off x="10329192" y="6087660"/>
                <a:ext cx="66960" cy="12960"/>
              </p14:xfrm>
            </p:contentPart>
          </mc:Choice>
          <mc:Fallback>
            <p:pic>
              <p:nvPicPr>
                <p:cNvPr id="21" name="Рукописный ввод 20">
                  <a:extLst>
                    <a:ext uri="{FF2B5EF4-FFF2-40B4-BE49-F238E27FC236}">
                      <a16:creationId xmlns:a16="http://schemas.microsoft.com/office/drawing/2014/main" id="{80D8D8D9-3291-4A9E-8E40-3A4D087CA3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293192" y="6051660"/>
                  <a:ext cx="138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2" name="Рукописный ввод 21">
                  <a:extLst>
                    <a:ext uri="{FF2B5EF4-FFF2-40B4-BE49-F238E27FC236}">
                      <a16:creationId xmlns:a16="http://schemas.microsoft.com/office/drawing/2014/main" id="{B3D85041-2533-4B11-B1CA-BF0E6CF4B538}"/>
                    </a:ext>
                  </a:extLst>
                </p14:cNvPr>
                <p14:cNvContentPartPr/>
                <p14:nvPr/>
              </p14:nvContentPartPr>
              <p14:xfrm>
                <a:off x="10333152" y="6009540"/>
                <a:ext cx="80280" cy="164520"/>
              </p14:xfrm>
            </p:contentPart>
          </mc:Choice>
          <mc:Fallback>
            <p:pic>
              <p:nvPicPr>
                <p:cNvPr id="22" name="Рукописный ввод 21">
                  <a:extLst>
                    <a:ext uri="{FF2B5EF4-FFF2-40B4-BE49-F238E27FC236}">
                      <a16:creationId xmlns:a16="http://schemas.microsoft.com/office/drawing/2014/main" id="{B3D85041-2533-4B11-B1CA-BF0E6CF4B53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97512" y="5973540"/>
                  <a:ext cx="151920" cy="236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E476085B-C94D-4F1C-A8D7-FF609FF671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936" y="1840753"/>
            <a:ext cx="7016131" cy="395026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F59A3B8-721E-4DC6-A52C-45031BB36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2" y="2094477"/>
            <a:ext cx="40671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D6786A5D-7AFD-4131-B3C7-37B921EEAEFB}"/>
              </a:ext>
            </a:extLst>
          </p:cNvPr>
          <p:cNvSpPr txBox="1"/>
          <p:nvPr/>
        </p:nvSpPr>
        <p:spPr>
          <a:xfrm>
            <a:off x="1589155" y="5791020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Схема </a:t>
            </a:r>
            <a:r>
              <a:rPr lang="ru-RU" dirty="0" err="1"/>
              <a:t>термошахтного</a:t>
            </a:r>
            <a:r>
              <a:rPr lang="ru-RU" dirty="0"/>
              <a:t> способа добычи нефти</a:t>
            </a:r>
          </a:p>
        </p:txBody>
      </p:sp>
    </p:spTree>
    <p:extLst>
      <p:ext uri="{BB962C8B-B14F-4D97-AF65-F5344CB8AC3E}">
        <p14:creationId xmlns:p14="http://schemas.microsoft.com/office/powerpoint/2010/main" val="339574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82809-03BC-4332-7E0A-FE8A0C98A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Цель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9F0062-6E14-5980-4833-DDA8E2C6A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01"/>
            <a:ext cx="10515600" cy="42291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dirty="0"/>
              <a:t> 	Получить температурный массив распределения тепла в горных выработках путем моделирования в </a:t>
            </a:r>
            <a:r>
              <a:rPr lang="en-US" sz="3300" dirty="0"/>
              <a:t>Ansys Fluent.</a:t>
            </a:r>
            <a:endParaRPr lang="ru-RU" sz="33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dirty="0"/>
              <a:t>Задачи:</a:t>
            </a:r>
          </a:p>
          <a:p>
            <a:pPr marL="514350" indent="-514350">
              <a:buAutoNum type="arabicPeriod"/>
            </a:pPr>
            <a:r>
              <a:rPr lang="ru-RU" sz="3200" dirty="0"/>
              <a:t>Исследовать основные источники тепловыделения в рабочих зонах буровых галерей.</a:t>
            </a:r>
          </a:p>
          <a:p>
            <a:pPr marL="514350" indent="-514350">
              <a:buAutoNum type="arabicPeriod"/>
            </a:pPr>
            <a:r>
              <a:rPr lang="ru-RU" sz="3200" dirty="0"/>
              <a:t>Выбрать наиболее подходящий метод для решения задачи.</a:t>
            </a:r>
          </a:p>
          <a:p>
            <a:pPr marL="514350" indent="-514350">
              <a:buAutoNum type="arabicPeriod"/>
            </a:pPr>
            <a:r>
              <a:rPr lang="ru-RU" sz="3200" dirty="0"/>
              <a:t>Провести численный расчет.</a:t>
            </a:r>
          </a:p>
          <a:p>
            <a:pPr marL="514350" indent="-514350">
              <a:buAutoNum type="arabicPeriod"/>
            </a:pPr>
            <a:r>
              <a:rPr lang="ru-RU" sz="3200" dirty="0"/>
              <a:t>Проанализировать полученные данные по температурному режиму.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71924B-AB5F-449D-80C3-42ECB01B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0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5C363-C97B-8330-7A78-3AC8359F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835" y="1441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Анализ источников тепловыделения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55735A3-958B-7DB1-E341-3176CB344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6246" y="5790281"/>
                <a:ext cx="10964779" cy="768768"/>
              </a:xfrm>
            </p:spPr>
            <p:txBody>
              <a:bodyPr/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18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массив</m:t>
                        </m:r>
                      </m:sub>
                    </m:sSub>
                    <m:r>
                      <a:rPr lang="ru-RU" sz="1800" i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800" dirty="0">
                    <a:effectLst/>
                    <a:ea typeface="Calibri" panose="020F0502020204030204" pitchFamily="34" charset="0"/>
                  </a:rPr>
                  <a:t>– тепловыделения от стенки выработки;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18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нсж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Calibri" panose="020F0502020204030204" pitchFamily="34" charset="0"/>
                  </a:rPr>
                  <a:t> – тепловыделения от добываемой нефтесодержащей жидкости;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ru-RU" sz="18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скважин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ea typeface="Calibri" panose="020F0502020204030204" pitchFamily="34" charset="0"/>
                  </a:rPr>
                  <a:t> – тепловыделения от арматуры скважин</a:t>
                </a: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55735A3-958B-7DB1-E341-3176CB344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6246" y="5790281"/>
                <a:ext cx="10964779" cy="768768"/>
              </a:xfrm>
              <a:blipFill>
                <a:blip r:embed="rId2"/>
                <a:stretch>
                  <a:fillRect l="-445" t="-7937" r="-4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Изображение выглядит как текст, диаграмм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69918C-2067-7409-CAC6-24AC1C5BE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492" y="2150157"/>
            <a:ext cx="6672740" cy="3504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37F66C-3EF5-D49D-F4AF-037B907B295F}"/>
              </a:ext>
            </a:extLst>
          </p:cNvPr>
          <p:cNvSpPr txBox="1"/>
          <p:nvPr/>
        </p:nvSpPr>
        <p:spPr>
          <a:xfrm>
            <a:off x="746157" y="1178933"/>
            <a:ext cx="11184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1800" dirty="0">
                <a:ea typeface="Calibri" panose="020F0502020204030204" pitchFamily="34" charset="0"/>
              </a:rPr>
              <a:t>Горная выработка – это искусственная полость в части земной коры, образующаяся при извлечении полезных ископаемых. Они предназначены для транспортировки полезных ископаемых, материалов и оборудования, вентиляции, передвижения людей.</a:t>
            </a:r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1EF815-B5DB-4576-8ABC-EF5473FA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3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9CB98-C15A-61A4-B59D-BBF8635D2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Система уравнений Навье-Стокса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A78CCED-0F9E-05A7-9EBD-8C038C6C6C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ru-RU" sz="2800" u="sng" dirty="0">
                    <a:latin typeface="+mn-lt"/>
                  </a:rPr>
                  <a:t>Баланс массы: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8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  <m:bar>
                            <m:bar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3600" dirty="0">
                  <a:latin typeface="+mn-lt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ru-RU" sz="2800" u="sng" dirty="0"/>
                  <a:t>Баланс количества движения: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bar>
                                <m:bar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bar>
                            </m:e>
                          </m:d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8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  <m:bar>
                            <m:bar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bar>
                            <m:bar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sz="28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8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ru-RU" sz="280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bar>
                                <m:bar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bar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800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  <m:bar>
                                        <m:barPr>
                                          <m:ctrlPr>
                                            <a:rPr lang="ru-RU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ru-RU" sz="2800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bar>
                                <m:bar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bar>
                                </m:e>
                              </m:bar>
                              <m:d>
                                <m:d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ru-RU" sz="280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bar>
                                    <m:barPr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bar>
                                </m:e>
                              </m:d>
                            </m:e>
                          </m:d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𝜌</m:t>
                      </m:r>
                      <m:bar>
                        <m:bar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bar>
                    </m:oMath>
                  </m:oMathPara>
                </a14:m>
                <a:endParaRPr lang="ru-RU" sz="28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ru-RU" sz="2800" u="sng" dirty="0"/>
                  <a:t>Баланс энергии: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8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  <m:d>
                            <m:d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ru-RU" sz="2800">
                              <a:latin typeface="Cambria Math" panose="02040503050406030204" pitchFamily="18" charset="0"/>
                            </a:rPr>
                            <m:t>𝛻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ru-RU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800"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bar>
                                <m:bar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</m:bar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800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  <m:bar>
                                        <m:barPr>
                                          <m:ctrlPr>
                                            <a:rPr lang="ru-RU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ru-RU" sz="2800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bar>
                                <m:bar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bar>
                                    <m:barPr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bar>
                                </m:e>
                              </m:bar>
                              <m:d>
                                <m:d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r>
                                    <a:rPr lang="ru-RU" sz="2800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bar>
                                    <m:barPr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bar>
                                </m:e>
                              </m:d>
                            </m:e>
                          </m:d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∙</m:t>
                          </m:r>
                          <m:bar>
                            <m:bar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ru-RU" sz="2800" dirty="0">
                  <a:latin typeface="+mn-lt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ru-RU" sz="2800" dirty="0">
                    <a:latin typeface="+mn-lt"/>
                  </a:rPr>
                  <a:t>Связывающие соотношения: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⋅</m:t>
                          </m:r>
                          <m:bar>
                            <m:bar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ba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>
                  <a:latin typeface="+mn-lt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 panose="02040503050406030204" pitchFamily="18" charset="0"/>
                        </a:rPr>
                        <m:t>𝑑h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ru-RU" sz="2800" i="1">
                          <a:latin typeface="Cambria Math" panose="02040503050406030204" pitchFamily="18" charset="0"/>
                        </a:rPr>
                        <m:t>𝑑𝑇</m:t>
                      </m:r>
                    </m:oMath>
                  </m:oMathPara>
                </a14:m>
                <a:endParaRPr lang="ru-RU" sz="2800" dirty="0">
                  <a:latin typeface="+mn-lt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A78CCED-0F9E-05A7-9EBD-8C038C6C6C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1852B8-232D-4C2A-942C-C6C4E9A2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8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8B06E-F67E-5FB2-1688-46AA9967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877"/>
            <a:ext cx="10963656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Осредненная система уравнений Навье-Стокса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9158A3-39CF-60ED-634B-D981A82DC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63" y="14426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45F52-DD29-D827-6A92-2F1F831BF6F8}"/>
                  </a:ext>
                </a:extLst>
              </p:cNvPr>
              <p:cNvSpPr txBox="1"/>
              <p:nvPr/>
            </p:nvSpPr>
            <p:spPr>
              <a:xfrm>
                <a:off x="42350" y="1660651"/>
                <a:ext cx="609477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845F52-DD29-D827-6A92-2F1F831BF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0" y="1660651"/>
                <a:ext cx="609477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C88F3B-1480-015B-58E6-975AECD7B92C}"/>
                  </a:ext>
                </a:extLst>
              </p:cNvPr>
              <p:cNvSpPr txBox="1"/>
              <p:nvPr/>
            </p:nvSpPr>
            <p:spPr>
              <a:xfrm>
                <a:off x="5601564" y="1409268"/>
                <a:ext cx="6548086" cy="841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</m:e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ru-RU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ru-RU" sz="160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ru-RU" sz="1600" i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ru-RU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ru-RU" sz="16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C88F3B-1480-015B-58E6-975AECD7B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564" y="1409268"/>
                <a:ext cx="6548086" cy="8413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93F37D-3748-D1BD-F259-47CC4C52DB2C}"/>
                  </a:ext>
                </a:extLst>
              </p:cNvPr>
              <p:cNvSpPr txBox="1"/>
              <p:nvPr/>
            </p:nvSpPr>
            <p:spPr>
              <a:xfrm>
                <a:off x="800100" y="2526450"/>
                <a:ext cx="11349550" cy="35555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just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1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𝜕𝜌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i="1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bar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d>
                                    <m:d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𝑈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𝑈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f>
                                        <m:f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𝑈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bar>
                                </m:e>
                              </m:d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d>
                                    <m:d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</m:bar>
                                    </m:e>
                                  </m:d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</m:ba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GB" sz="18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</m:d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f>
                                    <m:f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bar>
                                    </m:num>
                                    <m:den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bar>
                                </m:e>
                              </m:d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num>
                                <m:den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  <m:d>
                                        <m:dPr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ru-RU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𝑈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ru-RU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𝑈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  <m: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num>
                                            <m:den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den>
                                          </m:f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f>
                                            <m:f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acc>
                                                    <m:accPr>
                                                      <m:chr m:val="̅"/>
                                                      <m:ctrlPr>
                                                        <a:rPr lang="ru-RU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en-US" sz="18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𝑈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  <m:sub>
                                                  <m: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 sz="1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bar>
                                    </m:e>
                                  </m:d>
                                  <m:sSub>
                                    <m:sSub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bar>
                                <m:barPr>
                                  <m:pos m:val="top"/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ba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bar>
                                <m:barPr>
                                  <m:pos m:val="top"/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ba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bar>
                                    <m:barPr>
                                      <m:pos m:val="top"/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ba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ru-RU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bar>
                                <m:barPr>
                                  <m:pos m:val="top"/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ba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bar>
                                <m:barPr>
                                  <m:pos m:val="top"/>
                                  <m:ctrlPr>
                                    <a:rPr lang="ru-RU" sz="18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bar>
                            </m:e>
                          </m:eqArr>
                        </m:e>
                      </m:d>
                    </m:oMath>
                  </m:oMathPara>
                </a14:m>
                <a:endParaRPr lang="ru-RU" sz="1800" dirty="0"/>
              </a:p>
              <a:p>
                <a:pPr marL="0" indent="0" algn="just">
                  <a:lnSpc>
                    <a:spcPct val="100000"/>
                  </a:lnSpc>
                </a:pPr>
                <a:r>
                  <a:rPr lang="ru-RU" sz="1800" dirty="0"/>
                  <a:t>где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𝜌</m:t>
                    </m:r>
                    <m:bar>
                      <m:barPr>
                        <m:pos m:val="top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bar>
                  </m:oMath>
                </a14:m>
                <a:r>
                  <a:rPr lang="ru-RU" sz="1800" dirty="0"/>
                  <a:t> – </a:t>
                </a:r>
                <a:r>
                  <a:rPr lang="ru-RU" sz="1800" dirty="0" err="1"/>
                  <a:t>Рейнольдсовые</a:t>
                </a:r>
                <a:r>
                  <a:rPr lang="ru-RU" sz="1800" dirty="0"/>
                  <a:t> напряжения, </a:t>
                </a:r>
                <a14:m>
                  <m:oMath xmlns:m="http://schemas.openxmlformats.org/officeDocument/2006/math">
                    <m:r>
                      <a:rPr lang="ru-RU" sz="1800" i="1">
                        <a:latin typeface="Cambria Math" panose="02040503050406030204" pitchFamily="18" charset="0"/>
                      </a:rPr>
                      <m:t>𝜌</m:t>
                    </m:r>
                    <m:bar>
                      <m:barPr>
                        <m:pos m:val="top"/>
                        <m:ctrlPr>
                          <a:rPr lang="ru-RU" sz="18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ru-RU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bar>
                  </m:oMath>
                </a14:m>
                <a:r>
                  <a:rPr lang="ru-RU" sz="1800" dirty="0"/>
                  <a:t> – </a:t>
                </a:r>
                <a:r>
                  <a:rPr lang="ru-RU" sz="1800" dirty="0" err="1"/>
                  <a:t>Рейнольдсовый</a:t>
                </a:r>
                <a:r>
                  <a:rPr lang="ru-RU" sz="1800" dirty="0"/>
                  <a:t> поток.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A93F37D-3748-D1BD-F259-47CC4C52D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2526450"/>
                <a:ext cx="11349550" cy="3555589"/>
              </a:xfrm>
              <a:prstGeom prst="rect">
                <a:avLst/>
              </a:prstGeom>
              <a:blipFill>
                <a:blip r:embed="rId5"/>
                <a:stretch>
                  <a:fillRect l="-430" b="-11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143297-A16B-40F5-8B4D-3C9CDD792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6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9E667-90F2-D61A-2E7E-D35F6C50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09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Модель турбулентности</a:t>
            </a:r>
            <a:endParaRPr lang="ru-RU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548B8F8-D1B0-90D0-ADBF-9B2C64D546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7295" y="1626029"/>
                <a:ext cx="10515600" cy="370081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ru-RU" sz="2800" dirty="0"/>
                  <a:t>	</a:t>
                </a:r>
                <a:r>
                  <a:rPr lang="ru-RU" sz="2800" dirty="0" err="1"/>
                  <a:t>Рейнольдсовый</a:t>
                </a:r>
                <a:r>
                  <a:rPr lang="ru-RU" sz="2800" dirty="0"/>
                  <a:t> поток моделируется так: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 panose="02040503050406030204" pitchFamily="18" charset="0"/>
                        </a:rPr>
                        <m:t>𝜌</m:t>
                      </m:r>
                      <m:bar>
                        <m:barPr>
                          <m:pos m:val="top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bar>
                      <m:r>
                        <a:rPr lang="ru-RU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bar>
                            <m:barPr>
                              <m:pos m:val="top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ba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bar>
                            <m:barPr>
                              <m:pos m:val="top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ba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8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ru-RU" sz="28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2800" dirty="0"/>
                  <a:t> – турбулентная вязкость, которая определяется из других эмпирических соотношений,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𝑃𝑟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2800" dirty="0"/>
                  <a:t> – турбулентное число Прандтля,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2800" dirty="0"/>
                  <a:t> – турбулентный коэффициент теплопроводности</a:t>
                </a:r>
              </a:p>
              <a:p>
                <a:pPr marL="0" indent="0" algn="just">
                  <a:buNone/>
                </a:pPr>
                <a:r>
                  <a:rPr lang="ru-RU" sz="2800" dirty="0"/>
                  <a:t>	</a:t>
                </a:r>
                <a:r>
                  <a:rPr lang="ru-RU" sz="2800" dirty="0" err="1"/>
                  <a:t>Рейнольдсовые</a:t>
                </a:r>
                <a:r>
                  <a:rPr lang="ru-RU" sz="2800" dirty="0"/>
                  <a:t> напряжения моделируются на основе гипотезы </a:t>
                </a:r>
                <a:r>
                  <a:rPr lang="ru-RU" sz="2800" dirty="0" err="1"/>
                  <a:t>Буссинеска</a:t>
                </a:r>
                <a:r>
                  <a:rPr lang="ru-RU" sz="2800" dirty="0"/>
                  <a:t>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800" i="1">
                          <a:latin typeface="Cambria Math" panose="02040503050406030204" pitchFamily="18" charset="0"/>
                        </a:rPr>
                        <m:t>𝜌</m:t>
                      </m:r>
                      <m:bar>
                        <m:barPr>
                          <m:pos m:val="top"/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bar>
                      <m:r>
                        <a:rPr lang="ru-RU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f>
                            <m:f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ru-RU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ru-RU" sz="28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ru-RU" sz="2800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ru-RU" sz="2800" dirty="0"/>
                  <a:t>где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ru-RU" sz="2800" dirty="0"/>
                  <a:t> – турбулентная кинетическая энергия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548B8F8-D1B0-90D0-ADBF-9B2C64D546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7295" y="1626029"/>
                <a:ext cx="10515600" cy="3700811"/>
              </a:xfrm>
              <a:blipFill>
                <a:blip r:embed="rId2"/>
                <a:stretch>
                  <a:fillRect l="-638" t="-2636" r="-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01BE209-83AE-1E9C-27E4-924EA75EE7CB}"/>
              </a:ext>
            </a:extLst>
          </p:cNvPr>
          <p:cNvSpPr txBox="1"/>
          <p:nvPr/>
        </p:nvSpPr>
        <p:spPr>
          <a:xfrm>
            <a:off x="838200" y="5406619"/>
            <a:ext cx="104665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1800" dirty="0"/>
              <a:t>Новые введенные турбулентные </a:t>
            </a:r>
            <a:r>
              <a:rPr lang="ru-RU" sz="2000" dirty="0"/>
              <a:t>характеристики</a:t>
            </a:r>
            <a:r>
              <a:rPr lang="ru-RU" sz="1800" dirty="0"/>
              <a:t> определяем по полуэмпирической модели </a:t>
            </a:r>
            <a:r>
              <a:rPr lang="en-US" sz="1800" dirty="0"/>
              <a:t>k-ε.</a:t>
            </a:r>
            <a:r>
              <a:rPr lang="ru-RU" sz="1800" dirty="0"/>
              <a:t>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80AE87-ED87-43CB-B43A-9F2DA36E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6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31A19-C909-70C1-F5FE-6F82D920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Постановка задачи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4D6707-C51E-49E2-8C27-E77FDF76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FEA6DC72-DC77-49C4-8AA6-ADECE06E9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938536" cy="435133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/>
                  <a:t>	</a:t>
                </a:r>
                <a:r>
                  <a:rPr lang="ru-RU" sz="2400" dirty="0"/>
                  <a:t>Даны геометрические данные горной выработки и граничные условия. Необходимо найти распределение тепла в части горной выработки.</a:t>
                </a:r>
              </a:p>
              <a:p>
                <a:pPr marL="0" indent="0" algn="just">
                  <a:buNone/>
                </a:pPr>
                <a:r>
                  <a:rPr lang="ru-RU" sz="2400" dirty="0"/>
                  <a:t>	Температура стенок горной выработки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effectLst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Т</m:t>
                        </m:r>
                      </m:e>
                      <m:sub>
                        <m:r>
                          <a:rPr lang="ru-RU" sz="2400" i="1">
                            <a:effectLst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</m:t>
                        </m:r>
                      </m:sub>
                    </m:sSub>
                    <m:r>
                      <a:rPr lang="ru-RU" sz="2400" i="1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=40</m:t>
                    </m:r>
                    <m:r>
                      <a:rPr lang="ru-RU" sz="24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ru-RU" sz="2400" smtClean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С</m:t>
                    </m:r>
                  </m:oMath>
                </a14:m>
                <a:r>
                  <a:rPr lang="ru-RU" sz="2400" dirty="0"/>
                  <a:t>, температура канавки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/>
                        </m:ctrlPr>
                      </m:sSubPr>
                      <m:e>
                        <m:r>
                          <a:rPr lang="ru-RU" sz="2400" i="1"/>
                          <m:t>Т</m:t>
                        </m:r>
                      </m:e>
                      <m:sub>
                        <m:r>
                          <a:rPr lang="ru-RU" sz="2400" i="1"/>
                          <m:t>к</m:t>
                        </m:r>
                      </m:sub>
                    </m:sSub>
                    <m:r>
                      <a:rPr lang="ru-RU" sz="2400" i="1"/>
                      <m:t>=80</m:t>
                    </m:r>
                    <m:r>
                      <a:rPr lang="ru-RU" sz="2400"/>
                      <m:t>°С</m:t>
                    </m:r>
                    <m:r>
                      <a:rPr lang="ru-RU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sz="2400" dirty="0"/>
                  <a:t>температура воздуха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/>
                        </m:ctrlPr>
                      </m:sSubPr>
                      <m:e>
                        <m:r>
                          <a:rPr lang="ru-RU" sz="2400" i="1"/>
                          <m:t>Т</m:t>
                        </m:r>
                      </m:e>
                      <m:sub>
                        <m:r>
                          <a:rPr lang="ru-RU" sz="2400" i="1"/>
                          <m:t>к</m:t>
                        </m:r>
                      </m:sub>
                    </m:sSub>
                    <m:r>
                      <a:rPr lang="ru-RU" sz="2400" i="1"/>
                      <m:t>=80</m:t>
                    </m:r>
                    <m:r>
                      <a:rPr lang="ru-RU" sz="2400"/>
                      <m:t>°С</m:t>
                    </m:r>
                  </m:oMath>
                </a14:m>
                <a:r>
                  <a:rPr lang="ru-RU" sz="2400" dirty="0"/>
                  <a:t>, массовый расход воздуха 1,1 кг/с.</a:t>
                </a:r>
              </a:p>
            </p:txBody>
          </p:sp>
        </mc:Choice>
        <mc:Fallback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FEA6DC72-DC77-49C4-8AA6-ADECE06E9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938536" cy="4351338"/>
              </a:xfrm>
              <a:blipFill>
                <a:blip r:embed="rId2"/>
                <a:stretch>
                  <a:fillRect l="-892" t="-840" r="-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85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C9758-8A03-1896-F279-23C580F3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3899"/>
            <a:ext cx="10987631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Геометрия части горной выработки</a:t>
            </a:r>
          </a:p>
        </p:txBody>
      </p:sp>
      <p:pic>
        <p:nvPicPr>
          <p:cNvPr id="4" name="Объект 3" descr="Изображение выглядит как снимок экрана, текс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ED3DD2B-F722-702A-9B6C-39C78C534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21" y="1324735"/>
            <a:ext cx="7423655" cy="4910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DA91D5-00D5-63C3-F824-9531353DE69C}"/>
                  </a:ext>
                </a:extLst>
              </p:cNvPr>
              <p:cNvSpPr txBox="1"/>
              <p:nvPr/>
            </p:nvSpPr>
            <p:spPr>
              <a:xfrm>
                <a:off x="838200" y="2169773"/>
                <a:ext cx="45459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Площадь поперечного сечения – 11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/>
                  <a:t>  </a:t>
                </a:r>
              </a:p>
              <a:p>
                <a:r>
                  <a:rPr lang="ru-RU" dirty="0"/>
                  <a:t>Длина – 50 м</a:t>
                </a:r>
              </a:p>
              <a:p>
                <a:r>
                  <a:rPr lang="ru-RU" dirty="0"/>
                  <a:t>Глубина канавки – 0,5 м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DA91D5-00D5-63C3-F824-9531353DE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69773"/>
                <a:ext cx="4545932" cy="1200329"/>
              </a:xfrm>
              <a:prstGeom prst="rect">
                <a:avLst/>
              </a:prstGeom>
              <a:blipFill>
                <a:blip r:embed="rId3"/>
                <a:stretch>
                  <a:fillRect l="-1208" t="-2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B96C48BA-96CE-CBED-5313-74A313A9DE92}"/>
                  </a:ext>
                </a:extLst>
              </p14:cNvPr>
              <p14:cNvContentPartPr/>
              <p14:nvPr/>
            </p14:nvContentPartPr>
            <p14:xfrm>
              <a:off x="5156350" y="1629708"/>
              <a:ext cx="544320" cy="11052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B96C48BA-96CE-CBED-5313-74A313A9DE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47350" y="1620708"/>
                <a:ext cx="56196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3D77E2BA-3B7B-30C9-9277-6FB505A33002}"/>
                  </a:ext>
                </a:extLst>
              </p14:cNvPr>
              <p14:cNvContentPartPr/>
              <p14:nvPr/>
            </p14:nvContentPartPr>
            <p14:xfrm>
              <a:off x="4145110" y="1529628"/>
              <a:ext cx="1591920" cy="23940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3D77E2BA-3B7B-30C9-9277-6FB505A330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2470" y="1466988"/>
                <a:ext cx="1717560" cy="3650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7C4A5DC-EF10-4077-82CD-674BCEBA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8471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Стандартная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594</Words>
  <Application>Microsoft Office PowerPoint</Application>
  <PresentationFormat>Широкоэкранный</PresentationFormat>
  <Paragraphs>77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Univers</vt:lpstr>
      <vt:lpstr>GradientVTI</vt:lpstr>
      <vt:lpstr>МАТЕМАТИЧЕСКОЕ МОДЕЛИРОВАНИЕ ТЕПЛОВОГО РЕЖИМА ГОРНЫХ ВЫРАБОТОК ПРИ ТЕРМОШАХТНОМ СПОСОБЕ ДОБЫЧИ НЕФТИ</vt:lpstr>
      <vt:lpstr>Термошахтный способ добычи нефти</vt:lpstr>
      <vt:lpstr>Цель работы</vt:lpstr>
      <vt:lpstr>Анализ источников тепловыделения</vt:lpstr>
      <vt:lpstr>Система уравнений Навье-Стокса</vt:lpstr>
      <vt:lpstr>Осредненная система уравнений Навье-Стокса</vt:lpstr>
      <vt:lpstr>Модель турбулентности</vt:lpstr>
      <vt:lpstr>Постановка задачи</vt:lpstr>
      <vt:lpstr>Геометрия части горной выработки</vt:lpstr>
      <vt:lpstr>Граничные условия</vt:lpstr>
      <vt:lpstr>Результаты</vt:lpstr>
      <vt:lpstr>Экспериментальные данные</vt:lpstr>
      <vt:lpstr>Сравнение численного решения с результатами эксперимента</vt:lpstr>
      <vt:lpstr>Результаты работы</vt:lpstr>
      <vt:lpstr>Благодарю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МОДЕЛИРОВАНИЕ ТЕПЛОВОГО РЕЖИМА ГОРНЫХ ВЫРАБОТОК ПРИ ТЕРМОШАХТНОМ СПОСОБЕ ДОБЫЧИ НЕФТИ</dc:title>
  <dc:creator>Торопова Виктория Владимировна</dc:creator>
  <cp:lastModifiedBy>Торопова Виктория Владимировна</cp:lastModifiedBy>
  <cp:revision>26</cp:revision>
  <dcterms:created xsi:type="dcterms:W3CDTF">2023-05-23T18:01:56Z</dcterms:created>
  <dcterms:modified xsi:type="dcterms:W3CDTF">2023-06-25T13:28:19Z</dcterms:modified>
</cp:coreProperties>
</file>