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6" r:id="rId3"/>
    <p:sldId id="270" r:id="rId4"/>
    <p:sldId id="266" r:id="rId5"/>
    <p:sldId id="267" r:id="rId6"/>
    <p:sldId id="272" r:id="rId7"/>
    <p:sldId id="277" r:id="rId8"/>
    <p:sldId id="279" r:id="rId9"/>
    <p:sldId id="281" r:id="rId10"/>
    <p:sldId id="274" r:id="rId11"/>
    <p:sldId id="280" r:id="rId12"/>
    <p:sldId id="283" r:id="rId13"/>
    <p:sldId id="284" r:id="rId14"/>
    <p:sldId id="285" r:id="rId15"/>
    <p:sldId id="286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>
      <p:cViewPr varScale="1">
        <p:scale>
          <a:sx n="69" d="100"/>
          <a:sy n="69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B203E-9DB5-4727-B408-F10E28A1C47F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80533-4899-491B-91B1-C91AE2E6AA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4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0533-4899-491B-91B1-C91AE2E6AA2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447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70D72-669A-4CE3-A9A2-9E2BDB27DDEB}" type="datetime1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1CB1-B80B-49E9-AB3C-4AB2B0FC9868}" type="datetime1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55CE4-5684-4AE8-A35A-A991F6B14834}" type="datetime1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BA79-1BEE-4E61-BCFC-D89AD5DF3CD7}" type="datetime1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1FB3-87B1-4BB7-84BF-DC7E22F2321A}" type="datetime1">
              <a:rPr lang="ru-RU" smtClean="0"/>
              <a:t>26.05.2015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B73C-BB85-4D25-B6DE-8FCC1FD3384A}" type="datetime1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4D8BC-87DC-44B6-BAFE-3DC5962F09EF}" type="datetime1">
              <a:rPr lang="ru-RU" smtClean="0"/>
              <a:t>26.05.2015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CA750-E98A-40B5-8FE1-2C7C8076B09D}" type="datetime1">
              <a:rPr lang="ru-RU" smtClean="0"/>
              <a:t>26.05.2015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FD6C-E1A0-4586-BED1-F7EBB90B7902}" type="datetime1">
              <a:rPr lang="ru-RU" smtClean="0"/>
              <a:t>26.05.2015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6EAD-663F-4D85-82CF-984B2E2EFE0C}" type="datetime1">
              <a:rPr lang="ru-RU" smtClean="0"/>
              <a:t>26.05.2015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3CB4B-873C-43CE-ADF7-D3EC4A09A55E}" type="datetime1">
              <a:rPr lang="ru-RU" smtClean="0"/>
              <a:t>26.05.2015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D9AB1D-D3FE-4687-961C-3E84D17780D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EF6DB6-37CD-4ED7-9BC7-BE4CBE95D8F6}" type="datetime1">
              <a:rPr lang="ru-RU" smtClean="0"/>
              <a:t>26.05.2015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3.wmf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2.wmf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24.wmf"/><Relationship Id="rId1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3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152" y="908720"/>
            <a:ext cx="8118260" cy="3302223"/>
          </a:xfrm>
        </p:spPr>
        <p:txBody>
          <a:bodyPr/>
          <a:lstStyle/>
          <a:p>
            <a:pPr algn="ctr"/>
            <a:r>
              <a:rPr lang="ru-RU" sz="5400" dirty="0" smtClean="0"/>
              <a:t>Вязкоупругая задача для трансверсально-изотропной модели оболочки глаза   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4400" y="5157192"/>
            <a:ext cx="4772209" cy="936104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К.П.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Фролова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(</a:t>
            </a:r>
            <a:r>
              <a:rPr lang="ru-RU" sz="2400" dirty="0" err="1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СПбПУ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ИПММ, 5 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  <a:t>курс, каф. ТМ)</a:t>
            </a:r>
            <a:br>
              <a:rPr lang="ru-RU" sz="2400" dirty="0">
                <a:solidFill>
                  <a:schemeClr val="tx1"/>
                </a:solidFill>
                <a:latin typeface="Cambria" pitchFamily="18" charset="0"/>
                <a:cs typeface="Arial" pitchFamily="34" charset="0"/>
              </a:rPr>
            </a:br>
            <a:endParaRPr lang="ru-RU" sz="2400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581128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28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5" cy="1143000"/>
          </a:xfrm>
        </p:spPr>
        <p:txBody>
          <a:bodyPr/>
          <a:lstStyle/>
          <a:p>
            <a:pPr algn="ctr"/>
            <a:r>
              <a:rPr lang="ru-RU" sz="3200" dirty="0" smtClean="0"/>
              <a:t>Задача </a:t>
            </a:r>
            <a:r>
              <a:rPr lang="ru-RU" sz="3200" dirty="0" err="1" smtClean="0"/>
              <a:t>Ляме</a:t>
            </a:r>
            <a:r>
              <a:rPr lang="ru-RU" sz="3200" dirty="0" smtClean="0"/>
              <a:t> для трансверсально -</a:t>
            </a:r>
            <a:r>
              <a:rPr lang="ru-RU" sz="3200" dirty="0" smtClean="0"/>
              <a:t>изотропного сферического слоя </a:t>
            </a:r>
            <a:r>
              <a:rPr lang="ru-RU" sz="3200" dirty="0" smtClean="0"/>
              <a:t>под действием внутреннего давления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10</a:t>
            </a:fld>
            <a:endParaRPr lang="ru-RU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91378" y="1754862"/>
            <a:ext cx="1654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000" b="1" dirty="0" smtClean="0">
                <a:latin typeface="Cambria" pitchFamily="18" charset="0"/>
              </a:rPr>
              <a:t>Закон Гука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427669"/>
              </p:ext>
            </p:extLst>
          </p:nvPr>
        </p:nvGraphicFramePr>
        <p:xfrm>
          <a:off x="375501" y="2154972"/>
          <a:ext cx="3096344" cy="2103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8" name="Equation" r:id="rId4" imgW="1625400" imgH="1282680" progId="Equation.DSMT4">
                  <p:embed/>
                </p:oleObj>
              </mc:Choice>
              <mc:Fallback>
                <p:oleObj name="Equation" r:id="rId4" imgW="1625400" imgH="128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5501" y="2154972"/>
                        <a:ext cx="3096344" cy="2103570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119649"/>
              </p:ext>
            </p:extLst>
          </p:nvPr>
        </p:nvGraphicFramePr>
        <p:xfrm>
          <a:off x="3635896" y="1954917"/>
          <a:ext cx="1041011" cy="2064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" name="Equation" r:id="rId6" imgW="672840" imgH="1333440" progId="Equation.DSMT4">
                  <p:embed/>
                </p:oleObj>
              </mc:Choice>
              <mc:Fallback>
                <p:oleObj name="Equation" r:id="rId6" imgW="672840" imgH="1333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35896" y="1954917"/>
                        <a:ext cx="1041011" cy="2064469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500190"/>
              </p:ext>
            </p:extLst>
          </p:nvPr>
        </p:nvGraphicFramePr>
        <p:xfrm>
          <a:off x="1163076" y="4653136"/>
          <a:ext cx="16176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" name="Equation" r:id="rId8" imgW="965160" imgH="393480" progId="Equation.DSMT4">
                  <p:embed/>
                </p:oleObj>
              </mc:Choice>
              <mc:Fallback>
                <p:oleObj name="Equation" r:id="rId8" imgW="96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63076" y="4653136"/>
                        <a:ext cx="1617663" cy="658812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119526" y="1782657"/>
            <a:ext cx="324036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E </a:t>
            </a:r>
            <a:r>
              <a:rPr lang="ru-RU" dirty="0" smtClean="0">
                <a:latin typeface="+mj-lt"/>
              </a:rPr>
              <a:t>,</a:t>
            </a:r>
            <a:r>
              <a:rPr lang="en-US" dirty="0" smtClean="0">
                <a:latin typeface="+mj-lt"/>
              </a:rPr>
              <a:t>E’</a:t>
            </a:r>
            <a:r>
              <a:rPr lang="ru-RU" dirty="0" smtClean="0">
                <a:latin typeface="+mj-lt"/>
              </a:rPr>
              <a:t>   –модули  </a:t>
            </a:r>
            <a:r>
              <a:rPr lang="ru-RU" dirty="0">
                <a:latin typeface="+mj-lt"/>
              </a:rPr>
              <a:t>Юнга  </a:t>
            </a:r>
            <a:r>
              <a:rPr lang="ru-RU" dirty="0" smtClean="0">
                <a:latin typeface="+mj-lt"/>
              </a:rPr>
              <a:t>в  </a:t>
            </a:r>
            <a:r>
              <a:rPr lang="ru-RU" dirty="0">
                <a:latin typeface="+mj-lt"/>
              </a:rPr>
              <a:t>поверхности  изотропии  и  в</a:t>
            </a:r>
          </a:p>
          <a:p>
            <a:r>
              <a:rPr lang="ru-RU" dirty="0">
                <a:latin typeface="+mj-lt"/>
              </a:rPr>
              <a:t>направлении,  перпендикулярном  к  </a:t>
            </a:r>
            <a:r>
              <a:rPr lang="ru-RU" dirty="0" smtClean="0">
                <a:latin typeface="+mj-lt"/>
              </a:rPr>
              <a:t>ней</a:t>
            </a:r>
            <a:endParaRPr lang="en-US" dirty="0" smtClean="0">
              <a:latin typeface="+mj-lt"/>
            </a:endParaRPr>
          </a:p>
          <a:p>
            <a:r>
              <a:rPr lang="el-GR" dirty="0" smtClean="0">
                <a:latin typeface="+mj-lt"/>
              </a:rPr>
              <a:t>ν</a:t>
            </a:r>
            <a:r>
              <a:rPr lang="en-US" dirty="0" smtClean="0">
                <a:latin typeface="+mj-lt"/>
              </a:rPr>
              <a:t>, </a:t>
            </a:r>
            <a:r>
              <a:rPr lang="el-GR" dirty="0">
                <a:latin typeface="+mj-lt"/>
              </a:rPr>
              <a:t>ν </a:t>
            </a:r>
            <a:r>
              <a:rPr lang="en-US" dirty="0" smtClean="0">
                <a:latin typeface="+mj-lt"/>
              </a:rPr>
              <a:t>‘,</a:t>
            </a:r>
            <a:r>
              <a:rPr lang="el-GR" dirty="0" smtClean="0">
                <a:latin typeface="+mj-lt"/>
              </a:rPr>
              <a:t> </a:t>
            </a:r>
            <a:r>
              <a:rPr lang="el-GR" dirty="0">
                <a:latin typeface="+mj-lt"/>
              </a:rPr>
              <a:t>ν </a:t>
            </a:r>
            <a:r>
              <a:rPr lang="en-US" dirty="0" smtClean="0">
                <a:latin typeface="+mj-lt"/>
              </a:rPr>
              <a:t>‘’- </a:t>
            </a:r>
            <a:r>
              <a:rPr lang="ru-RU" dirty="0" smtClean="0">
                <a:latin typeface="+mj-lt"/>
              </a:rPr>
              <a:t>коэффициенты  Пуассона</a:t>
            </a:r>
            <a:endParaRPr lang="en-US" dirty="0" smtClean="0">
              <a:latin typeface="+mj-lt"/>
            </a:endParaRPr>
          </a:p>
          <a:p>
            <a:r>
              <a:rPr lang="ru-RU" dirty="0" smtClean="0">
                <a:latin typeface="+mj-lt"/>
              </a:rPr>
              <a:t>G</a:t>
            </a:r>
            <a:r>
              <a:rPr lang="en-US" dirty="0" smtClean="0">
                <a:latin typeface="+mj-lt"/>
              </a:rPr>
              <a:t>’</a:t>
            </a:r>
            <a:r>
              <a:rPr lang="ru-RU" dirty="0" smtClean="0">
                <a:latin typeface="+mj-lt"/>
              </a:rPr>
              <a:t>   </a:t>
            </a:r>
            <a:r>
              <a:rPr lang="ru-RU" dirty="0">
                <a:latin typeface="+mj-lt"/>
              </a:rPr>
              <a:t>–  модуль</a:t>
            </a:r>
          </a:p>
          <a:p>
            <a:r>
              <a:rPr lang="ru-RU" dirty="0">
                <a:latin typeface="+mj-lt"/>
              </a:rPr>
              <a:t>сдвига  для </a:t>
            </a:r>
            <a:r>
              <a:rPr lang="ru-RU" dirty="0" smtClean="0">
                <a:latin typeface="+mj-lt"/>
              </a:rPr>
              <a:t>плоскости</a:t>
            </a:r>
            <a:r>
              <a:rPr lang="ru-RU" dirty="0">
                <a:latin typeface="+mj-lt"/>
              </a:rPr>
              <a:t>,  перпендикулярной  к  поверхности  </a:t>
            </a:r>
            <a:r>
              <a:rPr lang="ru-RU" dirty="0" smtClean="0">
                <a:latin typeface="+mj-lt"/>
              </a:rPr>
              <a:t>изотропии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G - </a:t>
            </a:r>
            <a:r>
              <a:rPr lang="ru-RU" dirty="0" smtClean="0">
                <a:latin typeface="+mj-lt"/>
              </a:rPr>
              <a:t>модуль</a:t>
            </a:r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сдвига для поверхности </a:t>
            </a:r>
            <a:r>
              <a:rPr lang="ru-RU" dirty="0" smtClean="0">
                <a:latin typeface="+mj-lt"/>
              </a:rPr>
              <a:t>изотропии</a:t>
            </a:r>
            <a:endParaRPr lang="ru-RU" dirty="0">
              <a:latin typeface="+mj-lt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78" y="5475976"/>
            <a:ext cx="3460607" cy="1352783"/>
          </a:xfrm>
          <a:prstGeom prst="rect">
            <a:avLst/>
          </a:prstGeom>
        </p:spPr>
      </p:pic>
      <p:graphicFrame>
        <p:nvGraphicFramePr>
          <p:cNvPr id="34" name="Объект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50682"/>
              </p:ext>
            </p:extLst>
          </p:nvPr>
        </p:nvGraphicFramePr>
        <p:xfrm>
          <a:off x="3635896" y="4221088"/>
          <a:ext cx="1052762" cy="249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1" name="Equation" r:id="rId11" imgW="749160" imgH="177480" progId="Equation.DSMT4">
                  <p:embed/>
                </p:oleObj>
              </mc:Choice>
              <mc:Fallback>
                <p:oleObj name="Equation" r:id="rId11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35896" y="4221088"/>
                        <a:ext cx="1052762" cy="249808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809317"/>
              </p:ext>
            </p:extLst>
          </p:nvPr>
        </p:nvGraphicFramePr>
        <p:xfrm>
          <a:off x="4211960" y="5828332"/>
          <a:ext cx="3580162" cy="648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2" name="Equation" r:id="rId13" imgW="1396800" imgH="253800" progId="Equation.DSMT4">
                  <p:embed/>
                </p:oleObj>
              </mc:Choice>
              <mc:Fallback>
                <p:oleObj name="Equation" r:id="rId13" imgW="1396800" imgH="253800" progId="Equation.DSMT4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828332"/>
                        <a:ext cx="3580162" cy="648069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939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5" cy="1143000"/>
          </a:xfrm>
        </p:spPr>
        <p:txBody>
          <a:bodyPr/>
          <a:lstStyle/>
          <a:p>
            <a:pPr algn="ctr"/>
            <a:r>
              <a:rPr lang="ru-RU" sz="3200" dirty="0" smtClean="0"/>
              <a:t>Задача </a:t>
            </a:r>
            <a:r>
              <a:rPr lang="ru-RU" sz="3200" dirty="0" err="1" smtClean="0"/>
              <a:t>Ляме</a:t>
            </a:r>
            <a:r>
              <a:rPr lang="ru-RU" sz="3200" dirty="0" smtClean="0"/>
              <a:t> для трансверсально -изотропной сферической оболочки под действием внутреннего давления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11</a:t>
            </a:fld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523557"/>
              </p:ext>
            </p:extLst>
          </p:nvPr>
        </p:nvGraphicFramePr>
        <p:xfrm>
          <a:off x="1331640" y="4077072"/>
          <a:ext cx="174942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8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1640" y="4077072"/>
                        <a:ext cx="1749425" cy="711200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519201" y="2132856"/>
            <a:ext cx="34606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E</a:t>
            </a:r>
            <a:r>
              <a:rPr lang="ru-RU" sz="2000" baseline="-25000" dirty="0" smtClean="0">
                <a:latin typeface="+mj-lt"/>
              </a:rPr>
              <a:t>22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–модуль  Юнга  в </a:t>
            </a:r>
          </a:p>
          <a:p>
            <a:r>
              <a:rPr lang="ru-RU" sz="2000" dirty="0">
                <a:latin typeface="+mj-lt"/>
              </a:rPr>
              <a:t>направлении </a:t>
            </a:r>
            <a:r>
              <a:rPr lang="ru-RU" sz="2000" dirty="0" smtClean="0">
                <a:latin typeface="+mj-lt"/>
              </a:rPr>
              <a:t>плоскости </a:t>
            </a:r>
            <a:r>
              <a:rPr lang="ru-RU" sz="2000" dirty="0">
                <a:latin typeface="+mj-lt"/>
              </a:rPr>
              <a:t>изотропии</a:t>
            </a:r>
          </a:p>
          <a:p>
            <a:r>
              <a:rPr lang="el-GR" sz="2000" dirty="0" smtClean="0">
                <a:latin typeface="+mj-lt"/>
              </a:rPr>
              <a:t>ν</a:t>
            </a:r>
            <a:r>
              <a:rPr lang="ru-RU" sz="2000" baseline="-25000" dirty="0" smtClean="0">
                <a:latin typeface="+mj-lt"/>
              </a:rPr>
              <a:t>23</a:t>
            </a:r>
            <a:r>
              <a:rPr lang="ru-RU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- </a:t>
            </a:r>
            <a:r>
              <a:rPr lang="ru-RU" sz="2000" dirty="0">
                <a:latin typeface="+mj-lt"/>
              </a:rPr>
              <a:t>коэффициент  </a:t>
            </a:r>
            <a:r>
              <a:rPr lang="ru-RU" sz="2000" dirty="0" smtClean="0">
                <a:latin typeface="+mj-lt"/>
              </a:rPr>
              <a:t>Пуассона</a:t>
            </a:r>
            <a:endParaRPr lang="ru-RU" sz="2000" dirty="0">
              <a:latin typeface="+mj-lt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484068"/>
              </p:ext>
            </p:extLst>
          </p:nvPr>
        </p:nvGraphicFramePr>
        <p:xfrm>
          <a:off x="395536" y="2193684"/>
          <a:ext cx="3672407" cy="1362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9" name="Equation" r:id="rId6" imgW="2120760" imgH="914400" progId="Equation.DSMT4">
                  <p:embed/>
                </p:oleObj>
              </mc:Choice>
              <mc:Fallback>
                <p:oleObj name="Equation" r:id="rId6" imgW="2120760" imgH="914400" progId="Equation.DSMT4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193684"/>
                        <a:ext cx="3672407" cy="136254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718572"/>
              </p:ext>
            </p:extLst>
          </p:nvPr>
        </p:nvGraphicFramePr>
        <p:xfrm>
          <a:off x="1619672" y="5013176"/>
          <a:ext cx="5328592" cy="158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Equation" r:id="rId8" imgW="3492360" imgH="1041120" progId="Equation.DSMT4">
                  <p:embed/>
                </p:oleObj>
              </mc:Choice>
              <mc:Fallback>
                <p:oleObj name="Equation" r:id="rId8" imgW="3492360" imgH="1041120" progId="Equation.DSMT4">
                  <p:embed/>
                  <p:pic>
                    <p:nvPicPr>
                      <p:cNvPr id="0" name="Объект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013176"/>
                        <a:ext cx="5328592" cy="1585581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673086"/>
              </p:ext>
            </p:extLst>
          </p:nvPr>
        </p:nvGraphicFramePr>
        <p:xfrm>
          <a:off x="4067944" y="4077072"/>
          <a:ext cx="38401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Equation" r:id="rId10" imgW="1498320" imgH="253800" progId="Equation.DSMT4">
                  <p:embed/>
                </p:oleObj>
              </mc:Choice>
              <mc:Fallback>
                <p:oleObj name="Equation" r:id="rId10" imgW="1498320" imgH="25380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077072"/>
                        <a:ext cx="3840162" cy="6477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65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5" cy="1143000"/>
          </a:xfrm>
        </p:spPr>
        <p:txBody>
          <a:bodyPr/>
          <a:lstStyle/>
          <a:p>
            <a:pPr algn="ctr"/>
            <a:r>
              <a:rPr lang="ru-RU" sz="4000" dirty="0" smtClean="0"/>
              <a:t>Влияние вязкостных свойств среды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12</a:t>
            </a:fld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706126" y="1853534"/>
            <a:ext cx="3596177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Материал Кельвина – </a:t>
            </a:r>
            <a:r>
              <a:rPr lang="ru-RU" sz="2000" dirty="0" err="1" smtClean="0">
                <a:latin typeface="+mj-lt"/>
              </a:rPr>
              <a:t>Фойгта</a:t>
            </a:r>
            <a:r>
              <a:rPr lang="ru-RU" sz="2000" dirty="0" smtClean="0">
                <a:latin typeface="+mj-lt"/>
              </a:rPr>
              <a:t> </a:t>
            </a:r>
            <a:endParaRPr lang="ru-RU" sz="2000" dirty="0">
              <a:latin typeface="+mj-lt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353033"/>
              </p:ext>
            </p:extLst>
          </p:nvPr>
        </p:nvGraphicFramePr>
        <p:xfrm>
          <a:off x="611561" y="2492896"/>
          <a:ext cx="7607846" cy="1741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4" imgW="2831760" imgH="812520" progId="Equation.DSMT4">
                  <p:embed/>
                </p:oleObj>
              </mc:Choice>
              <mc:Fallback>
                <p:oleObj name="Equation" r:id="rId4" imgW="2831760" imgH="812520" progId="Equation.DSMT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2492896"/>
                        <a:ext cx="7607846" cy="174173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71197" y="4414979"/>
            <a:ext cx="3062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latin typeface="+mj-lt"/>
              </a:rPr>
              <a:t>η</a:t>
            </a:r>
            <a:r>
              <a:rPr lang="ru-RU" sz="2000" dirty="0" smtClean="0">
                <a:latin typeface="+mj-lt"/>
              </a:rPr>
              <a:t> – сдвиговая вязкость</a:t>
            </a:r>
            <a:endParaRPr lang="ru-RU" sz="2000" dirty="0">
              <a:latin typeface="+mj-lt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11649"/>
              </p:ext>
            </p:extLst>
          </p:nvPr>
        </p:nvGraphicFramePr>
        <p:xfrm>
          <a:off x="5148064" y="4941168"/>
          <a:ext cx="1929915" cy="1493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6" imgW="927000" imgH="863280" progId="Equation.DSMT4">
                  <p:embed/>
                </p:oleObj>
              </mc:Choice>
              <mc:Fallback>
                <p:oleObj name="Equation" r:id="rId6" imgW="927000" imgH="863280" progId="Equation.DSMT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941168"/>
                        <a:ext cx="1929915" cy="149325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65072"/>
              </p:ext>
            </p:extLst>
          </p:nvPr>
        </p:nvGraphicFramePr>
        <p:xfrm>
          <a:off x="611560" y="4414979"/>
          <a:ext cx="2827337" cy="223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8" imgW="1358640" imgH="1295280" progId="Equation.DSMT4">
                  <p:embed/>
                </p:oleObj>
              </mc:Choice>
              <mc:Fallback>
                <p:oleObj name="Equation" r:id="rId8" imgW="1358640" imgH="1295280" progId="Equation.DSMT4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414979"/>
                        <a:ext cx="2827337" cy="2239962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3792789" y="547048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5" cy="1143000"/>
          </a:xfrm>
        </p:spPr>
        <p:txBody>
          <a:bodyPr/>
          <a:lstStyle/>
          <a:p>
            <a:pPr algn="ctr"/>
            <a:r>
              <a:rPr lang="ru-RU" sz="4000" dirty="0" smtClean="0"/>
              <a:t>Уравнение равновесия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13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213660"/>
              </p:ext>
            </p:extLst>
          </p:nvPr>
        </p:nvGraphicFramePr>
        <p:xfrm>
          <a:off x="700088" y="2492375"/>
          <a:ext cx="5424487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4" imgW="3365280" imgH="482400" progId="Equation.DSMT4">
                  <p:embed/>
                </p:oleObj>
              </mc:Choice>
              <mc:Fallback>
                <p:oleObj name="Equation" r:id="rId4" imgW="3365280" imgH="482400" progId="Equation.DSMT4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2492375"/>
                        <a:ext cx="5424487" cy="781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43031" y="4221088"/>
            <a:ext cx="55889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Метод Лапласа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171069"/>
              </p:ext>
            </p:extLst>
          </p:nvPr>
        </p:nvGraphicFramePr>
        <p:xfrm>
          <a:off x="771631" y="3501008"/>
          <a:ext cx="2876097" cy="62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0" name="Equation" r:id="rId6" imgW="1981080" imgH="431640" progId="Equation.DSMT4">
                  <p:embed/>
                </p:oleObj>
              </mc:Choice>
              <mc:Fallback>
                <p:oleObj name="Equation" r:id="rId6" imgW="1981080" imgH="43164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31" y="3501008"/>
                        <a:ext cx="2876097" cy="6292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11560" y="1962680"/>
            <a:ext cx="55889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Уравнение равновесия в перемещениях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033121"/>
              </p:ext>
            </p:extLst>
          </p:nvPr>
        </p:nvGraphicFramePr>
        <p:xfrm>
          <a:off x="900590" y="4797152"/>
          <a:ext cx="3603625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1" name="Equation" r:id="rId8" imgW="2234880" imgH="965160" progId="Equation.DSMT4">
                  <p:embed/>
                </p:oleObj>
              </mc:Choice>
              <mc:Fallback>
                <p:oleObj name="Equation" r:id="rId8" imgW="2234880" imgH="96516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590" y="4797152"/>
                        <a:ext cx="3603625" cy="15621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70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5" cy="1143000"/>
          </a:xfrm>
        </p:spPr>
        <p:txBody>
          <a:bodyPr/>
          <a:lstStyle/>
          <a:p>
            <a:pPr algn="ctr"/>
            <a:r>
              <a:rPr lang="ru-RU" sz="4000" dirty="0" smtClean="0"/>
              <a:t>Преобразование Лапласа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14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118590"/>
              </p:ext>
            </p:extLst>
          </p:nvPr>
        </p:nvGraphicFramePr>
        <p:xfrm>
          <a:off x="759799" y="2362790"/>
          <a:ext cx="59039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4" imgW="2984400" imgH="965160" progId="Equation.DSMT4">
                  <p:embed/>
                </p:oleObj>
              </mc:Choice>
              <mc:Fallback>
                <p:oleObj name="Equation" r:id="rId4" imgW="298440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99" y="2362790"/>
                        <a:ext cx="5903913" cy="15621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11560" y="1962680"/>
            <a:ext cx="55889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mbria" pitchFamily="18" charset="0"/>
              </a:rPr>
              <a:t>Перемещения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6339" y="4267108"/>
            <a:ext cx="29022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latin typeface="Cambria" pitchFamily="18" charset="0"/>
              </a:rPr>
              <a:t>Граничные условия</a:t>
            </a:r>
            <a:r>
              <a:rPr lang="en-US" sz="2000" i="0" dirty="0" smtClean="0">
                <a:latin typeface="Cambria" pitchFamily="18" charset="0"/>
              </a:rPr>
              <a:t> 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184120"/>
              </p:ext>
            </p:extLst>
          </p:nvPr>
        </p:nvGraphicFramePr>
        <p:xfrm>
          <a:off x="759799" y="4653136"/>
          <a:ext cx="7071322" cy="1224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6" imgW="3060360" imgH="583920" progId="Equation.DSMT4">
                  <p:embed/>
                </p:oleObj>
              </mc:Choice>
              <mc:Fallback>
                <p:oleObj name="Equation" r:id="rId6" imgW="3060360" imgH="583920" progId="Equation.DSMT4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99" y="4653136"/>
                        <a:ext cx="7071322" cy="1224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48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95641"/>
            <a:ext cx="8136905" cy="1143000"/>
          </a:xfrm>
        </p:spPr>
        <p:txBody>
          <a:bodyPr/>
          <a:lstStyle/>
          <a:p>
            <a:pPr algn="ctr"/>
            <a:r>
              <a:rPr lang="ru-RU" sz="4000" dirty="0" smtClean="0"/>
              <a:t>Экспериментальные данные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15</a:t>
            </a:fld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94" y="1916832"/>
            <a:ext cx="7032138" cy="3907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51632" y="6067828"/>
            <a:ext cx="4336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Изменение ВГД с течением времени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66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58" y="147"/>
            <a:ext cx="8136904" cy="868644"/>
          </a:xfrm>
        </p:spPr>
        <p:txBody>
          <a:bodyPr/>
          <a:lstStyle/>
          <a:p>
            <a:pPr algn="ctr"/>
            <a:r>
              <a:rPr lang="ru-RU" sz="4000" dirty="0" smtClean="0"/>
              <a:t>Литература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7651" y="764704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16</a:t>
            </a:fld>
            <a:endParaRPr lang="ru-RU"/>
          </a:p>
        </p:txBody>
      </p:sp>
      <p:sp>
        <p:nvSpPr>
          <p:cNvPr id="8" name="Text Box 1027"/>
          <p:cNvSpPr txBox="1">
            <a:spLocks noChangeArrowheads="1"/>
          </p:cNvSpPr>
          <p:nvPr/>
        </p:nvSpPr>
        <p:spPr bwMode="auto">
          <a:xfrm>
            <a:off x="455623" y="1124744"/>
            <a:ext cx="799288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Абарцумян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Общая теория анизотропных оболочек. 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С.М. Бауэр, Л.А.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Замураев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К.Е. Котляр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трансверсально-изотропного сферического слоя для расчета изменения внутриглазного давления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интрасклеральных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инъекциях // Российский журнал биомеханики – 2010 – То 10, №2 – С. 43 – 49.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Еричев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В.П., Еремина М.В., Якубова Л.В., Арефьева Ю.А. Анализатор биомеханических свойств глаза в оценке вяз­ко–элас­ти­че­ских свойств роговицы в здоровых глазах //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Глаукома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2007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№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 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11 – 15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Новацкий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Теория упругости. Пер. с польского – 1975 – Изд. «Мир»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Г.Л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Колмогоров,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Латышева, М.В. Снигирева.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рансверсально изотропные характеристики сверхпроводящих длинномерных композиционных материалов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Кристенсен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Введение в механику композитов. Пер. с англ.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1982 -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Изд. «Мир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Котляр,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С. Бауэр, Н.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Планге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Клинические и биомеханические аспекты изменения внутриглазного давления после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интравитреальных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инъекций.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4618856" cy="1143000"/>
          </a:xfrm>
        </p:spPr>
        <p:txBody>
          <a:bodyPr/>
          <a:lstStyle/>
          <a:p>
            <a:pPr algn="ctr"/>
            <a:r>
              <a:rPr lang="ru-RU" sz="4000" dirty="0" smtClean="0"/>
              <a:t>Структура глаза</a:t>
            </a:r>
            <a:endParaRPr lang="ru-RU" sz="4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548" y="2120329"/>
            <a:ext cx="5231123" cy="3882656"/>
          </a:xfrm>
        </p:spPr>
      </p:pic>
      <p:sp>
        <p:nvSpPr>
          <p:cNvPr id="5" name="Прямоугольник 4"/>
          <p:cNvSpPr/>
          <p:nvPr/>
        </p:nvSpPr>
        <p:spPr>
          <a:xfrm>
            <a:off x="733694" y="1628800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31313" y="6201085"/>
            <a:ext cx="32935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Сечение глазного яблока</a:t>
            </a:r>
            <a:endParaRPr lang="ru-RU" sz="2000" b="1" dirty="0">
              <a:solidFill>
                <a:schemeClr val="tx1">
                  <a:lumMod val="85000"/>
                </a:schemeClr>
              </a:solidFill>
              <a:latin typeface="Cambria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30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26989" cy="1143000"/>
          </a:xfrm>
        </p:spPr>
        <p:txBody>
          <a:bodyPr/>
          <a:lstStyle/>
          <a:p>
            <a:pPr algn="ctr"/>
            <a:r>
              <a:rPr lang="ru-RU" sz="4000" dirty="0" smtClean="0"/>
              <a:t>Роговица как </a:t>
            </a:r>
            <a:r>
              <a:rPr lang="ru-RU" sz="4000" dirty="0" err="1" smtClean="0"/>
              <a:t>вязкоэластическая</a:t>
            </a:r>
            <a:r>
              <a:rPr lang="ru-RU" sz="4000" dirty="0" smtClean="0"/>
              <a:t> система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3694" y="1628800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1893" y="1903446"/>
            <a:ext cx="6170806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/>
            <a:r>
              <a:rPr lang="ru-RU" b="1" i="1" dirty="0">
                <a:latin typeface="+mj-lt"/>
              </a:rPr>
              <a:t>Роговица – вязко-эластическая система</a:t>
            </a:r>
            <a:r>
              <a:rPr lang="en-US" b="1" i="1" dirty="0">
                <a:latin typeface="+mj-lt"/>
              </a:rPr>
              <a:t>.  </a:t>
            </a:r>
            <a:r>
              <a:rPr lang="ru-RU" b="1" i="1" dirty="0">
                <a:latin typeface="+mj-lt"/>
              </a:rPr>
              <a:t>Статический </a:t>
            </a:r>
            <a:r>
              <a:rPr lang="ru-RU" b="1" i="1" dirty="0" smtClean="0">
                <a:latin typeface="+mj-lt"/>
              </a:rPr>
              <a:t>метод не </a:t>
            </a:r>
            <a:r>
              <a:rPr lang="ru-RU" b="1" i="1" dirty="0">
                <a:latin typeface="+mj-lt"/>
              </a:rPr>
              <a:t>может измерить и учесть ее вязкостные свойства. </a:t>
            </a:r>
            <a:endParaRPr lang="en-US" i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7804" y="3356992"/>
            <a:ext cx="4320479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+mj-lt"/>
              </a:rPr>
              <a:t>Эластичность</a:t>
            </a:r>
            <a:r>
              <a:rPr lang="ru-RU" dirty="0">
                <a:latin typeface="+mj-lt"/>
              </a:rPr>
              <a:t> - свойство вещества отвечать на воздействие прямо пропорционально приложенной силе, вне </a:t>
            </a:r>
            <a:r>
              <a:rPr lang="ru-RU" dirty="0" err="1">
                <a:latin typeface="+mj-lt"/>
              </a:rPr>
              <a:t>зависимоти</a:t>
            </a:r>
            <a:r>
              <a:rPr lang="ru-RU" dirty="0">
                <a:latin typeface="+mj-lt"/>
              </a:rPr>
              <a:t> от продолжительности и скорости воздействия </a:t>
            </a:r>
            <a:endParaRPr lang="en-US" dirty="0">
              <a:latin typeface="+mj-lt"/>
            </a:endParaRPr>
          </a:p>
        </p:txBody>
      </p:sp>
      <p:pic>
        <p:nvPicPr>
          <p:cNvPr id="17" name="Picture 3" descr="stru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9" y="1903446"/>
            <a:ext cx="1600200" cy="485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807803" y="5013176"/>
            <a:ext cx="4320479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u="sng" dirty="0">
                <a:latin typeface="+mj-lt"/>
              </a:rPr>
              <a:t>Вязкость</a:t>
            </a:r>
            <a:r>
              <a:rPr lang="ru-RU" dirty="0">
                <a:latin typeface="+mj-lt"/>
              </a:rPr>
              <a:t>  - свойство вещества отвечать на воздействие в первую очередь в зависимости от скорости приложения силы</a:t>
            </a:r>
            <a:endParaRPr lang="en-US" dirty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3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26989" cy="1143000"/>
          </a:xfrm>
        </p:spPr>
        <p:txBody>
          <a:bodyPr/>
          <a:lstStyle/>
          <a:p>
            <a:pPr algn="ctr"/>
            <a:r>
              <a:rPr lang="ru-RU" sz="4000" dirty="0" smtClean="0"/>
              <a:t>Анализатор биомеханических свойств глаза (</a:t>
            </a:r>
            <a:r>
              <a:rPr lang="en-US" sz="4000" dirty="0" smtClean="0"/>
              <a:t>ORA)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3694" y="1628800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3" descr="NCT applanation dete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1"/>
            <a:ext cx="2419994" cy="15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NCT applanation detection I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76870"/>
            <a:ext cx="2414570" cy="158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NCT applanation detection II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18038"/>
            <a:ext cx="2461813" cy="158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NCT applanation detection II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9378"/>
            <a:ext cx="2419994" cy="159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1811" y="3899191"/>
            <a:ext cx="3435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Процедура измерения №1</a:t>
            </a:r>
            <a:endParaRPr lang="ru-RU" sz="2000" b="1" dirty="0">
              <a:solidFill>
                <a:schemeClr val="tx1">
                  <a:lumMod val="85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77530" y="3899191"/>
            <a:ext cx="3435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Процедура измерения №2</a:t>
            </a:r>
            <a:endParaRPr lang="ru-RU" sz="2000" b="1" dirty="0">
              <a:solidFill>
                <a:schemeClr val="tx1">
                  <a:lumMod val="85000"/>
                </a:schemeClr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88219" y="6413154"/>
            <a:ext cx="3435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Процедура измерения №3</a:t>
            </a:r>
            <a:endParaRPr lang="ru-RU" sz="2000" b="1" dirty="0">
              <a:solidFill>
                <a:schemeClr val="tx1">
                  <a:lumMod val="85000"/>
                </a:schemeClr>
              </a:solidFill>
              <a:latin typeface="Cambr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4119" y="6413154"/>
            <a:ext cx="3435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Процедура измерения №4</a:t>
            </a:r>
            <a:endParaRPr lang="ru-RU" sz="2000" b="1" dirty="0">
              <a:solidFill>
                <a:schemeClr val="tx1">
                  <a:lumMod val="85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707904" y="2828292"/>
            <a:ext cx="7702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3604572" y="5179834"/>
            <a:ext cx="7702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5836951" y="4223939"/>
            <a:ext cx="363955" cy="610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26989" cy="1143000"/>
          </a:xfrm>
        </p:spPr>
        <p:txBody>
          <a:bodyPr/>
          <a:lstStyle/>
          <a:p>
            <a:pPr algn="ctr"/>
            <a:r>
              <a:rPr lang="ru-RU" sz="4000" dirty="0" smtClean="0"/>
              <a:t>Снимаемые параметры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3694" y="1628800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5</a:t>
            </a:fld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49" y="2708920"/>
            <a:ext cx="4845850" cy="275614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78876" y="5647956"/>
            <a:ext cx="4230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Двунаправленный процесс </a:t>
            </a:r>
            <a:r>
              <a:rPr lang="ru-RU" sz="2000" b="1" dirty="0" err="1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аппланации</a:t>
            </a:r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 роговицы</a:t>
            </a:r>
            <a:endParaRPr lang="ru-RU" sz="2000" b="1" dirty="0">
              <a:solidFill>
                <a:schemeClr val="tx1">
                  <a:lumMod val="85000"/>
                </a:schemeClr>
              </a:solidFill>
              <a:latin typeface="Cambria" pitchFamily="18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5237735" y="2132856"/>
            <a:ext cx="315069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2000" b="1" i="0" dirty="0">
                <a:latin typeface="Cambria" pitchFamily="18" charset="0"/>
              </a:rPr>
              <a:t>IOPG</a:t>
            </a:r>
            <a:r>
              <a:rPr lang="en-US" sz="2000" i="0" dirty="0">
                <a:latin typeface="Cambria" pitchFamily="18" charset="0"/>
              </a:rPr>
              <a:t> </a:t>
            </a:r>
            <a:endParaRPr lang="ru-RU" sz="2000" dirty="0">
              <a:latin typeface="Cambria" pitchFamily="18" charset="0"/>
            </a:endParaRPr>
          </a:p>
          <a:p>
            <a:r>
              <a:rPr lang="ru-RU" sz="2000" i="0" dirty="0" smtClean="0">
                <a:latin typeface="Cambria" pitchFamily="18" charset="0"/>
              </a:rPr>
              <a:t>ВГД </a:t>
            </a:r>
            <a:r>
              <a:rPr lang="ru-RU" sz="2000" i="0" dirty="0">
                <a:latin typeface="Cambria" pitchFamily="18" charset="0"/>
              </a:rPr>
              <a:t>по </a:t>
            </a:r>
            <a:r>
              <a:rPr lang="ru-RU" sz="2000" i="0" dirty="0" smtClean="0">
                <a:latin typeface="Cambria" pitchFamily="18" charset="0"/>
              </a:rPr>
              <a:t>Гольдману</a:t>
            </a:r>
            <a:endParaRPr lang="en-US" sz="2000" i="0" dirty="0"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en-US" sz="2000" b="1" i="0" dirty="0">
                <a:latin typeface="Cambria" pitchFamily="18" charset="0"/>
              </a:rPr>
              <a:t>IOPCC</a:t>
            </a:r>
            <a:r>
              <a:rPr lang="en-US" sz="2000" i="0" dirty="0">
                <a:latin typeface="Cambria" pitchFamily="18" charset="0"/>
              </a:rPr>
              <a:t> </a:t>
            </a:r>
            <a:endParaRPr lang="ru-RU" sz="2000" dirty="0">
              <a:latin typeface="Cambria" pitchFamily="18" charset="0"/>
            </a:endParaRPr>
          </a:p>
          <a:p>
            <a:r>
              <a:rPr lang="ru-RU" sz="2000" i="0" dirty="0" smtClean="0">
                <a:latin typeface="Cambria" pitchFamily="18" charset="0"/>
              </a:rPr>
              <a:t>Роговично - компенсированное </a:t>
            </a:r>
            <a:r>
              <a:rPr lang="ru-RU" sz="2000" i="0" dirty="0" err="1" smtClean="0">
                <a:latin typeface="Cambria" pitchFamily="18" charset="0"/>
              </a:rPr>
              <a:t>ВГДрк</a:t>
            </a:r>
            <a:endParaRPr lang="en-US" sz="2000" i="0" dirty="0"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en-US" sz="2000" b="1" i="0" dirty="0">
                <a:latin typeface="Cambria" pitchFamily="18" charset="0"/>
              </a:rPr>
              <a:t>CH</a:t>
            </a:r>
            <a:r>
              <a:rPr lang="en-US" sz="2000" i="0" dirty="0">
                <a:latin typeface="Cambria" pitchFamily="18" charset="0"/>
              </a:rPr>
              <a:t> </a:t>
            </a:r>
            <a:r>
              <a:rPr lang="ru-RU" sz="2000" dirty="0">
                <a:latin typeface="Cambria" pitchFamily="18" charset="0"/>
              </a:rPr>
              <a:t/>
            </a:r>
            <a:br>
              <a:rPr lang="ru-RU" sz="2000" dirty="0">
                <a:latin typeface="Cambria" pitchFamily="18" charset="0"/>
              </a:rPr>
            </a:br>
            <a:r>
              <a:rPr lang="ru-RU" sz="2000" i="0" dirty="0" err="1" smtClean="0">
                <a:latin typeface="Cambria" pitchFamily="18" charset="0"/>
              </a:rPr>
              <a:t>Корнеальный</a:t>
            </a:r>
            <a:r>
              <a:rPr lang="ru-RU" sz="2000" i="0" dirty="0" smtClean="0">
                <a:latin typeface="Cambria" pitchFamily="18" charset="0"/>
              </a:rPr>
              <a:t> гистерезис</a:t>
            </a:r>
          </a:p>
          <a:p>
            <a:pPr>
              <a:buFontTx/>
              <a:buChar char="•"/>
            </a:pPr>
            <a:r>
              <a:rPr lang="en-US" sz="2000" b="1" i="0" dirty="0" smtClean="0">
                <a:latin typeface="Cambria" pitchFamily="18" charset="0"/>
              </a:rPr>
              <a:t>CRF</a:t>
            </a:r>
            <a:r>
              <a:rPr lang="en-US" sz="2000" i="0" dirty="0" smtClean="0">
                <a:latin typeface="Cambria" pitchFamily="18" charset="0"/>
              </a:rPr>
              <a:t> </a:t>
            </a:r>
            <a:r>
              <a:rPr lang="ru-RU" sz="2000" i="0" dirty="0" smtClean="0">
                <a:latin typeface="Cambria" pitchFamily="18" charset="0"/>
              </a:rPr>
              <a:t/>
            </a:r>
            <a:br>
              <a:rPr lang="ru-RU" sz="2000" i="0" dirty="0" smtClean="0">
                <a:latin typeface="Cambria" pitchFamily="18" charset="0"/>
              </a:rPr>
            </a:br>
            <a:r>
              <a:rPr lang="ru-RU" sz="2000" i="0" dirty="0" smtClean="0">
                <a:latin typeface="Cambria" pitchFamily="18" charset="0"/>
              </a:rPr>
              <a:t>Фактор </a:t>
            </a:r>
            <a:r>
              <a:rPr lang="ru-RU" sz="2000" i="0" dirty="0">
                <a:latin typeface="Cambria" pitchFamily="18" charset="0"/>
              </a:rPr>
              <a:t>резистентности </a:t>
            </a:r>
            <a:r>
              <a:rPr lang="ru-RU" sz="2000" i="0" dirty="0" smtClean="0">
                <a:latin typeface="Cambria" pitchFamily="18" charset="0"/>
              </a:rPr>
              <a:t>роговицы</a:t>
            </a:r>
          </a:p>
          <a:p>
            <a:pPr>
              <a:buFontTx/>
              <a:buChar char="•"/>
            </a:pPr>
            <a:r>
              <a:rPr lang="en-US" sz="2000" b="1" i="0" dirty="0" smtClean="0">
                <a:latin typeface="Cambria" pitchFamily="18" charset="0"/>
              </a:rPr>
              <a:t>CCT</a:t>
            </a:r>
            <a:r>
              <a:rPr lang="en-US" sz="2000" i="0" dirty="0" smtClean="0">
                <a:latin typeface="Cambria" pitchFamily="18" charset="0"/>
              </a:rPr>
              <a:t> </a:t>
            </a:r>
            <a:r>
              <a:rPr lang="ru-RU" sz="2000" i="0" dirty="0" smtClean="0">
                <a:latin typeface="Cambria" pitchFamily="18" charset="0"/>
              </a:rPr>
              <a:t/>
            </a:r>
            <a:br>
              <a:rPr lang="ru-RU" sz="2000" i="0" dirty="0" smtClean="0">
                <a:latin typeface="Cambria" pitchFamily="18" charset="0"/>
              </a:rPr>
            </a:br>
            <a:r>
              <a:rPr lang="ru-RU" sz="2000" i="0" dirty="0" smtClean="0">
                <a:latin typeface="Cambria" pitchFamily="18" charset="0"/>
              </a:rPr>
              <a:t>Толщина роговицы</a:t>
            </a:r>
            <a:endParaRPr lang="en-US" sz="2000" i="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0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26989" cy="1143000"/>
          </a:xfrm>
        </p:spPr>
        <p:txBody>
          <a:bodyPr/>
          <a:lstStyle/>
          <a:p>
            <a:pPr algn="ctr"/>
            <a:r>
              <a:rPr lang="ru-RU" sz="4000" dirty="0" smtClean="0"/>
              <a:t>Реологическая модель вязко – упругого материала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3694" y="1628800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6</a:t>
            </a:fld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465009" y="5517232"/>
            <a:ext cx="42305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85000"/>
                  </a:schemeClr>
                </a:solidFill>
                <a:latin typeface="Cambria" pitchFamily="18" charset="0"/>
              </a:rPr>
              <a:t>Реологическая модель оболочки глаза</a:t>
            </a:r>
            <a:endParaRPr lang="ru-RU" sz="2000" b="1" dirty="0">
              <a:solidFill>
                <a:schemeClr val="tx1">
                  <a:lumMod val="85000"/>
                </a:schemeClr>
              </a:solidFill>
              <a:latin typeface="Cambria" pitchFamily="18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4486646" y="2852936"/>
            <a:ext cx="35600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000" b="1" i="0" dirty="0" smtClean="0">
                <a:latin typeface="Cambria" pitchFamily="18" charset="0"/>
              </a:rPr>
              <a:t>Структурные элементы</a:t>
            </a:r>
            <a:r>
              <a:rPr lang="en-US" sz="2000" b="1" i="0" dirty="0" smtClean="0">
                <a:latin typeface="Cambria" pitchFamily="18" charset="0"/>
              </a:rPr>
              <a:t>:</a:t>
            </a:r>
          </a:p>
        </p:txBody>
      </p:sp>
      <p:pic>
        <p:nvPicPr>
          <p:cNvPr id="8" name="Рисунок 7" descr="eye_model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665160"/>
            <a:ext cx="3073400" cy="26543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689" y="3670198"/>
            <a:ext cx="1809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014" y="4454716"/>
            <a:ext cx="2476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909473" y="3622978"/>
            <a:ext cx="2762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Элемент Гука (пружина)</a:t>
            </a:r>
            <a:endParaRPr lang="ru-RU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11881" y="4337367"/>
            <a:ext cx="34106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j-lt"/>
              </a:rPr>
              <a:t>Элемент Ньютона (поршень в цилиндре, заполненном маслом)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141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280920" cy="1080120"/>
          </a:xfrm>
        </p:spPr>
        <p:txBody>
          <a:bodyPr/>
          <a:lstStyle/>
          <a:p>
            <a:pPr algn="ctr"/>
            <a:r>
              <a:rPr lang="ru-RU" sz="4000" dirty="0" smtClean="0"/>
              <a:t>Матрица жесткости для трансверсально – изотропной среды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7</a:t>
            </a:fld>
            <a:endParaRPr lang="ru-RU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547664" y="1777992"/>
            <a:ext cx="16549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000" b="1" dirty="0" smtClean="0">
                <a:latin typeface="Cambria" pitchFamily="18" charset="0"/>
              </a:rPr>
              <a:t>Закон Гука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149650"/>
              </p:ext>
            </p:extLst>
          </p:nvPr>
        </p:nvGraphicFramePr>
        <p:xfrm>
          <a:off x="1554024" y="2176347"/>
          <a:ext cx="1865847" cy="5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4" imgW="622080" imgH="203040" progId="Equation.DSMT4">
                  <p:embed/>
                </p:oleObj>
              </mc:Choice>
              <mc:Fallback>
                <p:oleObj name="Equation" r:id="rId4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4024" y="2176347"/>
                        <a:ext cx="1865847" cy="524536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9703"/>
              </p:ext>
            </p:extLst>
          </p:nvPr>
        </p:nvGraphicFramePr>
        <p:xfrm>
          <a:off x="971600" y="3861048"/>
          <a:ext cx="4751388" cy="267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6" imgW="2793960" imgH="1574640" progId="Equation.DSMT4">
                  <p:embed/>
                </p:oleObj>
              </mc:Choice>
              <mc:Fallback>
                <p:oleObj name="Equation" r:id="rId6" imgW="279396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1600" y="3861048"/>
                        <a:ext cx="4751388" cy="2678112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995936" y="2028222"/>
            <a:ext cx="32403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+mj-lt"/>
              </a:rPr>
              <a:t>σ</a:t>
            </a:r>
            <a:r>
              <a:rPr lang="ru-RU" sz="2000" dirty="0" smtClean="0">
                <a:latin typeface="+mj-lt"/>
              </a:rPr>
              <a:t> – тензор напряжений</a:t>
            </a:r>
            <a:endParaRPr lang="en-US" sz="2000" dirty="0" smtClean="0">
              <a:latin typeface="+mj-lt"/>
            </a:endParaRPr>
          </a:p>
          <a:p>
            <a:r>
              <a:rPr lang="el-GR" sz="2000" b="1" dirty="0" smtClean="0">
                <a:latin typeface="+mj-lt"/>
              </a:rPr>
              <a:t>ε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–  тензор деформаций</a:t>
            </a:r>
          </a:p>
          <a:p>
            <a:r>
              <a:rPr lang="ru-RU" sz="2000" b="1" baseline="30000" dirty="0" smtClean="0">
                <a:latin typeface="+mj-lt"/>
              </a:rPr>
              <a:t>4</a:t>
            </a:r>
            <a:r>
              <a:rPr lang="ru-RU" sz="2000" b="1" dirty="0" smtClean="0">
                <a:latin typeface="+mj-lt"/>
              </a:rPr>
              <a:t>С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– тензор жесткости</a:t>
            </a:r>
          </a:p>
          <a:p>
            <a:r>
              <a:rPr lang="ru-RU" sz="2000" b="1" baseline="30000" dirty="0" smtClean="0">
                <a:latin typeface="+mj-lt"/>
              </a:rPr>
              <a:t>4</a:t>
            </a:r>
            <a:r>
              <a:rPr lang="en-US" sz="2000" b="1" dirty="0">
                <a:latin typeface="+mj-lt"/>
              </a:rPr>
              <a:t>S</a:t>
            </a:r>
            <a:r>
              <a:rPr lang="ru-RU" sz="2000" dirty="0" smtClean="0">
                <a:latin typeface="+mj-lt"/>
              </a:rPr>
              <a:t> </a:t>
            </a:r>
            <a:r>
              <a:rPr lang="ru-RU" sz="2000" dirty="0">
                <a:latin typeface="+mj-lt"/>
              </a:rPr>
              <a:t>– тензор </a:t>
            </a:r>
            <a:r>
              <a:rPr lang="ru-RU" sz="2000" dirty="0" smtClean="0">
                <a:latin typeface="+mj-lt"/>
              </a:rPr>
              <a:t>податливости</a:t>
            </a:r>
            <a:endParaRPr lang="ru-RU" sz="2000" dirty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31120"/>
              </p:ext>
            </p:extLst>
          </p:nvPr>
        </p:nvGraphicFramePr>
        <p:xfrm>
          <a:off x="1547663" y="2924944"/>
          <a:ext cx="1863645" cy="546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8" imgW="596880" imgH="203040" progId="Equation.DSMT4">
                  <p:embed/>
                </p:oleObj>
              </mc:Choice>
              <mc:Fallback>
                <p:oleObj name="Equation" r:id="rId8" imgW="596880" imgH="203040" progId="Equation.DSMT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3" y="2924944"/>
                        <a:ext cx="1863645" cy="54611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84168" y="4721504"/>
            <a:ext cx="2136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1 – ось изотропии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924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5" cy="1143000"/>
          </a:xfrm>
        </p:spPr>
        <p:txBody>
          <a:bodyPr/>
          <a:lstStyle/>
          <a:p>
            <a:pPr algn="ctr"/>
            <a:r>
              <a:rPr lang="ru-RU" sz="4000" dirty="0" smtClean="0"/>
              <a:t>Упругие модули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9799" y="1638641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833044"/>
              </p:ext>
            </p:extLst>
          </p:nvPr>
        </p:nvGraphicFramePr>
        <p:xfrm>
          <a:off x="778097" y="2712251"/>
          <a:ext cx="3726118" cy="3242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4" imgW="1168200" imgH="1180800" progId="Equation.DSMT4">
                  <p:embed/>
                </p:oleObj>
              </mc:Choice>
              <mc:Fallback>
                <p:oleObj name="Equation" r:id="rId4" imgW="1168200" imgH="1180800" progId="Equation.DSMT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97" y="2712251"/>
                        <a:ext cx="3726118" cy="324241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51888" y="2132856"/>
            <a:ext cx="33843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j-lt"/>
              </a:rPr>
              <a:t>E</a:t>
            </a:r>
            <a:r>
              <a:rPr lang="ru-RU" sz="2000" baseline="-25000" dirty="0" smtClean="0">
                <a:latin typeface="+mj-lt"/>
              </a:rPr>
              <a:t>11</a:t>
            </a:r>
            <a:r>
              <a:rPr lang="ru-RU" sz="2000" dirty="0" smtClean="0">
                <a:latin typeface="+mj-lt"/>
              </a:rPr>
              <a:t> –модуль  </a:t>
            </a:r>
            <a:r>
              <a:rPr lang="ru-RU" sz="2000" dirty="0">
                <a:latin typeface="+mj-lt"/>
              </a:rPr>
              <a:t>Юнга  </a:t>
            </a:r>
            <a:r>
              <a:rPr lang="ru-RU" sz="2000" dirty="0" smtClean="0">
                <a:latin typeface="+mj-lt"/>
              </a:rPr>
              <a:t>в </a:t>
            </a:r>
            <a:endParaRPr lang="ru-RU" sz="2000" dirty="0">
              <a:latin typeface="+mj-lt"/>
            </a:endParaRPr>
          </a:p>
          <a:p>
            <a:r>
              <a:rPr lang="ru-RU" sz="2000" dirty="0" smtClean="0">
                <a:latin typeface="+mj-lt"/>
              </a:rPr>
              <a:t>направлении</a:t>
            </a:r>
            <a:r>
              <a:rPr lang="ru-RU" sz="2000" dirty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оси изотропии</a:t>
            </a:r>
          </a:p>
          <a:p>
            <a:r>
              <a:rPr lang="el-GR" sz="2000" dirty="0" smtClean="0">
                <a:latin typeface="+mj-lt"/>
              </a:rPr>
              <a:t>ν</a:t>
            </a:r>
            <a:r>
              <a:rPr lang="ru-RU" sz="2000" baseline="-25000" dirty="0" smtClean="0">
                <a:latin typeface="+mj-lt"/>
              </a:rPr>
              <a:t>12</a:t>
            </a:r>
            <a:r>
              <a:rPr lang="ru-RU" sz="20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- </a:t>
            </a:r>
            <a:r>
              <a:rPr lang="ru-RU" sz="2000" dirty="0" smtClean="0">
                <a:latin typeface="+mj-lt"/>
              </a:rPr>
              <a:t>коэффициент  Пуассона</a:t>
            </a:r>
          </a:p>
          <a:p>
            <a:r>
              <a:rPr lang="en-US" sz="2000" dirty="0" smtClean="0">
                <a:latin typeface="+mj-lt"/>
              </a:rPr>
              <a:t>K</a:t>
            </a:r>
            <a:r>
              <a:rPr lang="en-US" sz="2000" baseline="-25000" dirty="0" smtClean="0">
                <a:latin typeface="+mj-lt"/>
              </a:rPr>
              <a:t>23</a:t>
            </a:r>
            <a:r>
              <a:rPr lang="en-US" sz="2000" dirty="0" smtClean="0">
                <a:latin typeface="+mj-lt"/>
              </a:rPr>
              <a:t> – </a:t>
            </a:r>
            <a:r>
              <a:rPr lang="ru-RU" sz="2000" dirty="0" smtClean="0">
                <a:latin typeface="+mj-lt"/>
              </a:rPr>
              <a:t>объемный модуль упругости</a:t>
            </a:r>
          </a:p>
          <a:p>
            <a:r>
              <a:rPr lang="el-GR" sz="2000" dirty="0" smtClean="0">
                <a:latin typeface="+mj-lt"/>
              </a:rPr>
              <a:t>μ</a:t>
            </a:r>
            <a:r>
              <a:rPr lang="ru-RU" sz="2000" baseline="-25000" dirty="0" smtClean="0">
                <a:latin typeface="+mj-lt"/>
              </a:rPr>
              <a:t>23,</a:t>
            </a:r>
            <a:r>
              <a:rPr lang="en-US" sz="2000" dirty="0" smtClean="0">
                <a:latin typeface="+mj-lt"/>
              </a:rPr>
              <a:t> </a:t>
            </a:r>
            <a:r>
              <a:rPr lang="el-GR" sz="2000" dirty="0">
                <a:latin typeface="+mj-lt"/>
              </a:rPr>
              <a:t>μ</a:t>
            </a:r>
            <a:r>
              <a:rPr lang="ru-RU" sz="2000" baseline="-25000" dirty="0">
                <a:latin typeface="+mj-lt"/>
              </a:rPr>
              <a:t>12</a:t>
            </a:r>
            <a:r>
              <a:rPr lang="ru-RU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- </a:t>
            </a:r>
            <a:r>
              <a:rPr lang="ru-RU" sz="2000" dirty="0" smtClean="0">
                <a:latin typeface="+mj-lt"/>
              </a:rPr>
              <a:t>модули</a:t>
            </a:r>
            <a:endParaRPr lang="ru-RU" sz="2000" dirty="0">
              <a:latin typeface="+mj-lt"/>
            </a:endParaRPr>
          </a:p>
          <a:p>
            <a:r>
              <a:rPr lang="ru-RU" sz="2000" dirty="0">
                <a:latin typeface="+mj-lt"/>
              </a:rPr>
              <a:t>сдвига для поверхности </a:t>
            </a:r>
            <a:r>
              <a:rPr lang="ru-RU" sz="2000" dirty="0" smtClean="0">
                <a:latin typeface="+mj-lt"/>
              </a:rPr>
              <a:t>изотропии</a:t>
            </a:r>
            <a:r>
              <a:rPr lang="ru-RU" sz="2000" baseline="-25000" dirty="0" smtClean="0">
                <a:latin typeface="+mj-lt"/>
              </a:rPr>
              <a:t> </a:t>
            </a:r>
            <a:r>
              <a:rPr lang="ru-RU" sz="2000" dirty="0" smtClean="0">
                <a:latin typeface="+mj-lt"/>
              </a:rPr>
              <a:t>и для любой плоскости</a:t>
            </a:r>
            <a:r>
              <a:rPr lang="ru-RU" sz="2000" dirty="0">
                <a:latin typeface="+mj-lt"/>
              </a:rPr>
              <a:t>,  перпендикулярной  к  поверхности  </a:t>
            </a:r>
            <a:r>
              <a:rPr lang="ru-RU" sz="2000" dirty="0" smtClean="0">
                <a:latin typeface="+mj-lt"/>
              </a:rPr>
              <a:t>изотропии</a:t>
            </a:r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66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136905" cy="1143000"/>
          </a:xfrm>
        </p:spPr>
        <p:txBody>
          <a:bodyPr/>
          <a:lstStyle/>
          <a:p>
            <a:pPr algn="ctr"/>
            <a:r>
              <a:rPr lang="ru-RU" sz="3200" dirty="0" smtClean="0"/>
              <a:t>Задача </a:t>
            </a:r>
            <a:r>
              <a:rPr lang="ru-RU" sz="3200" dirty="0" err="1" smtClean="0"/>
              <a:t>Ляме</a:t>
            </a:r>
            <a:r>
              <a:rPr lang="ru-RU" sz="3200" dirty="0" smtClean="0"/>
              <a:t> для </a:t>
            </a:r>
            <a:r>
              <a:rPr lang="ru-RU" sz="3200" dirty="0"/>
              <a:t>трансверсально -изотропной сферической оболочки под действием внутреннего давления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3694" y="1628800"/>
            <a:ext cx="748883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9AB1D-D3FE-4687-961C-3E84D17780D9}" type="slidenum">
              <a:rPr lang="ru-RU" smtClean="0"/>
              <a:t>9</a:t>
            </a:fld>
            <a:endParaRPr lang="ru-RU"/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708720" y="1916832"/>
            <a:ext cx="29022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000" b="1" i="0" dirty="0" smtClean="0">
                <a:latin typeface="Cambria" pitchFamily="18" charset="0"/>
              </a:rPr>
              <a:t>Граничные условия</a:t>
            </a:r>
            <a:r>
              <a:rPr lang="en-US" sz="2000" i="0" dirty="0" smtClean="0">
                <a:latin typeface="Cambria" pitchFamily="18" charset="0"/>
              </a:rPr>
              <a:t> 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861378"/>
              </p:ext>
            </p:extLst>
          </p:nvPr>
        </p:nvGraphicFramePr>
        <p:xfrm>
          <a:off x="961098" y="2440952"/>
          <a:ext cx="1459067" cy="380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4" name="Equation" r:id="rId4" imgW="876240" imgH="228600" progId="Equation.DSMT4">
                  <p:embed/>
                </p:oleObj>
              </mc:Choice>
              <mc:Fallback>
                <p:oleObj name="Equation" r:id="rId4" imgW="87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61098" y="2440952"/>
                        <a:ext cx="1459067" cy="3806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55181"/>
              </p:ext>
            </p:extLst>
          </p:nvPr>
        </p:nvGraphicFramePr>
        <p:xfrm>
          <a:off x="1053250" y="2847045"/>
          <a:ext cx="1274763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6" imgW="774360" imgH="228600" progId="Equation.DSMT4">
                  <p:embed/>
                </p:oleObj>
              </mc:Choice>
              <mc:Fallback>
                <p:oleObj name="Equation" r:id="rId6" imgW="774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250" y="2847045"/>
                        <a:ext cx="1274763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804214" y="3230310"/>
            <a:ext cx="47758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000" b="1" dirty="0" smtClean="0">
                <a:latin typeface="Cambria" pitchFamily="18" charset="0"/>
              </a:rPr>
              <a:t>Уравнение равновесия для сферы</a:t>
            </a:r>
            <a:r>
              <a:rPr lang="en-US" sz="2000" i="0" dirty="0" smtClean="0">
                <a:latin typeface="Cambria" pitchFamily="18" charset="0"/>
              </a:rPr>
              <a:t> </a:t>
            </a:r>
            <a:endParaRPr lang="ru-RU" sz="2000" dirty="0">
              <a:latin typeface="Cambria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30687"/>
              </p:ext>
            </p:extLst>
          </p:nvPr>
        </p:nvGraphicFramePr>
        <p:xfrm>
          <a:off x="1105262" y="4129692"/>
          <a:ext cx="1170739" cy="364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05262" y="4129692"/>
                        <a:ext cx="1170739" cy="364230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2849327" y="4082980"/>
            <a:ext cx="420266" cy="3848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420185"/>
              </p:ext>
            </p:extLst>
          </p:nvPr>
        </p:nvGraphicFramePr>
        <p:xfrm>
          <a:off x="3737814" y="3924677"/>
          <a:ext cx="2376264" cy="677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10" imgW="1473120" imgH="419040" progId="Equation.DSMT4">
                  <p:embed/>
                </p:oleObj>
              </mc:Choice>
              <mc:Fallback>
                <p:oleObj name="Equation" r:id="rId10" imgW="14731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814" y="3924677"/>
                        <a:ext cx="2376264" cy="677876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315070"/>
              </p:ext>
            </p:extLst>
          </p:nvPr>
        </p:nvGraphicFramePr>
        <p:xfrm>
          <a:off x="1043607" y="5563351"/>
          <a:ext cx="1116213" cy="752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12" imgW="583920" imgH="393480" progId="Equation.DSMT4">
                  <p:embed/>
                </p:oleObj>
              </mc:Choice>
              <mc:Fallback>
                <p:oleObj name="Equation" r:id="rId12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043607" y="5563351"/>
                        <a:ext cx="1116213" cy="752231"/>
                      </a:xfrm>
                      <a:prstGeom prst="rect">
                        <a:avLst/>
                      </a:prstGeom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631519"/>
              </p:ext>
            </p:extLst>
          </p:nvPr>
        </p:nvGraphicFramePr>
        <p:xfrm>
          <a:off x="2930007" y="5553150"/>
          <a:ext cx="1548103" cy="71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14" imgW="850680" imgH="393480" progId="Equation.DSMT4">
                  <p:embed/>
                </p:oleObj>
              </mc:Choice>
              <mc:Fallback>
                <p:oleObj name="Equation" r:id="rId14" imgW="8506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007" y="5553150"/>
                        <a:ext cx="1548103" cy="717309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874628" y="4941168"/>
            <a:ext cx="542556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2000" b="1" dirty="0" smtClean="0">
                <a:latin typeface="Cambria" pitchFamily="18" charset="0"/>
              </a:rPr>
              <a:t>Связь деформаций и перемещений</a:t>
            </a:r>
            <a:endParaRPr lang="ru-RU" sz="20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1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1984</TotalTime>
  <Words>451</Words>
  <Application>Microsoft Office PowerPoint</Application>
  <PresentationFormat>Экран (4:3)</PresentationFormat>
  <Paragraphs>108</Paragraphs>
  <Slides>16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Соседство</vt:lpstr>
      <vt:lpstr>Equation</vt:lpstr>
      <vt:lpstr>MathType 6.0 Equation</vt:lpstr>
      <vt:lpstr>Вязкоупругая задача для трансверсально-изотропной модели оболочки глаза    </vt:lpstr>
      <vt:lpstr>Структура глаза</vt:lpstr>
      <vt:lpstr>Роговица как вязкоэластическая система</vt:lpstr>
      <vt:lpstr>Анализатор биомеханических свойств глаза (ORA)</vt:lpstr>
      <vt:lpstr>Снимаемые параметры</vt:lpstr>
      <vt:lpstr>Реологическая модель вязко – упругого материала</vt:lpstr>
      <vt:lpstr>Матрица жесткости для трансверсально – изотропной среды</vt:lpstr>
      <vt:lpstr>Упругие модули</vt:lpstr>
      <vt:lpstr>Задача Ляме для трансверсально -изотропной сферической оболочки под действием внутреннего давления</vt:lpstr>
      <vt:lpstr>Задача Ляме для трансверсально -изотропного сферического слоя под действием внутреннего давления</vt:lpstr>
      <vt:lpstr>Задача Ляме для трансверсально -изотропной сферической оболочки под действием внутреннего давления</vt:lpstr>
      <vt:lpstr>Влияние вязкостных свойств среды</vt:lpstr>
      <vt:lpstr>Уравнение равновесия</vt:lpstr>
      <vt:lpstr>Преобразование Лапласа</vt:lpstr>
      <vt:lpstr>Экспериментальные данные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измерения ВГД</dc:title>
  <dc:creator>Ксения</dc:creator>
  <cp:lastModifiedBy>Ксения</cp:lastModifiedBy>
  <cp:revision>197</cp:revision>
  <dcterms:created xsi:type="dcterms:W3CDTF">2014-12-01T13:27:52Z</dcterms:created>
  <dcterms:modified xsi:type="dcterms:W3CDTF">2015-05-26T13:02:30Z</dcterms:modified>
</cp:coreProperties>
</file>