
<file path=[Content_Types].xml><?xml version="1.0" encoding="utf-8"?>
<Types xmlns="http://schemas.openxmlformats.org/package/2006/content-types">
  <Default Extension="bin" ContentType="application/vnd.openxmlformats-officedocument.oleObject"/>
  <Default Extension="docx" ContentType="application/vnd.openxmlformats-officedocument.wordprocessingml.document"/>
  <Default Extension="emf" ContentType="image/x-emf"/>
  <Default Extension="jfif" ContentType="image/jpeg"/>
  <Default Extension="jpeg" ContentType="image/jpeg"/>
  <Default Extension="JPG" ContentType="image/jpeg"/>
  <Default Extension="png" ContentType="image/png"/>
  <Default Extension="rels" ContentType="application/vnd.openxmlformats-package.relationships+xml"/>
  <Default Extension="svg" ContentType="image/svg+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56" r:id="rId2"/>
    <p:sldId id="291" r:id="rId3"/>
    <p:sldId id="292" r:id="rId4"/>
    <p:sldId id="258" r:id="rId5"/>
    <p:sldId id="261" r:id="rId6"/>
    <p:sldId id="293" r:id="rId7"/>
    <p:sldId id="260" r:id="rId8"/>
    <p:sldId id="294" r:id="rId9"/>
    <p:sldId id="283" r:id="rId10"/>
    <p:sldId id="284" r:id="rId11"/>
    <p:sldId id="270" r:id="rId12"/>
    <p:sldId id="287" r:id="rId13"/>
    <p:sldId id="288" r:id="rId14"/>
    <p:sldId id="289" r:id="rId15"/>
    <p:sldId id="282" r:id="rId16"/>
    <p:sldId id="268"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3" autoAdjust="0"/>
    <p:restoredTop sz="94660"/>
  </p:normalViewPr>
  <p:slideViewPr>
    <p:cSldViewPr snapToGrid="0">
      <p:cViewPr varScale="1">
        <p:scale>
          <a:sx n="72" d="100"/>
          <a:sy n="72" d="100"/>
        </p:scale>
        <p:origin x="660" y="6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oleObject" Target="file:///C:\Users\Space\Desktop\Bratov_all_files_research\Abaqus_Time_increment_Sheet_Abaqus%20(version%201).xlsx" TargetMode="External"/><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oleObject" Target="file:///C:\Users\Space\Desktop\Bratov_all_files_research\Abaqus_Time_increment_Sheet_Abaqus%20(version%201).xlsx" TargetMode="External"/><Relationship Id="rId2" Type="http://schemas.microsoft.com/office/2011/relationships/chartColorStyle" Target="colors10.xml"/><Relationship Id="rId1" Type="http://schemas.microsoft.com/office/2011/relationships/chartStyle" Target="style10.xml"/></Relationships>
</file>

<file path=ppt/charts/_rels/chart2.xml.rels><?xml version="1.0" encoding="UTF-8" standalone="yes"?>
<Relationships xmlns="http://schemas.openxmlformats.org/package/2006/relationships"><Relationship Id="rId3" Type="http://schemas.openxmlformats.org/officeDocument/2006/relationships/oleObject" Target="file:///C:\Users\Space\Desktop\Bratov_all_files_research\Abaqus_Time_increment_Sheet_Abaqus%20(version%201).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C:\Users\Space\Desktop\Bratov_all_files_research\Abaqus_Time_increment_Sheet_Abaqus%20(version%201).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file:///C:\Users\Space\Desktop\Bratov_all_files_research\Abaqus_Time_increment_Sheet_Abaqus%20(version%201).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file:///C:\Users\Space\Desktop\Bratov_all_files_research\Abaqus_Time_increment_Sheet_Abaqus%20(version%201).xlsx" TargetMode="External"/><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oleObject" Target="file:///C:\Users\Space\Desktop\Bratov_all_files_research\Abaqus_Time_increment_Sheet_Abaqus%20(version%201).xlsx" TargetMode="External"/><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oleObject" Target="file:///C:\Users\Space\Desktop\Bratov_all_files_research\Abaqus_Time_increment_Sheet_Abaqus%20(version%201).xlsx" TargetMode="External"/><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oleObject" Target="file:///C:\Users\Space\Desktop\Bratov_all_files_research\Abaqus_Time_increment_Sheet_Abaqus%20(version%201).xlsx" TargetMode="External"/><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oleObject" Target="file:///C:\Users\Space\Desktop\Bratov_all_files_research\Abaqus_Time_increment_Sheet_Abaqus%20(version%201).xlsx" TargetMode="External"/><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400" b="0" i="0" u="none" strike="noStrike" kern="1200" spc="0" baseline="0">
              <a:solidFill>
                <a:schemeClr val="tx1"/>
              </a:solidFill>
              <a:latin typeface="+mn-lt"/>
              <a:ea typeface="+mn-ea"/>
              <a:cs typeface="+mn-cs"/>
            </a:defRPr>
          </a:pPr>
          <a:endParaRPr lang="en-US"/>
        </a:p>
      </c:txPr>
    </c:title>
    <c:autoTitleDeleted val="0"/>
    <c:plotArea>
      <c:layout>
        <c:manualLayout>
          <c:layoutTarget val="inner"/>
          <c:xMode val="edge"/>
          <c:yMode val="edge"/>
          <c:x val="0.19128292698352464"/>
          <c:y val="0.17383194864486717"/>
          <c:w val="0.63154117783469832"/>
          <c:h val="0.64664154720926148"/>
        </c:manualLayout>
      </c:layout>
      <c:scatterChart>
        <c:scatterStyle val="lineMarker"/>
        <c:varyColors val="0"/>
        <c:ser>
          <c:idx val="0"/>
          <c:order val="0"/>
          <c:tx>
            <c:v>Von-Mises</c:v>
          </c:tx>
          <c:spPr>
            <a:ln w="6350" cap="rnd">
              <a:solidFill>
                <a:schemeClr val="accent1"/>
              </a:solidFill>
              <a:round/>
            </a:ln>
            <a:effectLst/>
          </c:spPr>
          <c:marker>
            <c:symbol val="circle"/>
            <c:size val="3"/>
            <c:spPr>
              <a:solidFill>
                <a:schemeClr val="accent1"/>
              </a:solidFill>
              <a:ln w="9525">
                <a:solidFill>
                  <a:schemeClr val="accent1"/>
                </a:solidFill>
              </a:ln>
              <a:effectLst/>
            </c:spPr>
          </c:marker>
          <c:xVal>
            <c:numRef>
              <c:f>final_Von_Mises!$C$3:$C$23</c:f>
              <c:numCache>
                <c:formatCode>General</c:formatCode>
                <c:ptCount val="21"/>
                <c:pt idx="0">
                  <c:v>2.4309399999999998E-2</c:v>
                </c:pt>
                <c:pt idx="1">
                  <c:v>0.38895000000000002</c:v>
                </c:pt>
                <c:pt idx="2">
                  <c:v>0.826519</c:v>
                </c:pt>
                <c:pt idx="3">
                  <c:v>1.2640899999999999</c:v>
                </c:pt>
                <c:pt idx="4">
                  <c:v>1.7745899999999999</c:v>
                </c:pt>
                <c:pt idx="5">
                  <c:v>2.6011000000000002</c:v>
                </c:pt>
                <c:pt idx="6">
                  <c:v>4.0353599999999998</c:v>
                </c:pt>
                <c:pt idx="7">
                  <c:v>5.4209899999999998</c:v>
                </c:pt>
                <c:pt idx="8">
                  <c:v>6.3447500000000003</c:v>
                </c:pt>
                <c:pt idx="9">
                  <c:v>7.0497199999999998</c:v>
                </c:pt>
                <c:pt idx="10">
                  <c:v>8.0464099999999998</c:v>
                </c:pt>
                <c:pt idx="11">
                  <c:v>8.7513799999999993</c:v>
                </c:pt>
                <c:pt idx="12">
                  <c:v>9.4320400000000006</c:v>
                </c:pt>
                <c:pt idx="13">
                  <c:v>10.7448</c:v>
                </c:pt>
                <c:pt idx="14">
                  <c:v>11.6685</c:v>
                </c:pt>
                <c:pt idx="15">
                  <c:v>12.4221</c:v>
                </c:pt>
                <c:pt idx="16">
                  <c:v>13.807700000000001</c:v>
                </c:pt>
                <c:pt idx="17">
                  <c:v>16.287299999999998</c:v>
                </c:pt>
                <c:pt idx="18">
                  <c:v>18.693899999999999</c:v>
                </c:pt>
                <c:pt idx="19">
                  <c:v>20.930399999999999</c:v>
                </c:pt>
                <c:pt idx="20">
                  <c:v>21.902799999999999</c:v>
                </c:pt>
              </c:numCache>
            </c:numRef>
          </c:xVal>
          <c:yVal>
            <c:numRef>
              <c:f>final_Von_Mises!$D$3:$D$23</c:f>
              <c:numCache>
                <c:formatCode>General</c:formatCode>
                <c:ptCount val="21"/>
                <c:pt idx="0">
                  <c:v>1.7250000000000001</c:v>
                </c:pt>
                <c:pt idx="1">
                  <c:v>1.7189000000000001</c:v>
                </c:pt>
                <c:pt idx="2">
                  <c:v>1.70444</c:v>
                </c:pt>
                <c:pt idx="3">
                  <c:v>1.68868</c:v>
                </c:pt>
                <c:pt idx="4">
                  <c:v>1.6569499999999999</c:v>
                </c:pt>
                <c:pt idx="5">
                  <c:v>1.5854299999999999</c:v>
                </c:pt>
                <c:pt idx="6">
                  <c:v>1.4542999999999999</c:v>
                </c:pt>
                <c:pt idx="7">
                  <c:v>1.3112600000000001</c:v>
                </c:pt>
                <c:pt idx="8">
                  <c:v>1.20397</c:v>
                </c:pt>
                <c:pt idx="9">
                  <c:v>1.1145700000000001</c:v>
                </c:pt>
                <c:pt idx="10">
                  <c:v>0.98940399999999995</c:v>
                </c:pt>
                <c:pt idx="11">
                  <c:v>0.9</c:v>
                </c:pt>
                <c:pt idx="12">
                  <c:v>0.81655599999999995</c:v>
                </c:pt>
                <c:pt idx="13">
                  <c:v>0.67351000000000005</c:v>
                </c:pt>
                <c:pt idx="14">
                  <c:v>0.59006599999999998</c:v>
                </c:pt>
                <c:pt idx="15">
                  <c:v>0.53046400000000005</c:v>
                </c:pt>
                <c:pt idx="16">
                  <c:v>0.44701999999999997</c:v>
                </c:pt>
                <c:pt idx="17">
                  <c:v>0.32185399999999997</c:v>
                </c:pt>
                <c:pt idx="18">
                  <c:v>0.22053</c:v>
                </c:pt>
                <c:pt idx="19">
                  <c:v>0.125166</c:v>
                </c:pt>
                <c:pt idx="20">
                  <c:v>8.9403999999999997E-2</c:v>
                </c:pt>
              </c:numCache>
            </c:numRef>
          </c:yVal>
          <c:smooth val="0"/>
          <c:extLst>
            <c:ext xmlns:c16="http://schemas.microsoft.com/office/drawing/2014/chart" uri="{C3380CC4-5D6E-409C-BE32-E72D297353CC}">
              <c16:uniqueId val="{00000000-099B-4BA4-A085-F5229B704598}"/>
            </c:ext>
          </c:extLst>
        </c:ser>
        <c:dLbls>
          <c:showLegendKey val="0"/>
          <c:showVal val="0"/>
          <c:showCatName val="0"/>
          <c:showSerName val="0"/>
          <c:showPercent val="0"/>
          <c:showBubbleSize val="0"/>
        </c:dLbls>
        <c:axId val="-1229260848"/>
        <c:axId val="-1229267376"/>
      </c:scatterChart>
      <c:valAx>
        <c:axId val="-1229260848"/>
        <c:scaling>
          <c:orientation val="minMax"/>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000" b="0" i="0" u="none" strike="noStrike" kern="1200" baseline="0">
                    <a:solidFill>
                      <a:schemeClr val="tx1"/>
                    </a:solidFill>
                    <a:latin typeface="+mn-lt"/>
                    <a:ea typeface="+mn-ea"/>
                    <a:cs typeface="+mn-cs"/>
                  </a:defRPr>
                </a:pPr>
                <a:r>
                  <a:rPr lang="en-US" baseline="0">
                    <a:solidFill>
                      <a:schemeClr val="tx1"/>
                    </a:solidFill>
                  </a:rPr>
                  <a:t>Axial Displacement (mm)</a:t>
                </a:r>
              </a:p>
            </c:rich>
          </c:tx>
          <c:overlay val="0"/>
          <c:spPr>
            <a:noFill/>
            <a:ln>
              <a:noFill/>
            </a:ln>
            <a:effectLst/>
          </c:spPr>
          <c:txPr>
            <a:bodyPr rot="0" spcFirstLastPara="1" vertOverflow="ellipsis" vert="horz" wrap="square" anchor="ctr" anchorCtr="1"/>
            <a:lstStyle/>
            <a:p>
              <a:pPr>
                <a:defRPr sz="1000" b="0" i="0" u="none" strike="noStrike" kern="1200" baseline="0">
                  <a:solidFill>
                    <a:schemeClr val="tx1"/>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229267376"/>
        <c:crosses val="autoZero"/>
        <c:crossBetween val="midCat"/>
      </c:valAx>
      <c:valAx>
        <c:axId val="-1229267376"/>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solidFill>
                    <a:latin typeface="+mn-lt"/>
                    <a:ea typeface="+mn-ea"/>
                    <a:cs typeface="+mn-cs"/>
                  </a:defRPr>
                </a:pPr>
                <a:r>
                  <a:rPr lang="en-US" baseline="0">
                    <a:solidFill>
                      <a:schemeClr val="tx1"/>
                    </a:solidFill>
                  </a:rPr>
                  <a:t>Radial Displacement (mm)</a:t>
                </a:r>
              </a:p>
            </c:rich>
          </c:tx>
          <c:layout>
            <c:manualLayout>
              <c:xMode val="edge"/>
              <c:yMode val="edge"/>
              <c:x val="6.1579651941097727E-2"/>
              <c:y val="0.25241572201255197"/>
            </c:manualLayout>
          </c:layout>
          <c:overlay val="0"/>
          <c:spPr>
            <a:noFill/>
            <a:ln>
              <a:noFill/>
            </a:ln>
            <a:effectLst/>
          </c:spPr>
          <c:txPr>
            <a:bodyPr rot="-5400000" spcFirstLastPara="1" vertOverflow="ellipsis" vert="horz" wrap="square" anchor="ctr" anchorCtr="1"/>
            <a:lstStyle/>
            <a:p>
              <a:pPr>
                <a:defRPr sz="1000" b="0" i="0" u="none" strike="noStrike" kern="1200" baseline="0">
                  <a:solidFill>
                    <a:schemeClr val="tx1"/>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229260848"/>
        <c:crosses val="autoZero"/>
        <c:crossBetween val="midCat"/>
      </c:valAx>
      <c:spPr>
        <a:noFill/>
        <a:ln>
          <a:noFill/>
        </a:ln>
        <a:effectLst/>
      </c:spPr>
    </c:plotArea>
    <c:legend>
      <c:legendPos val="r"/>
      <c:layout>
        <c:manualLayout>
          <c:xMode val="edge"/>
          <c:yMode val="edge"/>
          <c:x val="0.44772435600193916"/>
          <c:y val="0.31070813357153215"/>
          <c:w val="0.34178582691326359"/>
          <c:h val="8.7773963429767801E-2"/>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solidFill>
                <a:latin typeface="+mn-lt"/>
                <a:ea typeface="+mn-ea"/>
                <a:cs typeface="+mn-cs"/>
              </a:defRPr>
            </a:pPr>
            <a:r>
              <a:rPr lang="en-US" baseline="0">
                <a:solidFill>
                  <a:schemeClr val="tx1"/>
                </a:solidFill>
              </a:rPr>
              <a:t>Profile (20.23 us)</a:t>
            </a:r>
          </a:p>
        </c:rich>
      </c:tx>
      <c:layout>
        <c:manualLayout>
          <c:xMode val="edge"/>
          <c:yMode val="edge"/>
          <c:x val="0.34665215444181791"/>
          <c:y val="0"/>
        </c:manualLayout>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solidFill>
              <a:latin typeface="+mn-lt"/>
              <a:ea typeface="+mn-ea"/>
              <a:cs typeface="+mn-cs"/>
            </a:defRPr>
          </a:pPr>
          <a:endParaRPr lang="en-US"/>
        </a:p>
      </c:txPr>
    </c:title>
    <c:autoTitleDeleted val="0"/>
    <c:plotArea>
      <c:layout>
        <c:manualLayout>
          <c:layoutTarget val="inner"/>
          <c:xMode val="edge"/>
          <c:yMode val="edge"/>
          <c:x val="0.12989506701806011"/>
          <c:y val="0.13982840380246586"/>
          <c:w val="0.74156176063207724"/>
          <c:h val="0.6952566223339729"/>
        </c:manualLayout>
      </c:layout>
      <c:scatterChart>
        <c:scatterStyle val="lineMarker"/>
        <c:varyColors val="0"/>
        <c:ser>
          <c:idx val="0"/>
          <c:order val="0"/>
          <c:tx>
            <c:v>Experiment</c:v>
          </c:tx>
          <c:spPr>
            <a:ln w="6350" cap="rnd">
              <a:solidFill>
                <a:schemeClr val="accent1"/>
              </a:solidFill>
              <a:round/>
            </a:ln>
            <a:effectLst/>
          </c:spPr>
          <c:marker>
            <c:symbol val="circle"/>
            <c:size val="3"/>
            <c:spPr>
              <a:solidFill>
                <a:schemeClr val="accent1"/>
              </a:solidFill>
              <a:ln w="9525">
                <a:solidFill>
                  <a:schemeClr val="accent1"/>
                </a:solidFill>
              </a:ln>
              <a:effectLst/>
            </c:spPr>
          </c:marker>
          <c:xVal>
            <c:numRef>
              <c:f>'20.23'!$C$2:$C$24</c:f>
              <c:numCache>
                <c:formatCode>General</c:formatCode>
                <c:ptCount val="23"/>
                <c:pt idx="0">
                  <c:v>0</c:v>
                </c:pt>
                <c:pt idx="1">
                  <c:v>0.79949999999999999</c:v>
                </c:pt>
                <c:pt idx="2">
                  <c:v>1.6211100000000001</c:v>
                </c:pt>
                <c:pt idx="3">
                  <c:v>2.4455200000000001</c:v>
                </c:pt>
                <c:pt idx="4">
                  <c:v>3.27542</c:v>
                </c:pt>
                <c:pt idx="5">
                  <c:v>4.1236800000000002</c:v>
                </c:pt>
                <c:pt idx="6">
                  <c:v>4.9930300000000001</c:v>
                </c:pt>
                <c:pt idx="7">
                  <c:v>5.8804299999999996</c:v>
                </c:pt>
                <c:pt idx="8">
                  <c:v>6.78207</c:v>
                </c:pt>
                <c:pt idx="9">
                  <c:v>7.6971800000000004</c:v>
                </c:pt>
                <c:pt idx="10">
                  <c:v>8.6280400000000004</c:v>
                </c:pt>
                <c:pt idx="11">
                  <c:v>9.5928799999999992</c:v>
                </c:pt>
                <c:pt idx="12">
                  <c:v>10.574</c:v>
                </c:pt>
                <c:pt idx="13">
                  <c:v>11.5617</c:v>
                </c:pt>
                <c:pt idx="14">
                  <c:v>12.5532</c:v>
                </c:pt>
                <c:pt idx="15">
                  <c:v>13.546900000000001</c:v>
                </c:pt>
                <c:pt idx="16">
                  <c:v>14.5421</c:v>
                </c:pt>
                <c:pt idx="17">
                  <c:v>15.5388</c:v>
                </c:pt>
                <c:pt idx="18">
                  <c:v>16.536899999999999</c:v>
                </c:pt>
                <c:pt idx="19">
                  <c:v>17.536200000000001</c:v>
                </c:pt>
                <c:pt idx="20">
                  <c:v>18.536899999999999</c:v>
                </c:pt>
                <c:pt idx="21">
                  <c:v>19.5379</c:v>
                </c:pt>
                <c:pt idx="22">
                  <c:v>20.539200000000001</c:v>
                </c:pt>
              </c:numCache>
            </c:numRef>
          </c:xVal>
          <c:yVal>
            <c:numRef>
              <c:f>'20.23'!$G$2:$G$23</c:f>
              <c:numCache>
                <c:formatCode>General</c:formatCode>
                <c:ptCount val="22"/>
                <c:pt idx="0">
                  <c:v>1.1933</c:v>
                </c:pt>
                <c:pt idx="1">
                  <c:v>1.15307</c:v>
                </c:pt>
                <c:pt idx="2">
                  <c:v>1.0860300000000001</c:v>
                </c:pt>
                <c:pt idx="3">
                  <c:v>1.0189900000000001</c:v>
                </c:pt>
                <c:pt idx="4">
                  <c:v>0.90854699999999999</c:v>
                </c:pt>
                <c:pt idx="5">
                  <c:v>0.74117299999999997</c:v>
                </c:pt>
                <c:pt idx="6">
                  <c:v>0.60391099999999998</c:v>
                </c:pt>
                <c:pt idx="7">
                  <c:v>0.50664799999999999</c:v>
                </c:pt>
                <c:pt idx="8">
                  <c:v>0.42279299999999997</c:v>
                </c:pt>
                <c:pt idx="9">
                  <c:v>0.35564200000000001</c:v>
                </c:pt>
                <c:pt idx="10">
                  <c:v>0.30849199999999999</c:v>
                </c:pt>
                <c:pt idx="11">
                  <c:v>0.254749</c:v>
                </c:pt>
                <c:pt idx="12">
                  <c:v>0.20111699999999999</c:v>
                </c:pt>
                <c:pt idx="13">
                  <c:v>0.16089400000000001</c:v>
                </c:pt>
                <c:pt idx="14">
                  <c:v>0.134078</c:v>
                </c:pt>
                <c:pt idx="15">
                  <c:v>0.113966</c:v>
                </c:pt>
                <c:pt idx="16">
                  <c:v>0.100559</c:v>
                </c:pt>
                <c:pt idx="17">
                  <c:v>8.71508E-2</c:v>
                </c:pt>
                <c:pt idx="18">
                  <c:v>8.71508E-2</c:v>
                </c:pt>
                <c:pt idx="19">
                  <c:v>8.0446900000000002E-2</c:v>
                </c:pt>
                <c:pt idx="20">
                  <c:v>8.0446900000000002E-2</c:v>
                </c:pt>
                <c:pt idx="21">
                  <c:v>8.0446900000000002E-2</c:v>
                </c:pt>
              </c:numCache>
            </c:numRef>
          </c:yVal>
          <c:smooth val="0"/>
          <c:extLst>
            <c:ext xmlns:c16="http://schemas.microsoft.com/office/drawing/2014/chart" uri="{C3380CC4-5D6E-409C-BE32-E72D297353CC}">
              <c16:uniqueId val="{00000000-0098-4ED8-BBCE-5213D97606B0}"/>
            </c:ext>
          </c:extLst>
        </c:ser>
        <c:ser>
          <c:idx val="1"/>
          <c:order val="1"/>
          <c:tx>
            <c:v>New Model ( Vumat )</c:v>
          </c:tx>
          <c:spPr>
            <a:ln w="6350" cap="rnd">
              <a:solidFill>
                <a:schemeClr val="accent2"/>
              </a:solidFill>
              <a:round/>
            </a:ln>
            <a:effectLst/>
          </c:spPr>
          <c:marker>
            <c:symbol val="circle"/>
            <c:size val="3"/>
            <c:spPr>
              <a:solidFill>
                <a:schemeClr val="accent2"/>
              </a:solidFill>
              <a:ln w="9525">
                <a:solidFill>
                  <a:schemeClr val="accent2"/>
                </a:solidFill>
              </a:ln>
              <a:effectLst/>
            </c:spPr>
          </c:marker>
          <c:xVal>
            <c:numRef>
              <c:f>'20.23'!$C$2:$C$24</c:f>
              <c:numCache>
                <c:formatCode>General</c:formatCode>
                <c:ptCount val="23"/>
                <c:pt idx="0">
                  <c:v>0</c:v>
                </c:pt>
                <c:pt idx="1">
                  <c:v>0.79949999999999999</c:v>
                </c:pt>
                <c:pt idx="2">
                  <c:v>1.6211100000000001</c:v>
                </c:pt>
                <c:pt idx="3">
                  <c:v>2.4455200000000001</c:v>
                </c:pt>
                <c:pt idx="4">
                  <c:v>3.27542</c:v>
                </c:pt>
                <c:pt idx="5">
                  <c:v>4.1236800000000002</c:v>
                </c:pt>
                <c:pt idx="6">
                  <c:v>4.9930300000000001</c:v>
                </c:pt>
                <c:pt idx="7">
                  <c:v>5.8804299999999996</c:v>
                </c:pt>
                <c:pt idx="8">
                  <c:v>6.78207</c:v>
                </c:pt>
                <c:pt idx="9">
                  <c:v>7.6971800000000004</c:v>
                </c:pt>
                <c:pt idx="10">
                  <c:v>8.6280400000000004</c:v>
                </c:pt>
                <c:pt idx="11">
                  <c:v>9.5928799999999992</c:v>
                </c:pt>
                <c:pt idx="12">
                  <c:v>10.574</c:v>
                </c:pt>
                <c:pt idx="13">
                  <c:v>11.5617</c:v>
                </c:pt>
                <c:pt idx="14">
                  <c:v>12.5532</c:v>
                </c:pt>
                <c:pt idx="15">
                  <c:v>13.546900000000001</c:v>
                </c:pt>
                <c:pt idx="16">
                  <c:v>14.5421</c:v>
                </c:pt>
                <c:pt idx="17">
                  <c:v>15.5388</c:v>
                </c:pt>
                <c:pt idx="18">
                  <c:v>16.536899999999999</c:v>
                </c:pt>
                <c:pt idx="19">
                  <c:v>17.536200000000001</c:v>
                </c:pt>
                <c:pt idx="20">
                  <c:v>18.536899999999999</c:v>
                </c:pt>
                <c:pt idx="21">
                  <c:v>19.5379</c:v>
                </c:pt>
                <c:pt idx="22">
                  <c:v>20.539200000000001</c:v>
                </c:pt>
              </c:numCache>
            </c:numRef>
          </c:xVal>
          <c:yVal>
            <c:numRef>
              <c:f>'20.23'!$P$2:$P$22</c:f>
              <c:numCache>
                <c:formatCode>General</c:formatCode>
                <c:ptCount val="21"/>
                <c:pt idx="0">
                  <c:v>1.1000000000000001</c:v>
                </c:pt>
                <c:pt idx="1">
                  <c:v>1.07379</c:v>
                </c:pt>
                <c:pt idx="2">
                  <c:v>1.0138199999999999</c:v>
                </c:pt>
                <c:pt idx="3">
                  <c:v>0.95389800000000002</c:v>
                </c:pt>
                <c:pt idx="4">
                  <c:v>0.86768299999999998</c:v>
                </c:pt>
                <c:pt idx="5">
                  <c:v>0.76150099999999998</c:v>
                </c:pt>
                <c:pt idx="6">
                  <c:v>0.64652299999999996</c:v>
                </c:pt>
                <c:pt idx="7">
                  <c:v>0.56156700000000004</c:v>
                </c:pt>
                <c:pt idx="8">
                  <c:v>0.47866540000000002</c:v>
                </c:pt>
                <c:pt idx="9">
                  <c:v>0.41092055430000002</c:v>
                </c:pt>
                <c:pt idx="10">
                  <c:v>0.36203179000000002</c:v>
                </c:pt>
                <c:pt idx="11">
                  <c:v>0.30829499999999999</c:v>
                </c:pt>
                <c:pt idx="12">
                  <c:v>0.2558416</c:v>
                </c:pt>
                <c:pt idx="13">
                  <c:v>0.20105600000000001</c:v>
                </c:pt>
                <c:pt idx="14">
                  <c:v>0.16203999999999999</c:v>
                </c:pt>
                <c:pt idx="15">
                  <c:v>0.145006</c:v>
                </c:pt>
                <c:pt idx="16">
                  <c:v>0.13069420000000001</c:v>
                </c:pt>
                <c:pt idx="17">
                  <c:v>0.120959</c:v>
                </c:pt>
                <c:pt idx="18">
                  <c:v>0.110753</c:v>
                </c:pt>
                <c:pt idx="19">
                  <c:v>0.1028767</c:v>
                </c:pt>
                <c:pt idx="20">
                  <c:v>0.09</c:v>
                </c:pt>
              </c:numCache>
            </c:numRef>
          </c:yVal>
          <c:smooth val="0"/>
          <c:extLst>
            <c:ext xmlns:c16="http://schemas.microsoft.com/office/drawing/2014/chart" uri="{C3380CC4-5D6E-409C-BE32-E72D297353CC}">
              <c16:uniqueId val="{00000001-0098-4ED8-BBCE-5213D97606B0}"/>
            </c:ext>
          </c:extLst>
        </c:ser>
        <c:ser>
          <c:idx val="2"/>
          <c:order val="2"/>
          <c:tx>
            <c:v>Johnson - Cook</c:v>
          </c:tx>
          <c:spPr>
            <a:ln w="6350" cap="rnd">
              <a:solidFill>
                <a:schemeClr val="accent3"/>
              </a:solidFill>
              <a:round/>
            </a:ln>
            <a:effectLst/>
          </c:spPr>
          <c:marker>
            <c:symbol val="circle"/>
            <c:size val="3"/>
            <c:spPr>
              <a:solidFill>
                <a:schemeClr val="accent3"/>
              </a:solidFill>
              <a:ln w="9525">
                <a:solidFill>
                  <a:schemeClr val="accent3"/>
                </a:solidFill>
              </a:ln>
              <a:effectLst/>
            </c:spPr>
          </c:marker>
          <c:xVal>
            <c:numRef>
              <c:f>'20.23'!$C$2:$C$24</c:f>
              <c:numCache>
                <c:formatCode>General</c:formatCode>
                <c:ptCount val="23"/>
                <c:pt idx="0">
                  <c:v>0</c:v>
                </c:pt>
                <c:pt idx="1">
                  <c:v>0.79949999999999999</c:v>
                </c:pt>
                <c:pt idx="2">
                  <c:v>1.6211100000000001</c:v>
                </c:pt>
                <c:pt idx="3">
                  <c:v>2.4455200000000001</c:v>
                </c:pt>
                <c:pt idx="4">
                  <c:v>3.27542</c:v>
                </c:pt>
                <c:pt idx="5">
                  <c:v>4.1236800000000002</c:v>
                </c:pt>
                <c:pt idx="6">
                  <c:v>4.9930300000000001</c:v>
                </c:pt>
                <c:pt idx="7">
                  <c:v>5.8804299999999996</c:v>
                </c:pt>
                <c:pt idx="8">
                  <c:v>6.78207</c:v>
                </c:pt>
                <c:pt idx="9">
                  <c:v>7.6971800000000004</c:v>
                </c:pt>
                <c:pt idx="10">
                  <c:v>8.6280400000000004</c:v>
                </c:pt>
                <c:pt idx="11">
                  <c:v>9.5928799999999992</c:v>
                </c:pt>
                <c:pt idx="12">
                  <c:v>10.574</c:v>
                </c:pt>
                <c:pt idx="13">
                  <c:v>11.5617</c:v>
                </c:pt>
                <c:pt idx="14">
                  <c:v>12.5532</c:v>
                </c:pt>
                <c:pt idx="15">
                  <c:v>13.546900000000001</c:v>
                </c:pt>
                <c:pt idx="16">
                  <c:v>14.5421</c:v>
                </c:pt>
                <c:pt idx="17">
                  <c:v>15.5388</c:v>
                </c:pt>
                <c:pt idx="18">
                  <c:v>16.536899999999999</c:v>
                </c:pt>
                <c:pt idx="19">
                  <c:v>17.536200000000001</c:v>
                </c:pt>
                <c:pt idx="20">
                  <c:v>18.536899999999999</c:v>
                </c:pt>
                <c:pt idx="21">
                  <c:v>19.5379</c:v>
                </c:pt>
                <c:pt idx="22">
                  <c:v>20.539200000000001</c:v>
                </c:pt>
              </c:numCache>
            </c:numRef>
          </c:xVal>
          <c:yVal>
            <c:numRef>
              <c:f>'20.23'!$M$2:$M$24</c:f>
              <c:numCache>
                <c:formatCode>General</c:formatCode>
                <c:ptCount val="23"/>
                <c:pt idx="0">
                  <c:v>0.79487799999999997</c:v>
                </c:pt>
                <c:pt idx="1">
                  <c:v>0.75211600000000001</c:v>
                </c:pt>
                <c:pt idx="2">
                  <c:v>0.67946099999999998</c:v>
                </c:pt>
                <c:pt idx="3">
                  <c:v>0.59761200000000003</c:v>
                </c:pt>
                <c:pt idx="4">
                  <c:v>0.51020799999999999</c:v>
                </c:pt>
                <c:pt idx="5">
                  <c:v>0.424321</c:v>
                </c:pt>
                <c:pt idx="6">
                  <c:v>0.34533000000000003</c:v>
                </c:pt>
                <c:pt idx="7">
                  <c:v>0.28050599999999998</c:v>
                </c:pt>
                <c:pt idx="8">
                  <c:v>0.22573799999999999</c:v>
                </c:pt>
                <c:pt idx="9">
                  <c:v>0.17860400000000001</c:v>
                </c:pt>
                <c:pt idx="10">
                  <c:v>0.14075599999999999</c:v>
                </c:pt>
                <c:pt idx="11">
                  <c:v>0.108496</c:v>
                </c:pt>
                <c:pt idx="12">
                  <c:v>8.3516199999999999E-2</c:v>
                </c:pt>
                <c:pt idx="13">
                  <c:v>6.2815300000000004E-2</c:v>
                </c:pt>
                <c:pt idx="14">
                  <c:v>4.7015700000000001E-2</c:v>
                </c:pt>
                <c:pt idx="15">
                  <c:v>3.6474699999999999E-2</c:v>
                </c:pt>
                <c:pt idx="16">
                  <c:v>2.9561199999999999E-2</c:v>
                </c:pt>
                <c:pt idx="17">
                  <c:v>2.5629699999999998E-2</c:v>
                </c:pt>
                <c:pt idx="18">
                  <c:v>2.44902E-2</c:v>
                </c:pt>
                <c:pt idx="19">
                  <c:v>2.35719E-2</c:v>
                </c:pt>
                <c:pt idx="20">
                  <c:v>2.3296799999999999E-2</c:v>
                </c:pt>
                <c:pt idx="21">
                  <c:v>2.2714499999999999E-2</c:v>
                </c:pt>
                <c:pt idx="22">
                  <c:v>2.2215499999999999E-2</c:v>
                </c:pt>
              </c:numCache>
            </c:numRef>
          </c:yVal>
          <c:smooth val="0"/>
          <c:extLst>
            <c:ext xmlns:c16="http://schemas.microsoft.com/office/drawing/2014/chart" uri="{C3380CC4-5D6E-409C-BE32-E72D297353CC}">
              <c16:uniqueId val="{00000002-0098-4ED8-BBCE-5213D97606B0}"/>
            </c:ext>
          </c:extLst>
        </c:ser>
        <c:ser>
          <c:idx val="3"/>
          <c:order val="3"/>
          <c:tx>
            <c:v>Von - Mises</c:v>
          </c:tx>
          <c:spPr>
            <a:ln w="6350" cap="rnd">
              <a:solidFill>
                <a:schemeClr val="accent4"/>
              </a:solidFill>
              <a:round/>
            </a:ln>
            <a:effectLst/>
          </c:spPr>
          <c:marker>
            <c:symbol val="circle"/>
            <c:size val="3"/>
            <c:spPr>
              <a:solidFill>
                <a:schemeClr val="accent4"/>
              </a:solidFill>
              <a:ln w="9525">
                <a:solidFill>
                  <a:schemeClr val="accent4"/>
                </a:solidFill>
              </a:ln>
              <a:effectLst/>
            </c:spPr>
          </c:marker>
          <c:xVal>
            <c:numRef>
              <c:f>'20.23'!$C$2:$C$24</c:f>
              <c:numCache>
                <c:formatCode>General</c:formatCode>
                <c:ptCount val="23"/>
                <c:pt idx="0">
                  <c:v>0</c:v>
                </c:pt>
                <c:pt idx="1">
                  <c:v>0.79949999999999999</c:v>
                </c:pt>
                <c:pt idx="2">
                  <c:v>1.6211100000000001</c:v>
                </c:pt>
                <c:pt idx="3">
                  <c:v>2.4455200000000001</c:v>
                </c:pt>
                <c:pt idx="4">
                  <c:v>3.27542</c:v>
                </c:pt>
                <c:pt idx="5">
                  <c:v>4.1236800000000002</c:v>
                </c:pt>
                <c:pt idx="6">
                  <c:v>4.9930300000000001</c:v>
                </c:pt>
                <c:pt idx="7">
                  <c:v>5.8804299999999996</c:v>
                </c:pt>
                <c:pt idx="8">
                  <c:v>6.78207</c:v>
                </c:pt>
                <c:pt idx="9">
                  <c:v>7.6971800000000004</c:v>
                </c:pt>
                <c:pt idx="10">
                  <c:v>8.6280400000000004</c:v>
                </c:pt>
                <c:pt idx="11">
                  <c:v>9.5928799999999992</c:v>
                </c:pt>
                <c:pt idx="12">
                  <c:v>10.574</c:v>
                </c:pt>
                <c:pt idx="13">
                  <c:v>11.5617</c:v>
                </c:pt>
                <c:pt idx="14">
                  <c:v>12.5532</c:v>
                </c:pt>
                <c:pt idx="15">
                  <c:v>13.546900000000001</c:v>
                </c:pt>
                <c:pt idx="16">
                  <c:v>14.5421</c:v>
                </c:pt>
                <c:pt idx="17">
                  <c:v>15.5388</c:v>
                </c:pt>
                <c:pt idx="18">
                  <c:v>16.536899999999999</c:v>
                </c:pt>
                <c:pt idx="19">
                  <c:v>17.536200000000001</c:v>
                </c:pt>
                <c:pt idx="20">
                  <c:v>18.536899999999999</c:v>
                </c:pt>
                <c:pt idx="21">
                  <c:v>19.5379</c:v>
                </c:pt>
                <c:pt idx="22">
                  <c:v>20.539200000000001</c:v>
                </c:pt>
              </c:numCache>
            </c:numRef>
          </c:xVal>
          <c:yVal>
            <c:numRef>
              <c:f>'20.23'!$D$2:$D$24</c:f>
              <c:numCache>
                <c:formatCode>General</c:formatCode>
                <c:ptCount val="23"/>
                <c:pt idx="0">
                  <c:v>0.66380399999999995</c:v>
                </c:pt>
                <c:pt idx="1">
                  <c:v>0.629749</c:v>
                </c:pt>
                <c:pt idx="2">
                  <c:v>0.56426699999999996</c:v>
                </c:pt>
                <c:pt idx="3">
                  <c:v>0.483261</c:v>
                </c:pt>
                <c:pt idx="4">
                  <c:v>0.40267399999999998</c:v>
                </c:pt>
                <c:pt idx="5">
                  <c:v>0.33071099999999998</c:v>
                </c:pt>
                <c:pt idx="6">
                  <c:v>0.27189099999999999</c:v>
                </c:pt>
                <c:pt idx="7">
                  <c:v>0.22106999999999999</c:v>
                </c:pt>
                <c:pt idx="8">
                  <c:v>0.17494599999999999</c:v>
                </c:pt>
                <c:pt idx="9">
                  <c:v>0.130881</c:v>
                </c:pt>
                <c:pt idx="10">
                  <c:v>8.5548899999999997E-2</c:v>
                </c:pt>
                <c:pt idx="11">
                  <c:v>5.69664E-2</c:v>
                </c:pt>
                <c:pt idx="12">
                  <c:v>4.1150600000000002E-2</c:v>
                </c:pt>
                <c:pt idx="13">
                  <c:v>3.0690800000000001E-2</c:v>
                </c:pt>
                <c:pt idx="14">
                  <c:v>2.3180800000000001E-2</c:v>
                </c:pt>
                <c:pt idx="15">
                  <c:v>1.7476499999999999E-2</c:v>
                </c:pt>
                <c:pt idx="16">
                  <c:v>1.29567E-2</c:v>
                </c:pt>
                <c:pt idx="17">
                  <c:v>9.6004100000000002E-3</c:v>
                </c:pt>
                <c:pt idx="18">
                  <c:v>7.2074699999999997E-3</c:v>
                </c:pt>
                <c:pt idx="19">
                  <c:v>5.8795100000000001E-3</c:v>
                </c:pt>
                <c:pt idx="20">
                  <c:v>5.3705200000000002E-3</c:v>
                </c:pt>
                <c:pt idx="21">
                  <c:v>5.1571999999999998E-3</c:v>
                </c:pt>
                <c:pt idx="22">
                  <c:v>5.1736000000000004E-3</c:v>
                </c:pt>
              </c:numCache>
            </c:numRef>
          </c:yVal>
          <c:smooth val="0"/>
          <c:extLst>
            <c:ext xmlns:c16="http://schemas.microsoft.com/office/drawing/2014/chart" uri="{C3380CC4-5D6E-409C-BE32-E72D297353CC}">
              <c16:uniqueId val="{00000003-0098-4ED8-BBCE-5213D97606B0}"/>
            </c:ext>
          </c:extLst>
        </c:ser>
        <c:dLbls>
          <c:showLegendKey val="0"/>
          <c:showVal val="0"/>
          <c:showCatName val="0"/>
          <c:showSerName val="0"/>
          <c:showPercent val="0"/>
          <c:showBubbleSize val="0"/>
        </c:dLbls>
        <c:axId val="-1238204400"/>
        <c:axId val="-1238205488"/>
      </c:scatterChart>
      <c:valAx>
        <c:axId val="-1238204400"/>
        <c:scaling>
          <c:orientation val="minMax"/>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200" b="0" i="0" u="none" strike="noStrike" kern="1200" baseline="0">
                    <a:solidFill>
                      <a:schemeClr val="tx1"/>
                    </a:solidFill>
                    <a:latin typeface="+mn-lt"/>
                    <a:ea typeface="+mn-ea"/>
                    <a:cs typeface="+mn-cs"/>
                  </a:defRPr>
                </a:pPr>
                <a:r>
                  <a:rPr lang="en-US" sz="1200" baseline="0">
                    <a:solidFill>
                      <a:schemeClr val="tx1"/>
                    </a:solidFill>
                  </a:rPr>
                  <a:t>Axial Position (mm)</a:t>
                </a:r>
              </a:p>
            </c:rich>
          </c:tx>
          <c:overlay val="0"/>
          <c:spPr>
            <a:noFill/>
            <a:ln>
              <a:noFill/>
            </a:ln>
            <a:effectLst/>
          </c:spPr>
          <c:txPr>
            <a:bodyPr rot="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238205488"/>
        <c:crosses val="autoZero"/>
        <c:crossBetween val="midCat"/>
      </c:valAx>
      <c:valAx>
        <c:axId val="-1238205488"/>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200" b="0" i="0" u="none" strike="noStrike" kern="1200" baseline="0">
                    <a:solidFill>
                      <a:schemeClr val="tx1"/>
                    </a:solidFill>
                    <a:latin typeface="+mn-lt"/>
                    <a:ea typeface="+mn-ea"/>
                    <a:cs typeface="+mn-cs"/>
                  </a:defRPr>
                </a:pPr>
                <a:r>
                  <a:rPr lang="en-US" sz="1200" baseline="0">
                    <a:solidFill>
                      <a:schemeClr val="tx1"/>
                    </a:solidFill>
                  </a:rPr>
                  <a:t>Radius (mm)</a:t>
                </a:r>
              </a:p>
            </c:rich>
          </c:tx>
          <c:overlay val="0"/>
          <c:spPr>
            <a:noFill/>
            <a:ln>
              <a:noFill/>
            </a:ln>
            <a:effectLst/>
          </c:spPr>
          <c:txPr>
            <a:bodyPr rot="-540000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238204400"/>
        <c:crosses val="autoZero"/>
        <c:crossBetween val="midCat"/>
      </c:valAx>
      <c:spPr>
        <a:noFill/>
        <a:ln>
          <a:noFill/>
        </a:ln>
        <a:effectLst/>
      </c:spPr>
    </c:plotArea>
    <c:legend>
      <c:legendPos val="r"/>
      <c:layout>
        <c:manualLayout>
          <c:xMode val="edge"/>
          <c:yMode val="edge"/>
          <c:x val="0.70175879965722976"/>
          <c:y val="0.17026136438827499"/>
          <c:w val="0.2982412003427703"/>
          <c:h val="0.56555989324863809"/>
        </c:manualLayout>
      </c:layout>
      <c:overlay val="0"/>
      <c:spPr>
        <a:noFill/>
        <a:ln>
          <a:noFill/>
        </a:ln>
        <a:effectLst/>
      </c:spPr>
      <c:txPr>
        <a:bodyPr rot="0" spcFirstLastPara="1" vertOverflow="ellipsis" vert="horz" wrap="square" anchor="ctr" anchorCtr="1"/>
        <a:lstStyle/>
        <a:p>
          <a:pPr>
            <a:defRPr sz="1000" b="0" i="0" u="none" strike="noStrike" kern="1200" baseline="0">
              <a:solidFill>
                <a:schemeClr val="tx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400" b="0" i="0" u="none" strike="noStrike" kern="1200" spc="0" baseline="0">
              <a:solidFill>
                <a:schemeClr val="tx1"/>
              </a:solidFill>
              <a:latin typeface="+mn-lt"/>
              <a:ea typeface="+mn-ea"/>
              <a:cs typeface="+mn-cs"/>
            </a:defRPr>
          </a:pPr>
          <a:endParaRPr lang="en-US"/>
        </a:p>
      </c:txPr>
    </c:title>
    <c:autoTitleDeleted val="0"/>
    <c:plotArea>
      <c:layout>
        <c:manualLayout>
          <c:layoutTarget val="inner"/>
          <c:xMode val="edge"/>
          <c:yMode val="edge"/>
          <c:x val="0.19128300998027498"/>
          <c:y val="0.19852382561019175"/>
          <c:w val="0.63154117783469832"/>
          <c:h val="0.64664154720926148"/>
        </c:manualLayout>
      </c:layout>
      <c:scatterChart>
        <c:scatterStyle val="lineMarker"/>
        <c:varyColors val="0"/>
        <c:ser>
          <c:idx val="0"/>
          <c:order val="0"/>
          <c:tx>
            <c:v>Johnson-Cook</c:v>
          </c:tx>
          <c:spPr>
            <a:ln w="6350" cap="rnd">
              <a:solidFill>
                <a:schemeClr val="accent2"/>
              </a:solidFill>
              <a:round/>
            </a:ln>
            <a:effectLst/>
          </c:spPr>
          <c:marker>
            <c:symbol val="circle"/>
            <c:size val="3"/>
            <c:spPr>
              <a:solidFill>
                <a:schemeClr val="accent2"/>
              </a:solidFill>
              <a:ln w="9525">
                <a:solidFill>
                  <a:schemeClr val="accent2"/>
                </a:solidFill>
              </a:ln>
              <a:effectLst/>
            </c:spPr>
          </c:marker>
          <c:xVal>
            <c:numRef>
              <c:f>Johnson_cook!$B$3:$B$22</c:f>
              <c:numCache>
                <c:formatCode>General</c:formatCode>
                <c:ptCount val="20"/>
                <c:pt idx="0">
                  <c:v>0</c:v>
                </c:pt>
                <c:pt idx="1">
                  <c:v>0.46115899999999999</c:v>
                </c:pt>
                <c:pt idx="2">
                  <c:v>1.1935899999999999</c:v>
                </c:pt>
                <c:pt idx="3">
                  <c:v>1.81751</c:v>
                </c:pt>
                <c:pt idx="4">
                  <c:v>3.1738599999999999</c:v>
                </c:pt>
                <c:pt idx="5">
                  <c:v>4.3945699999999999</c:v>
                </c:pt>
                <c:pt idx="6">
                  <c:v>5.3982700000000001</c:v>
                </c:pt>
                <c:pt idx="7">
                  <c:v>6.56473</c:v>
                </c:pt>
                <c:pt idx="8">
                  <c:v>7.1344000000000003</c:v>
                </c:pt>
                <c:pt idx="9">
                  <c:v>7.78545</c:v>
                </c:pt>
                <c:pt idx="10">
                  <c:v>8.1380999999999997</c:v>
                </c:pt>
                <c:pt idx="11">
                  <c:v>9.2503100000000007</c:v>
                </c:pt>
                <c:pt idx="12">
                  <c:v>10.362500000000001</c:v>
                </c:pt>
                <c:pt idx="13">
                  <c:v>11.5832</c:v>
                </c:pt>
                <c:pt idx="14">
                  <c:v>12.4513</c:v>
                </c:pt>
                <c:pt idx="15">
                  <c:v>13.753399999999999</c:v>
                </c:pt>
                <c:pt idx="16">
                  <c:v>15.353899999999999</c:v>
                </c:pt>
                <c:pt idx="17">
                  <c:v>17.062899999999999</c:v>
                </c:pt>
                <c:pt idx="18">
                  <c:v>19.6128</c:v>
                </c:pt>
                <c:pt idx="19">
                  <c:v>21.7559</c:v>
                </c:pt>
              </c:numCache>
            </c:numRef>
          </c:xVal>
          <c:yVal>
            <c:numRef>
              <c:f>Johnson_cook!$C$3:$C$22</c:f>
              <c:numCache>
                <c:formatCode>General</c:formatCode>
                <c:ptCount val="20"/>
                <c:pt idx="0">
                  <c:v>1.5206</c:v>
                </c:pt>
                <c:pt idx="1">
                  <c:v>1.51</c:v>
                </c:pt>
                <c:pt idx="2">
                  <c:v>1.49</c:v>
                </c:pt>
                <c:pt idx="3">
                  <c:v>1.4729399999999999</c:v>
                </c:pt>
                <c:pt idx="4">
                  <c:v>1.41</c:v>
                </c:pt>
                <c:pt idx="5">
                  <c:v>1.31904</c:v>
                </c:pt>
                <c:pt idx="6">
                  <c:v>1.2132000000000001</c:v>
                </c:pt>
                <c:pt idx="7">
                  <c:v>1.0571299999999999</c:v>
                </c:pt>
                <c:pt idx="8">
                  <c:v>0.97350599999999998</c:v>
                </c:pt>
                <c:pt idx="9">
                  <c:v>0.87315200000000004</c:v>
                </c:pt>
                <c:pt idx="10">
                  <c:v>0.81739700000000004</c:v>
                </c:pt>
                <c:pt idx="11">
                  <c:v>0.644563</c:v>
                </c:pt>
                <c:pt idx="12">
                  <c:v>0.49406600000000001</c:v>
                </c:pt>
                <c:pt idx="13">
                  <c:v>0.36035</c:v>
                </c:pt>
                <c:pt idx="14">
                  <c:v>0.28797299999999998</c:v>
                </c:pt>
                <c:pt idx="15">
                  <c:v>0.21570600000000001</c:v>
                </c:pt>
                <c:pt idx="16">
                  <c:v>0.165852</c:v>
                </c:pt>
                <c:pt idx="17">
                  <c:v>0.13836399999999999</c:v>
                </c:pt>
                <c:pt idx="18">
                  <c:v>9.9920400000000006E-2</c:v>
                </c:pt>
                <c:pt idx="19">
                  <c:v>7.8126699999999993E-2</c:v>
                </c:pt>
              </c:numCache>
            </c:numRef>
          </c:yVal>
          <c:smooth val="0"/>
          <c:extLst>
            <c:ext xmlns:c16="http://schemas.microsoft.com/office/drawing/2014/chart" uri="{C3380CC4-5D6E-409C-BE32-E72D297353CC}">
              <c16:uniqueId val="{00000000-DB3C-4086-9E01-10B4BC78F42E}"/>
            </c:ext>
          </c:extLst>
        </c:ser>
        <c:dLbls>
          <c:showLegendKey val="0"/>
          <c:showVal val="0"/>
          <c:showCatName val="0"/>
          <c:showSerName val="0"/>
          <c:showPercent val="0"/>
          <c:showBubbleSize val="0"/>
        </c:dLbls>
        <c:axId val="-1229262480"/>
        <c:axId val="-1229260304"/>
      </c:scatterChart>
      <c:valAx>
        <c:axId val="-1229262480"/>
        <c:scaling>
          <c:orientation val="minMax"/>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000" b="0" i="0" u="none" strike="noStrike" kern="1200" baseline="0">
                    <a:solidFill>
                      <a:schemeClr val="tx1"/>
                    </a:solidFill>
                    <a:latin typeface="+mn-lt"/>
                    <a:ea typeface="+mn-ea"/>
                    <a:cs typeface="+mn-cs"/>
                  </a:defRPr>
                </a:pPr>
                <a:r>
                  <a:rPr lang="en-US" baseline="0">
                    <a:solidFill>
                      <a:schemeClr val="tx1"/>
                    </a:solidFill>
                  </a:rPr>
                  <a:t>Axial Displacement (mm)</a:t>
                </a:r>
              </a:p>
            </c:rich>
          </c:tx>
          <c:overlay val="0"/>
          <c:spPr>
            <a:noFill/>
            <a:ln>
              <a:noFill/>
            </a:ln>
            <a:effectLst/>
          </c:spPr>
          <c:txPr>
            <a:bodyPr rot="0" spcFirstLastPara="1" vertOverflow="ellipsis" vert="horz" wrap="square" anchor="ctr" anchorCtr="1"/>
            <a:lstStyle/>
            <a:p>
              <a:pPr>
                <a:defRPr sz="1000" b="0" i="0" u="none" strike="noStrike" kern="1200" baseline="0">
                  <a:solidFill>
                    <a:schemeClr val="tx1"/>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229260304"/>
        <c:crosses val="autoZero"/>
        <c:crossBetween val="midCat"/>
      </c:valAx>
      <c:valAx>
        <c:axId val="-1229260304"/>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solidFill>
                    <a:latin typeface="+mn-lt"/>
                    <a:ea typeface="+mn-ea"/>
                    <a:cs typeface="+mn-cs"/>
                  </a:defRPr>
                </a:pPr>
                <a:r>
                  <a:rPr lang="en-US" baseline="0">
                    <a:solidFill>
                      <a:schemeClr val="tx1"/>
                    </a:solidFill>
                  </a:rPr>
                  <a:t>Radial Displacement (mm)</a:t>
                </a:r>
              </a:p>
            </c:rich>
          </c:tx>
          <c:layout>
            <c:manualLayout>
              <c:xMode val="edge"/>
              <c:yMode val="edge"/>
              <c:x val="2.575028704330674E-2"/>
              <c:y val="0.20303157710544414"/>
            </c:manualLayout>
          </c:layout>
          <c:overlay val="0"/>
          <c:spPr>
            <a:noFill/>
            <a:ln>
              <a:noFill/>
            </a:ln>
            <a:effectLst/>
          </c:spPr>
          <c:txPr>
            <a:bodyPr rot="-5400000" spcFirstLastPara="1" vertOverflow="ellipsis" vert="horz" wrap="square" anchor="ctr" anchorCtr="1"/>
            <a:lstStyle/>
            <a:p>
              <a:pPr>
                <a:defRPr sz="1000" b="0" i="0" u="none" strike="noStrike" kern="1200" baseline="0">
                  <a:solidFill>
                    <a:schemeClr val="tx1"/>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229262480"/>
        <c:crosses val="autoZero"/>
        <c:crossBetween val="midCat"/>
      </c:valAx>
      <c:spPr>
        <a:noFill/>
        <a:ln>
          <a:noFill/>
        </a:ln>
        <a:effectLst/>
      </c:spPr>
    </c:plotArea>
    <c:legend>
      <c:legendPos val="r"/>
      <c:layout>
        <c:manualLayout>
          <c:xMode val="edge"/>
          <c:yMode val="edge"/>
          <c:x val="0.46944563841375447"/>
          <c:y val="0.30865848946093144"/>
          <c:w val="0.3249135926045868"/>
          <c:h val="0.11162590620435561"/>
        </c:manualLayout>
      </c:layout>
      <c:overlay val="0"/>
      <c:spPr>
        <a:noFill/>
        <a:ln>
          <a:noFill/>
        </a:ln>
        <a:effectLst/>
      </c:spPr>
      <c:txPr>
        <a:bodyPr rot="0" spcFirstLastPara="1" vertOverflow="ellipsis" vert="horz" wrap="square" anchor="ctr" anchorCtr="1"/>
        <a:lstStyle/>
        <a:p>
          <a:pPr>
            <a:defRPr sz="1000" b="0" i="0" u="none" strike="noStrike" kern="1200" baseline="0">
              <a:solidFill>
                <a:sysClr val="windowText" lastClr="000000"/>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400" b="0" i="0" u="none" strike="noStrike" kern="1200" spc="0" baseline="0">
              <a:solidFill>
                <a:schemeClr val="tx1"/>
              </a:solidFill>
              <a:latin typeface="+mn-lt"/>
              <a:ea typeface="+mn-ea"/>
              <a:cs typeface="+mn-cs"/>
            </a:defRPr>
          </a:pPr>
          <a:endParaRPr lang="en-US"/>
        </a:p>
      </c:txPr>
    </c:title>
    <c:autoTitleDeleted val="0"/>
    <c:plotArea>
      <c:layout>
        <c:manualLayout>
          <c:layoutTarget val="inner"/>
          <c:xMode val="edge"/>
          <c:yMode val="edge"/>
          <c:x val="0.19128292698352464"/>
          <c:y val="0.17383194864486717"/>
          <c:w val="0.63154117783469832"/>
          <c:h val="0.64664154720926148"/>
        </c:manualLayout>
      </c:layout>
      <c:scatterChart>
        <c:scatterStyle val="lineMarker"/>
        <c:varyColors val="0"/>
        <c:ser>
          <c:idx val="0"/>
          <c:order val="0"/>
          <c:tx>
            <c:v>Steinberg-Guinan</c:v>
          </c:tx>
          <c:spPr>
            <a:ln w="6350" cap="rnd">
              <a:solidFill>
                <a:schemeClr val="accent6"/>
              </a:solidFill>
              <a:round/>
            </a:ln>
            <a:effectLst/>
          </c:spPr>
          <c:marker>
            <c:symbol val="circle"/>
            <c:size val="3"/>
            <c:spPr>
              <a:solidFill>
                <a:schemeClr val="accent6"/>
              </a:solidFill>
              <a:ln w="9525">
                <a:solidFill>
                  <a:schemeClr val="accent6"/>
                </a:solidFill>
              </a:ln>
              <a:effectLst/>
            </c:spPr>
          </c:marker>
          <c:xVal>
            <c:numRef>
              <c:f>SG!$B$3:$B$22</c:f>
              <c:numCache>
                <c:formatCode>General</c:formatCode>
                <c:ptCount val="20"/>
                <c:pt idx="0">
                  <c:v>0</c:v>
                </c:pt>
                <c:pt idx="1">
                  <c:v>0.44394600000000001</c:v>
                </c:pt>
                <c:pt idx="2">
                  <c:v>0.98654699999999995</c:v>
                </c:pt>
                <c:pt idx="3">
                  <c:v>1.92377</c:v>
                </c:pt>
                <c:pt idx="4">
                  <c:v>3.35426</c:v>
                </c:pt>
                <c:pt idx="5">
                  <c:v>4.8340800000000002</c:v>
                </c:pt>
                <c:pt idx="6">
                  <c:v>5.7713000000000001</c:v>
                </c:pt>
                <c:pt idx="7">
                  <c:v>6.7578500000000004</c:v>
                </c:pt>
                <c:pt idx="8">
                  <c:v>7.64574</c:v>
                </c:pt>
                <c:pt idx="9">
                  <c:v>8.6816099999999992</c:v>
                </c:pt>
                <c:pt idx="10">
                  <c:v>9.6188300000000009</c:v>
                </c:pt>
                <c:pt idx="11">
                  <c:v>11.5426</c:v>
                </c:pt>
                <c:pt idx="12">
                  <c:v>13.4664</c:v>
                </c:pt>
                <c:pt idx="13">
                  <c:v>15.3901</c:v>
                </c:pt>
                <c:pt idx="14">
                  <c:v>17.363199999999999</c:v>
                </c:pt>
                <c:pt idx="15">
                  <c:v>18.349799999999998</c:v>
                </c:pt>
                <c:pt idx="16">
                  <c:v>19.2377</c:v>
                </c:pt>
                <c:pt idx="17">
                  <c:v>21.112100000000002</c:v>
                </c:pt>
                <c:pt idx="18">
                  <c:v>21.704000000000001</c:v>
                </c:pt>
                <c:pt idx="19">
                  <c:v>22.197299999999998</c:v>
                </c:pt>
              </c:numCache>
            </c:numRef>
          </c:xVal>
          <c:yVal>
            <c:numRef>
              <c:f>SG!$C$3:$C$22</c:f>
              <c:numCache>
                <c:formatCode>General</c:formatCode>
                <c:ptCount val="20"/>
                <c:pt idx="0">
                  <c:v>1.7450000000000001</c:v>
                </c:pt>
                <c:pt idx="1">
                  <c:v>1.7250000000000001</c:v>
                </c:pt>
                <c:pt idx="2">
                  <c:v>1.71</c:v>
                </c:pt>
                <c:pt idx="3">
                  <c:v>1.68</c:v>
                </c:pt>
                <c:pt idx="4">
                  <c:v>1.62</c:v>
                </c:pt>
                <c:pt idx="5">
                  <c:v>1.51</c:v>
                </c:pt>
                <c:pt idx="6">
                  <c:v>1.44</c:v>
                </c:pt>
                <c:pt idx="7">
                  <c:v>1.3220700000000001</c:v>
                </c:pt>
                <c:pt idx="8">
                  <c:v>1.1918500000000001</c:v>
                </c:pt>
                <c:pt idx="9">
                  <c:v>1.075</c:v>
                </c:pt>
                <c:pt idx="10">
                  <c:v>0.96983699999999995</c:v>
                </c:pt>
                <c:pt idx="11">
                  <c:v>0.78288000000000002</c:v>
                </c:pt>
                <c:pt idx="12">
                  <c:v>0.63097800000000004</c:v>
                </c:pt>
                <c:pt idx="13">
                  <c:v>0.50244599999999995</c:v>
                </c:pt>
                <c:pt idx="14">
                  <c:v>0.397283</c:v>
                </c:pt>
                <c:pt idx="15">
                  <c:v>0.35054299999999999</c:v>
                </c:pt>
                <c:pt idx="16">
                  <c:v>0.29211999999999999</c:v>
                </c:pt>
                <c:pt idx="17">
                  <c:v>0.23369599999999999</c:v>
                </c:pt>
                <c:pt idx="18">
                  <c:v>0.22201100000000001</c:v>
                </c:pt>
                <c:pt idx="19">
                  <c:v>0.22201100000000001</c:v>
                </c:pt>
              </c:numCache>
            </c:numRef>
          </c:yVal>
          <c:smooth val="0"/>
          <c:extLst>
            <c:ext xmlns:c16="http://schemas.microsoft.com/office/drawing/2014/chart" uri="{C3380CC4-5D6E-409C-BE32-E72D297353CC}">
              <c16:uniqueId val="{00000000-F10F-43BB-AFC8-AFD84D3683FE}"/>
            </c:ext>
          </c:extLst>
        </c:ser>
        <c:dLbls>
          <c:showLegendKey val="0"/>
          <c:showVal val="0"/>
          <c:showCatName val="0"/>
          <c:showSerName val="0"/>
          <c:showPercent val="0"/>
          <c:showBubbleSize val="0"/>
        </c:dLbls>
        <c:axId val="-1476501232"/>
        <c:axId val="-1476502320"/>
      </c:scatterChart>
      <c:valAx>
        <c:axId val="-1476501232"/>
        <c:scaling>
          <c:orientation val="minMax"/>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000" b="0" i="0" u="none" strike="noStrike" kern="1200" baseline="0">
                    <a:solidFill>
                      <a:schemeClr val="tx1"/>
                    </a:solidFill>
                    <a:latin typeface="+mn-lt"/>
                    <a:ea typeface="+mn-ea"/>
                    <a:cs typeface="+mn-cs"/>
                  </a:defRPr>
                </a:pPr>
                <a:r>
                  <a:rPr lang="en-US" baseline="0">
                    <a:solidFill>
                      <a:schemeClr val="tx1"/>
                    </a:solidFill>
                  </a:rPr>
                  <a:t>Axial Displacement (mm)</a:t>
                </a:r>
              </a:p>
            </c:rich>
          </c:tx>
          <c:overlay val="0"/>
          <c:spPr>
            <a:noFill/>
            <a:ln>
              <a:noFill/>
            </a:ln>
            <a:effectLst/>
          </c:spPr>
          <c:txPr>
            <a:bodyPr rot="0" spcFirstLastPara="1" vertOverflow="ellipsis" vert="horz" wrap="square" anchor="ctr" anchorCtr="1"/>
            <a:lstStyle/>
            <a:p>
              <a:pPr>
                <a:defRPr sz="1000" b="0" i="0" u="none" strike="noStrike" kern="1200" baseline="0">
                  <a:solidFill>
                    <a:schemeClr val="tx1"/>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476502320"/>
        <c:crosses val="autoZero"/>
        <c:crossBetween val="midCat"/>
      </c:valAx>
      <c:valAx>
        <c:axId val="-1476502320"/>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ysClr val="windowText" lastClr="000000"/>
                    </a:solidFill>
                    <a:latin typeface="+mn-lt"/>
                    <a:ea typeface="+mn-ea"/>
                    <a:cs typeface="+mn-cs"/>
                  </a:defRPr>
                </a:pPr>
                <a:r>
                  <a:rPr lang="en-US" baseline="0">
                    <a:solidFill>
                      <a:sysClr val="windowText" lastClr="000000"/>
                    </a:solidFill>
                  </a:rPr>
                  <a:t>Radial Displacement (mm)</a:t>
                </a:r>
              </a:p>
            </c:rich>
          </c:tx>
          <c:layout>
            <c:manualLayout>
              <c:xMode val="edge"/>
              <c:yMode val="edge"/>
              <c:x val="4.1367285721087679E-2"/>
              <c:y val="0.20357355534640809"/>
            </c:manualLayout>
          </c:layout>
          <c:overlay val="0"/>
          <c:spPr>
            <a:noFill/>
            <a:ln>
              <a:noFill/>
            </a:ln>
            <a:effectLst/>
          </c:spPr>
          <c:txPr>
            <a:bodyPr rot="-5400000" spcFirstLastPara="1" vertOverflow="ellipsis" vert="horz" wrap="square" anchor="ctr" anchorCtr="1"/>
            <a:lstStyle/>
            <a:p>
              <a:pPr>
                <a:defRPr sz="1000" b="0" i="0" u="none" strike="noStrike" kern="1200" baseline="0">
                  <a:solidFill>
                    <a:sysClr val="windowText" lastClr="000000"/>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476501232"/>
        <c:crosses val="autoZero"/>
        <c:crossBetween val="midCat"/>
      </c:valAx>
      <c:spPr>
        <a:noFill/>
        <a:ln>
          <a:noFill/>
        </a:ln>
        <a:effectLst/>
      </c:spPr>
    </c:plotArea>
    <c:legend>
      <c:legendPos val="r"/>
      <c:layout>
        <c:manualLayout>
          <c:xMode val="edge"/>
          <c:yMode val="edge"/>
          <c:x val="0.50246247339540828"/>
          <c:y val="0.36395986088866961"/>
          <c:w val="0.29597262111789974"/>
          <c:h val="0.18621378524263066"/>
        </c:manualLayout>
      </c:layout>
      <c:overlay val="0"/>
      <c:spPr>
        <a:noFill/>
        <a:ln>
          <a:noFill/>
        </a:ln>
        <a:effectLst/>
      </c:spPr>
      <c:txPr>
        <a:bodyPr rot="0" spcFirstLastPara="1" vertOverflow="ellipsis" vert="horz" wrap="square" anchor="ctr" anchorCtr="1"/>
        <a:lstStyle/>
        <a:p>
          <a:pPr>
            <a:defRPr sz="1000" b="0" i="0" u="none" strike="noStrike" kern="1200" baseline="0">
              <a:solidFill>
                <a:schemeClr val="tx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400" b="0" i="0" u="none" strike="noStrike" kern="1200" spc="0" baseline="0">
              <a:solidFill>
                <a:schemeClr val="tx1"/>
              </a:solidFill>
              <a:latin typeface="+mn-lt"/>
              <a:ea typeface="+mn-ea"/>
              <a:cs typeface="+mn-cs"/>
            </a:defRPr>
          </a:pPr>
          <a:endParaRPr lang="en-US"/>
        </a:p>
      </c:txPr>
    </c:title>
    <c:autoTitleDeleted val="0"/>
    <c:plotArea>
      <c:layout>
        <c:manualLayout>
          <c:layoutTarget val="inner"/>
          <c:xMode val="edge"/>
          <c:yMode val="edge"/>
          <c:x val="0.19128292698352464"/>
          <c:y val="0.17383194864486717"/>
          <c:w val="0.63154117783469832"/>
          <c:h val="0.64664154720926148"/>
        </c:manualLayout>
      </c:layout>
      <c:scatterChart>
        <c:scatterStyle val="lineMarker"/>
        <c:varyColors val="0"/>
        <c:ser>
          <c:idx val="0"/>
          <c:order val="0"/>
          <c:tx>
            <c:v>Zerilli-Armstrong</c:v>
          </c:tx>
          <c:spPr>
            <a:ln w="6350" cap="rnd">
              <a:solidFill>
                <a:srgbClr val="7030A0"/>
              </a:solidFill>
              <a:round/>
            </a:ln>
            <a:effectLst/>
          </c:spPr>
          <c:marker>
            <c:symbol val="circle"/>
            <c:size val="3"/>
            <c:spPr>
              <a:solidFill>
                <a:srgbClr val="7030A0"/>
              </a:solidFill>
              <a:ln w="9525">
                <a:solidFill>
                  <a:srgbClr val="7030A0"/>
                </a:solidFill>
              </a:ln>
              <a:effectLst/>
            </c:spPr>
          </c:marker>
          <c:xVal>
            <c:numRef>
              <c:f>ZA!$B$2:$B$21</c:f>
              <c:numCache>
                <c:formatCode>General</c:formatCode>
                <c:ptCount val="20"/>
                <c:pt idx="0">
                  <c:v>6.6404900000000003E-2</c:v>
                </c:pt>
                <c:pt idx="1">
                  <c:v>0.92289200000000005</c:v>
                </c:pt>
                <c:pt idx="2">
                  <c:v>2.70092</c:v>
                </c:pt>
                <c:pt idx="3">
                  <c:v>4.2156900000000004</c:v>
                </c:pt>
                <c:pt idx="4">
                  <c:v>6.3220099999999997</c:v>
                </c:pt>
                <c:pt idx="5">
                  <c:v>7.7686900000000003</c:v>
                </c:pt>
                <c:pt idx="6">
                  <c:v>8.9521200000000007</c:v>
                </c:pt>
                <c:pt idx="7">
                  <c:v>10.003399999999999</c:v>
                </c:pt>
                <c:pt idx="8">
                  <c:v>11.121499999999999</c:v>
                </c:pt>
                <c:pt idx="9">
                  <c:v>11.647600000000001</c:v>
                </c:pt>
                <c:pt idx="10">
                  <c:v>12.239800000000001</c:v>
                </c:pt>
                <c:pt idx="11">
                  <c:v>13.2271</c:v>
                </c:pt>
                <c:pt idx="12">
                  <c:v>14.215</c:v>
                </c:pt>
                <c:pt idx="13">
                  <c:v>15.467599999999999</c:v>
                </c:pt>
                <c:pt idx="14">
                  <c:v>16.852900000000002</c:v>
                </c:pt>
                <c:pt idx="15">
                  <c:v>18.040800000000001</c:v>
                </c:pt>
                <c:pt idx="16">
                  <c:v>18.965</c:v>
                </c:pt>
                <c:pt idx="17">
                  <c:v>20.285699999999999</c:v>
                </c:pt>
                <c:pt idx="18">
                  <c:v>21.6067</c:v>
                </c:pt>
                <c:pt idx="19">
                  <c:v>22.531199999999998</c:v>
                </c:pt>
              </c:numCache>
            </c:numRef>
          </c:xVal>
          <c:yVal>
            <c:numRef>
              <c:f>ZA!$C$2:$C$21</c:f>
              <c:numCache>
                <c:formatCode>General</c:formatCode>
                <c:ptCount val="20"/>
                <c:pt idx="0">
                  <c:v>2.9</c:v>
                </c:pt>
                <c:pt idx="1">
                  <c:v>2.78</c:v>
                </c:pt>
                <c:pt idx="2">
                  <c:v>2.4</c:v>
                </c:pt>
                <c:pt idx="3">
                  <c:v>2.0554000000000001</c:v>
                </c:pt>
                <c:pt idx="4">
                  <c:v>1.6046149999999999</c:v>
                </c:pt>
                <c:pt idx="5">
                  <c:v>1.31538</c:v>
                </c:pt>
                <c:pt idx="6">
                  <c:v>1.1192299999999999</c:v>
                </c:pt>
                <c:pt idx="7">
                  <c:v>0.92307700000000004</c:v>
                </c:pt>
                <c:pt idx="8">
                  <c:v>0.75</c:v>
                </c:pt>
                <c:pt idx="9">
                  <c:v>0.66923100000000002</c:v>
                </c:pt>
                <c:pt idx="10">
                  <c:v>0.58846200000000004</c:v>
                </c:pt>
                <c:pt idx="11">
                  <c:v>0.461538</c:v>
                </c:pt>
                <c:pt idx="12">
                  <c:v>0.35769200000000001</c:v>
                </c:pt>
                <c:pt idx="13">
                  <c:v>0.26538499999999998</c:v>
                </c:pt>
                <c:pt idx="14">
                  <c:v>0.196154</c:v>
                </c:pt>
                <c:pt idx="15">
                  <c:v>0.15</c:v>
                </c:pt>
                <c:pt idx="16">
                  <c:v>0.12692300000000001</c:v>
                </c:pt>
                <c:pt idx="17">
                  <c:v>0.10384599999999999</c:v>
                </c:pt>
                <c:pt idx="18">
                  <c:v>9.2307700000000006E-2</c:v>
                </c:pt>
                <c:pt idx="19">
                  <c:v>8.0769199999999999E-2</c:v>
                </c:pt>
              </c:numCache>
            </c:numRef>
          </c:yVal>
          <c:smooth val="0"/>
          <c:extLst>
            <c:ext xmlns:c16="http://schemas.microsoft.com/office/drawing/2014/chart" uri="{C3380CC4-5D6E-409C-BE32-E72D297353CC}">
              <c16:uniqueId val="{00000000-21BE-4142-9745-2DD922B29022}"/>
            </c:ext>
          </c:extLst>
        </c:ser>
        <c:dLbls>
          <c:showLegendKey val="0"/>
          <c:showVal val="0"/>
          <c:showCatName val="0"/>
          <c:showSerName val="0"/>
          <c:showPercent val="0"/>
          <c:showBubbleSize val="0"/>
        </c:dLbls>
        <c:axId val="-1476503408"/>
        <c:axId val="-1476498512"/>
      </c:scatterChart>
      <c:valAx>
        <c:axId val="-1476503408"/>
        <c:scaling>
          <c:orientation val="minMax"/>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000" b="0" i="0" u="none" strike="noStrike" kern="1200" baseline="0">
                    <a:solidFill>
                      <a:schemeClr val="tx1"/>
                    </a:solidFill>
                    <a:latin typeface="+mn-lt"/>
                    <a:ea typeface="+mn-ea"/>
                    <a:cs typeface="+mn-cs"/>
                  </a:defRPr>
                </a:pPr>
                <a:r>
                  <a:rPr lang="en-US" baseline="0">
                    <a:solidFill>
                      <a:schemeClr val="tx1"/>
                    </a:solidFill>
                  </a:rPr>
                  <a:t>Axial Displacement (mm)</a:t>
                </a:r>
              </a:p>
            </c:rich>
          </c:tx>
          <c:overlay val="0"/>
          <c:spPr>
            <a:noFill/>
            <a:ln>
              <a:noFill/>
            </a:ln>
            <a:effectLst/>
          </c:spPr>
          <c:txPr>
            <a:bodyPr rot="0" spcFirstLastPara="1" vertOverflow="ellipsis" vert="horz" wrap="square" anchor="ctr" anchorCtr="1"/>
            <a:lstStyle/>
            <a:p>
              <a:pPr>
                <a:defRPr sz="1000" b="0" i="0" u="none" strike="noStrike" kern="1200" baseline="0">
                  <a:solidFill>
                    <a:schemeClr val="tx1"/>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476498512"/>
        <c:crosses val="autoZero"/>
        <c:crossBetween val="midCat"/>
      </c:valAx>
      <c:valAx>
        <c:axId val="-1476498512"/>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solidFill>
                    <a:latin typeface="+mn-lt"/>
                    <a:ea typeface="+mn-ea"/>
                    <a:cs typeface="+mn-cs"/>
                  </a:defRPr>
                </a:pPr>
                <a:r>
                  <a:rPr lang="en-US" baseline="0">
                    <a:solidFill>
                      <a:schemeClr val="tx1"/>
                    </a:solidFill>
                  </a:rPr>
                  <a:t>Radial Displacement (mm)</a:t>
                </a:r>
              </a:p>
            </c:rich>
          </c:tx>
          <c:layout>
            <c:manualLayout>
              <c:xMode val="edge"/>
              <c:yMode val="edge"/>
              <c:x val="3.3228133188094325E-2"/>
              <c:y val="0.204011567856131"/>
            </c:manualLayout>
          </c:layout>
          <c:overlay val="0"/>
          <c:spPr>
            <a:noFill/>
            <a:ln>
              <a:noFill/>
            </a:ln>
            <a:effectLst/>
          </c:spPr>
          <c:txPr>
            <a:bodyPr rot="-5400000" spcFirstLastPara="1" vertOverflow="ellipsis" vert="horz" wrap="square" anchor="ctr" anchorCtr="1"/>
            <a:lstStyle/>
            <a:p>
              <a:pPr>
                <a:defRPr sz="1000" b="0" i="0" u="none" strike="noStrike" kern="1200" baseline="0">
                  <a:solidFill>
                    <a:schemeClr val="tx1"/>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476503408"/>
        <c:crosses val="autoZero"/>
        <c:crossBetween val="midCat"/>
      </c:valAx>
      <c:spPr>
        <a:noFill/>
        <a:ln>
          <a:noFill/>
        </a:ln>
        <a:effectLst/>
      </c:spPr>
    </c:plotArea>
    <c:legend>
      <c:legendPos val="r"/>
      <c:layout>
        <c:manualLayout>
          <c:xMode val="edge"/>
          <c:yMode val="edge"/>
          <c:x val="0.57660346807195229"/>
          <c:y val="0.33307091515903259"/>
          <c:w val="0.27383960903229604"/>
          <c:h val="0.16223880110325739"/>
        </c:manualLayout>
      </c:layout>
      <c:overlay val="0"/>
      <c:spPr>
        <a:noFill/>
        <a:ln>
          <a:noFill/>
        </a:ln>
        <a:effectLst/>
      </c:spPr>
      <c:txPr>
        <a:bodyPr rot="0" spcFirstLastPara="1" vertOverflow="ellipsis" vert="horz" wrap="square" anchor="ctr" anchorCtr="1"/>
        <a:lstStyle/>
        <a:p>
          <a:pPr>
            <a:defRPr sz="1000" b="0" i="0" u="none" strike="noStrike" kern="1200" baseline="0">
              <a:solidFill>
                <a:sysClr val="windowText" lastClr="000000"/>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solidFill>
                <a:latin typeface="+mn-lt"/>
                <a:ea typeface="+mn-ea"/>
                <a:cs typeface="+mn-cs"/>
              </a:defRPr>
            </a:pPr>
            <a:r>
              <a:rPr lang="en-US" sz="1600" dirty="0"/>
              <a:t>New Model (VUMAT</a:t>
            </a:r>
            <a:r>
              <a:rPr lang="en-US" dirty="0"/>
              <a:t>)</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solidFill>
              <a:latin typeface="+mn-lt"/>
              <a:ea typeface="+mn-ea"/>
              <a:cs typeface="+mn-cs"/>
            </a:defRPr>
          </a:pPr>
          <a:endParaRPr lang="en-US"/>
        </a:p>
      </c:txPr>
    </c:title>
    <c:autoTitleDeleted val="0"/>
    <c:plotArea>
      <c:layout>
        <c:manualLayout>
          <c:layoutTarget val="inner"/>
          <c:xMode val="edge"/>
          <c:yMode val="edge"/>
          <c:x val="0.19128291111191387"/>
          <c:y val="0.13262643674092531"/>
          <c:w val="0.63154117783469832"/>
          <c:h val="0.64664154720926148"/>
        </c:manualLayout>
      </c:layout>
      <c:scatterChart>
        <c:scatterStyle val="lineMarker"/>
        <c:varyColors val="0"/>
        <c:ser>
          <c:idx val="0"/>
          <c:order val="0"/>
          <c:tx>
            <c:v>VUMAT</c:v>
          </c:tx>
          <c:spPr>
            <a:ln w="6350" cap="rnd">
              <a:solidFill>
                <a:srgbClr val="FF0000"/>
              </a:solidFill>
              <a:round/>
            </a:ln>
            <a:effectLst/>
          </c:spPr>
          <c:marker>
            <c:symbol val="circle"/>
            <c:size val="3"/>
            <c:spPr>
              <a:solidFill>
                <a:srgbClr val="FF0000"/>
              </a:solidFill>
              <a:ln w="9525">
                <a:solidFill>
                  <a:schemeClr val="accent2"/>
                </a:solidFill>
              </a:ln>
              <a:effectLst/>
            </c:spPr>
          </c:marker>
          <c:xVal>
            <c:numRef>
              <c:f>VUMAT!$B$3:$B$22</c:f>
              <c:numCache>
                <c:formatCode>General</c:formatCode>
                <c:ptCount val="20"/>
                <c:pt idx="0">
                  <c:v>6.7901199999999995E-2</c:v>
                </c:pt>
                <c:pt idx="1">
                  <c:v>0.74691399999999997</c:v>
                </c:pt>
                <c:pt idx="2">
                  <c:v>1.8333299999999999</c:v>
                </c:pt>
                <c:pt idx="3">
                  <c:v>3.5308600000000001</c:v>
                </c:pt>
                <c:pt idx="4">
                  <c:v>5.5678999999999998</c:v>
                </c:pt>
                <c:pt idx="5">
                  <c:v>7.1296299999999997</c:v>
                </c:pt>
                <c:pt idx="6">
                  <c:v>9.4382699999999993</c:v>
                </c:pt>
                <c:pt idx="7">
                  <c:v>10.728400000000001</c:v>
                </c:pt>
                <c:pt idx="8">
                  <c:v>11.6111</c:v>
                </c:pt>
                <c:pt idx="9">
                  <c:v>12.6975</c:v>
                </c:pt>
                <c:pt idx="10">
                  <c:v>14.0556</c:v>
                </c:pt>
                <c:pt idx="11">
                  <c:v>15.345700000000001</c:v>
                </c:pt>
                <c:pt idx="12">
                  <c:v>16.5</c:v>
                </c:pt>
                <c:pt idx="13">
                  <c:v>17.586400000000001</c:v>
                </c:pt>
                <c:pt idx="14">
                  <c:v>18.401199999999999</c:v>
                </c:pt>
                <c:pt idx="15">
                  <c:v>19.216000000000001</c:v>
                </c:pt>
                <c:pt idx="16">
                  <c:v>20.302499999999998</c:v>
                </c:pt>
                <c:pt idx="17">
                  <c:v>21.1173</c:v>
                </c:pt>
                <c:pt idx="18">
                  <c:v>21.796299999999999</c:v>
                </c:pt>
                <c:pt idx="19">
                  <c:v>22.475300000000001</c:v>
                </c:pt>
              </c:numCache>
            </c:numRef>
          </c:xVal>
          <c:yVal>
            <c:numRef>
              <c:f>VUMAT!$C$3:$C$22</c:f>
              <c:numCache>
                <c:formatCode>General</c:formatCode>
                <c:ptCount val="20"/>
                <c:pt idx="0">
                  <c:v>2.8507400000000001</c:v>
                </c:pt>
                <c:pt idx="1">
                  <c:v>2.83223</c:v>
                </c:pt>
                <c:pt idx="2">
                  <c:v>2.7396799999999999</c:v>
                </c:pt>
                <c:pt idx="3">
                  <c:v>2.5082800000000001</c:v>
                </c:pt>
                <c:pt idx="4">
                  <c:v>2.1658300000000001</c:v>
                </c:pt>
                <c:pt idx="5">
                  <c:v>1.89741</c:v>
                </c:pt>
                <c:pt idx="6">
                  <c:v>1.52718</c:v>
                </c:pt>
                <c:pt idx="7">
                  <c:v>1.3328199999999999</c:v>
                </c:pt>
                <c:pt idx="8">
                  <c:v>1.2124900000000001</c:v>
                </c:pt>
                <c:pt idx="9">
                  <c:v>1.0736600000000001</c:v>
                </c:pt>
                <c:pt idx="10">
                  <c:v>0.90705499999999994</c:v>
                </c:pt>
                <c:pt idx="11">
                  <c:v>0.76822000000000001</c:v>
                </c:pt>
                <c:pt idx="12">
                  <c:v>0.64789600000000003</c:v>
                </c:pt>
                <c:pt idx="13">
                  <c:v>0.54608400000000001</c:v>
                </c:pt>
                <c:pt idx="14">
                  <c:v>0.481294</c:v>
                </c:pt>
                <c:pt idx="15">
                  <c:v>0.41650500000000001</c:v>
                </c:pt>
                <c:pt idx="16">
                  <c:v>0.34245999999999999</c:v>
                </c:pt>
                <c:pt idx="17">
                  <c:v>0.28692600000000001</c:v>
                </c:pt>
                <c:pt idx="18">
                  <c:v>0.24990299999999999</c:v>
                </c:pt>
                <c:pt idx="19">
                  <c:v>0.21288000000000001</c:v>
                </c:pt>
              </c:numCache>
            </c:numRef>
          </c:yVal>
          <c:smooth val="0"/>
          <c:extLst>
            <c:ext xmlns:c16="http://schemas.microsoft.com/office/drawing/2014/chart" uri="{C3380CC4-5D6E-409C-BE32-E72D297353CC}">
              <c16:uniqueId val="{00000000-D8D7-4566-98E4-D0E35F21F450}"/>
            </c:ext>
          </c:extLst>
        </c:ser>
        <c:dLbls>
          <c:showLegendKey val="0"/>
          <c:showVal val="0"/>
          <c:showCatName val="0"/>
          <c:showSerName val="0"/>
          <c:showPercent val="0"/>
          <c:showBubbleSize val="0"/>
        </c:dLbls>
        <c:axId val="-1476500144"/>
        <c:axId val="-1476505040"/>
      </c:scatterChart>
      <c:valAx>
        <c:axId val="-1476500144"/>
        <c:scaling>
          <c:orientation val="minMax"/>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000" b="0" i="0" u="none" strike="noStrike" kern="1200" baseline="0">
                    <a:solidFill>
                      <a:schemeClr val="tx1"/>
                    </a:solidFill>
                    <a:latin typeface="+mn-lt"/>
                    <a:ea typeface="+mn-ea"/>
                    <a:cs typeface="+mn-cs"/>
                  </a:defRPr>
                </a:pPr>
                <a:r>
                  <a:rPr lang="en-US" sz="1600" baseline="0" dirty="0">
                    <a:solidFill>
                      <a:schemeClr val="tx1"/>
                    </a:solidFill>
                  </a:rPr>
                  <a:t>Axial Displacement (mm)</a:t>
                </a:r>
                <a:endParaRPr lang="en-US" baseline="0" dirty="0">
                  <a:solidFill>
                    <a:schemeClr val="tx1"/>
                  </a:solidFill>
                </a:endParaRPr>
              </a:p>
            </c:rich>
          </c:tx>
          <c:overlay val="0"/>
          <c:spPr>
            <a:noFill/>
            <a:ln>
              <a:noFill/>
            </a:ln>
            <a:effectLst/>
          </c:spPr>
          <c:txPr>
            <a:bodyPr rot="0" spcFirstLastPara="1" vertOverflow="ellipsis" vert="horz" wrap="square" anchor="ctr" anchorCtr="1"/>
            <a:lstStyle/>
            <a:p>
              <a:pPr>
                <a:defRPr sz="1000" b="0" i="0" u="none" strike="noStrike" kern="1200" baseline="0">
                  <a:solidFill>
                    <a:schemeClr val="tx1"/>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476505040"/>
        <c:crosses val="autoZero"/>
        <c:crossBetween val="midCat"/>
      </c:valAx>
      <c:valAx>
        <c:axId val="-1476505040"/>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solidFill>
                    <a:latin typeface="+mn-lt"/>
                    <a:ea typeface="+mn-ea"/>
                    <a:cs typeface="+mn-cs"/>
                  </a:defRPr>
                </a:pPr>
                <a:r>
                  <a:rPr lang="en-US" sz="1600" baseline="0" dirty="0">
                    <a:solidFill>
                      <a:schemeClr val="tx1"/>
                    </a:solidFill>
                  </a:rPr>
                  <a:t>Radial Displacement (mm)</a:t>
                </a:r>
              </a:p>
            </c:rich>
          </c:tx>
          <c:layout>
            <c:manualLayout>
              <c:xMode val="edge"/>
              <c:yMode val="edge"/>
              <c:x val="5.6630284522581273E-2"/>
              <c:y val="0.14378263711422429"/>
            </c:manualLayout>
          </c:layout>
          <c:overlay val="0"/>
          <c:spPr>
            <a:noFill/>
            <a:ln>
              <a:noFill/>
            </a:ln>
            <a:effectLst/>
          </c:spPr>
          <c:txPr>
            <a:bodyPr rot="-5400000" spcFirstLastPara="1" vertOverflow="ellipsis" vert="horz" wrap="square" anchor="ctr" anchorCtr="1"/>
            <a:lstStyle/>
            <a:p>
              <a:pPr>
                <a:defRPr sz="1000" b="0" i="0" u="none" strike="noStrike" kern="1200" baseline="0">
                  <a:solidFill>
                    <a:schemeClr val="tx1"/>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476500144"/>
        <c:crosses val="autoZero"/>
        <c:crossBetween val="midCat"/>
      </c:valAx>
      <c:spPr>
        <a:noFill/>
        <a:ln>
          <a:noFill/>
        </a:ln>
        <a:effectLst/>
      </c:spPr>
    </c:plotArea>
    <c:legend>
      <c:legendPos val="r"/>
      <c:layout>
        <c:manualLayout>
          <c:xMode val="edge"/>
          <c:yMode val="edge"/>
          <c:x val="0.76426284562393698"/>
          <c:y val="0.46729739028973566"/>
          <c:w val="0.18740733500783208"/>
          <c:h val="0.12847035490099903"/>
        </c:manualLayout>
      </c:layout>
      <c:overlay val="0"/>
      <c:spPr>
        <a:noFill/>
        <a:ln>
          <a:noFill/>
        </a:ln>
        <a:effectLst/>
      </c:spPr>
      <c:txPr>
        <a:bodyPr rot="0" spcFirstLastPara="1" vertOverflow="ellipsis" vert="horz" wrap="square" anchor="ctr" anchorCtr="1"/>
        <a:lstStyle/>
        <a:p>
          <a:pPr>
            <a:defRPr sz="1000" b="0" i="0" u="none" strike="noStrike" kern="1200" baseline="0">
              <a:solidFill>
                <a:sysClr val="windowText" lastClr="000000"/>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solidFill>
                <a:latin typeface="+mn-lt"/>
                <a:ea typeface="+mn-ea"/>
                <a:cs typeface="+mn-cs"/>
              </a:defRPr>
            </a:pPr>
            <a:r>
              <a:rPr lang="en-US" baseline="0">
                <a:solidFill>
                  <a:schemeClr val="tx1"/>
                </a:solidFill>
              </a:rPr>
              <a:t>Profile (71.2us)</a:t>
            </a:r>
          </a:p>
        </c:rich>
      </c:tx>
      <c:layout>
        <c:manualLayout>
          <c:xMode val="edge"/>
          <c:yMode val="edge"/>
          <c:x val="0.35182435913755583"/>
          <c:y val="0"/>
        </c:manualLayout>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solidFill>
              <a:latin typeface="+mn-lt"/>
              <a:ea typeface="+mn-ea"/>
              <a:cs typeface="+mn-cs"/>
            </a:defRPr>
          </a:pPr>
          <a:endParaRPr lang="en-US"/>
        </a:p>
      </c:txPr>
    </c:title>
    <c:autoTitleDeleted val="0"/>
    <c:plotArea>
      <c:layout>
        <c:manualLayout>
          <c:layoutTarget val="inner"/>
          <c:xMode val="edge"/>
          <c:yMode val="edge"/>
          <c:x val="0.15899753767892416"/>
          <c:y val="0.11327426376906764"/>
          <c:w val="0.66203165841383238"/>
          <c:h val="0.6951594857613308"/>
        </c:manualLayout>
      </c:layout>
      <c:scatterChart>
        <c:scatterStyle val="lineMarker"/>
        <c:varyColors val="0"/>
        <c:ser>
          <c:idx val="0"/>
          <c:order val="0"/>
          <c:tx>
            <c:v>Experiment</c:v>
          </c:tx>
          <c:spPr>
            <a:ln w="6350" cap="rnd">
              <a:solidFill>
                <a:schemeClr val="accent1"/>
              </a:solidFill>
              <a:round/>
            </a:ln>
            <a:effectLst/>
          </c:spPr>
          <c:marker>
            <c:symbol val="circle"/>
            <c:size val="3"/>
            <c:spPr>
              <a:solidFill>
                <a:schemeClr val="accent1"/>
              </a:solidFill>
              <a:ln w="9525">
                <a:solidFill>
                  <a:schemeClr val="accent1"/>
                </a:solidFill>
              </a:ln>
              <a:effectLst/>
            </c:spPr>
          </c:marker>
          <c:xVal>
            <c:numRef>
              <c:f>'71.2real'!$B$2:$B$41</c:f>
              <c:numCache>
                <c:formatCode>General</c:formatCode>
                <c:ptCount val="40"/>
                <c:pt idx="0">
                  <c:v>7.1430800000000003E-2</c:v>
                </c:pt>
                <c:pt idx="1">
                  <c:v>0.37708599999999998</c:v>
                </c:pt>
                <c:pt idx="2">
                  <c:v>0.72080200000000005</c:v>
                </c:pt>
                <c:pt idx="3">
                  <c:v>0.98785599999999996</c:v>
                </c:pt>
                <c:pt idx="4">
                  <c:v>1.29315</c:v>
                </c:pt>
                <c:pt idx="5">
                  <c:v>1.5981700000000001</c:v>
                </c:pt>
                <c:pt idx="6">
                  <c:v>1.8650500000000001</c:v>
                </c:pt>
                <c:pt idx="7">
                  <c:v>2.1318299999999999</c:v>
                </c:pt>
                <c:pt idx="8">
                  <c:v>2.43668</c:v>
                </c:pt>
                <c:pt idx="9">
                  <c:v>2.8178200000000002</c:v>
                </c:pt>
                <c:pt idx="10">
                  <c:v>3.19896</c:v>
                </c:pt>
                <c:pt idx="11">
                  <c:v>3.61835</c:v>
                </c:pt>
                <c:pt idx="12">
                  <c:v>3.9613399999999999</c:v>
                </c:pt>
                <c:pt idx="13">
                  <c:v>4.34267</c:v>
                </c:pt>
                <c:pt idx="14">
                  <c:v>4.7241799999999996</c:v>
                </c:pt>
                <c:pt idx="15">
                  <c:v>5.1436500000000001</c:v>
                </c:pt>
                <c:pt idx="16">
                  <c:v>5.6397000000000004</c:v>
                </c:pt>
                <c:pt idx="17">
                  <c:v>6.0975000000000001</c:v>
                </c:pt>
                <c:pt idx="18">
                  <c:v>6.8228200000000001</c:v>
                </c:pt>
                <c:pt idx="19">
                  <c:v>7.4718299999999997</c:v>
                </c:pt>
                <c:pt idx="20">
                  <c:v>8.3118599999999994</c:v>
                </c:pt>
                <c:pt idx="21">
                  <c:v>8.8845700000000001</c:v>
                </c:pt>
                <c:pt idx="22">
                  <c:v>9.4573699999999992</c:v>
                </c:pt>
                <c:pt idx="23">
                  <c:v>9.99193</c:v>
                </c:pt>
                <c:pt idx="24">
                  <c:v>10.679399999999999</c:v>
                </c:pt>
                <c:pt idx="25">
                  <c:v>11.4049</c:v>
                </c:pt>
                <c:pt idx="26">
                  <c:v>12.092499999999999</c:v>
                </c:pt>
                <c:pt idx="27">
                  <c:v>12.7037</c:v>
                </c:pt>
                <c:pt idx="28">
                  <c:v>13.3531</c:v>
                </c:pt>
                <c:pt idx="29">
                  <c:v>13.964399999999999</c:v>
                </c:pt>
                <c:pt idx="30">
                  <c:v>14.652200000000001</c:v>
                </c:pt>
                <c:pt idx="31">
                  <c:v>15.340199999999999</c:v>
                </c:pt>
                <c:pt idx="32">
                  <c:v>16.028199999999998</c:v>
                </c:pt>
                <c:pt idx="33">
                  <c:v>16.716200000000001</c:v>
                </c:pt>
                <c:pt idx="34">
                  <c:v>17.251300000000001</c:v>
                </c:pt>
                <c:pt idx="35">
                  <c:v>17.8246</c:v>
                </c:pt>
                <c:pt idx="36">
                  <c:v>18.398</c:v>
                </c:pt>
                <c:pt idx="37">
                  <c:v>19.047899999999998</c:v>
                </c:pt>
                <c:pt idx="38">
                  <c:v>19.506599999999999</c:v>
                </c:pt>
                <c:pt idx="39">
                  <c:v>20.080100000000002</c:v>
                </c:pt>
              </c:numCache>
            </c:numRef>
          </c:xVal>
          <c:yVal>
            <c:numRef>
              <c:f>'71.2real'!$C$2:$C$41</c:f>
              <c:numCache>
                <c:formatCode>General</c:formatCode>
                <c:ptCount val="40"/>
                <c:pt idx="0">
                  <c:v>2.5102000000000002</c:v>
                </c:pt>
                <c:pt idx="1">
                  <c:v>2.5</c:v>
                </c:pt>
                <c:pt idx="2">
                  <c:v>2.48</c:v>
                </c:pt>
                <c:pt idx="3">
                  <c:v>2.456</c:v>
                </c:pt>
                <c:pt idx="4">
                  <c:v>2.4</c:v>
                </c:pt>
                <c:pt idx="5">
                  <c:v>2.35</c:v>
                </c:pt>
                <c:pt idx="6">
                  <c:v>2.3059599999999998</c:v>
                </c:pt>
                <c:pt idx="7">
                  <c:v>2.2351100000000002</c:v>
                </c:pt>
                <c:pt idx="8">
                  <c:v>2.1500900000000001</c:v>
                </c:pt>
                <c:pt idx="9">
                  <c:v>2.0508999999999999</c:v>
                </c:pt>
                <c:pt idx="10">
                  <c:v>1.9517100000000001</c:v>
                </c:pt>
                <c:pt idx="11">
                  <c:v>1.8525100000000001</c:v>
                </c:pt>
                <c:pt idx="12">
                  <c:v>1.7604</c:v>
                </c:pt>
                <c:pt idx="13">
                  <c:v>1.67536</c:v>
                </c:pt>
                <c:pt idx="14">
                  <c:v>1.6044700000000001</c:v>
                </c:pt>
                <c:pt idx="15">
                  <c:v>1.51234</c:v>
                </c:pt>
                <c:pt idx="16">
                  <c:v>1.42726</c:v>
                </c:pt>
                <c:pt idx="17">
                  <c:v>1.3422000000000001</c:v>
                </c:pt>
                <c:pt idx="18">
                  <c:v>1.24288</c:v>
                </c:pt>
                <c:pt idx="19">
                  <c:v>1.1577500000000001</c:v>
                </c:pt>
                <c:pt idx="20">
                  <c:v>1.0583899999999999</c:v>
                </c:pt>
                <c:pt idx="21">
                  <c:v>0.98743599999999998</c:v>
                </c:pt>
                <c:pt idx="22">
                  <c:v>0.92355500000000001</c:v>
                </c:pt>
                <c:pt idx="23">
                  <c:v>0.85968599999999995</c:v>
                </c:pt>
                <c:pt idx="24">
                  <c:v>0.78868799999999994</c:v>
                </c:pt>
                <c:pt idx="25">
                  <c:v>0.71060100000000004</c:v>
                </c:pt>
                <c:pt idx="26">
                  <c:v>0.646679</c:v>
                </c:pt>
                <c:pt idx="27">
                  <c:v>0.59693399999999996</c:v>
                </c:pt>
                <c:pt idx="28">
                  <c:v>0.547176</c:v>
                </c:pt>
                <c:pt idx="29">
                  <c:v>0.49743199999999999</c:v>
                </c:pt>
                <c:pt idx="30">
                  <c:v>0.46181100000000003</c:v>
                </c:pt>
                <c:pt idx="31">
                  <c:v>0.43326599999999998</c:v>
                </c:pt>
                <c:pt idx="32">
                  <c:v>0.404721</c:v>
                </c:pt>
                <c:pt idx="33">
                  <c:v>0.37617499999999998</c:v>
                </c:pt>
                <c:pt idx="34">
                  <c:v>0.35476000000000002</c:v>
                </c:pt>
                <c:pt idx="35">
                  <c:v>0.33333000000000002</c:v>
                </c:pt>
                <c:pt idx="36">
                  <c:v>0.32600000000000001</c:v>
                </c:pt>
                <c:pt idx="37">
                  <c:v>0.31</c:v>
                </c:pt>
                <c:pt idx="38">
                  <c:v>0.3</c:v>
                </c:pt>
                <c:pt idx="39">
                  <c:v>0.28999999999999998</c:v>
                </c:pt>
              </c:numCache>
            </c:numRef>
          </c:yVal>
          <c:smooth val="0"/>
          <c:extLst>
            <c:ext xmlns:c16="http://schemas.microsoft.com/office/drawing/2014/chart" uri="{C3380CC4-5D6E-409C-BE32-E72D297353CC}">
              <c16:uniqueId val="{00000000-5589-49C7-A86D-10C0B4F77CEB}"/>
            </c:ext>
          </c:extLst>
        </c:ser>
        <c:ser>
          <c:idx val="1"/>
          <c:order val="1"/>
          <c:tx>
            <c:v>New model (Vumat)</c:v>
          </c:tx>
          <c:spPr>
            <a:ln w="6350" cap="rnd">
              <a:solidFill>
                <a:schemeClr val="accent2"/>
              </a:solidFill>
              <a:round/>
            </a:ln>
            <a:effectLst/>
          </c:spPr>
          <c:marker>
            <c:symbol val="circle"/>
            <c:size val="3"/>
            <c:spPr>
              <a:solidFill>
                <a:schemeClr val="accent2"/>
              </a:solidFill>
              <a:ln w="9525">
                <a:solidFill>
                  <a:schemeClr val="accent2"/>
                </a:solidFill>
              </a:ln>
              <a:effectLst/>
            </c:spPr>
          </c:marker>
          <c:xVal>
            <c:numRef>
              <c:f>'71.2real'!$B$2:$B$41</c:f>
              <c:numCache>
                <c:formatCode>General</c:formatCode>
                <c:ptCount val="40"/>
                <c:pt idx="0">
                  <c:v>7.1430800000000003E-2</c:v>
                </c:pt>
                <c:pt idx="1">
                  <c:v>0.37708599999999998</c:v>
                </c:pt>
                <c:pt idx="2">
                  <c:v>0.72080200000000005</c:v>
                </c:pt>
                <c:pt idx="3">
                  <c:v>0.98785599999999996</c:v>
                </c:pt>
                <c:pt idx="4">
                  <c:v>1.29315</c:v>
                </c:pt>
                <c:pt idx="5">
                  <c:v>1.5981700000000001</c:v>
                </c:pt>
                <c:pt idx="6">
                  <c:v>1.8650500000000001</c:v>
                </c:pt>
                <c:pt idx="7">
                  <c:v>2.1318299999999999</c:v>
                </c:pt>
                <c:pt idx="8">
                  <c:v>2.43668</c:v>
                </c:pt>
                <c:pt idx="9">
                  <c:v>2.8178200000000002</c:v>
                </c:pt>
                <c:pt idx="10">
                  <c:v>3.19896</c:v>
                </c:pt>
                <c:pt idx="11">
                  <c:v>3.61835</c:v>
                </c:pt>
                <c:pt idx="12">
                  <c:v>3.9613399999999999</c:v>
                </c:pt>
                <c:pt idx="13">
                  <c:v>4.34267</c:v>
                </c:pt>
                <c:pt idx="14">
                  <c:v>4.7241799999999996</c:v>
                </c:pt>
                <c:pt idx="15">
                  <c:v>5.1436500000000001</c:v>
                </c:pt>
                <c:pt idx="16">
                  <c:v>5.6397000000000004</c:v>
                </c:pt>
                <c:pt idx="17">
                  <c:v>6.0975000000000001</c:v>
                </c:pt>
                <c:pt idx="18">
                  <c:v>6.8228200000000001</c:v>
                </c:pt>
                <c:pt idx="19">
                  <c:v>7.4718299999999997</c:v>
                </c:pt>
                <c:pt idx="20">
                  <c:v>8.3118599999999994</c:v>
                </c:pt>
                <c:pt idx="21">
                  <c:v>8.8845700000000001</c:v>
                </c:pt>
                <c:pt idx="22">
                  <c:v>9.4573699999999992</c:v>
                </c:pt>
                <c:pt idx="23">
                  <c:v>9.99193</c:v>
                </c:pt>
                <c:pt idx="24">
                  <c:v>10.679399999999999</c:v>
                </c:pt>
                <c:pt idx="25">
                  <c:v>11.4049</c:v>
                </c:pt>
                <c:pt idx="26">
                  <c:v>12.092499999999999</c:v>
                </c:pt>
                <c:pt idx="27">
                  <c:v>12.7037</c:v>
                </c:pt>
                <c:pt idx="28">
                  <c:v>13.3531</c:v>
                </c:pt>
                <c:pt idx="29">
                  <c:v>13.964399999999999</c:v>
                </c:pt>
                <c:pt idx="30">
                  <c:v>14.652200000000001</c:v>
                </c:pt>
                <c:pt idx="31">
                  <c:v>15.340199999999999</c:v>
                </c:pt>
                <c:pt idx="32">
                  <c:v>16.028199999999998</c:v>
                </c:pt>
                <c:pt idx="33">
                  <c:v>16.716200000000001</c:v>
                </c:pt>
                <c:pt idx="34">
                  <c:v>17.251300000000001</c:v>
                </c:pt>
                <c:pt idx="35">
                  <c:v>17.8246</c:v>
                </c:pt>
                <c:pt idx="36">
                  <c:v>18.398</c:v>
                </c:pt>
                <c:pt idx="37">
                  <c:v>19.047899999999998</c:v>
                </c:pt>
                <c:pt idx="38">
                  <c:v>19.506599999999999</c:v>
                </c:pt>
                <c:pt idx="39">
                  <c:v>20.080100000000002</c:v>
                </c:pt>
              </c:numCache>
            </c:numRef>
          </c:xVal>
          <c:yVal>
            <c:numRef>
              <c:f>'71.2real'!$D$2:$D$41</c:f>
              <c:numCache>
                <c:formatCode>General</c:formatCode>
                <c:ptCount val="40"/>
                <c:pt idx="0">
                  <c:v>2.2558479999999999</c:v>
                </c:pt>
                <c:pt idx="1">
                  <c:v>2.2520152000000002</c:v>
                </c:pt>
                <c:pt idx="2">
                  <c:v>2.2390758000000002</c:v>
                </c:pt>
                <c:pt idx="3">
                  <c:v>2.2290364999999999</c:v>
                </c:pt>
                <c:pt idx="4">
                  <c:v>2.2001230000000001</c:v>
                </c:pt>
                <c:pt idx="5">
                  <c:v>2.16032</c:v>
                </c:pt>
                <c:pt idx="6">
                  <c:v>2.1463899999999998</c:v>
                </c:pt>
                <c:pt idx="7">
                  <c:v>2.0954899999999999</c:v>
                </c:pt>
                <c:pt idx="8">
                  <c:v>2.0360999999999998</c:v>
                </c:pt>
                <c:pt idx="9">
                  <c:v>1.97671</c:v>
                </c:pt>
                <c:pt idx="10">
                  <c:v>1.92581</c:v>
                </c:pt>
                <c:pt idx="11">
                  <c:v>1.8849100000000001</c:v>
                </c:pt>
                <c:pt idx="12">
                  <c:v>1.81552</c:v>
                </c:pt>
                <c:pt idx="13">
                  <c:v>1.74614</c:v>
                </c:pt>
                <c:pt idx="14">
                  <c:v>1.6713</c:v>
                </c:pt>
                <c:pt idx="15">
                  <c:v>1.5779799999999999</c:v>
                </c:pt>
                <c:pt idx="16">
                  <c:v>1.4846600000000001</c:v>
                </c:pt>
                <c:pt idx="17">
                  <c:v>1.4083000000000001</c:v>
                </c:pt>
                <c:pt idx="18">
                  <c:v>1.3049999999999999</c:v>
                </c:pt>
                <c:pt idx="19">
                  <c:v>1.21014</c:v>
                </c:pt>
                <c:pt idx="20">
                  <c:v>1.1028899999999999</c:v>
                </c:pt>
                <c:pt idx="21">
                  <c:v>1.0095700000000001</c:v>
                </c:pt>
                <c:pt idx="22">
                  <c:v>0.94169700000000001</c:v>
                </c:pt>
                <c:pt idx="23">
                  <c:v>0.87382700000000002</c:v>
                </c:pt>
                <c:pt idx="24">
                  <c:v>0.78898900000000005</c:v>
                </c:pt>
                <c:pt idx="25">
                  <c:v>0.729603</c:v>
                </c:pt>
                <c:pt idx="26">
                  <c:v>0.67869999999999997</c:v>
                </c:pt>
                <c:pt idx="27">
                  <c:v>0.63314000000000004</c:v>
                </c:pt>
                <c:pt idx="28">
                  <c:v>0.58537899999999998</c:v>
                </c:pt>
                <c:pt idx="29">
                  <c:v>0.54447699999999999</c:v>
                </c:pt>
                <c:pt idx="30">
                  <c:v>0.51054200000000005</c:v>
                </c:pt>
                <c:pt idx="31">
                  <c:v>0.47509000000000001</c:v>
                </c:pt>
                <c:pt idx="32">
                  <c:v>0.44115500000000002</c:v>
                </c:pt>
                <c:pt idx="33">
                  <c:v>0.40722000000000003</c:v>
                </c:pt>
                <c:pt idx="34">
                  <c:v>0.39176899999999998</c:v>
                </c:pt>
                <c:pt idx="35">
                  <c:v>0.35878339999999997</c:v>
                </c:pt>
                <c:pt idx="36">
                  <c:v>0.34008660000000002</c:v>
                </c:pt>
                <c:pt idx="37">
                  <c:v>0.32838990000000001</c:v>
                </c:pt>
                <c:pt idx="38">
                  <c:v>0.30996400000000002</c:v>
                </c:pt>
                <c:pt idx="39">
                  <c:v>0.29099599999999998</c:v>
                </c:pt>
              </c:numCache>
            </c:numRef>
          </c:yVal>
          <c:smooth val="0"/>
          <c:extLst>
            <c:ext xmlns:c16="http://schemas.microsoft.com/office/drawing/2014/chart" uri="{C3380CC4-5D6E-409C-BE32-E72D297353CC}">
              <c16:uniqueId val="{00000001-5589-49C7-A86D-10C0B4F77CEB}"/>
            </c:ext>
          </c:extLst>
        </c:ser>
        <c:ser>
          <c:idx val="2"/>
          <c:order val="2"/>
          <c:tx>
            <c:v>Johnson-Cook</c:v>
          </c:tx>
          <c:spPr>
            <a:ln w="6350" cap="rnd">
              <a:solidFill>
                <a:schemeClr val="accent3"/>
              </a:solidFill>
              <a:round/>
            </a:ln>
            <a:effectLst/>
          </c:spPr>
          <c:marker>
            <c:symbol val="circle"/>
            <c:size val="2"/>
            <c:spPr>
              <a:solidFill>
                <a:schemeClr val="accent3"/>
              </a:solidFill>
              <a:ln w="9525">
                <a:solidFill>
                  <a:schemeClr val="accent3"/>
                </a:solidFill>
              </a:ln>
              <a:effectLst/>
            </c:spPr>
          </c:marker>
          <c:xVal>
            <c:numRef>
              <c:f>'71.2real'!$B$2:$B$41</c:f>
              <c:numCache>
                <c:formatCode>General</c:formatCode>
                <c:ptCount val="40"/>
                <c:pt idx="0">
                  <c:v>7.1430800000000003E-2</c:v>
                </c:pt>
                <c:pt idx="1">
                  <c:v>0.37708599999999998</c:v>
                </c:pt>
                <c:pt idx="2">
                  <c:v>0.72080200000000005</c:v>
                </c:pt>
                <c:pt idx="3">
                  <c:v>0.98785599999999996</c:v>
                </c:pt>
                <c:pt idx="4">
                  <c:v>1.29315</c:v>
                </c:pt>
                <c:pt idx="5">
                  <c:v>1.5981700000000001</c:v>
                </c:pt>
                <c:pt idx="6">
                  <c:v>1.8650500000000001</c:v>
                </c:pt>
                <c:pt idx="7">
                  <c:v>2.1318299999999999</c:v>
                </c:pt>
                <c:pt idx="8">
                  <c:v>2.43668</c:v>
                </c:pt>
                <c:pt idx="9">
                  <c:v>2.8178200000000002</c:v>
                </c:pt>
                <c:pt idx="10">
                  <c:v>3.19896</c:v>
                </c:pt>
                <c:pt idx="11">
                  <c:v>3.61835</c:v>
                </c:pt>
                <c:pt idx="12">
                  <c:v>3.9613399999999999</c:v>
                </c:pt>
                <c:pt idx="13">
                  <c:v>4.34267</c:v>
                </c:pt>
                <c:pt idx="14">
                  <c:v>4.7241799999999996</c:v>
                </c:pt>
                <c:pt idx="15">
                  <c:v>5.1436500000000001</c:v>
                </c:pt>
                <c:pt idx="16">
                  <c:v>5.6397000000000004</c:v>
                </c:pt>
                <c:pt idx="17">
                  <c:v>6.0975000000000001</c:v>
                </c:pt>
                <c:pt idx="18">
                  <c:v>6.8228200000000001</c:v>
                </c:pt>
                <c:pt idx="19">
                  <c:v>7.4718299999999997</c:v>
                </c:pt>
                <c:pt idx="20">
                  <c:v>8.3118599999999994</c:v>
                </c:pt>
                <c:pt idx="21">
                  <c:v>8.8845700000000001</c:v>
                </c:pt>
                <c:pt idx="22">
                  <c:v>9.4573699999999992</c:v>
                </c:pt>
                <c:pt idx="23">
                  <c:v>9.99193</c:v>
                </c:pt>
                <c:pt idx="24">
                  <c:v>10.679399999999999</c:v>
                </c:pt>
                <c:pt idx="25">
                  <c:v>11.4049</c:v>
                </c:pt>
                <c:pt idx="26">
                  <c:v>12.092499999999999</c:v>
                </c:pt>
                <c:pt idx="27">
                  <c:v>12.7037</c:v>
                </c:pt>
                <c:pt idx="28">
                  <c:v>13.3531</c:v>
                </c:pt>
                <c:pt idx="29">
                  <c:v>13.964399999999999</c:v>
                </c:pt>
                <c:pt idx="30">
                  <c:v>14.652200000000001</c:v>
                </c:pt>
                <c:pt idx="31">
                  <c:v>15.340199999999999</c:v>
                </c:pt>
                <c:pt idx="32">
                  <c:v>16.028199999999998</c:v>
                </c:pt>
                <c:pt idx="33">
                  <c:v>16.716200000000001</c:v>
                </c:pt>
                <c:pt idx="34">
                  <c:v>17.251300000000001</c:v>
                </c:pt>
                <c:pt idx="35">
                  <c:v>17.8246</c:v>
                </c:pt>
                <c:pt idx="36">
                  <c:v>18.398</c:v>
                </c:pt>
                <c:pt idx="37">
                  <c:v>19.047899999999998</c:v>
                </c:pt>
                <c:pt idx="38">
                  <c:v>19.506599999999999</c:v>
                </c:pt>
                <c:pt idx="39">
                  <c:v>20.080100000000002</c:v>
                </c:pt>
              </c:numCache>
            </c:numRef>
          </c:xVal>
          <c:yVal>
            <c:numRef>
              <c:f>'71.2real'!$H$2:$H$41</c:f>
              <c:numCache>
                <c:formatCode>General</c:formatCode>
                <c:ptCount val="40"/>
                <c:pt idx="0">
                  <c:v>1.75</c:v>
                </c:pt>
                <c:pt idx="1">
                  <c:v>1.73</c:v>
                </c:pt>
                <c:pt idx="2">
                  <c:v>1.685308</c:v>
                </c:pt>
                <c:pt idx="3">
                  <c:v>1.6569199999999999</c:v>
                </c:pt>
                <c:pt idx="4">
                  <c:v>1.6146199999999999</c:v>
                </c:pt>
                <c:pt idx="5">
                  <c:v>1.5715399999999999</c:v>
                </c:pt>
                <c:pt idx="6">
                  <c:v>1.5293079999999999</c:v>
                </c:pt>
                <c:pt idx="7">
                  <c:v>1.4988459999999999</c:v>
                </c:pt>
                <c:pt idx="8">
                  <c:v>1.448385</c:v>
                </c:pt>
                <c:pt idx="9">
                  <c:v>1.39</c:v>
                </c:pt>
                <c:pt idx="10">
                  <c:v>1.3326150000000001</c:v>
                </c:pt>
                <c:pt idx="11">
                  <c:v>1.265231</c:v>
                </c:pt>
                <c:pt idx="12">
                  <c:v>1.2168460000000001</c:v>
                </c:pt>
                <c:pt idx="13">
                  <c:v>1.16923</c:v>
                </c:pt>
                <c:pt idx="14">
                  <c:v>1.1299999999999999</c:v>
                </c:pt>
                <c:pt idx="15">
                  <c:v>1.080846</c:v>
                </c:pt>
                <c:pt idx="16">
                  <c:v>1.03</c:v>
                </c:pt>
                <c:pt idx="17">
                  <c:v>0.99</c:v>
                </c:pt>
                <c:pt idx="18">
                  <c:v>0.94</c:v>
                </c:pt>
                <c:pt idx="19">
                  <c:v>0.87692300000000001</c:v>
                </c:pt>
                <c:pt idx="20">
                  <c:v>0.82923100000000005</c:v>
                </c:pt>
                <c:pt idx="21">
                  <c:v>0.78615400000000002</c:v>
                </c:pt>
                <c:pt idx="22">
                  <c:v>0.74846199999999996</c:v>
                </c:pt>
                <c:pt idx="23">
                  <c:v>0.70615399999999995</c:v>
                </c:pt>
                <c:pt idx="24">
                  <c:v>0.66230800000000001</c:v>
                </c:pt>
                <c:pt idx="25">
                  <c:v>0.60846199999999995</c:v>
                </c:pt>
                <c:pt idx="26">
                  <c:v>0.54538500000000001</c:v>
                </c:pt>
                <c:pt idx="27">
                  <c:v>0.49153799999999997</c:v>
                </c:pt>
                <c:pt idx="28">
                  <c:v>0.43384600000000001</c:v>
                </c:pt>
                <c:pt idx="29">
                  <c:v>0.38230799999999998</c:v>
                </c:pt>
                <c:pt idx="30">
                  <c:v>0.323077</c:v>
                </c:pt>
                <c:pt idx="31">
                  <c:v>0.274615</c:v>
                </c:pt>
                <c:pt idx="32">
                  <c:v>0.23153799999999999</c:v>
                </c:pt>
                <c:pt idx="33">
                  <c:v>0.20461499999999999</c:v>
                </c:pt>
                <c:pt idx="34">
                  <c:v>0.17230799999999999</c:v>
                </c:pt>
                <c:pt idx="35">
                  <c:v>0.14538499999999999</c:v>
                </c:pt>
                <c:pt idx="36">
                  <c:v>0.123846</c:v>
                </c:pt>
                <c:pt idx="37">
                  <c:v>0.107692</c:v>
                </c:pt>
                <c:pt idx="38">
                  <c:v>9.1538499999999995E-2</c:v>
                </c:pt>
                <c:pt idx="39">
                  <c:v>8.0769199999999999E-2</c:v>
                </c:pt>
              </c:numCache>
            </c:numRef>
          </c:yVal>
          <c:smooth val="0"/>
          <c:extLst>
            <c:ext xmlns:c16="http://schemas.microsoft.com/office/drawing/2014/chart" uri="{C3380CC4-5D6E-409C-BE32-E72D297353CC}">
              <c16:uniqueId val="{00000002-5589-49C7-A86D-10C0B4F77CEB}"/>
            </c:ext>
          </c:extLst>
        </c:ser>
        <c:ser>
          <c:idx val="3"/>
          <c:order val="3"/>
          <c:tx>
            <c:v>Von-Mises</c:v>
          </c:tx>
          <c:spPr>
            <a:ln w="6350" cap="rnd">
              <a:solidFill>
                <a:schemeClr val="accent4"/>
              </a:solidFill>
              <a:round/>
            </a:ln>
            <a:effectLst/>
          </c:spPr>
          <c:marker>
            <c:symbol val="circle"/>
            <c:size val="3"/>
            <c:spPr>
              <a:solidFill>
                <a:schemeClr val="accent4"/>
              </a:solidFill>
              <a:ln w="9525">
                <a:solidFill>
                  <a:schemeClr val="accent4"/>
                </a:solidFill>
              </a:ln>
              <a:effectLst/>
            </c:spPr>
          </c:marker>
          <c:xVal>
            <c:numRef>
              <c:f>'71.2real'!$B$2:$B$41</c:f>
              <c:numCache>
                <c:formatCode>General</c:formatCode>
                <c:ptCount val="40"/>
                <c:pt idx="0">
                  <c:v>7.1430800000000003E-2</c:v>
                </c:pt>
                <c:pt idx="1">
                  <c:v>0.37708599999999998</c:v>
                </c:pt>
                <c:pt idx="2">
                  <c:v>0.72080200000000005</c:v>
                </c:pt>
                <c:pt idx="3">
                  <c:v>0.98785599999999996</c:v>
                </c:pt>
                <c:pt idx="4">
                  <c:v>1.29315</c:v>
                </c:pt>
                <c:pt idx="5">
                  <c:v>1.5981700000000001</c:v>
                </c:pt>
                <c:pt idx="6">
                  <c:v>1.8650500000000001</c:v>
                </c:pt>
                <c:pt idx="7">
                  <c:v>2.1318299999999999</c:v>
                </c:pt>
                <c:pt idx="8">
                  <c:v>2.43668</c:v>
                </c:pt>
                <c:pt idx="9">
                  <c:v>2.8178200000000002</c:v>
                </c:pt>
                <c:pt idx="10">
                  <c:v>3.19896</c:v>
                </c:pt>
                <c:pt idx="11">
                  <c:v>3.61835</c:v>
                </c:pt>
                <c:pt idx="12">
                  <c:v>3.9613399999999999</c:v>
                </c:pt>
                <c:pt idx="13">
                  <c:v>4.34267</c:v>
                </c:pt>
                <c:pt idx="14">
                  <c:v>4.7241799999999996</c:v>
                </c:pt>
                <c:pt idx="15">
                  <c:v>5.1436500000000001</c:v>
                </c:pt>
                <c:pt idx="16">
                  <c:v>5.6397000000000004</c:v>
                </c:pt>
                <c:pt idx="17">
                  <c:v>6.0975000000000001</c:v>
                </c:pt>
                <c:pt idx="18">
                  <c:v>6.8228200000000001</c:v>
                </c:pt>
                <c:pt idx="19">
                  <c:v>7.4718299999999997</c:v>
                </c:pt>
                <c:pt idx="20">
                  <c:v>8.3118599999999994</c:v>
                </c:pt>
                <c:pt idx="21">
                  <c:v>8.8845700000000001</c:v>
                </c:pt>
                <c:pt idx="22">
                  <c:v>9.4573699999999992</c:v>
                </c:pt>
                <c:pt idx="23">
                  <c:v>9.99193</c:v>
                </c:pt>
                <c:pt idx="24">
                  <c:v>10.679399999999999</c:v>
                </c:pt>
                <c:pt idx="25">
                  <c:v>11.4049</c:v>
                </c:pt>
                <c:pt idx="26">
                  <c:v>12.092499999999999</c:v>
                </c:pt>
                <c:pt idx="27">
                  <c:v>12.7037</c:v>
                </c:pt>
                <c:pt idx="28">
                  <c:v>13.3531</c:v>
                </c:pt>
                <c:pt idx="29">
                  <c:v>13.964399999999999</c:v>
                </c:pt>
                <c:pt idx="30">
                  <c:v>14.652200000000001</c:v>
                </c:pt>
                <c:pt idx="31">
                  <c:v>15.340199999999999</c:v>
                </c:pt>
                <c:pt idx="32">
                  <c:v>16.028199999999998</c:v>
                </c:pt>
                <c:pt idx="33">
                  <c:v>16.716200000000001</c:v>
                </c:pt>
                <c:pt idx="34">
                  <c:v>17.251300000000001</c:v>
                </c:pt>
                <c:pt idx="35">
                  <c:v>17.8246</c:v>
                </c:pt>
                <c:pt idx="36">
                  <c:v>18.398</c:v>
                </c:pt>
                <c:pt idx="37">
                  <c:v>19.047899999999998</c:v>
                </c:pt>
                <c:pt idx="38">
                  <c:v>19.506599999999999</c:v>
                </c:pt>
                <c:pt idx="39">
                  <c:v>20.080100000000002</c:v>
                </c:pt>
              </c:numCache>
            </c:numRef>
          </c:xVal>
          <c:yVal>
            <c:numRef>
              <c:f>'71.2real'!$G$2:$G$41</c:f>
              <c:numCache>
                <c:formatCode>General</c:formatCode>
                <c:ptCount val="40"/>
                <c:pt idx="0" formatCode="0.00E+00">
                  <c:v>1.625</c:v>
                </c:pt>
                <c:pt idx="1">
                  <c:v>1.6140000000000001</c:v>
                </c:pt>
                <c:pt idx="2">
                  <c:v>1.58497</c:v>
                </c:pt>
                <c:pt idx="3">
                  <c:v>1.539247</c:v>
                </c:pt>
                <c:pt idx="4">
                  <c:v>1.48</c:v>
                </c:pt>
                <c:pt idx="5">
                  <c:v>1.41623743</c:v>
                </c:pt>
                <c:pt idx="6">
                  <c:v>1.35955</c:v>
                </c:pt>
                <c:pt idx="7">
                  <c:v>1.3027040000000001</c:v>
                </c:pt>
                <c:pt idx="8">
                  <c:v>1.2599</c:v>
                </c:pt>
                <c:pt idx="9">
                  <c:v>1.201201</c:v>
                </c:pt>
                <c:pt idx="10">
                  <c:v>1.1486000000000001</c:v>
                </c:pt>
                <c:pt idx="11">
                  <c:v>1.0997710000000001</c:v>
                </c:pt>
                <c:pt idx="12">
                  <c:v>1.068127</c:v>
                </c:pt>
                <c:pt idx="13">
                  <c:v>1.0229999999999999</c:v>
                </c:pt>
                <c:pt idx="14">
                  <c:v>0.96233100000000005</c:v>
                </c:pt>
                <c:pt idx="15">
                  <c:v>0.91053399999999995</c:v>
                </c:pt>
                <c:pt idx="16">
                  <c:v>0.86338499999999996</c:v>
                </c:pt>
                <c:pt idx="17">
                  <c:v>0.82601999999999998</c:v>
                </c:pt>
                <c:pt idx="18">
                  <c:v>0.78044590000000003</c:v>
                </c:pt>
                <c:pt idx="19">
                  <c:v>0.72602677000000004</c:v>
                </c:pt>
                <c:pt idx="20">
                  <c:v>0.68088700000000002</c:v>
                </c:pt>
                <c:pt idx="21">
                  <c:v>0.63883699999999999</c:v>
                </c:pt>
                <c:pt idx="22">
                  <c:v>0.60219999999999996</c:v>
                </c:pt>
                <c:pt idx="23">
                  <c:v>0.56406400000000001</c:v>
                </c:pt>
                <c:pt idx="24">
                  <c:v>0.51689300000000005</c:v>
                </c:pt>
                <c:pt idx="25">
                  <c:v>0.46970899999999999</c:v>
                </c:pt>
                <c:pt idx="26">
                  <c:v>0.43253200000000003</c:v>
                </c:pt>
                <c:pt idx="27">
                  <c:v>0.39627000000000001</c:v>
                </c:pt>
                <c:pt idx="28">
                  <c:v>0.3735</c:v>
                </c:pt>
                <c:pt idx="29">
                  <c:v>0.33881699999999998</c:v>
                </c:pt>
                <c:pt idx="30">
                  <c:v>0.31045</c:v>
                </c:pt>
                <c:pt idx="31">
                  <c:v>0.28832600000000003</c:v>
                </c:pt>
                <c:pt idx="32">
                  <c:v>0.26057330000000001</c:v>
                </c:pt>
                <c:pt idx="33">
                  <c:v>0.24313399999999999</c:v>
                </c:pt>
                <c:pt idx="34">
                  <c:v>0.23050699999999999</c:v>
                </c:pt>
                <c:pt idx="35">
                  <c:v>0.22046080000000001</c:v>
                </c:pt>
                <c:pt idx="36">
                  <c:v>0.20334099999999999</c:v>
                </c:pt>
                <c:pt idx="37">
                  <c:v>0.189</c:v>
                </c:pt>
                <c:pt idx="38">
                  <c:v>0.18090000000000001</c:v>
                </c:pt>
                <c:pt idx="39">
                  <c:v>0.1789</c:v>
                </c:pt>
              </c:numCache>
            </c:numRef>
          </c:yVal>
          <c:smooth val="0"/>
          <c:extLst>
            <c:ext xmlns:c16="http://schemas.microsoft.com/office/drawing/2014/chart" uri="{C3380CC4-5D6E-409C-BE32-E72D297353CC}">
              <c16:uniqueId val="{00000003-5589-49C7-A86D-10C0B4F77CEB}"/>
            </c:ext>
          </c:extLst>
        </c:ser>
        <c:dLbls>
          <c:showLegendKey val="0"/>
          <c:showVal val="0"/>
          <c:showCatName val="0"/>
          <c:showSerName val="0"/>
          <c:showPercent val="0"/>
          <c:showBubbleSize val="0"/>
        </c:dLbls>
        <c:axId val="-1476504496"/>
        <c:axId val="-1482252848"/>
      </c:scatterChart>
      <c:valAx>
        <c:axId val="-1476504496"/>
        <c:scaling>
          <c:orientation val="minMax"/>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200" b="0" i="0" u="none" strike="noStrike" kern="1200" baseline="0">
                    <a:solidFill>
                      <a:schemeClr val="tx1"/>
                    </a:solidFill>
                    <a:latin typeface="+mn-lt"/>
                    <a:ea typeface="+mn-ea"/>
                    <a:cs typeface="+mn-cs"/>
                  </a:defRPr>
                </a:pPr>
                <a:r>
                  <a:rPr lang="en-US" sz="1200" baseline="0">
                    <a:solidFill>
                      <a:schemeClr val="tx1"/>
                    </a:solidFill>
                  </a:rPr>
                  <a:t>Axial Position (mm)</a:t>
                </a:r>
              </a:p>
            </c:rich>
          </c:tx>
          <c:overlay val="0"/>
          <c:spPr>
            <a:noFill/>
            <a:ln>
              <a:noFill/>
            </a:ln>
            <a:effectLst/>
          </c:spPr>
          <c:txPr>
            <a:bodyPr rot="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482252848"/>
        <c:crosses val="autoZero"/>
        <c:crossBetween val="midCat"/>
      </c:valAx>
      <c:valAx>
        <c:axId val="-1482252848"/>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200" b="0" i="0" u="none" strike="noStrike" kern="1200" baseline="0">
                    <a:solidFill>
                      <a:schemeClr val="tx1"/>
                    </a:solidFill>
                    <a:latin typeface="+mn-lt"/>
                    <a:ea typeface="+mn-ea"/>
                    <a:cs typeface="+mn-cs"/>
                  </a:defRPr>
                </a:pPr>
                <a:r>
                  <a:rPr lang="en-US" sz="1200" baseline="0">
                    <a:solidFill>
                      <a:schemeClr val="tx1"/>
                    </a:solidFill>
                  </a:rPr>
                  <a:t>Radius (mm)</a:t>
                </a:r>
              </a:p>
            </c:rich>
          </c:tx>
          <c:overlay val="0"/>
          <c:spPr>
            <a:noFill/>
            <a:ln>
              <a:noFill/>
            </a:ln>
            <a:effectLst/>
          </c:spPr>
          <c:txPr>
            <a:bodyPr rot="-540000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476504496"/>
        <c:crosses val="autoZero"/>
        <c:crossBetween val="midCat"/>
      </c:valAx>
      <c:spPr>
        <a:noFill/>
        <a:ln>
          <a:noFill/>
        </a:ln>
        <a:effectLst/>
      </c:spPr>
    </c:plotArea>
    <c:legend>
      <c:legendPos val="r"/>
      <c:layout>
        <c:manualLayout>
          <c:xMode val="edge"/>
          <c:yMode val="edge"/>
          <c:x val="0.72308292872166957"/>
          <c:y val="0.16489404102264996"/>
          <c:w val="0.25250483412437186"/>
          <c:h val="0.64744726353650239"/>
        </c:manualLayout>
      </c:layout>
      <c:overlay val="0"/>
      <c:spPr>
        <a:noFill/>
        <a:ln>
          <a:noFill/>
        </a:ln>
        <a:effectLst/>
      </c:spPr>
      <c:txPr>
        <a:bodyPr rot="0" spcFirstLastPara="1" vertOverflow="ellipsis" vert="horz" wrap="square" anchor="ctr" anchorCtr="1"/>
        <a:lstStyle/>
        <a:p>
          <a:pPr>
            <a:defRPr sz="1000" b="0" i="0" u="none" strike="noStrike" kern="1200" baseline="0">
              <a:solidFill>
                <a:schemeClr val="tx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solidFill>
                <a:latin typeface="+mn-lt"/>
                <a:ea typeface="+mn-ea"/>
                <a:cs typeface="+mn-cs"/>
              </a:defRPr>
            </a:pPr>
            <a:r>
              <a:rPr lang="en-US" baseline="0">
                <a:solidFill>
                  <a:schemeClr val="tx1"/>
                </a:solidFill>
              </a:rPr>
              <a:t>Profile(58.4 us)</a:t>
            </a:r>
          </a:p>
        </c:rich>
      </c:tx>
      <c:layout>
        <c:manualLayout>
          <c:xMode val="edge"/>
          <c:yMode val="edge"/>
          <c:x val="0.35523809523809524"/>
          <c:y val="0"/>
        </c:manualLayout>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solidFill>
              <a:latin typeface="+mn-lt"/>
              <a:ea typeface="+mn-ea"/>
              <a:cs typeface="+mn-cs"/>
            </a:defRPr>
          </a:pPr>
          <a:endParaRPr lang="en-US"/>
        </a:p>
      </c:txPr>
    </c:title>
    <c:autoTitleDeleted val="0"/>
    <c:plotArea>
      <c:layout>
        <c:manualLayout>
          <c:layoutTarget val="inner"/>
          <c:xMode val="edge"/>
          <c:yMode val="edge"/>
          <c:x val="0.11714608396109964"/>
          <c:y val="0.11859309564176171"/>
          <c:w val="0.76511290655917064"/>
          <c:h val="0.70148944796534585"/>
        </c:manualLayout>
      </c:layout>
      <c:scatterChart>
        <c:scatterStyle val="lineMarker"/>
        <c:varyColors val="0"/>
        <c:ser>
          <c:idx val="0"/>
          <c:order val="0"/>
          <c:tx>
            <c:v>Experiment</c:v>
          </c:tx>
          <c:spPr>
            <a:ln w="6350" cap="rnd">
              <a:solidFill>
                <a:schemeClr val="accent1"/>
              </a:solidFill>
              <a:round/>
            </a:ln>
            <a:effectLst/>
          </c:spPr>
          <c:marker>
            <c:symbol val="circle"/>
            <c:size val="3"/>
            <c:spPr>
              <a:solidFill>
                <a:schemeClr val="accent1"/>
              </a:solidFill>
              <a:ln w="9525">
                <a:solidFill>
                  <a:schemeClr val="accent1"/>
                </a:solidFill>
              </a:ln>
              <a:effectLst/>
            </c:spPr>
          </c:marker>
          <c:xVal>
            <c:numRef>
              <c:f>'58.4'!$B$2:$B$40</c:f>
              <c:numCache>
                <c:formatCode>General</c:formatCode>
                <c:ptCount val="39"/>
                <c:pt idx="0">
                  <c:v>4.1666700000000001E-2</c:v>
                </c:pt>
                <c:pt idx="1">
                  <c:v>0.25</c:v>
                </c:pt>
                <c:pt idx="2">
                  <c:v>0.5</c:v>
                </c:pt>
                <c:pt idx="3">
                  <c:v>0.70833299999999999</c:v>
                </c:pt>
                <c:pt idx="4">
                  <c:v>1</c:v>
                </c:pt>
                <c:pt idx="5">
                  <c:v>1.2916700000000001</c:v>
                </c:pt>
                <c:pt idx="6">
                  <c:v>1.5</c:v>
                </c:pt>
                <c:pt idx="7">
                  <c:v>1.7083299999999999</c:v>
                </c:pt>
                <c:pt idx="8">
                  <c:v>1.9583299999999999</c:v>
                </c:pt>
                <c:pt idx="9">
                  <c:v>2.2083300000000001</c:v>
                </c:pt>
                <c:pt idx="10">
                  <c:v>2.4583300000000001</c:v>
                </c:pt>
                <c:pt idx="11">
                  <c:v>2.75</c:v>
                </c:pt>
                <c:pt idx="12">
                  <c:v>2.9583300000000001</c:v>
                </c:pt>
                <c:pt idx="13">
                  <c:v>3.25</c:v>
                </c:pt>
                <c:pt idx="14">
                  <c:v>3.5416699999999999</c:v>
                </c:pt>
                <c:pt idx="15">
                  <c:v>3.8333300000000001</c:v>
                </c:pt>
                <c:pt idx="16">
                  <c:v>4.1666699999999999</c:v>
                </c:pt>
                <c:pt idx="17">
                  <c:v>4.5833300000000001</c:v>
                </c:pt>
                <c:pt idx="18">
                  <c:v>4.9583300000000001</c:v>
                </c:pt>
                <c:pt idx="19">
                  <c:v>5.375</c:v>
                </c:pt>
                <c:pt idx="20">
                  <c:v>5.9583300000000001</c:v>
                </c:pt>
                <c:pt idx="21">
                  <c:v>6.5416699999999999</c:v>
                </c:pt>
                <c:pt idx="22">
                  <c:v>7.2916699999999999</c:v>
                </c:pt>
                <c:pt idx="23">
                  <c:v>8.0416699999999999</c:v>
                </c:pt>
                <c:pt idx="24">
                  <c:v>8.7916699999999999</c:v>
                </c:pt>
                <c:pt idx="25">
                  <c:v>9.5</c:v>
                </c:pt>
                <c:pt idx="26">
                  <c:v>10.041700000000001</c:v>
                </c:pt>
                <c:pt idx="27">
                  <c:v>10.583299999999999</c:v>
                </c:pt>
                <c:pt idx="28">
                  <c:v>11.041700000000001</c:v>
                </c:pt>
                <c:pt idx="29">
                  <c:v>11.833299999999999</c:v>
                </c:pt>
                <c:pt idx="30">
                  <c:v>12.791700000000001</c:v>
                </c:pt>
                <c:pt idx="31">
                  <c:v>13.666700000000001</c:v>
                </c:pt>
                <c:pt idx="32">
                  <c:v>14.416700000000001</c:v>
                </c:pt>
                <c:pt idx="33">
                  <c:v>15.166700000000001</c:v>
                </c:pt>
                <c:pt idx="34">
                  <c:v>15.958299999999999</c:v>
                </c:pt>
                <c:pt idx="35">
                  <c:v>16.75</c:v>
                </c:pt>
                <c:pt idx="36">
                  <c:v>17.625</c:v>
                </c:pt>
                <c:pt idx="37">
                  <c:v>18.375</c:v>
                </c:pt>
                <c:pt idx="38">
                  <c:v>19.166699999999999</c:v>
                </c:pt>
              </c:numCache>
            </c:numRef>
          </c:xVal>
          <c:yVal>
            <c:numRef>
              <c:f>'58.4'!$F$2:$F$40</c:f>
              <c:numCache>
                <c:formatCode>General</c:formatCode>
                <c:ptCount val="39"/>
                <c:pt idx="0">
                  <c:v>2.2925300000000002</c:v>
                </c:pt>
                <c:pt idx="1">
                  <c:v>2.2776800000000001</c:v>
                </c:pt>
                <c:pt idx="2">
                  <c:v>2.2553700000000001</c:v>
                </c:pt>
                <c:pt idx="3">
                  <c:v>2.2255699999999998</c:v>
                </c:pt>
                <c:pt idx="4">
                  <c:v>2.1808800000000002</c:v>
                </c:pt>
                <c:pt idx="5">
                  <c:v>2.13618</c:v>
                </c:pt>
                <c:pt idx="6">
                  <c:v>2.08399</c:v>
                </c:pt>
                <c:pt idx="7">
                  <c:v>2.0392600000000001</c:v>
                </c:pt>
                <c:pt idx="8">
                  <c:v>1.98708</c:v>
                </c:pt>
                <c:pt idx="9">
                  <c:v>1.9349000000000001</c:v>
                </c:pt>
                <c:pt idx="10">
                  <c:v>1.8752500000000001</c:v>
                </c:pt>
                <c:pt idx="11">
                  <c:v>1.8081499999999999</c:v>
                </c:pt>
                <c:pt idx="12">
                  <c:v>1.7484900000000001</c:v>
                </c:pt>
                <c:pt idx="13">
                  <c:v>1.68886</c:v>
                </c:pt>
                <c:pt idx="14">
                  <c:v>1.6217600000000001</c:v>
                </c:pt>
                <c:pt idx="15">
                  <c:v>1.56213</c:v>
                </c:pt>
                <c:pt idx="16">
                  <c:v>1.48011</c:v>
                </c:pt>
                <c:pt idx="17">
                  <c:v>1.4055899999999999</c:v>
                </c:pt>
                <c:pt idx="18">
                  <c:v>1.3310599999999999</c:v>
                </c:pt>
                <c:pt idx="19">
                  <c:v>1.25654</c:v>
                </c:pt>
                <c:pt idx="20">
                  <c:v>1.15968</c:v>
                </c:pt>
                <c:pt idx="21">
                  <c:v>1.0628200000000001</c:v>
                </c:pt>
                <c:pt idx="22">
                  <c:v>0.95855100000000004</c:v>
                </c:pt>
                <c:pt idx="23">
                  <c:v>0.87668800000000002</c:v>
                </c:pt>
                <c:pt idx="24">
                  <c:v>0.77242299999999997</c:v>
                </c:pt>
                <c:pt idx="25">
                  <c:v>0.70548</c:v>
                </c:pt>
                <c:pt idx="26">
                  <c:v>0.64594200000000002</c:v>
                </c:pt>
                <c:pt idx="27">
                  <c:v>0.59387100000000004</c:v>
                </c:pt>
                <c:pt idx="28">
                  <c:v>0.54923699999999998</c:v>
                </c:pt>
                <c:pt idx="29">
                  <c:v>0.482325</c:v>
                </c:pt>
                <c:pt idx="30">
                  <c:v>0.40800700000000001</c:v>
                </c:pt>
                <c:pt idx="31">
                  <c:v>0.34859400000000001</c:v>
                </c:pt>
                <c:pt idx="32">
                  <c:v>0.30406899999999998</c:v>
                </c:pt>
                <c:pt idx="33">
                  <c:v>0.274478</c:v>
                </c:pt>
                <c:pt idx="34">
                  <c:v>0.24490400000000001</c:v>
                </c:pt>
                <c:pt idx="35">
                  <c:v>0.23532900000000001</c:v>
                </c:pt>
                <c:pt idx="36">
                  <c:v>0.220721</c:v>
                </c:pt>
                <c:pt idx="37">
                  <c:v>0.21</c:v>
                </c:pt>
                <c:pt idx="38">
                  <c:v>0.21</c:v>
                </c:pt>
              </c:numCache>
            </c:numRef>
          </c:yVal>
          <c:smooth val="0"/>
          <c:extLst>
            <c:ext xmlns:c16="http://schemas.microsoft.com/office/drawing/2014/chart" uri="{C3380CC4-5D6E-409C-BE32-E72D297353CC}">
              <c16:uniqueId val="{00000000-70BC-48D1-B6F3-6FAEA2A36324}"/>
            </c:ext>
          </c:extLst>
        </c:ser>
        <c:ser>
          <c:idx val="1"/>
          <c:order val="1"/>
          <c:tx>
            <c:v>New model ( Vumat )</c:v>
          </c:tx>
          <c:spPr>
            <a:ln w="6350" cap="rnd">
              <a:solidFill>
                <a:schemeClr val="accent2"/>
              </a:solidFill>
              <a:round/>
            </a:ln>
            <a:effectLst/>
          </c:spPr>
          <c:marker>
            <c:symbol val="circle"/>
            <c:size val="3"/>
            <c:spPr>
              <a:solidFill>
                <a:schemeClr val="accent2"/>
              </a:solidFill>
              <a:ln w="9525">
                <a:solidFill>
                  <a:schemeClr val="accent2"/>
                </a:solidFill>
              </a:ln>
              <a:effectLst/>
            </c:spPr>
          </c:marker>
          <c:xVal>
            <c:numRef>
              <c:f>'58.4'!$B$2:$B$40</c:f>
              <c:numCache>
                <c:formatCode>General</c:formatCode>
                <c:ptCount val="39"/>
                <c:pt idx="0">
                  <c:v>4.1666700000000001E-2</c:v>
                </c:pt>
                <c:pt idx="1">
                  <c:v>0.25</c:v>
                </c:pt>
                <c:pt idx="2">
                  <c:v>0.5</c:v>
                </c:pt>
                <c:pt idx="3">
                  <c:v>0.70833299999999999</c:v>
                </c:pt>
                <c:pt idx="4">
                  <c:v>1</c:v>
                </c:pt>
                <c:pt idx="5">
                  <c:v>1.2916700000000001</c:v>
                </c:pt>
                <c:pt idx="6">
                  <c:v>1.5</c:v>
                </c:pt>
                <c:pt idx="7">
                  <c:v>1.7083299999999999</c:v>
                </c:pt>
                <c:pt idx="8">
                  <c:v>1.9583299999999999</c:v>
                </c:pt>
                <c:pt idx="9">
                  <c:v>2.2083300000000001</c:v>
                </c:pt>
                <c:pt idx="10">
                  <c:v>2.4583300000000001</c:v>
                </c:pt>
                <c:pt idx="11">
                  <c:v>2.75</c:v>
                </c:pt>
                <c:pt idx="12">
                  <c:v>2.9583300000000001</c:v>
                </c:pt>
                <c:pt idx="13">
                  <c:v>3.25</c:v>
                </c:pt>
                <c:pt idx="14">
                  <c:v>3.5416699999999999</c:v>
                </c:pt>
                <c:pt idx="15">
                  <c:v>3.8333300000000001</c:v>
                </c:pt>
                <c:pt idx="16">
                  <c:v>4.1666699999999999</c:v>
                </c:pt>
                <c:pt idx="17">
                  <c:v>4.5833300000000001</c:v>
                </c:pt>
                <c:pt idx="18">
                  <c:v>4.9583300000000001</c:v>
                </c:pt>
                <c:pt idx="19">
                  <c:v>5.375</c:v>
                </c:pt>
                <c:pt idx="20">
                  <c:v>5.9583300000000001</c:v>
                </c:pt>
                <c:pt idx="21">
                  <c:v>6.5416699999999999</c:v>
                </c:pt>
                <c:pt idx="22">
                  <c:v>7.2916699999999999</c:v>
                </c:pt>
                <c:pt idx="23">
                  <c:v>8.0416699999999999</c:v>
                </c:pt>
                <c:pt idx="24">
                  <c:v>8.7916699999999999</c:v>
                </c:pt>
                <c:pt idx="25">
                  <c:v>9.5</c:v>
                </c:pt>
                <c:pt idx="26">
                  <c:v>10.041700000000001</c:v>
                </c:pt>
                <c:pt idx="27">
                  <c:v>10.583299999999999</c:v>
                </c:pt>
                <c:pt idx="28">
                  <c:v>11.041700000000001</c:v>
                </c:pt>
                <c:pt idx="29">
                  <c:v>11.833299999999999</c:v>
                </c:pt>
                <c:pt idx="30">
                  <c:v>12.791700000000001</c:v>
                </c:pt>
                <c:pt idx="31">
                  <c:v>13.666700000000001</c:v>
                </c:pt>
                <c:pt idx="32">
                  <c:v>14.416700000000001</c:v>
                </c:pt>
                <c:pt idx="33">
                  <c:v>15.166700000000001</c:v>
                </c:pt>
                <c:pt idx="34">
                  <c:v>15.958299999999999</c:v>
                </c:pt>
                <c:pt idx="35">
                  <c:v>16.75</c:v>
                </c:pt>
                <c:pt idx="36">
                  <c:v>17.625</c:v>
                </c:pt>
                <c:pt idx="37">
                  <c:v>18.375</c:v>
                </c:pt>
                <c:pt idx="38">
                  <c:v>19.166699999999999</c:v>
                </c:pt>
              </c:numCache>
            </c:numRef>
          </c:xVal>
          <c:yVal>
            <c:numRef>
              <c:f>'58.4'!$I$2:$I$40</c:f>
              <c:numCache>
                <c:formatCode>General</c:formatCode>
                <c:ptCount val="39"/>
                <c:pt idx="0">
                  <c:v>2.1</c:v>
                </c:pt>
                <c:pt idx="1">
                  <c:v>2.0798100000000002</c:v>
                </c:pt>
                <c:pt idx="2">
                  <c:v>2.0596199999999998</c:v>
                </c:pt>
                <c:pt idx="3">
                  <c:v>2.0394199999999998</c:v>
                </c:pt>
                <c:pt idx="4">
                  <c:v>2.0125000000000002</c:v>
                </c:pt>
                <c:pt idx="5">
                  <c:v>1.9855799999999999</c:v>
                </c:pt>
                <c:pt idx="6">
                  <c:v>1.95865</c:v>
                </c:pt>
                <c:pt idx="7">
                  <c:v>1.9317299999999999</c:v>
                </c:pt>
                <c:pt idx="8">
                  <c:v>1.9048099999999999</c:v>
                </c:pt>
                <c:pt idx="9">
                  <c:v>1.8711500000000001</c:v>
                </c:pt>
                <c:pt idx="10">
                  <c:v>1.8240400000000001</c:v>
                </c:pt>
                <c:pt idx="11">
                  <c:v>1.7769200000000001</c:v>
                </c:pt>
                <c:pt idx="12">
                  <c:v>1.71635</c:v>
                </c:pt>
                <c:pt idx="13">
                  <c:v>1.6625000000000001</c:v>
                </c:pt>
                <c:pt idx="14">
                  <c:v>1.6086499999999999</c:v>
                </c:pt>
                <c:pt idx="15">
                  <c:v>1.5480799999999999</c:v>
                </c:pt>
                <c:pt idx="16">
                  <c:v>1.4807699999999999</c:v>
                </c:pt>
                <c:pt idx="17">
                  <c:v>1.4201900000000001</c:v>
                </c:pt>
                <c:pt idx="18">
                  <c:v>1.3326899999999999</c:v>
                </c:pt>
                <c:pt idx="19">
                  <c:v>1.2653799999999999</c:v>
                </c:pt>
                <c:pt idx="20">
                  <c:v>1.1713499999999999</c:v>
                </c:pt>
                <c:pt idx="21">
                  <c:v>1.0730999999999999</c:v>
                </c:pt>
                <c:pt idx="22">
                  <c:v>0.97980999999999996</c:v>
                </c:pt>
                <c:pt idx="23">
                  <c:v>0.86576900000000001</c:v>
                </c:pt>
                <c:pt idx="24">
                  <c:v>0.80846200000000001</c:v>
                </c:pt>
                <c:pt idx="25">
                  <c:v>0.74299999999999999</c:v>
                </c:pt>
                <c:pt idx="26">
                  <c:v>0.69115000000000004</c:v>
                </c:pt>
                <c:pt idx="27">
                  <c:v>0.64300000000000002</c:v>
                </c:pt>
                <c:pt idx="28">
                  <c:v>0.60196150000000004</c:v>
                </c:pt>
                <c:pt idx="29">
                  <c:v>0.54576899999999995</c:v>
                </c:pt>
                <c:pt idx="30">
                  <c:v>0.46553850000000002</c:v>
                </c:pt>
                <c:pt idx="31">
                  <c:v>0.42017310000000002</c:v>
                </c:pt>
                <c:pt idx="32">
                  <c:v>0.38113459999999999</c:v>
                </c:pt>
                <c:pt idx="33">
                  <c:v>0.34231</c:v>
                </c:pt>
                <c:pt idx="34">
                  <c:v>0.320577</c:v>
                </c:pt>
                <c:pt idx="35">
                  <c:v>0.306923</c:v>
                </c:pt>
                <c:pt idx="36">
                  <c:v>0.28999999999999998</c:v>
                </c:pt>
                <c:pt idx="37">
                  <c:v>0.28000000000000003</c:v>
                </c:pt>
                <c:pt idx="38">
                  <c:v>0.27</c:v>
                </c:pt>
              </c:numCache>
            </c:numRef>
          </c:yVal>
          <c:smooth val="0"/>
          <c:extLst>
            <c:ext xmlns:c16="http://schemas.microsoft.com/office/drawing/2014/chart" uri="{C3380CC4-5D6E-409C-BE32-E72D297353CC}">
              <c16:uniqueId val="{00000001-70BC-48D1-B6F3-6FAEA2A36324}"/>
            </c:ext>
          </c:extLst>
        </c:ser>
        <c:ser>
          <c:idx val="2"/>
          <c:order val="2"/>
          <c:tx>
            <c:v>Johnson - Cook</c:v>
          </c:tx>
          <c:spPr>
            <a:ln w="3175" cap="rnd">
              <a:solidFill>
                <a:schemeClr val="accent3"/>
              </a:solidFill>
              <a:round/>
            </a:ln>
            <a:effectLst/>
          </c:spPr>
          <c:marker>
            <c:symbol val="circle"/>
            <c:size val="3"/>
            <c:spPr>
              <a:solidFill>
                <a:schemeClr val="accent3"/>
              </a:solidFill>
              <a:ln w="9525">
                <a:solidFill>
                  <a:schemeClr val="accent3"/>
                </a:solidFill>
              </a:ln>
              <a:effectLst/>
            </c:spPr>
          </c:marker>
          <c:xVal>
            <c:numRef>
              <c:f>'58.4'!$B$2:$B$40</c:f>
              <c:numCache>
                <c:formatCode>General</c:formatCode>
                <c:ptCount val="39"/>
                <c:pt idx="0">
                  <c:v>4.1666700000000001E-2</c:v>
                </c:pt>
                <c:pt idx="1">
                  <c:v>0.25</c:v>
                </c:pt>
                <c:pt idx="2">
                  <c:v>0.5</c:v>
                </c:pt>
                <c:pt idx="3">
                  <c:v>0.70833299999999999</c:v>
                </c:pt>
                <c:pt idx="4">
                  <c:v>1</c:v>
                </c:pt>
                <c:pt idx="5">
                  <c:v>1.2916700000000001</c:v>
                </c:pt>
                <c:pt idx="6">
                  <c:v>1.5</c:v>
                </c:pt>
                <c:pt idx="7">
                  <c:v>1.7083299999999999</c:v>
                </c:pt>
                <c:pt idx="8">
                  <c:v>1.9583299999999999</c:v>
                </c:pt>
                <c:pt idx="9">
                  <c:v>2.2083300000000001</c:v>
                </c:pt>
                <c:pt idx="10">
                  <c:v>2.4583300000000001</c:v>
                </c:pt>
                <c:pt idx="11">
                  <c:v>2.75</c:v>
                </c:pt>
                <c:pt idx="12">
                  <c:v>2.9583300000000001</c:v>
                </c:pt>
                <c:pt idx="13">
                  <c:v>3.25</c:v>
                </c:pt>
                <c:pt idx="14">
                  <c:v>3.5416699999999999</c:v>
                </c:pt>
                <c:pt idx="15">
                  <c:v>3.8333300000000001</c:v>
                </c:pt>
                <c:pt idx="16">
                  <c:v>4.1666699999999999</c:v>
                </c:pt>
                <c:pt idx="17">
                  <c:v>4.5833300000000001</c:v>
                </c:pt>
                <c:pt idx="18">
                  <c:v>4.9583300000000001</c:v>
                </c:pt>
                <c:pt idx="19">
                  <c:v>5.375</c:v>
                </c:pt>
                <c:pt idx="20">
                  <c:v>5.9583300000000001</c:v>
                </c:pt>
                <c:pt idx="21">
                  <c:v>6.5416699999999999</c:v>
                </c:pt>
                <c:pt idx="22">
                  <c:v>7.2916699999999999</c:v>
                </c:pt>
                <c:pt idx="23">
                  <c:v>8.0416699999999999</c:v>
                </c:pt>
                <c:pt idx="24">
                  <c:v>8.7916699999999999</c:v>
                </c:pt>
                <c:pt idx="25">
                  <c:v>9.5</c:v>
                </c:pt>
                <c:pt idx="26">
                  <c:v>10.041700000000001</c:v>
                </c:pt>
                <c:pt idx="27">
                  <c:v>10.583299999999999</c:v>
                </c:pt>
                <c:pt idx="28">
                  <c:v>11.041700000000001</c:v>
                </c:pt>
                <c:pt idx="29">
                  <c:v>11.833299999999999</c:v>
                </c:pt>
                <c:pt idx="30">
                  <c:v>12.791700000000001</c:v>
                </c:pt>
                <c:pt idx="31">
                  <c:v>13.666700000000001</c:v>
                </c:pt>
                <c:pt idx="32">
                  <c:v>14.416700000000001</c:v>
                </c:pt>
                <c:pt idx="33">
                  <c:v>15.166700000000001</c:v>
                </c:pt>
                <c:pt idx="34">
                  <c:v>15.958299999999999</c:v>
                </c:pt>
                <c:pt idx="35">
                  <c:v>16.75</c:v>
                </c:pt>
                <c:pt idx="36">
                  <c:v>17.625</c:v>
                </c:pt>
                <c:pt idx="37">
                  <c:v>18.375</c:v>
                </c:pt>
                <c:pt idx="38">
                  <c:v>19.166699999999999</c:v>
                </c:pt>
              </c:numCache>
            </c:numRef>
          </c:xVal>
          <c:yVal>
            <c:numRef>
              <c:f>'58.4'!$C$2:$C$40</c:f>
              <c:numCache>
                <c:formatCode>General</c:formatCode>
                <c:ptCount val="39"/>
                <c:pt idx="0">
                  <c:v>1.72</c:v>
                </c:pt>
                <c:pt idx="1">
                  <c:v>1.7144699999999999</c:v>
                </c:pt>
                <c:pt idx="2">
                  <c:v>1.6978800000000001</c:v>
                </c:pt>
                <c:pt idx="3">
                  <c:v>1.6857599999999999</c:v>
                </c:pt>
                <c:pt idx="4">
                  <c:v>1.6536299999999999</c:v>
                </c:pt>
                <c:pt idx="5">
                  <c:v>1.6204499999999999</c:v>
                </c:pt>
                <c:pt idx="6">
                  <c:v>1.58727</c:v>
                </c:pt>
                <c:pt idx="7">
                  <c:v>1.5430200000000001</c:v>
                </c:pt>
                <c:pt idx="8">
                  <c:v>1.49878</c:v>
                </c:pt>
                <c:pt idx="9">
                  <c:v>1.4545300000000001</c:v>
                </c:pt>
                <c:pt idx="10">
                  <c:v>1.4158200000000001</c:v>
                </c:pt>
                <c:pt idx="11">
                  <c:v>1.3726400000000001</c:v>
                </c:pt>
                <c:pt idx="12">
                  <c:v>1.34945</c:v>
                </c:pt>
                <c:pt idx="13">
                  <c:v>1.30627</c:v>
                </c:pt>
                <c:pt idx="14">
                  <c:v>1.2686200000000001</c:v>
                </c:pt>
                <c:pt idx="15">
                  <c:v>1.2399</c:v>
                </c:pt>
                <c:pt idx="16">
                  <c:v>1.190566</c:v>
                </c:pt>
                <c:pt idx="17">
                  <c:v>1.135248</c:v>
                </c:pt>
                <c:pt idx="18">
                  <c:v>1.0929</c:v>
                </c:pt>
                <c:pt idx="19">
                  <c:v>1.0461100000000001</c:v>
                </c:pt>
                <c:pt idx="20">
                  <c:v>0.98</c:v>
                </c:pt>
                <c:pt idx="21">
                  <c:v>0.92</c:v>
                </c:pt>
                <c:pt idx="22">
                  <c:v>0.86</c:v>
                </c:pt>
                <c:pt idx="23">
                  <c:v>0.79</c:v>
                </c:pt>
                <c:pt idx="24">
                  <c:v>0.73009999999999997</c:v>
                </c:pt>
                <c:pt idx="25">
                  <c:v>0.69199999999999995</c:v>
                </c:pt>
                <c:pt idx="26">
                  <c:v>0.63249999999999995</c:v>
                </c:pt>
                <c:pt idx="27">
                  <c:v>0.58199999999999996</c:v>
                </c:pt>
                <c:pt idx="28">
                  <c:v>0.55200000000000005</c:v>
                </c:pt>
                <c:pt idx="29">
                  <c:v>0.48520000000000002</c:v>
                </c:pt>
                <c:pt idx="30">
                  <c:v>0.436</c:v>
                </c:pt>
                <c:pt idx="31">
                  <c:v>0.38200000000000001</c:v>
                </c:pt>
                <c:pt idx="32">
                  <c:v>0.33981990000000001</c:v>
                </c:pt>
                <c:pt idx="33">
                  <c:v>0.30486000000000002</c:v>
                </c:pt>
                <c:pt idx="34">
                  <c:v>0.265241</c:v>
                </c:pt>
                <c:pt idx="35">
                  <c:v>0.23993600000000001</c:v>
                </c:pt>
                <c:pt idx="36">
                  <c:v>0.221222</c:v>
                </c:pt>
                <c:pt idx="37">
                  <c:v>0.19356899999999999</c:v>
                </c:pt>
                <c:pt idx="38">
                  <c:v>0.185916</c:v>
                </c:pt>
              </c:numCache>
            </c:numRef>
          </c:yVal>
          <c:smooth val="0"/>
          <c:extLst>
            <c:ext xmlns:c16="http://schemas.microsoft.com/office/drawing/2014/chart" uri="{C3380CC4-5D6E-409C-BE32-E72D297353CC}">
              <c16:uniqueId val="{00000002-70BC-48D1-B6F3-6FAEA2A36324}"/>
            </c:ext>
          </c:extLst>
        </c:ser>
        <c:ser>
          <c:idx val="3"/>
          <c:order val="3"/>
          <c:tx>
            <c:v>Von-Mises</c:v>
          </c:tx>
          <c:spPr>
            <a:ln w="3175" cap="rnd">
              <a:solidFill>
                <a:schemeClr val="accent4"/>
              </a:solidFill>
              <a:round/>
            </a:ln>
            <a:effectLst/>
          </c:spPr>
          <c:marker>
            <c:symbol val="circle"/>
            <c:size val="3"/>
            <c:spPr>
              <a:solidFill>
                <a:schemeClr val="accent4"/>
              </a:solidFill>
              <a:ln w="9525">
                <a:solidFill>
                  <a:schemeClr val="accent4"/>
                </a:solidFill>
              </a:ln>
              <a:effectLst/>
            </c:spPr>
          </c:marker>
          <c:xVal>
            <c:numRef>
              <c:f>'58.4'!$B$2:$B$40</c:f>
              <c:numCache>
                <c:formatCode>General</c:formatCode>
                <c:ptCount val="39"/>
                <c:pt idx="0">
                  <c:v>4.1666700000000001E-2</c:v>
                </c:pt>
                <c:pt idx="1">
                  <c:v>0.25</c:v>
                </c:pt>
                <c:pt idx="2">
                  <c:v>0.5</c:v>
                </c:pt>
                <c:pt idx="3">
                  <c:v>0.70833299999999999</c:v>
                </c:pt>
                <c:pt idx="4">
                  <c:v>1</c:v>
                </c:pt>
                <c:pt idx="5">
                  <c:v>1.2916700000000001</c:v>
                </c:pt>
                <c:pt idx="6">
                  <c:v>1.5</c:v>
                </c:pt>
                <c:pt idx="7">
                  <c:v>1.7083299999999999</c:v>
                </c:pt>
                <c:pt idx="8">
                  <c:v>1.9583299999999999</c:v>
                </c:pt>
                <c:pt idx="9">
                  <c:v>2.2083300000000001</c:v>
                </c:pt>
                <c:pt idx="10">
                  <c:v>2.4583300000000001</c:v>
                </c:pt>
                <c:pt idx="11">
                  <c:v>2.75</c:v>
                </c:pt>
                <c:pt idx="12">
                  <c:v>2.9583300000000001</c:v>
                </c:pt>
                <c:pt idx="13">
                  <c:v>3.25</c:v>
                </c:pt>
                <c:pt idx="14">
                  <c:v>3.5416699999999999</c:v>
                </c:pt>
                <c:pt idx="15">
                  <c:v>3.8333300000000001</c:v>
                </c:pt>
                <c:pt idx="16">
                  <c:v>4.1666699999999999</c:v>
                </c:pt>
                <c:pt idx="17">
                  <c:v>4.5833300000000001</c:v>
                </c:pt>
                <c:pt idx="18">
                  <c:v>4.9583300000000001</c:v>
                </c:pt>
                <c:pt idx="19">
                  <c:v>5.375</c:v>
                </c:pt>
                <c:pt idx="20">
                  <c:v>5.9583300000000001</c:v>
                </c:pt>
                <c:pt idx="21">
                  <c:v>6.5416699999999999</c:v>
                </c:pt>
                <c:pt idx="22">
                  <c:v>7.2916699999999999</c:v>
                </c:pt>
                <c:pt idx="23">
                  <c:v>8.0416699999999999</c:v>
                </c:pt>
                <c:pt idx="24">
                  <c:v>8.7916699999999999</c:v>
                </c:pt>
                <c:pt idx="25">
                  <c:v>9.5</c:v>
                </c:pt>
                <c:pt idx="26">
                  <c:v>10.041700000000001</c:v>
                </c:pt>
                <c:pt idx="27">
                  <c:v>10.583299999999999</c:v>
                </c:pt>
                <c:pt idx="28">
                  <c:v>11.041700000000001</c:v>
                </c:pt>
                <c:pt idx="29">
                  <c:v>11.833299999999999</c:v>
                </c:pt>
                <c:pt idx="30">
                  <c:v>12.791700000000001</c:v>
                </c:pt>
                <c:pt idx="31">
                  <c:v>13.666700000000001</c:v>
                </c:pt>
                <c:pt idx="32">
                  <c:v>14.416700000000001</c:v>
                </c:pt>
                <c:pt idx="33">
                  <c:v>15.166700000000001</c:v>
                </c:pt>
                <c:pt idx="34">
                  <c:v>15.958299999999999</c:v>
                </c:pt>
                <c:pt idx="35">
                  <c:v>16.75</c:v>
                </c:pt>
                <c:pt idx="36">
                  <c:v>17.625</c:v>
                </c:pt>
                <c:pt idx="37">
                  <c:v>18.375</c:v>
                </c:pt>
                <c:pt idx="38">
                  <c:v>19.166699999999999</c:v>
                </c:pt>
              </c:numCache>
            </c:numRef>
          </c:xVal>
          <c:yVal>
            <c:numRef>
              <c:f>'58.4'!$N$2:$N$40</c:f>
              <c:numCache>
                <c:formatCode>General</c:formatCode>
                <c:ptCount val="39"/>
                <c:pt idx="0">
                  <c:v>1.56</c:v>
                </c:pt>
                <c:pt idx="1">
                  <c:v>1.5499590000000001</c:v>
                </c:pt>
                <c:pt idx="2">
                  <c:v>1.5263880000000001</c:v>
                </c:pt>
                <c:pt idx="3">
                  <c:v>1.504327</c:v>
                </c:pt>
                <c:pt idx="4">
                  <c:v>1.4828699999999999</c:v>
                </c:pt>
                <c:pt idx="5">
                  <c:v>1.4573700000000001</c:v>
                </c:pt>
                <c:pt idx="6">
                  <c:v>1.4201870000000001</c:v>
                </c:pt>
                <c:pt idx="7">
                  <c:v>1.3961060000000001</c:v>
                </c:pt>
                <c:pt idx="8">
                  <c:v>1.360026</c:v>
                </c:pt>
                <c:pt idx="9">
                  <c:v>1.3269249999999999</c:v>
                </c:pt>
                <c:pt idx="10">
                  <c:v>1.2954000000000001</c:v>
                </c:pt>
                <c:pt idx="11">
                  <c:v>1.2429300000000001</c:v>
                </c:pt>
                <c:pt idx="12">
                  <c:v>1.2074199999999999</c:v>
                </c:pt>
                <c:pt idx="13">
                  <c:v>1.1686810000000001</c:v>
                </c:pt>
                <c:pt idx="14">
                  <c:v>1.130315</c:v>
                </c:pt>
                <c:pt idx="15">
                  <c:v>1.0962000000000001</c:v>
                </c:pt>
                <c:pt idx="16">
                  <c:v>1.05579</c:v>
                </c:pt>
                <c:pt idx="17">
                  <c:v>1.0250538</c:v>
                </c:pt>
                <c:pt idx="18">
                  <c:v>0.98089999999999999</c:v>
                </c:pt>
                <c:pt idx="19">
                  <c:v>0.95</c:v>
                </c:pt>
                <c:pt idx="20">
                  <c:v>0.89003520000000003</c:v>
                </c:pt>
                <c:pt idx="21">
                  <c:v>0.83838299999999999</c:v>
                </c:pt>
                <c:pt idx="22">
                  <c:v>0.78076599999999996</c:v>
                </c:pt>
                <c:pt idx="23">
                  <c:v>0.72055199999999997</c:v>
                </c:pt>
                <c:pt idx="24">
                  <c:v>0.67586000000000002</c:v>
                </c:pt>
                <c:pt idx="25">
                  <c:v>0.618143</c:v>
                </c:pt>
                <c:pt idx="26">
                  <c:v>0.56594199999999995</c:v>
                </c:pt>
                <c:pt idx="27">
                  <c:v>0.53387099999999998</c:v>
                </c:pt>
                <c:pt idx="28">
                  <c:v>0.50923700000000005</c:v>
                </c:pt>
                <c:pt idx="29">
                  <c:v>0.45232499999999998</c:v>
                </c:pt>
                <c:pt idx="30">
                  <c:v>0.38800699999999999</c:v>
                </c:pt>
                <c:pt idx="31">
                  <c:v>0.34859400000000001</c:v>
                </c:pt>
                <c:pt idx="32">
                  <c:v>0.30406899999999998</c:v>
                </c:pt>
                <c:pt idx="33">
                  <c:v>0.274478</c:v>
                </c:pt>
                <c:pt idx="34">
                  <c:v>0.24490400000000001</c:v>
                </c:pt>
                <c:pt idx="35">
                  <c:v>0.23532900000000001</c:v>
                </c:pt>
                <c:pt idx="36">
                  <c:v>0.220721</c:v>
                </c:pt>
                <c:pt idx="37">
                  <c:v>0.21</c:v>
                </c:pt>
                <c:pt idx="38">
                  <c:v>0.21</c:v>
                </c:pt>
              </c:numCache>
            </c:numRef>
          </c:yVal>
          <c:smooth val="0"/>
          <c:extLst>
            <c:ext xmlns:c16="http://schemas.microsoft.com/office/drawing/2014/chart" uri="{C3380CC4-5D6E-409C-BE32-E72D297353CC}">
              <c16:uniqueId val="{00000003-70BC-48D1-B6F3-6FAEA2A36324}"/>
            </c:ext>
          </c:extLst>
        </c:ser>
        <c:dLbls>
          <c:showLegendKey val="0"/>
          <c:showVal val="0"/>
          <c:showCatName val="0"/>
          <c:showSerName val="0"/>
          <c:showPercent val="0"/>
          <c:showBubbleSize val="0"/>
        </c:dLbls>
        <c:axId val="-1482252304"/>
        <c:axId val="-1482254480"/>
      </c:scatterChart>
      <c:valAx>
        <c:axId val="-1482252304"/>
        <c:scaling>
          <c:orientation val="minMax"/>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200" b="0" i="0" u="none" strike="noStrike" kern="1200" baseline="0">
                    <a:solidFill>
                      <a:schemeClr val="tx1"/>
                    </a:solidFill>
                    <a:latin typeface="+mn-lt"/>
                    <a:ea typeface="+mn-ea"/>
                    <a:cs typeface="+mn-cs"/>
                  </a:defRPr>
                </a:pPr>
                <a:r>
                  <a:rPr lang="en-US" sz="1200" baseline="0">
                    <a:solidFill>
                      <a:schemeClr val="tx1"/>
                    </a:solidFill>
                  </a:rPr>
                  <a:t>Axial Position (mm)</a:t>
                </a:r>
              </a:p>
            </c:rich>
          </c:tx>
          <c:layout>
            <c:manualLayout>
              <c:xMode val="edge"/>
              <c:yMode val="edge"/>
              <c:x val="0.38319638705232095"/>
              <c:y val="0.9162109263868462"/>
            </c:manualLayout>
          </c:layout>
          <c:overlay val="0"/>
          <c:spPr>
            <a:noFill/>
            <a:ln>
              <a:noFill/>
            </a:ln>
            <a:effectLst/>
          </c:spPr>
          <c:txPr>
            <a:bodyPr rot="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482254480"/>
        <c:crosses val="autoZero"/>
        <c:crossBetween val="midCat"/>
      </c:valAx>
      <c:valAx>
        <c:axId val="-1482254480"/>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200" b="0" i="0" u="none" strike="noStrike" kern="1200" baseline="0">
                    <a:solidFill>
                      <a:schemeClr val="tx1"/>
                    </a:solidFill>
                    <a:latin typeface="+mn-lt"/>
                    <a:ea typeface="+mn-ea"/>
                    <a:cs typeface="+mn-cs"/>
                  </a:defRPr>
                </a:pPr>
                <a:r>
                  <a:rPr lang="en-US" sz="1200" baseline="0">
                    <a:solidFill>
                      <a:schemeClr val="tx1"/>
                    </a:solidFill>
                  </a:rPr>
                  <a:t>Radius (mm)</a:t>
                </a:r>
              </a:p>
            </c:rich>
          </c:tx>
          <c:overlay val="0"/>
          <c:spPr>
            <a:noFill/>
            <a:ln>
              <a:noFill/>
            </a:ln>
            <a:effectLst/>
          </c:spPr>
          <c:txPr>
            <a:bodyPr rot="-540000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482252304"/>
        <c:crosses val="autoZero"/>
        <c:crossBetween val="midCat"/>
      </c:valAx>
      <c:spPr>
        <a:noFill/>
        <a:ln>
          <a:noFill/>
        </a:ln>
        <a:effectLst/>
      </c:spPr>
    </c:plotArea>
    <c:legend>
      <c:legendPos val="r"/>
      <c:layout>
        <c:manualLayout>
          <c:xMode val="edge"/>
          <c:yMode val="edge"/>
          <c:x val="0.6816111613097543"/>
          <c:y val="0.22039249277940678"/>
          <c:w val="0.3183888386902457"/>
          <c:h val="0.5416980199650776"/>
        </c:manualLayout>
      </c:layout>
      <c:overlay val="0"/>
      <c:spPr>
        <a:noFill/>
        <a:ln>
          <a:noFill/>
        </a:ln>
        <a:effectLst/>
      </c:spPr>
      <c:txPr>
        <a:bodyPr rot="0" spcFirstLastPara="1" vertOverflow="ellipsis" vert="horz" wrap="square" anchor="ctr" anchorCtr="1"/>
        <a:lstStyle/>
        <a:p>
          <a:pPr>
            <a:defRPr sz="1000" b="0" i="0" u="none" strike="noStrike" kern="1200" baseline="0">
              <a:solidFill>
                <a:schemeClr val="tx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solidFill>
                <a:latin typeface="+mn-lt"/>
                <a:ea typeface="+mn-ea"/>
                <a:cs typeface="+mn-cs"/>
              </a:defRPr>
            </a:pPr>
            <a:r>
              <a:rPr lang="en-US" baseline="0">
                <a:solidFill>
                  <a:schemeClr val="tx1"/>
                </a:solidFill>
              </a:rPr>
              <a:t>Profile( 45.67 us)</a:t>
            </a:r>
          </a:p>
        </c:rich>
      </c:tx>
      <c:layout>
        <c:manualLayout>
          <c:xMode val="edge"/>
          <c:yMode val="edge"/>
          <c:x val="0.34363069604857743"/>
          <c:y val="0"/>
        </c:manualLayout>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solidFill>
              <a:latin typeface="+mn-lt"/>
              <a:ea typeface="+mn-ea"/>
              <a:cs typeface="+mn-cs"/>
            </a:defRPr>
          </a:pPr>
          <a:endParaRPr lang="en-US"/>
        </a:p>
      </c:txPr>
    </c:title>
    <c:autoTitleDeleted val="0"/>
    <c:plotArea>
      <c:layout>
        <c:manualLayout>
          <c:layoutTarget val="inner"/>
          <c:xMode val="edge"/>
          <c:yMode val="edge"/>
          <c:x val="0.15586370708186367"/>
          <c:y val="0.19264566929133858"/>
          <c:w val="0.65168109642403282"/>
          <c:h val="0.65718899645122508"/>
        </c:manualLayout>
      </c:layout>
      <c:scatterChart>
        <c:scatterStyle val="lineMarker"/>
        <c:varyColors val="0"/>
        <c:ser>
          <c:idx val="0"/>
          <c:order val="0"/>
          <c:tx>
            <c:v>Experiment</c:v>
          </c:tx>
          <c:spPr>
            <a:ln w="3175" cap="rnd">
              <a:solidFill>
                <a:schemeClr val="accent1"/>
              </a:solidFill>
              <a:round/>
            </a:ln>
            <a:effectLst/>
          </c:spPr>
          <c:marker>
            <c:symbol val="circle"/>
            <c:size val="3"/>
            <c:spPr>
              <a:solidFill>
                <a:schemeClr val="accent1"/>
              </a:solidFill>
              <a:ln w="9525">
                <a:solidFill>
                  <a:schemeClr val="accent1"/>
                </a:solidFill>
              </a:ln>
              <a:effectLst/>
            </c:spPr>
          </c:marker>
          <c:xVal>
            <c:numRef>
              <c:f>'45.67'!$C$2:$C$41</c:f>
              <c:numCache>
                <c:formatCode>General</c:formatCode>
                <c:ptCount val="40"/>
                <c:pt idx="0">
                  <c:v>0</c:v>
                </c:pt>
                <c:pt idx="1">
                  <c:v>0.167131</c:v>
                </c:pt>
                <c:pt idx="2">
                  <c:v>0.44568200000000002</c:v>
                </c:pt>
                <c:pt idx="3">
                  <c:v>0.83565500000000004</c:v>
                </c:pt>
                <c:pt idx="4">
                  <c:v>1.22563</c:v>
                </c:pt>
                <c:pt idx="5">
                  <c:v>1.55989</c:v>
                </c:pt>
                <c:pt idx="6">
                  <c:v>1.9498599999999999</c:v>
                </c:pt>
                <c:pt idx="7">
                  <c:v>2.4512499999999999</c:v>
                </c:pt>
                <c:pt idx="8">
                  <c:v>2.8969399999999998</c:v>
                </c:pt>
                <c:pt idx="9">
                  <c:v>3.2869100000000002</c:v>
                </c:pt>
                <c:pt idx="10">
                  <c:v>3.7325900000000001</c:v>
                </c:pt>
                <c:pt idx="11">
                  <c:v>4.1782700000000004</c:v>
                </c:pt>
                <c:pt idx="12">
                  <c:v>4.7910899999999996</c:v>
                </c:pt>
                <c:pt idx="13">
                  <c:v>5.2367699999999999</c:v>
                </c:pt>
                <c:pt idx="14">
                  <c:v>5.6824500000000002</c:v>
                </c:pt>
                <c:pt idx="15">
                  <c:v>6.0167099999999998</c:v>
                </c:pt>
                <c:pt idx="16">
                  <c:v>6.4623999999999997</c:v>
                </c:pt>
                <c:pt idx="17">
                  <c:v>6.90808</c:v>
                </c:pt>
                <c:pt idx="18">
                  <c:v>7.2980499999999999</c:v>
                </c:pt>
                <c:pt idx="19">
                  <c:v>7.6880199999999999</c:v>
                </c:pt>
                <c:pt idx="20">
                  <c:v>8.3008400000000009</c:v>
                </c:pt>
                <c:pt idx="21">
                  <c:v>8.8022299999999998</c:v>
                </c:pt>
                <c:pt idx="22">
                  <c:v>9.3036200000000004</c:v>
                </c:pt>
                <c:pt idx="23">
                  <c:v>9.7492999999999999</c:v>
                </c:pt>
                <c:pt idx="24">
                  <c:v>10.3621</c:v>
                </c:pt>
                <c:pt idx="25">
                  <c:v>10.9749</c:v>
                </c:pt>
                <c:pt idx="26">
                  <c:v>11.532</c:v>
                </c:pt>
                <c:pt idx="27">
                  <c:v>11.866300000000001</c:v>
                </c:pt>
                <c:pt idx="28">
                  <c:v>12.311999999999999</c:v>
                </c:pt>
                <c:pt idx="29">
                  <c:v>13.036199999999999</c:v>
                </c:pt>
                <c:pt idx="30">
                  <c:v>13.8719</c:v>
                </c:pt>
                <c:pt idx="31">
                  <c:v>14.5961</c:v>
                </c:pt>
                <c:pt idx="32">
                  <c:v>15.487500000000001</c:v>
                </c:pt>
                <c:pt idx="33">
                  <c:v>16.155999999999999</c:v>
                </c:pt>
                <c:pt idx="34">
                  <c:v>17.0474</c:v>
                </c:pt>
                <c:pt idx="35">
                  <c:v>17.715900000000001</c:v>
                </c:pt>
                <c:pt idx="36">
                  <c:v>18.328700000000001</c:v>
                </c:pt>
                <c:pt idx="37">
                  <c:v>18.8858</c:v>
                </c:pt>
                <c:pt idx="38">
                  <c:v>19.442900000000002</c:v>
                </c:pt>
                <c:pt idx="39">
                  <c:v>20</c:v>
                </c:pt>
              </c:numCache>
            </c:numRef>
          </c:xVal>
          <c:yVal>
            <c:numRef>
              <c:f>'45.67'!$D$2:$D$41</c:f>
              <c:numCache>
                <c:formatCode>General</c:formatCode>
                <c:ptCount val="40"/>
                <c:pt idx="0">
                  <c:v>2.18981</c:v>
                </c:pt>
                <c:pt idx="1">
                  <c:v>2.17963</c:v>
                </c:pt>
                <c:pt idx="2">
                  <c:v>2.1592600000000002</c:v>
                </c:pt>
                <c:pt idx="3">
                  <c:v>2.10833</c:v>
                </c:pt>
                <c:pt idx="4">
                  <c:v>2.0472199999999998</c:v>
                </c:pt>
                <c:pt idx="5">
                  <c:v>1.98611</c:v>
                </c:pt>
                <c:pt idx="6">
                  <c:v>1.8944399999999999</c:v>
                </c:pt>
                <c:pt idx="7">
                  <c:v>1.78241</c:v>
                </c:pt>
                <c:pt idx="8">
                  <c:v>1.6805600000000001</c:v>
                </c:pt>
                <c:pt idx="9">
                  <c:v>1.5888899999999999</c:v>
                </c:pt>
                <c:pt idx="10">
                  <c:v>1.4870399999999999</c:v>
                </c:pt>
                <c:pt idx="11">
                  <c:v>1.3851899999999999</c:v>
                </c:pt>
                <c:pt idx="12">
                  <c:v>1.2629600000000001</c:v>
                </c:pt>
                <c:pt idx="13">
                  <c:v>1.1814800000000001</c:v>
                </c:pt>
                <c:pt idx="14">
                  <c:v>1.1000000000000001</c:v>
                </c:pt>
                <c:pt idx="15">
                  <c:v>1.0490699999999999</c:v>
                </c:pt>
                <c:pt idx="16">
                  <c:v>0.98796300000000004</c:v>
                </c:pt>
                <c:pt idx="17">
                  <c:v>0.92685200000000001</c:v>
                </c:pt>
                <c:pt idx="18">
                  <c:v>0.87592599999999998</c:v>
                </c:pt>
                <c:pt idx="19">
                  <c:v>0.82499999999999996</c:v>
                </c:pt>
                <c:pt idx="20">
                  <c:v>0.75370400000000004</c:v>
                </c:pt>
                <c:pt idx="21">
                  <c:v>0.70277800000000001</c:v>
                </c:pt>
                <c:pt idx="22">
                  <c:v>0.65185199999999999</c:v>
                </c:pt>
                <c:pt idx="23">
                  <c:v>0.61111099999999996</c:v>
                </c:pt>
                <c:pt idx="24">
                  <c:v>0.56018500000000004</c:v>
                </c:pt>
                <c:pt idx="25">
                  <c:v>0.50925900000000002</c:v>
                </c:pt>
                <c:pt idx="26">
                  <c:v>0.46851900000000002</c:v>
                </c:pt>
                <c:pt idx="27">
                  <c:v>0.44814799999999999</c:v>
                </c:pt>
                <c:pt idx="28">
                  <c:v>0.41759299999999999</c:v>
                </c:pt>
                <c:pt idx="29">
                  <c:v>0.37685200000000002</c:v>
                </c:pt>
                <c:pt idx="30">
                  <c:v>0.33611099999999999</c:v>
                </c:pt>
                <c:pt idx="31">
                  <c:v>0.30555599999999999</c:v>
                </c:pt>
                <c:pt idx="32">
                  <c:v>0.27500000000000002</c:v>
                </c:pt>
                <c:pt idx="33">
                  <c:v>0.25463000000000002</c:v>
                </c:pt>
                <c:pt idx="34">
                  <c:v>0.234259</c:v>
                </c:pt>
                <c:pt idx="35">
                  <c:v>0.224074</c:v>
                </c:pt>
                <c:pt idx="36">
                  <c:v>0.213889</c:v>
                </c:pt>
                <c:pt idx="37">
                  <c:v>0.203704</c:v>
                </c:pt>
                <c:pt idx="38">
                  <c:v>0.203704</c:v>
                </c:pt>
                <c:pt idx="39">
                  <c:v>0.193519</c:v>
                </c:pt>
              </c:numCache>
            </c:numRef>
          </c:yVal>
          <c:smooth val="0"/>
          <c:extLst>
            <c:ext xmlns:c16="http://schemas.microsoft.com/office/drawing/2014/chart" uri="{C3380CC4-5D6E-409C-BE32-E72D297353CC}">
              <c16:uniqueId val="{00000000-06F7-424E-9F6C-C2BAA3C3F482}"/>
            </c:ext>
          </c:extLst>
        </c:ser>
        <c:ser>
          <c:idx val="1"/>
          <c:order val="1"/>
          <c:tx>
            <c:v>New model ( Vumat )</c:v>
          </c:tx>
          <c:spPr>
            <a:ln w="9525" cap="rnd">
              <a:solidFill>
                <a:schemeClr val="accent2"/>
              </a:solidFill>
              <a:round/>
            </a:ln>
            <a:effectLst/>
          </c:spPr>
          <c:marker>
            <c:symbol val="circle"/>
            <c:size val="3"/>
            <c:spPr>
              <a:solidFill>
                <a:schemeClr val="accent2"/>
              </a:solidFill>
              <a:ln w="9525">
                <a:solidFill>
                  <a:schemeClr val="accent2"/>
                </a:solidFill>
              </a:ln>
              <a:effectLst/>
            </c:spPr>
          </c:marker>
          <c:xVal>
            <c:numRef>
              <c:f>'45.67'!$C$2:$C$41</c:f>
              <c:numCache>
                <c:formatCode>General</c:formatCode>
                <c:ptCount val="40"/>
                <c:pt idx="0">
                  <c:v>0</c:v>
                </c:pt>
                <c:pt idx="1">
                  <c:v>0.167131</c:v>
                </c:pt>
                <c:pt idx="2">
                  <c:v>0.44568200000000002</c:v>
                </c:pt>
                <c:pt idx="3">
                  <c:v>0.83565500000000004</c:v>
                </c:pt>
                <c:pt idx="4">
                  <c:v>1.22563</c:v>
                </c:pt>
                <c:pt idx="5">
                  <c:v>1.55989</c:v>
                </c:pt>
                <c:pt idx="6">
                  <c:v>1.9498599999999999</c:v>
                </c:pt>
                <c:pt idx="7">
                  <c:v>2.4512499999999999</c:v>
                </c:pt>
                <c:pt idx="8">
                  <c:v>2.8969399999999998</c:v>
                </c:pt>
                <c:pt idx="9">
                  <c:v>3.2869100000000002</c:v>
                </c:pt>
                <c:pt idx="10">
                  <c:v>3.7325900000000001</c:v>
                </c:pt>
                <c:pt idx="11">
                  <c:v>4.1782700000000004</c:v>
                </c:pt>
                <c:pt idx="12">
                  <c:v>4.7910899999999996</c:v>
                </c:pt>
                <c:pt idx="13">
                  <c:v>5.2367699999999999</c:v>
                </c:pt>
                <c:pt idx="14">
                  <c:v>5.6824500000000002</c:v>
                </c:pt>
                <c:pt idx="15">
                  <c:v>6.0167099999999998</c:v>
                </c:pt>
                <c:pt idx="16">
                  <c:v>6.4623999999999997</c:v>
                </c:pt>
                <c:pt idx="17">
                  <c:v>6.90808</c:v>
                </c:pt>
                <c:pt idx="18">
                  <c:v>7.2980499999999999</c:v>
                </c:pt>
                <c:pt idx="19">
                  <c:v>7.6880199999999999</c:v>
                </c:pt>
                <c:pt idx="20">
                  <c:v>8.3008400000000009</c:v>
                </c:pt>
                <c:pt idx="21">
                  <c:v>8.8022299999999998</c:v>
                </c:pt>
                <c:pt idx="22">
                  <c:v>9.3036200000000004</c:v>
                </c:pt>
                <c:pt idx="23">
                  <c:v>9.7492999999999999</c:v>
                </c:pt>
                <c:pt idx="24">
                  <c:v>10.3621</c:v>
                </c:pt>
                <c:pt idx="25">
                  <c:v>10.9749</c:v>
                </c:pt>
                <c:pt idx="26">
                  <c:v>11.532</c:v>
                </c:pt>
                <c:pt idx="27">
                  <c:v>11.866300000000001</c:v>
                </c:pt>
                <c:pt idx="28">
                  <c:v>12.311999999999999</c:v>
                </c:pt>
                <c:pt idx="29">
                  <c:v>13.036199999999999</c:v>
                </c:pt>
                <c:pt idx="30">
                  <c:v>13.8719</c:v>
                </c:pt>
                <c:pt idx="31">
                  <c:v>14.5961</c:v>
                </c:pt>
                <c:pt idx="32">
                  <c:v>15.487500000000001</c:v>
                </c:pt>
                <c:pt idx="33">
                  <c:v>16.155999999999999</c:v>
                </c:pt>
                <c:pt idx="34">
                  <c:v>17.0474</c:v>
                </c:pt>
                <c:pt idx="35">
                  <c:v>17.715900000000001</c:v>
                </c:pt>
                <c:pt idx="36">
                  <c:v>18.328700000000001</c:v>
                </c:pt>
                <c:pt idx="37">
                  <c:v>18.8858</c:v>
                </c:pt>
                <c:pt idx="38">
                  <c:v>19.442900000000002</c:v>
                </c:pt>
                <c:pt idx="39">
                  <c:v>20</c:v>
                </c:pt>
              </c:numCache>
            </c:numRef>
          </c:xVal>
          <c:yVal>
            <c:numRef>
              <c:f>'45.67'!$H$2:$H$41</c:f>
              <c:numCache>
                <c:formatCode>General</c:formatCode>
                <c:ptCount val="40"/>
                <c:pt idx="0">
                  <c:v>1.72</c:v>
                </c:pt>
                <c:pt idx="1">
                  <c:v>1.71682</c:v>
                </c:pt>
                <c:pt idx="2">
                  <c:v>1.6980999999999999</c:v>
                </c:pt>
                <c:pt idx="3">
                  <c:v>1.66492</c:v>
                </c:pt>
                <c:pt idx="4">
                  <c:v>1.6362099999999999</c:v>
                </c:pt>
                <c:pt idx="5">
                  <c:v>1.5974900000000001</c:v>
                </c:pt>
                <c:pt idx="6">
                  <c:v>1.56325</c:v>
                </c:pt>
                <c:pt idx="7">
                  <c:v>1.5034700000000001</c:v>
                </c:pt>
                <c:pt idx="8">
                  <c:v>1.45817</c:v>
                </c:pt>
                <c:pt idx="9">
                  <c:v>1.40286</c:v>
                </c:pt>
                <c:pt idx="10">
                  <c:v>1.3530899999999999</c:v>
                </c:pt>
                <c:pt idx="11">
                  <c:v>1.28331</c:v>
                </c:pt>
                <c:pt idx="12">
                  <c:v>1.18354</c:v>
                </c:pt>
                <c:pt idx="13">
                  <c:v>1.11717</c:v>
                </c:pt>
                <c:pt idx="14">
                  <c:v>1.05633</c:v>
                </c:pt>
                <c:pt idx="15">
                  <c:v>0.98996799999999996</c:v>
                </c:pt>
                <c:pt idx="16">
                  <c:v>0.92913199999999996</c:v>
                </c:pt>
                <c:pt idx="17">
                  <c:v>0.87382599999999999</c:v>
                </c:pt>
                <c:pt idx="18">
                  <c:v>0.81852100000000005</c:v>
                </c:pt>
                <c:pt idx="19">
                  <c:v>0.76874600000000004</c:v>
                </c:pt>
                <c:pt idx="20">
                  <c:v>0.71897100000000003</c:v>
                </c:pt>
                <c:pt idx="21">
                  <c:v>0.66472699999999996</c:v>
                </c:pt>
                <c:pt idx="22">
                  <c:v>0.63048199999999999</c:v>
                </c:pt>
                <c:pt idx="23">
                  <c:v>0.58070699999999997</c:v>
                </c:pt>
                <c:pt idx="24">
                  <c:v>0.51646300000000001</c:v>
                </c:pt>
                <c:pt idx="25">
                  <c:v>0.47907748999999999</c:v>
                </c:pt>
                <c:pt idx="26">
                  <c:v>0.43350499999999997</c:v>
                </c:pt>
                <c:pt idx="27">
                  <c:v>0.41479100000000002</c:v>
                </c:pt>
                <c:pt idx="28">
                  <c:v>0.36980077</c:v>
                </c:pt>
                <c:pt idx="29">
                  <c:v>0.34289399999999998</c:v>
                </c:pt>
                <c:pt idx="30">
                  <c:v>0.31524099999999999</c:v>
                </c:pt>
                <c:pt idx="31">
                  <c:v>0.28205799999999998</c:v>
                </c:pt>
                <c:pt idx="32">
                  <c:v>0.26546599999999998</c:v>
                </c:pt>
                <c:pt idx="33">
                  <c:v>0.243344</c:v>
                </c:pt>
                <c:pt idx="34">
                  <c:v>0.22675200000000001</c:v>
                </c:pt>
                <c:pt idx="35">
                  <c:v>0.21016099999999999</c:v>
                </c:pt>
                <c:pt idx="36">
                  <c:v>0.19356899999999999</c:v>
                </c:pt>
                <c:pt idx="37">
                  <c:v>0.18803900000000001</c:v>
                </c:pt>
                <c:pt idx="38">
                  <c:v>0.182508</c:v>
                </c:pt>
                <c:pt idx="39">
                  <c:v>0.176977</c:v>
                </c:pt>
              </c:numCache>
            </c:numRef>
          </c:yVal>
          <c:smooth val="0"/>
          <c:extLst>
            <c:ext xmlns:c16="http://schemas.microsoft.com/office/drawing/2014/chart" uri="{C3380CC4-5D6E-409C-BE32-E72D297353CC}">
              <c16:uniqueId val="{00000001-06F7-424E-9F6C-C2BAA3C3F482}"/>
            </c:ext>
          </c:extLst>
        </c:ser>
        <c:ser>
          <c:idx val="2"/>
          <c:order val="2"/>
          <c:tx>
            <c:v>Johnson - Cook</c:v>
          </c:tx>
          <c:spPr>
            <a:ln w="6350" cap="rnd">
              <a:solidFill>
                <a:schemeClr val="accent3"/>
              </a:solidFill>
              <a:round/>
            </a:ln>
            <a:effectLst/>
          </c:spPr>
          <c:marker>
            <c:symbol val="circle"/>
            <c:size val="3"/>
            <c:spPr>
              <a:solidFill>
                <a:schemeClr val="accent3"/>
              </a:solidFill>
              <a:ln w="9525">
                <a:solidFill>
                  <a:schemeClr val="accent3"/>
                </a:solidFill>
              </a:ln>
              <a:effectLst/>
            </c:spPr>
          </c:marker>
          <c:xVal>
            <c:numRef>
              <c:f>'45.67'!$C$2:$C$41</c:f>
              <c:numCache>
                <c:formatCode>General</c:formatCode>
                <c:ptCount val="40"/>
                <c:pt idx="0">
                  <c:v>0</c:v>
                </c:pt>
                <c:pt idx="1">
                  <c:v>0.167131</c:v>
                </c:pt>
                <c:pt idx="2">
                  <c:v>0.44568200000000002</c:v>
                </c:pt>
                <c:pt idx="3">
                  <c:v>0.83565500000000004</c:v>
                </c:pt>
                <c:pt idx="4">
                  <c:v>1.22563</c:v>
                </c:pt>
                <c:pt idx="5">
                  <c:v>1.55989</c:v>
                </c:pt>
                <c:pt idx="6">
                  <c:v>1.9498599999999999</c:v>
                </c:pt>
                <c:pt idx="7">
                  <c:v>2.4512499999999999</c:v>
                </c:pt>
                <c:pt idx="8">
                  <c:v>2.8969399999999998</c:v>
                </c:pt>
                <c:pt idx="9">
                  <c:v>3.2869100000000002</c:v>
                </c:pt>
                <c:pt idx="10">
                  <c:v>3.7325900000000001</c:v>
                </c:pt>
                <c:pt idx="11">
                  <c:v>4.1782700000000004</c:v>
                </c:pt>
                <c:pt idx="12">
                  <c:v>4.7910899999999996</c:v>
                </c:pt>
                <c:pt idx="13">
                  <c:v>5.2367699999999999</c:v>
                </c:pt>
                <c:pt idx="14">
                  <c:v>5.6824500000000002</c:v>
                </c:pt>
                <c:pt idx="15">
                  <c:v>6.0167099999999998</c:v>
                </c:pt>
                <c:pt idx="16">
                  <c:v>6.4623999999999997</c:v>
                </c:pt>
                <c:pt idx="17">
                  <c:v>6.90808</c:v>
                </c:pt>
                <c:pt idx="18">
                  <c:v>7.2980499999999999</c:v>
                </c:pt>
                <c:pt idx="19">
                  <c:v>7.6880199999999999</c:v>
                </c:pt>
                <c:pt idx="20">
                  <c:v>8.3008400000000009</c:v>
                </c:pt>
                <c:pt idx="21">
                  <c:v>8.8022299999999998</c:v>
                </c:pt>
                <c:pt idx="22">
                  <c:v>9.3036200000000004</c:v>
                </c:pt>
                <c:pt idx="23">
                  <c:v>9.7492999999999999</c:v>
                </c:pt>
                <c:pt idx="24">
                  <c:v>10.3621</c:v>
                </c:pt>
                <c:pt idx="25">
                  <c:v>10.9749</c:v>
                </c:pt>
                <c:pt idx="26">
                  <c:v>11.532</c:v>
                </c:pt>
                <c:pt idx="27">
                  <c:v>11.866300000000001</c:v>
                </c:pt>
                <c:pt idx="28">
                  <c:v>12.311999999999999</c:v>
                </c:pt>
                <c:pt idx="29">
                  <c:v>13.036199999999999</c:v>
                </c:pt>
                <c:pt idx="30">
                  <c:v>13.8719</c:v>
                </c:pt>
                <c:pt idx="31">
                  <c:v>14.5961</c:v>
                </c:pt>
                <c:pt idx="32">
                  <c:v>15.487500000000001</c:v>
                </c:pt>
                <c:pt idx="33">
                  <c:v>16.155999999999999</c:v>
                </c:pt>
                <c:pt idx="34">
                  <c:v>17.0474</c:v>
                </c:pt>
                <c:pt idx="35">
                  <c:v>17.715900000000001</c:v>
                </c:pt>
                <c:pt idx="36">
                  <c:v>18.328700000000001</c:v>
                </c:pt>
                <c:pt idx="37">
                  <c:v>18.8858</c:v>
                </c:pt>
                <c:pt idx="38">
                  <c:v>19.442900000000002</c:v>
                </c:pt>
                <c:pt idx="39">
                  <c:v>20</c:v>
                </c:pt>
              </c:numCache>
            </c:numRef>
          </c:xVal>
          <c:yVal>
            <c:numRef>
              <c:f>'45.67'!$N$2:$N$41</c:f>
              <c:numCache>
                <c:formatCode>General</c:formatCode>
                <c:ptCount val="40"/>
                <c:pt idx="0">
                  <c:v>1.4952099999999999</c:v>
                </c:pt>
                <c:pt idx="1">
                  <c:v>1.4851399999999999</c:v>
                </c:pt>
                <c:pt idx="2">
                  <c:v>1.46729</c:v>
                </c:pt>
                <c:pt idx="3">
                  <c:v>1.44556</c:v>
                </c:pt>
                <c:pt idx="4">
                  <c:v>1.41734</c:v>
                </c:pt>
                <c:pt idx="5">
                  <c:v>1.3732</c:v>
                </c:pt>
                <c:pt idx="6">
                  <c:v>1.335</c:v>
                </c:pt>
                <c:pt idx="7">
                  <c:v>1.2835000000000001</c:v>
                </c:pt>
                <c:pt idx="8">
                  <c:v>1.2305600000000001</c:v>
                </c:pt>
                <c:pt idx="9">
                  <c:v>1.1911799999999999</c:v>
                </c:pt>
                <c:pt idx="10">
                  <c:v>1.1399999999999999</c:v>
                </c:pt>
                <c:pt idx="11">
                  <c:v>1.0918000000000001</c:v>
                </c:pt>
                <c:pt idx="12">
                  <c:v>1.01</c:v>
                </c:pt>
                <c:pt idx="13">
                  <c:v>0.94436500000000001</c:v>
                </c:pt>
                <c:pt idx="14">
                  <c:v>0.90603299999999998</c:v>
                </c:pt>
                <c:pt idx="15">
                  <c:v>0.86290500000000003</c:v>
                </c:pt>
                <c:pt idx="16">
                  <c:v>0.82982999999999996</c:v>
                </c:pt>
                <c:pt idx="17">
                  <c:v>0.78184299999999995</c:v>
                </c:pt>
                <c:pt idx="18">
                  <c:v>0.73497999999999997</c:v>
                </c:pt>
                <c:pt idx="19">
                  <c:v>0.69474199999999997</c:v>
                </c:pt>
                <c:pt idx="20">
                  <c:v>0.64119099999999996</c:v>
                </c:pt>
                <c:pt idx="21">
                  <c:v>0.58764099999999997</c:v>
                </c:pt>
                <c:pt idx="22">
                  <c:v>0.53744999999999998</c:v>
                </c:pt>
                <c:pt idx="23">
                  <c:v>0.49932399999999999</c:v>
                </c:pt>
                <c:pt idx="24">
                  <c:v>0.45121</c:v>
                </c:pt>
                <c:pt idx="25">
                  <c:v>0.40104499999999998</c:v>
                </c:pt>
                <c:pt idx="26">
                  <c:v>0.34855000000000003</c:v>
                </c:pt>
                <c:pt idx="27">
                  <c:v>0.31810749999999999</c:v>
                </c:pt>
                <c:pt idx="28">
                  <c:v>0.28529100000000002</c:v>
                </c:pt>
                <c:pt idx="29">
                  <c:v>0.25909100000000002</c:v>
                </c:pt>
                <c:pt idx="30">
                  <c:v>0.22905400000000001</c:v>
                </c:pt>
                <c:pt idx="31">
                  <c:v>0.19313</c:v>
                </c:pt>
                <c:pt idx="32">
                  <c:v>0.16861000000000001</c:v>
                </c:pt>
                <c:pt idx="33">
                  <c:v>0.14349999999999999</c:v>
                </c:pt>
                <c:pt idx="34">
                  <c:v>0.13089000000000001</c:v>
                </c:pt>
                <c:pt idx="35">
                  <c:v>0.1198</c:v>
                </c:pt>
                <c:pt idx="36">
                  <c:v>0.10743</c:v>
                </c:pt>
                <c:pt idx="37">
                  <c:v>9.0440999999999994E-2</c:v>
                </c:pt>
                <c:pt idx="38">
                  <c:v>8.6235999999999993E-2</c:v>
                </c:pt>
                <c:pt idx="39">
                  <c:v>8.0280599999999994E-2</c:v>
                </c:pt>
              </c:numCache>
            </c:numRef>
          </c:yVal>
          <c:smooth val="0"/>
          <c:extLst>
            <c:ext xmlns:c16="http://schemas.microsoft.com/office/drawing/2014/chart" uri="{C3380CC4-5D6E-409C-BE32-E72D297353CC}">
              <c16:uniqueId val="{00000002-06F7-424E-9F6C-C2BAA3C3F482}"/>
            </c:ext>
          </c:extLst>
        </c:ser>
        <c:ser>
          <c:idx val="3"/>
          <c:order val="3"/>
          <c:tx>
            <c:v>Von-Mises</c:v>
          </c:tx>
          <c:spPr>
            <a:ln w="3175" cap="rnd">
              <a:solidFill>
                <a:schemeClr val="accent4"/>
              </a:solidFill>
              <a:round/>
            </a:ln>
            <a:effectLst/>
          </c:spPr>
          <c:marker>
            <c:symbol val="circle"/>
            <c:size val="3"/>
            <c:spPr>
              <a:solidFill>
                <a:schemeClr val="accent4"/>
              </a:solidFill>
              <a:ln w="9525">
                <a:solidFill>
                  <a:schemeClr val="accent4"/>
                </a:solidFill>
              </a:ln>
              <a:effectLst/>
            </c:spPr>
          </c:marker>
          <c:xVal>
            <c:numRef>
              <c:f>'45.67'!$C$2:$C$41</c:f>
              <c:numCache>
                <c:formatCode>General</c:formatCode>
                <c:ptCount val="40"/>
                <c:pt idx="0">
                  <c:v>0</c:v>
                </c:pt>
                <c:pt idx="1">
                  <c:v>0.167131</c:v>
                </c:pt>
                <c:pt idx="2">
                  <c:v>0.44568200000000002</c:v>
                </c:pt>
                <c:pt idx="3">
                  <c:v>0.83565500000000004</c:v>
                </c:pt>
                <c:pt idx="4">
                  <c:v>1.22563</c:v>
                </c:pt>
                <c:pt idx="5">
                  <c:v>1.55989</c:v>
                </c:pt>
                <c:pt idx="6">
                  <c:v>1.9498599999999999</c:v>
                </c:pt>
                <c:pt idx="7">
                  <c:v>2.4512499999999999</c:v>
                </c:pt>
                <c:pt idx="8">
                  <c:v>2.8969399999999998</c:v>
                </c:pt>
                <c:pt idx="9">
                  <c:v>3.2869100000000002</c:v>
                </c:pt>
                <c:pt idx="10">
                  <c:v>3.7325900000000001</c:v>
                </c:pt>
                <c:pt idx="11">
                  <c:v>4.1782700000000004</c:v>
                </c:pt>
                <c:pt idx="12">
                  <c:v>4.7910899999999996</c:v>
                </c:pt>
                <c:pt idx="13">
                  <c:v>5.2367699999999999</c:v>
                </c:pt>
                <c:pt idx="14">
                  <c:v>5.6824500000000002</c:v>
                </c:pt>
                <c:pt idx="15">
                  <c:v>6.0167099999999998</c:v>
                </c:pt>
                <c:pt idx="16">
                  <c:v>6.4623999999999997</c:v>
                </c:pt>
                <c:pt idx="17">
                  <c:v>6.90808</c:v>
                </c:pt>
                <c:pt idx="18">
                  <c:v>7.2980499999999999</c:v>
                </c:pt>
                <c:pt idx="19">
                  <c:v>7.6880199999999999</c:v>
                </c:pt>
                <c:pt idx="20">
                  <c:v>8.3008400000000009</c:v>
                </c:pt>
                <c:pt idx="21">
                  <c:v>8.8022299999999998</c:v>
                </c:pt>
                <c:pt idx="22">
                  <c:v>9.3036200000000004</c:v>
                </c:pt>
                <c:pt idx="23">
                  <c:v>9.7492999999999999</c:v>
                </c:pt>
                <c:pt idx="24">
                  <c:v>10.3621</c:v>
                </c:pt>
                <c:pt idx="25">
                  <c:v>10.9749</c:v>
                </c:pt>
                <c:pt idx="26">
                  <c:v>11.532</c:v>
                </c:pt>
                <c:pt idx="27">
                  <c:v>11.866300000000001</c:v>
                </c:pt>
                <c:pt idx="28">
                  <c:v>12.311999999999999</c:v>
                </c:pt>
                <c:pt idx="29">
                  <c:v>13.036199999999999</c:v>
                </c:pt>
                <c:pt idx="30">
                  <c:v>13.8719</c:v>
                </c:pt>
                <c:pt idx="31">
                  <c:v>14.5961</c:v>
                </c:pt>
                <c:pt idx="32">
                  <c:v>15.487500000000001</c:v>
                </c:pt>
                <c:pt idx="33">
                  <c:v>16.155999999999999</c:v>
                </c:pt>
                <c:pt idx="34">
                  <c:v>17.0474</c:v>
                </c:pt>
                <c:pt idx="35">
                  <c:v>17.715900000000001</c:v>
                </c:pt>
                <c:pt idx="36">
                  <c:v>18.328700000000001</c:v>
                </c:pt>
                <c:pt idx="37">
                  <c:v>18.8858</c:v>
                </c:pt>
                <c:pt idx="38">
                  <c:v>19.442900000000002</c:v>
                </c:pt>
                <c:pt idx="39">
                  <c:v>20</c:v>
                </c:pt>
              </c:numCache>
            </c:numRef>
          </c:xVal>
          <c:yVal>
            <c:numRef>
              <c:f>'45.67'!$K$2:$K$41</c:f>
              <c:numCache>
                <c:formatCode>General</c:formatCode>
                <c:ptCount val="40"/>
                <c:pt idx="0">
                  <c:v>1.35</c:v>
                </c:pt>
                <c:pt idx="1">
                  <c:v>1.34155</c:v>
                </c:pt>
                <c:pt idx="2">
                  <c:v>1.3209900000000001</c:v>
                </c:pt>
                <c:pt idx="3">
                  <c:v>1.2864899999999999</c:v>
                </c:pt>
                <c:pt idx="4">
                  <c:v>1.2417899999999999</c:v>
                </c:pt>
                <c:pt idx="5">
                  <c:v>1.1872799999999999</c:v>
                </c:pt>
                <c:pt idx="6">
                  <c:v>1.1427799999999999</c:v>
                </c:pt>
                <c:pt idx="7">
                  <c:v>1.080965</c:v>
                </c:pt>
                <c:pt idx="8">
                  <c:v>1.0188999999999999</c:v>
                </c:pt>
                <c:pt idx="9">
                  <c:v>0.97182100000000005</c:v>
                </c:pt>
                <c:pt idx="10">
                  <c:v>0.91690000000000005</c:v>
                </c:pt>
                <c:pt idx="11">
                  <c:v>0.86418499999999998</c:v>
                </c:pt>
                <c:pt idx="12">
                  <c:v>0.82</c:v>
                </c:pt>
                <c:pt idx="13">
                  <c:v>0.77517599999999998</c:v>
                </c:pt>
                <c:pt idx="14">
                  <c:v>0.73399999999999999</c:v>
                </c:pt>
                <c:pt idx="15">
                  <c:v>0.70104999999999995</c:v>
                </c:pt>
                <c:pt idx="16">
                  <c:v>0.6754</c:v>
                </c:pt>
                <c:pt idx="17">
                  <c:v>0.64303500000000002</c:v>
                </c:pt>
                <c:pt idx="18">
                  <c:v>0.61002599999999996</c:v>
                </c:pt>
                <c:pt idx="19">
                  <c:v>0.56581000000000004</c:v>
                </c:pt>
                <c:pt idx="20">
                  <c:v>0.52091370000000004</c:v>
                </c:pt>
                <c:pt idx="21">
                  <c:v>0.48600599999999999</c:v>
                </c:pt>
                <c:pt idx="22">
                  <c:v>0.45287500000000003</c:v>
                </c:pt>
                <c:pt idx="23">
                  <c:v>0.409744</c:v>
                </c:pt>
                <c:pt idx="24">
                  <c:v>0.36661300000000002</c:v>
                </c:pt>
                <c:pt idx="25">
                  <c:v>0.32348199999999999</c:v>
                </c:pt>
                <c:pt idx="26">
                  <c:v>0.28035100000000002</c:v>
                </c:pt>
                <c:pt idx="27">
                  <c:v>0.254473</c:v>
                </c:pt>
                <c:pt idx="28">
                  <c:v>0.232907</c:v>
                </c:pt>
                <c:pt idx="29">
                  <c:v>0.211342</c:v>
                </c:pt>
                <c:pt idx="30">
                  <c:v>0.18546299999999999</c:v>
                </c:pt>
                <c:pt idx="31">
                  <c:v>0.16389799999999999</c:v>
                </c:pt>
                <c:pt idx="32">
                  <c:v>0.14233199999999999</c:v>
                </c:pt>
                <c:pt idx="33">
                  <c:v>0.12508</c:v>
                </c:pt>
                <c:pt idx="34">
                  <c:v>0.10782700000000001</c:v>
                </c:pt>
                <c:pt idx="35">
                  <c:v>9.0575100000000006E-2</c:v>
                </c:pt>
                <c:pt idx="36">
                  <c:v>8.1948900000000005E-2</c:v>
                </c:pt>
                <c:pt idx="37">
                  <c:v>6.9009600000000004E-2</c:v>
                </c:pt>
                <c:pt idx="38">
                  <c:v>5.6070299999999997E-2</c:v>
                </c:pt>
                <c:pt idx="39">
                  <c:v>5.1757200000000003E-2</c:v>
                </c:pt>
              </c:numCache>
            </c:numRef>
          </c:yVal>
          <c:smooth val="0"/>
          <c:extLst>
            <c:ext xmlns:c16="http://schemas.microsoft.com/office/drawing/2014/chart" uri="{C3380CC4-5D6E-409C-BE32-E72D297353CC}">
              <c16:uniqueId val="{00000003-06F7-424E-9F6C-C2BAA3C3F482}"/>
            </c:ext>
          </c:extLst>
        </c:ser>
        <c:dLbls>
          <c:showLegendKey val="0"/>
          <c:showVal val="0"/>
          <c:showCatName val="0"/>
          <c:showSerName val="0"/>
          <c:showPercent val="0"/>
          <c:showBubbleSize val="0"/>
        </c:dLbls>
        <c:axId val="-1482255024"/>
        <c:axId val="-1482253936"/>
      </c:scatterChart>
      <c:valAx>
        <c:axId val="-1482255024"/>
        <c:scaling>
          <c:orientation val="minMax"/>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200" b="0" i="0" u="none" strike="noStrike" kern="1200" baseline="0">
                    <a:solidFill>
                      <a:schemeClr val="tx1"/>
                    </a:solidFill>
                    <a:latin typeface="+mn-lt"/>
                    <a:ea typeface="+mn-ea"/>
                    <a:cs typeface="+mn-cs"/>
                  </a:defRPr>
                </a:pPr>
                <a:r>
                  <a:rPr lang="en-US" sz="1200" baseline="0">
                    <a:solidFill>
                      <a:schemeClr val="tx1"/>
                    </a:solidFill>
                  </a:rPr>
                  <a:t>Axial Position(mm)</a:t>
                </a:r>
              </a:p>
            </c:rich>
          </c:tx>
          <c:overlay val="0"/>
          <c:spPr>
            <a:noFill/>
            <a:ln>
              <a:noFill/>
            </a:ln>
            <a:effectLst/>
          </c:spPr>
          <c:txPr>
            <a:bodyPr rot="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482253936"/>
        <c:crosses val="autoZero"/>
        <c:crossBetween val="midCat"/>
      </c:valAx>
      <c:valAx>
        <c:axId val="-1482253936"/>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200" b="0" i="0" u="none" strike="noStrike" kern="1200" baseline="0">
                    <a:solidFill>
                      <a:schemeClr val="tx1"/>
                    </a:solidFill>
                    <a:latin typeface="+mn-lt"/>
                    <a:ea typeface="+mn-ea"/>
                    <a:cs typeface="+mn-cs"/>
                  </a:defRPr>
                </a:pPr>
                <a:r>
                  <a:rPr lang="en-US" sz="1200" baseline="0">
                    <a:solidFill>
                      <a:schemeClr val="tx1"/>
                    </a:solidFill>
                  </a:rPr>
                  <a:t>Radius(mm)</a:t>
                </a:r>
              </a:p>
            </c:rich>
          </c:tx>
          <c:overlay val="0"/>
          <c:spPr>
            <a:noFill/>
            <a:ln>
              <a:noFill/>
            </a:ln>
            <a:effectLst/>
          </c:spPr>
          <c:txPr>
            <a:bodyPr rot="-540000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482255024"/>
        <c:crosses val="autoZero"/>
        <c:crossBetween val="midCat"/>
      </c:valAx>
      <c:spPr>
        <a:noFill/>
        <a:ln>
          <a:noFill/>
        </a:ln>
        <a:effectLst/>
      </c:spPr>
    </c:plotArea>
    <c:legend>
      <c:legendPos val="b"/>
      <c:layout>
        <c:manualLayout>
          <c:xMode val="edge"/>
          <c:yMode val="edge"/>
          <c:x val="0.69461696006534657"/>
          <c:y val="0.17271669104603032"/>
          <c:w val="0.30101897012824397"/>
          <c:h val="0.51887460707727739"/>
        </c:manualLayout>
      </c:layout>
      <c:overlay val="0"/>
      <c:spPr>
        <a:noFill/>
        <a:ln>
          <a:noFill/>
        </a:ln>
        <a:effectLst/>
      </c:spPr>
      <c:txPr>
        <a:bodyPr rot="0" spcFirstLastPara="1" vertOverflow="ellipsis" vert="horz" wrap="square" anchor="ctr" anchorCtr="1"/>
        <a:lstStyle/>
        <a:p>
          <a:pPr>
            <a:defRPr sz="1000" b="0" i="0" u="none" strike="noStrike" kern="1200" baseline="0">
              <a:solidFill>
                <a:schemeClr val="tx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solidFill>
                <a:latin typeface="+mn-lt"/>
                <a:ea typeface="+mn-ea"/>
                <a:cs typeface="+mn-cs"/>
              </a:defRPr>
            </a:pPr>
            <a:r>
              <a:rPr lang="en-US" baseline="0">
                <a:solidFill>
                  <a:schemeClr val="tx1"/>
                </a:solidFill>
              </a:rPr>
              <a:t>Profile( 32.95 us)</a:t>
            </a:r>
          </a:p>
        </c:rich>
      </c:tx>
      <c:layout>
        <c:manualLayout>
          <c:xMode val="edge"/>
          <c:yMode val="edge"/>
          <c:x val="0.34191712613104563"/>
          <c:y val="2.2201770233266304E-3"/>
        </c:manualLayout>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solidFill>
              <a:latin typeface="+mn-lt"/>
              <a:ea typeface="+mn-ea"/>
              <a:cs typeface="+mn-cs"/>
            </a:defRPr>
          </a:pPr>
          <a:endParaRPr lang="en-US"/>
        </a:p>
      </c:txPr>
    </c:title>
    <c:autoTitleDeleted val="0"/>
    <c:plotArea>
      <c:layout>
        <c:manualLayout>
          <c:layoutTarget val="inner"/>
          <c:xMode val="edge"/>
          <c:yMode val="edge"/>
          <c:x val="0.10537273163435215"/>
          <c:y val="0.17012195857613879"/>
          <c:w val="0.69904497989253489"/>
          <c:h val="0.64720258808646025"/>
        </c:manualLayout>
      </c:layout>
      <c:scatterChart>
        <c:scatterStyle val="lineMarker"/>
        <c:varyColors val="0"/>
        <c:ser>
          <c:idx val="0"/>
          <c:order val="0"/>
          <c:tx>
            <c:v>Experiment </c:v>
          </c:tx>
          <c:spPr>
            <a:ln w="6350" cap="rnd">
              <a:solidFill>
                <a:schemeClr val="accent1"/>
              </a:solidFill>
              <a:round/>
            </a:ln>
            <a:effectLst/>
          </c:spPr>
          <c:marker>
            <c:symbol val="circle"/>
            <c:size val="3"/>
            <c:spPr>
              <a:solidFill>
                <a:schemeClr val="accent1"/>
              </a:solidFill>
              <a:ln w="9525">
                <a:solidFill>
                  <a:schemeClr val="accent1"/>
                </a:solidFill>
              </a:ln>
              <a:effectLst/>
            </c:spPr>
          </c:marker>
          <c:xVal>
            <c:numRef>
              <c:f>'32.95'!$C$2:$C$23</c:f>
              <c:numCache>
                <c:formatCode>General</c:formatCode>
                <c:ptCount val="22"/>
                <c:pt idx="0">
                  <c:v>0</c:v>
                </c:pt>
                <c:pt idx="1">
                  <c:v>0.79545200000000005</c:v>
                </c:pt>
                <c:pt idx="2">
                  <c:v>1.6096600000000001</c:v>
                </c:pt>
                <c:pt idx="3">
                  <c:v>2.4244500000000002</c:v>
                </c:pt>
                <c:pt idx="4">
                  <c:v>3.2366199999999998</c:v>
                </c:pt>
                <c:pt idx="5">
                  <c:v>4.04549</c:v>
                </c:pt>
                <c:pt idx="6">
                  <c:v>4.8539300000000001</c:v>
                </c:pt>
                <c:pt idx="7">
                  <c:v>5.6745299999999999</c:v>
                </c:pt>
                <c:pt idx="8">
                  <c:v>6.51105</c:v>
                </c:pt>
                <c:pt idx="9">
                  <c:v>7.3626300000000002</c:v>
                </c:pt>
                <c:pt idx="10">
                  <c:v>8.2278800000000007</c:v>
                </c:pt>
                <c:pt idx="11">
                  <c:v>9.1071100000000005</c:v>
                </c:pt>
                <c:pt idx="12">
                  <c:v>10.000400000000001</c:v>
                </c:pt>
                <c:pt idx="13">
                  <c:v>10.9032</c:v>
                </c:pt>
                <c:pt idx="14">
                  <c:v>11.8172</c:v>
                </c:pt>
                <c:pt idx="15">
                  <c:v>12.7409</c:v>
                </c:pt>
                <c:pt idx="16">
                  <c:v>13.675000000000001</c:v>
                </c:pt>
                <c:pt idx="17">
                  <c:v>14.6319</c:v>
                </c:pt>
                <c:pt idx="18">
                  <c:v>15.604699999999999</c:v>
                </c:pt>
                <c:pt idx="19">
                  <c:v>16.586300000000001</c:v>
                </c:pt>
                <c:pt idx="20">
                  <c:v>17.573599999999999</c:v>
                </c:pt>
                <c:pt idx="21">
                  <c:v>18.564299999999999</c:v>
                </c:pt>
              </c:numCache>
            </c:numRef>
          </c:xVal>
          <c:yVal>
            <c:numRef>
              <c:f>'32.95'!$G$2:$G$23</c:f>
              <c:numCache>
                <c:formatCode>General</c:formatCode>
                <c:ptCount val="22"/>
                <c:pt idx="0">
                  <c:v>1.64263</c:v>
                </c:pt>
                <c:pt idx="1">
                  <c:v>1.6057999999999999</c:v>
                </c:pt>
                <c:pt idx="2">
                  <c:v>1.5395099999999999</c:v>
                </c:pt>
                <c:pt idx="3">
                  <c:v>1.42902</c:v>
                </c:pt>
                <c:pt idx="4">
                  <c:v>1.27433</c:v>
                </c:pt>
                <c:pt idx="5">
                  <c:v>1.1122799999999999</c:v>
                </c:pt>
                <c:pt idx="6">
                  <c:v>0.95022300000000004</c:v>
                </c:pt>
                <c:pt idx="7">
                  <c:v>0.79553600000000002</c:v>
                </c:pt>
                <c:pt idx="8">
                  <c:v>0.66294600000000004</c:v>
                </c:pt>
                <c:pt idx="9">
                  <c:v>0.57024549999999996</c:v>
                </c:pt>
                <c:pt idx="10">
                  <c:v>0.48550260000000001</c:v>
                </c:pt>
                <c:pt idx="11">
                  <c:v>0.406059</c:v>
                </c:pt>
                <c:pt idx="12">
                  <c:v>0.35219800000000001</c:v>
                </c:pt>
                <c:pt idx="13">
                  <c:v>0.30269099999999999</c:v>
                </c:pt>
                <c:pt idx="14">
                  <c:v>0.268229</c:v>
                </c:pt>
                <c:pt idx="15">
                  <c:v>0.23782</c:v>
                </c:pt>
                <c:pt idx="16">
                  <c:v>0.20178699999999999</c:v>
                </c:pt>
                <c:pt idx="17">
                  <c:v>0.189526</c:v>
                </c:pt>
                <c:pt idx="18">
                  <c:v>0.17095099999999999</c:v>
                </c:pt>
                <c:pt idx="19">
                  <c:v>0.16580600000000001</c:v>
                </c:pt>
                <c:pt idx="20">
                  <c:v>0.14385800000000001</c:v>
                </c:pt>
                <c:pt idx="21">
                  <c:v>0.124677</c:v>
                </c:pt>
              </c:numCache>
            </c:numRef>
          </c:yVal>
          <c:smooth val="0"/>
          <c:extLst>
            <c:ext xmlns:c16="http://schemas.microsoft.com/office/drawing/2014/chart" uri="{C3380CC4-5D6E-409C-BE32-E72D297353CC}">
              <c16:uniqueId val="{00000000-CDCB-437C-A926-343980AD10CF}"/>
            </c:ext>
          </c:extLst>
        </c:ser>
        <c:ser>
          <c:idx val="1"/>
          <c:order val="1"/>
          <c:tx>
            <c:v>New model ( Vumat )</c:v>
          </c:tx>
          <c:spPr>
            <a:ln w="6350" cap="rnd">
              <a:solidFill>
                <a:schemeClr val="accent2"/>
              </a:solidFill>
              <a:round/>
            </a:ln>
            <a:effectLst/>
          </c:spPr>
          <c:marker>
            <c:symbol val="circle"/>
            <c:size val="3"/>
            <c:spPr>
              <a:solidFill>
                <a:schemeClr val="accent2"/>
              </a:solidFill>
              <a:ln w="9525">
                <a:solidFill>
                  <a:schemeClr val="accent2"/>
                </a:solidFill>
              </a:ln>
              <a:effectLst/>
            </c:spPr>
          </c:marker>
          <c:xVal>
            <c:numRef>
              <c:f>'32.95'!$C$2:$C$23</c:f>
              <c:numCache>
                <c:formatCode>General</c:formatCode>
                <c:ptCount val="22"/>
                <c:pt idx="0">
                  <c:v>0</c:v>
                </c:pt>
                <c:pt idx="1">
                  <c:v>0.79545200000000005</c:v>
                </c:pt>
                <c:pt idx="2">
                  <c:v>1.6096600000000001</c:v>
                </c:pt>
                <c:pt idx="3">
                  <c:v>2.4244500000000002</c:v>
                </c:pt>
                <c:pt idx="4">
                  <c:v>3.2366199999999998</c:v>
                </c:pt>
                <c:pt idx="5">
                  <c:v>4.04549</c:v>
                </c:pt>
                <c:pt idx="6">
                  <c:v>4.8539300000000001</c:v>
                </c:pt>
                <c:pt idx="7">
                  <c:v>5.6745299999999999</c:v>
                </c:pt>
                <c:pt idx="8">
                  <c:v>6.51105</c:v>
                </c:pt>
                <c:pt idx="9">
                  <c:v>7.3626300000000002</c:v>
                </c:pt>
                <c:pt idx="10">
                  <c:v>8.2278800000000007</c:v>
                </c:pt>
                <c:pt idx="11">
                  <c:v>9.1071100000000005</c:v>
                </c:pt>
                <c:pt idx="12">
                  <c:v>10.000400000000001</c:v>
                </c:pt>
                <c:pt idx="13">
                  <c:v>10.9032</c:v>
                </c:pt>
                <c:pt idx="14">
                  <c:v>11.8172</c:v>
                </c:pt>
                <c:pt idx="15">
                  <c:v>12.7409</c:v>
                </c:pt>
                <c:pt idx="16">
                  <c:v>13.675000000000001</c:v>
                </c:pt>
                <c:pt idx="17">
                  <c:v>14.6319</c:v>
                </c:pt>
                <c:pt idx="18">
                  <c:v>15.604699999999999</c:v>
                </c:pt>
                <c:pt idx="19">
                  <c:v>16.586300000000001</c:v>
                </c:pt>
                <c:pt idx="20">
                  <c:v>17.573599999999999</c:v>
                </c:pt>
                <c:pt idx="21">
                  <c:v>18.564299999999999</c:v>
                </c:pt>
              </c:numCache>
            </c:numRef>
          </c:xVal>
          <c:yVal>
            <c:numRef>
              <c:f>'32.95'!$P$2:$P$23</c:f>
              <c:numCache>
                <c:formatCode>General</c:formatCode>
                <c:ptCount val="22"/>
                <c:pt idx="0">
                  <c:v>1.5812200000000001</c:v>
                </c:pt>
                <c:pt idx="1">
                  <c:v>1.55958</c:v>
                </c:pt>
                <c:pt idx="2">
                  <c:v>1.5048699999999999</c:v>
                </c:pt>
                <c:pt idx="3">
                  <c:v>1.42902</c:v>
                </c:pt>
                <c:pt idx="4">
                  <c:v>1.27433</c:v>
                </c:pt>
                <c:pt idx="5">
                  <c:v>1.1122799999999999</c:v>
                </c:pt>
                <c:pt idx="6">
                  <c:v>0.98022299999999996</c:v>
                </c:pt>
                <c:pt idx="7">
                  <c:v>0.84553599999999995</c:v>
                </c:pt>
                <c:pt idx="8">
                  <c:v>0.71294599999999997</c:v>
                </c:pt>
                <c:pt idx="9">
                  <c:v>0.61245499999999997</c:v>
                </c:pt>
                <c:pt idx="10">
                  <c:v>0.535026</c:v>
                </c:pt>
                <c:pt idx="11">
                  <c:v>0.466059</c:v>
                </c:pt>
                <c:pt idx="12">
                  <c:v>0.39921980000000001</c:v>
                </c:pt>
                <c:pt idx="13">
                  <c:v>0.35269099999999998</c:v>
                </c:pt>
                <c:pt idx="14">
                  <c:v>0.30229</c:v>
                </c:pt>
                <c:pt idx="15">
                  <c:v>0.26782</c:v>
                </c:pt>
                <c:pt idx="16">
                  <c:v>0.22378700000000001</c:v>
                </c:pt>
                <c:pt idx="17">
                  <c:v>0.219526</c:v>
                </c:pt>
                <c:pt idx="18">
                  <c:v>0.20095099999999999</c:v>
                </c:pt>
                <c:pt idx="19">
                  <c:v>0.19058059999999999</c:v>
                </c:pt>
                <c:pt idx="20">
                  <c:v>0.18038580000000001</c:v>
                </c:pt>
                <c:pt idx="21">
                  <c:v>0.16467699999999999</c:v>
                </c:pt>
              </c:numCache>
            </c:numRef>
          </c:yVal>
          <c:smooth val="0"/>
          <c:extLst>
            <c:ext xmlns:c16="http://schemas.microsoft.com/office/drawing/2014/chart" uri="{C3380CC4-5D6E-409C-BE32-E72D297353CC}">
              <c16:uniqueId val="{00000001-CDCB-437C-A926-343980AD10CF}"/>
            </c:ext>
          </c:extLst>
        </c:ser>
        <c:ser>
          <c:idx val="2"/>
          <c:order val="2"/>
          <c:tx>
            <c:v>Johnson - Cook</c:v>
          </c:tx>
          <c:spPr>
            <a:ln w="6350" cap="rnd">
              <a:solidFill>
                <a:schemeClr val="accent3"/>
              </a:solidFill>
              <a:round/>
            </a:ln>
            <a:effectLst/>
          </c:spPr>
          <c:marker>
            <c:symbol val="circle"/>
            <c:size val="3"/>
            <c:spPr>
              <a:solidFill>
                <a:schemeClr val="accent3"/>
              </a:solidFill>
              <a:ln w="9525">
                <a:solidFill>
                  <a:schemeClr val="accent3"/>
                </a:solidFill>
              </a:ln>
              <a:effectLst/>
            </c:spPr>
          </c:marker>
          <c:xVal>
            <c:numRef>
              <c:f>'32.95'!$C$2:$C$23</c:f>
              <c:numCache>
                <c:formatCode>General</c:formatCode>
                <c:ptCount val="22"/>
                <c:pt idx="0">
                  <c:v>0</c:v>
                </c:pt>
                <c:pt idx="1">
                  <c:v>0.79545200000000005</c:v>
                </c:pt>
                <c:pt idx="2">
                  <c:v>1.6096600000000001</c:v>
                </c:pt>
                <c:pt idx="3">
                  <c:v>2.4244500000000002</c:v>
                </c:pt>
                <c:pt idx="4">
                  <c:v>3.2366199999999998</c:v>
                </c:pt>
                <c:pt idx="5">
                  <c:v>4.04549</c:v>
                </c:pt>
                <c:pt idx="6">
                  <c:v>4.8539300000000001</c:v>
                </c:pt>
                <c:pt idx="7">
                  <c:v>5.6745299999999999</c:v>
                </c:pt>
                <c:pt idx="8">
                  <c:v>6.51105</c:v>
                </c:pt>
                <c:pt idx="9">
                  <c:v>7.3626300000000002</c:v>
                </c:pt>
                <c:pt idx="10">
                  <c:v>8.2278800000000007</c:v>
                </c:pt>
                <c:pt idx="11">
                  <c:v>9.1071100000000005</c:v>
                </c:pt>
                <c:pt idx="12">
                  <c:v>10.000400000000001</c:v>
                </c:pt>
                <c:pt idx="13">
                  <c:v>10.9032</c:v>
                </c:pt>
                <c:pt idx="14">
                  <c:v>11.8172</c:v>
                </c:pt>
                <c:pt idx="15">
                  <c:v>12.7409</c:v>
                </c:pt>
                <c:pt idx="16">
                  <c:v>13.675000000000001</c:v>
                </c:pt>
                <c:pt idx="17">
                  <c:v>14.6319</c:v>
                </c:pt>
                <c:pt idx="18">
                  <c:v>15.604699999999999</c:v>
                </c:pt>
                <c:pt idx="19">
                  <c:v>16.586300000000001</c:v>
                </c:pt>
                <c:pt idx="20">
                  <c:v>17.573599999999999</c:v>
                </c:pt>
                <c:pt idx="21">
                  <c:v>18.564299999999999</c:v>
                </c:pt>
              </c:numCache>
            </c:numRef>
          </c:xVal>
          <c:yVal>
            <c:numRef>
              <c:f>'32.95'!$M$2:$M$23</c:f>
              <c:numCache>
                <c:formatCode>General</c:formatCode>
                <c:ptCount val="22"/>
                <c:pt idx="0">
                  <c:v>1.1765000000000001</c:v>
                </c:pt>
                <c:pt idx="1">
                  <c:v>1.13856</c:v>
                </c:pt>
                <c:pt idx="2">
                  <c:v>1.07639</c:v>
                </c:pt>
                <c:pt idx="3">
                  <c:v>1.0055000000000001</c:v>
                </c:pt>
                <c:pt idx="4">
                  <c:v>0.92571199999999998</c:v>
                </c:pt>
                <c:pt idx="5">
                  <c:v>0.83581099999999997</c:v>
                </c:pt>
                <c:pt idx="6">
                  <c:v>0.74121400000000004</c:v>
                </c:pt>
                <c:pt idx="7">
                  <c:v>0.64197000000000004</c:v>
                </c:pt>
                <c:pt idx="8">
                  <c:v>0.54321600000000003</c:v>
                </c:pt>
                <c:pt idx="9">
                  <c:v>0.449295</c:v>
                </c:pt>
                <c:pt idx="10">
                  <c:v>0.36541499999999999</c:v>
                </c:pt>
                <c:pt idx="11">
                  <c:v>0.28798299999999999</c:v>
                </c:pt>
                <c:pt idx="12">
                  <c:v>0.223832</c:v>
                </c:pt>
                <c:pt idx="13">
                  <c:v>0.172454</c:v>
                </c:pt>
                <c:pt idx="14">
                  <c:v>0.133797</c:v>
                </c:pt>
                <c:pt idx="15">
                  <c:v>0.106319</c:v>
                </c:pt>
                <c:pt idx="16">
                  <c:v>8.5916199999999998E-2</c:v>
                </c:pt>
                <c:pt idx="17">
                  <c:v>6.9859299999999999E-2</c:v>
                </c:pt>
                <c:pt idx="18">
                  <c:v>5.8346799999999997E-2</c:v>
                </c:pt>
                <c:pt idx="19">
                  <c:v>5.0495199999999997E-2</c:v>
                </c:pt>
                <c:pt idx="20">
                  <c:v>4.5130099999999999E-2</c:v>
                </c:pt>
                <c:pt idx="21">
                  <c:v>4.1795699999999998E-2</c:v>
                </c:pt>
              </c:numCache>
            </c:numRef>
          </c:yVal>
          <c:smooth val="0"/>
          <c:extLst>
            <c:ext xmlns:c16="http://schemas.microsoft.com/office/drawing/2014/chart" uri="{C3380CC4-5D6E-409C-BE32-E72D297353CC}">
              <c16:uniqueId val="{00000002-CDCB-437C-A926-343980AD10CF}"/>
            </c:ext>
          </c:extLst>
        </c:ser>
        <c:ser>
          <c:idx val="3"/>
          <c:order val="3"/>
          <c:tx>
            <c:v>Von - Mises</c:v>
          </c:tx>
          <c:spPr>
            <a:ln w="6350" cap="rnd">
              <a:solidFill>
                <a:schemeClr val="accent4"/>
              </a:solidFill>
              <a:round/>
            </a:ln>
            <a:effectLst/>
          </c:spPr>
          <c:marker>
            <c:symbol val="circle"/>
            <c:size val="3"/>
            <c:spPr>
              <a:solidFill>
                <a:schemeClr val="accent4"/>
              </a:solidFill>
              <a:ln w="9525">
                <a:solidFill>
                  <a:schemeClr val="accent4"/>
                </a:solidFill>
              </a:ln>
              <a:effectLst/>
            </c:spPr>
          </c:marker>
          <c:xVal>
            <c:numRef>
              <c:f>'32.95'!$C$2:$C$23</c:f>
              <c:numCache>
                <c:formatCode>General</c:formatCode>
                <c:ptCount val="22"/>
                <c:pt idx="0">
                  <c:v>0</c:v>
                </c:pt>
                <c:pt idx="1">
                  <c:v>0.79545200000000005</c:v>
                </c:pt>
                <c:pt idx="2">
                  <c:v>1.6096600000000001</c:v>
                </c:pt>
                <c:pt idx="3">
                  <c:v>2.4244500000000002</c:v>
                </c:pt>
                <c:pt idx="4">
                  <c:v>3.2366199999999998</c:v>
                </c:pt>
                <c:pt idx="5">
                  <c:v>4.04549</c:v>
                </c:pt>
                <c:pt idx="6">
                  <c:v>4.8539300000000001</c:v>
                </c:pt>
                <c:pt idx="7">
                  <c:v>5.6745299999999999</c:v>
                </c:pt>
                <c:pt idx="8">
                  <c:v>6.51105</c:v>
                </c:pt>
                <c:pt idx="9">
                  <c:v>7.3626300000000002</c:v>
                </c:pt>
                <c:pt idx="10">
                  <c:v>8.2278800000000007</c:v>
                </c:pt>
                <c:pt idx="11">
                  <c:v>9.1071100000000005</c:v>
                </c:pt>
                <c:pt idx="12">
                  <c:v>10.000400000000001</c:v>
                </c:pt>
                <c:pt idx="13">
                  <c:v>10.9032</c:v>
                </c:pt>
                <c:pt idx="14">
                  <c:v>11.8172</c:v>
                </c:pt>
                <c:pt idx="15">
                  <c:v>12.7409</c:v>
                </c:pt>
                <c:pt idx="16">
                  <c:v>13.675000000000001</c:v>
                </c:pt>
                <c:pt idx="17">
                  <c:v>14.6319</c:v>
                </c:pt>
                <c:pt idx="18">
                  <c:v>15.604699999999999</c:v>
                </c:pt>
                <c:pt idx="19">
                  <c:v>16.586300000000001</c:v>
                </c:pt>
                <c:pt idx="20">
                  <c:v>17.573599999999999</c:v>
                </c:pt>
                <c:pt idx="21">
                  <c:v>18.564299999999999</c:v>
                </c:pt>
              </c:numCache>
            </c:numRef>
          </c:xVal>
          <c:yVal>
            <c:numRef>
              <c:f>'32.95'!$D$2:$D$23</c:f>
              <c:numCache>
                <c:formatCode>General</c:formatCode>
                <c:ptCount val="22"/>
                <c:pt idx="0">
                  <c:v>0.99647600000000003</c:v>
                </c:pt>
                <c:pt idx="1">
                  <c:v>0.965028</c:v>
                </c:pt>
                <c:pt idx="2">
                  <c:v>0.90531600000000001</c:v>
                </c:pt>
                <c:pt idx="3">
                  <c:v>0.83195799999999998</c:v>
                </c:pt>
                <c:pt idx="4">
                  <c:v>0.75266999999999995</c:v>
                </c:pt>
                <c:pt idx="5">
                  <c:v>0.66752500000000003</c:v>
                </c:pt>
                <c:pt idx="6">
                  <c:v>0.58299199999999995</c:v>
                </c:pt>
                <c:pt idx="7">
                  <c:v>0.50571500000000003</c:v>
                </c:pt>
                <c:pt idx="8">
                  <c:v>0.43757699999999999</c:v>
                </c:pt>
                <c:pt idx="9">
                  <c:v>0.37835299999999999</c:v>
                </c:pt>
                <c:pt idx="10">
                  <c:v>0.32735799999999998</c:v>
                </c:pt>
                <c:pt idx="11">
                  <c:v>0.28299400000000002</c:v>
                </c:pt>
                <c:pt idx="12">
                  <c:v>0.244861</c:v>
                </c:pt>
                <c:pt idx="13">
                  <c:v>0.21147099999999999</c:v>
                </c:pt>
                <c:pt idx="14">
                  <c:v>0.18058399999999999</c:v>
                </c:pt>
                <c:pt idx="15">
                  <c:v>0.14749699999999999</c:v>
                </c:pt>
                <c:pt idx="16">
                  <c:v>0.10639999999999999</c:v>
                </c:pt>
                <c:pt idx="17">
                  <c:v>7.3382699999999995E-2</c:v>
                </c:pt>
                <c:pt idx="18">
                  <c:v>5.2396100000000001E-2</c:v>
                </c:pt>
                <c:pt idx="19">
                  <c:v>3.8122799999999998E-2</c:v>
                </c:pt>
                <c:pt idx="20">
                  <c:v>2.7974599999999999E-2</c:v>
                </c:pt>
                <c:pt idx="21">
                  <c:v>2.04938E-2</c:v>
                </c:pt>
              </c:numCache>
            </c:numRef>
          </c:yVal>
          <c:smooth val="0"/>
          <c:extLst>
            <c:ext xmlns:c16="http://schemas.microsoft.com/office/drawing/2014/chart" uri="{C3380CC4-5D6E-409C-BE32-E72D297353CC}">
              <c16:uniqueId val="{00000003-CDCB-437C-A926-343980AD10CF}"/>
            </c:ext>
          </c:extLst>
        </c:ser>
        <c:dLbls>
          <c:showLegendKey val="0"/>
          <c:showVal val="0"/>
          <c:showCatName val="0"/>
          <c:showSerName val="0"/>
          <c:showPercent val="0"/>
          <c:showBubbleSize val="0"/>
        </c:dLbls>
        <c:axId val="-1282027568"/>
        <c:axId val="-1282024304"/>
      </c:scatterChart>
      <c:valAx>
        <c:axId val="-1282027568"/>
        <c:scaling>
          <c:orientation val="minMax"/>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200" b="0" i="0" u="none" strike="noStrike" kern="1200" baseline="0">
                    <a:solidFill>
                      <a:schemeClr val="tx1"/>
                    </a:solidFill>
                    <a:latin typeface="+mn-lt"/>
                    <a:ea typeface="+mn-ea"/>
                    <a:cs typeface="+mn-cs"/>
                  </a:defRPr>
                </a:pPr>
                <a:r>
                  <a:rPr lang="en-US" sz="1200" baseline="0">
                    <a:solidFill>
                      <a:schemeClr val="tx1"/>
                    </a:solidFill>
                  </a:rPr>
                  <a:t>Axial Position(mm)</a:t>
                </a:r>
              </a:p>
            </c:rich>
          </c:tx>
          <c:overlay val="0"/>
          <c:spPr>
            <a:noFill/>
            <a:ln>
              <a:noFill/>
            </a:ln>
            <a:effectLst/>
          </c:spPr>
          <c:txPr>
            <a:bodyPr rot="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282024304"/>
        <c:crosses val="autoZero"/>
        <c:crossBetween val="midCat"/>
      </c:valAx>
      <c:valAx>
        <c:axId val="-1282024304"/>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200" b="0" i="0" u="none" strike="noStrike" kern="1200" baseline="0">
                    <a:solidFill>
                      <a:schemeClr val="tx1"/>
                    </a:solidFill>
                    <a:latin typeface="+mn-lt"/>
                    <a:ea typeface="+mn-ea"/>
                    <a:cs typeface="+mn-cs"/>
                  </a:defRPr>
                </a:pPr>
                <a:r>
                  <a:rPr lang="en-US" sz="1200" baseline="0">
                    <a:solidFill>
                      <a:schemeClr val="tx1"/>
                    </a:solidFill>
                  </a:rPr>
                  <a:t>Radius(mm)</a:t>
                </a:r>
              </a:p>
            </c:rich>
          </c:tx>
          <c:overlay val="0"/>
          <c:spPr>
            <a:noFill/>
            <a:ln>
              <a:noFill/>
            </a:ln>
            <a:effectLst/>
          </c:spPr>
          <c:txPr>
            <a:bodyPr rot="-540000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282027568"/>
        <c:crosses val="autoZero"/>
        <c:crossBetween val="midCat"/>
      </c:valAx>
      <c:spPr>
        <a:noFill/>
        <a:ln>
          <a:noFill/>
        </a:ln>
        <a:effectLst/>
      </c:spPr>
    </c:plotArea>
    <c:legend>
      <c:legendPos val="r"/>
      <c:layout>
        <c:manualLayout>
          <c:xMode val="edge"/>
          <c:yMode val="edge"/>
          <c:x val="0.66419776597692726"/>
          <c:y val="0.16402358796059582"/>
          <c:w val="0.33342007141811136"/>
          <c:h val="0.54271852382088603"/>
        </c:manualLayout>
      </c:layout>
      <c:overlay val="0"/>
      <c:spPr>
        <a:noFill/>
        <a:ln>
          <a:noFill/>
        </a:ln>
        <a:effectLst/>
      </c:spPr>
      <c:txPr>
        <a:bodyPr rot="0" spcFirstLastPara="1" vertOverflow="ellipsis" vert="horz" wrap="square" anchor="ctr" anchorCtr="1"/>
        <a:lstStyle/>
        <a:p>
          <a:pPr>
            <a:defRPr sz="1000" b="0" i="0" u="none" strike="noStrike" kern="1200" baseline="0">
              <a:solidFill>
                <a:schemeClr val="tx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14.emf"/><Relationship Id="rId7" Type="http://schemas.openxmlformats.org/officeDocument/2006/relationships/image" Target="../media/image18.emf"/><Relationship Id="rId2" Type="http://schemas.openxmlformats.org/officeDocument/2006/relationships/image" Target="../media/image13.emf"/><Relationship Id="rId1" Type="http://schemas.openxmlformats.org/officeDocument/2006/relationships/image" Target="../media/image12.wmf"/><Relationship Id="rId6" Type="http://schemas.openxmlformats.org/officeDocument/2006/relationships/image" Target="../media/image17.emf"/><Relationship Id="rId5" Type="http://schemas.openxmlformats.org/officeDocument/2006/relationships/image" Target="../media/image16.emf"/><Relationship Id="rId4" Type="http://schemas.openxmlformats.org/officeDocument/2006/relationships/image" Target="../media/image15.emf"/></Relationships>
</file>

<file path=ppt/drawings/_rels/vmlDrawing4.vml.rels><?xml version="1.0" encoding="UTF-8" standalone="yes"?>
<Relationships xmlns="http://schemas.openxmlformats.org/package/2006/relationships"><Relationship Id="rId8" Type="http://schemas.openxmlformats.org/officeDocument/2006/relationships/image" Target="../media/image27.emf"/><Relationship Id="rId13" Type="http://schemas.openxmlformats.org/officeDocument/2006/relationships/image" Target="../media/image32.wmf"/><Relationship Id="rId18" Type="http://schemas.openxmlformats.org/officeDocument/2006/relationships/image" Target="../media/image37.emf"/><Relationship Id="rId3" Type="http://schemas.openxmlformats.org/officeDocument/2006/relationships/image" Target="../media/image22.emf"/><Relationship Id="rId7" Type="http://schemas.openxmlformats.org/officeDocument/2006/relationships/image" Target="../media/image26.emf"/><Relationship Id="rId12" Type="http://schemas.openxmlformats.org/officeDocument/2006/relationships/image" Target="../media/image31.emf"/><Relationship Id="rId17" Type="http://schemas.openxmlformats.org/officeDocument/2006/relationships/image" Target="../media/image36.emf"/><Relationship Id="rId2" Type="http://schemas.openxmlformats.org/officeDocument/2006/relationships/image" Target="../media/image21.emf"/><Relationship Id="rId16" Type="http://schemas.openxmlformats.org/officeDocument/2006/relationships/image" Target="../media/image35.emf"/><Relationship Id="rId1" Type="http://schemas.openxmlformats.org/officeDocument/2006/relationships/image" Target="../media/image20.emf"/><Relationship Id="rId6" Type="http://schemas.openxmlformats.org/officeDocument/2006/relationships/image" Target="../media/image25.emf"/><Relationship Id="rId11" Type="http://schemas.openxmlformats.org/officeDocument/2006/relationships/image" Target="../media/image30.emf"/><Relationship Id="rId5" Type="http://schemas.openxmlformats.org/officeDocument/2006/relationships/image" Target="../media/image24.wmf"/><Relationship Id="rId15" Type="http://schemas.openxmlformats.org/officeDocument/2006/relationships/image" Target="../media/image34.emf"/><Relationship Id="rId10" Type="http://schemas.openxmlformats.org/officeDocument/2006/relationships/image" Target="../media/image29.emf"/><Relationship Id="rId4" Type="http://schemas.openxmlformats.org/officeDocument/2006/relationships/image" Target="../media/image23.emf"/><Relationship Id="rId9" Type="http://schemas.openxmlformats.org/officeDocument/2006/relationships/image" Target="../media/image28.emf"/><Relationship Id="rId14" Type="http://schemas.openxmlformats.org/officeDocument/2006/relationships/image" Target="../media/image33.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40.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36D5725-D212-41C2-A1D3-C334F7851DEA}" type="datetimeFigureOut">
              <a:rPr lang="en-US" smtClean="0"/>
              <a:t>22-Jun-20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310B126-94BE-4C4C-AB1A-05E86FE175F1}" type="slidenum">
              <a:rPr lang="en-US" smtClean="0"/>
              <a:t>‹#›</a:t>
            </a:fld>
            <a:endParaRPr lang="en-US"/>
          </a:p>
        </p:txBody>
      </p:sp>
    </p:spTree>
    <p:extLst>
      <p:ext uri="{BB962C8B-B14F-4D97-AF65-F5344CB8AC3E}">
        <p14:creationId xmlns:p14="http://schemas.microsoft.com/office/powerpoint/2010/main" val="12265847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08FA83-EF4B-456B-AA25-C7F851A8A66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D684654-E759-4436-B75D-757FD09E2E6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D2D9D0D0-3CE3-4576-83AB-18691D9F0FD1}"/>
              </a:ext>
            </a:extLst>
          </p:cNvPr>
          <p:cNvSpPr>
            <a:spLocks noGrp="1"/>
          </p:cNvSpPr>
          <p:nvPr>
            <p:ph type="dt" sz="half" idx="10"/>
          </p:nvPr>
        </p:nvSpPr>
        <p:spPr/>
        <p:txBody>
          <a:bodyPr/>
          <a:lstStyle/>
          <a:p>
            <a:fld id="{2000A7BF-9F54-49F0-A70D-91945532302A}" type="datetime1">
              <a:rPr lang="en-US" smtClean="0"/>
              <a:t>22-Jun-20</a:t>
            </a:fld>
            <a:endParaRPr lang="en-US"/>
          </a:p>
        </p:txBody>
      </p:sp>
      <p:sp>
        <p:nvSpPr>
          <p:cNvPr id="5" name="Footer Placeholder 4">
            <a:extLst>
              <a:ext uri="{FF2B5EF4-FFF2-40B4-BE49-F238E27FC236}">
                <a16:creationId xmlns:a16="http://schemas.microsoft.com/office/drawing/2014/main" id="{03266A17-0A03-4321-AA96-080C838FE34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9A66A50-5CAB-4BAE-B7A5-2638C9705EE6}"/>
              </a:ext>
            </a:extLst>
          </p:cNvPr>
          <p:cNvSpPr>
            <a:spLocks noGrp="1"/>
          </p:cNvSpPr>
          <p:nvPr>
            <p:ph type="sldNum" sz="quarter" idx="12"/>
          </p:nvPr>
        </p:nvSpPr>
        <p:spPr/>
        <p:txBody>
          <a:bodyPr/>
          <a:lstStyle/>
          <a:p>
            <a:fld id="{F4317859-8A35-444E-800E-4FE2972162A5}" type="slidenum">
              <a:rPr lang="en-US" smtClean="0"/>
              <a:t>‹#›</a:t>
            </a:fld>
            <a:endParaRPr lang="en-US"/>
          </a:p>
        </p:txBody>
      </p:sp>
    </p:spTree>
    <p:extLst>
      <p:ext uri="{BB962C8B-B14F-4D97-AF65-F5344CB8AC3E}">
        <p14:creationId xmlns:p14="http://schemas.microsoft.com/office/powerpoint/2010/main" val="30199696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74E90D-8034-4733-A066-5CAAC6C4DF0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6AFF53D-4190-4784-928E-8690688F061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5BEF7D4-2A38-4F4D-8206-170E3B56079C}"/>
              </a:ext>
            </a:extLst>
          </p:cNvPr>
          <p:cNvSpPr>
            <a:spLocks noGrp="1"/>
          </p:cNvSpPr>
          <p:nvPr>
            <p:ph type="dt" sz="half" idx="10"/>
          </p:nvPr>
        </p:nvSpPr>
        <p:spPr/>
        <p:txBody>
          <a:bodyPr/>
          <a:lstStyle/>
          <a:p>
            <a:fld id="{B779FD0D-5FD3-472E-96B0-9E19FCB2C676}" type="datetime1">
              <a:rPr lang="en-US" smtClean="0"/>
              <a:t>22-Jun-20</a:t>
            </a:fld>
            <a:endParaRPr lang="en-US"/>
          </a:p>
        </p:txBody>
      </p:sp>
      <p:sp>
        <p:nvSpPr>
          <p:cNvPr id="5" name="Footer Placeholder 4">
            <a:extLst>
              <a:ext uri="{FF2B5EF4-FFF2-40B4-BE49-F238E27FC236}">
                <a16:creationId xmlns:a16="http://schemas.microsoft.com/office/drawing/2014/main" id="{4FF45F3C-4877-467C-9D45-2D5BBB1D1F4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52CCEDE-A845-4EF5-A093-6C091989EEB3}"/>
              </a:ext>
            </a:extLst>
          </p:cNvPr>
          <p:cNvSpPr>
            <a:spLocks noGrp="1"/>
          </p:cNvSpPr>
          <p:nvPr>
            <p:ph type="sldNum" sz="quarter" idx="12"/>
          </p:nvPr>
        </p:nvSpPr>
        <p:spPr/>
        <p:txBody>
          <a:bodyPr/>
          <a:lstStyle/>
          <a:p>
            <a:fld id="{F4317859-8A35-444E-800E-4FE2972162A5}" type="slidenum">
              <a:rPr lang="en-US" smtClean="0"/>
              <a:t>‹#›</a:t>
            </a:fld>
            <a:endParaRPr lang="en-US"/>
          </a:p>
        </p:txBody>
      </p:sp>
    </p:spTree>
    <p:extLst>
      <p:ext uri="{BB962C8B-B14F-4D97-AF65-F5344CB8AC3E}">
        <p14:creationId xmlns:p14="http://schemas.microsoft.com/office/powerpoint/2010/main" val="42244564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48A02AB-AED4-4E75-850F-EDC3E0F624C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DACF8ED-3B9C-4AA8-90F1-405E7490F21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3243243-CC52-4B35-9411-B372DD31BCAD}"/>
              </a:ext>
            </a:extLst>
          </p:cNvPr>
          <p:cNvSpPr>
            <a:spLocks noGrp="1"/>
          </p:cNvSpPr>
          <p:nvPr>
            <p:ph type="dt" sz="half" idx="10"/>
          </p:nvPr>
        </p:nvSpPr>
        <p:spPr/>
        <p:txBody>
          <a:bodyPr/>
          <a:lstStyle/>
          <a:p>
            <a:fld id="{4B5120B0-F22A-4175-9515-33C93C046919}" type="datetime1">
              <a:rPr lang="en-US" smtClean="0"/>
              <a:t>22-Jun-20</a:t>
            </a:fld>
            <a:endParaRPr lang="en-US"/>
          </a:p>
        </p:txBody>
      </p:sp>
      <p:sp>
        <p:nvSpPr>
          <p:cNvPr id="5" name="Footer Placeholder 4">
            <a:extLst>
              <a:ext uri="{FF2B5EF4-FFF2-40B4-BE49-F238E27FC236}">
                <a16:creationId xmlns:a16="http://schemas.microsoft.com/office/drawing/2014/main" id="{CF144595-81A1-4F8E-BBC1-810234A907B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A71AB75-F0A3-409C-9561-E8C31E1036AE}"/>
              </a:ext>
            </a:extLst>
          </p:cNvPr>
          <p:cNvSpPr>
            <a:spLocks noGrp="1"/>
          </p:cNvSpPr>
          <p:nvPr>
            <p:ph type="sldNum" sz="quarter" idx="12"/>
          </p:nvPr>
        </p:nvSpPr>
        <p:spPr/>
        <p:txBody>
          <a:bodyPr/>
          <a:lstStyle/>
          <a:p>
            <a:fld id="{F4317859-8A35-444E-800E-4FE2972162A5}" type="slidenum">
              <a:rPr lang="en-US" smtClean="0"/>
              <a:t>‹#›</a:t>
            </a:fld>
            <a:endParaRPr lang="en-US"/>
          </a:p>
        </p:txBody>
      </p:sp>
    </p:spTree>
    <p:extLst>
      <p:ext uri="{BB962C8B-B14F-4D97-AF65-F5344CB8AC3E}">
        <p14:creationId xmlns:p14="http://schemas.microsoft.com/office/powerpoint/2010/main" val="40334262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043A10-7EED-4FEA-9F8E-5EFEB40A954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6FC31EC-2740-4133-9398-A066E290BE3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9D5912F-49A6-45C5-BCD1-0BEF00638849}"/>
              </a:ext>
            </a:extLst>
          </p:cNvPr>
          <p:cNvSpPr>
            <a:spLocks noGrp="1"/>
          </p:cNvSpPr>
          <p:nvPr>
            <p:ph type="dt" sz="half" idx="10"/>
          </p:nvPr>
        </p:nvSpPr>
        <p:spPr/>
        <p:txBody>
          <a:bodyPr/>
          <a:lstStyle/>
          <a:p>
            <a:fld id="{1A155E90-DD8F-430B-B30B-B41BF53E4BC4}" type="datetime1">
              <a:rPr lang="en-US" smtClean="0"/>
              <a:t>22-Jun-20</a:t>
            </a:fld>
            <a:endParaRPr lang="en-US"/>
          </a:p>
        </p:txBody>
      </p:sp>
      <p:sp>
        <p:nvSpPr>
          <p:cNvPr id="5" name="Footer Placeholder 4">
            <a:extLst>
              <a:ext uri="{FF2B5EF4-FFF2-40B4-BE49-F238E27FC236}">
                <a16:creationId xmlns:a16="http://schemas.microsoft.com/office/drawing/2014/main" id="{AF028A5C-3CBF-4951-865C-3DD72ED1D29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81EF41A-9768-4538-B7DD-DDC1E2ACB311}"/>
              </a:ext>
            </a:extLst>
          </p:cNvPr>
          <p:cNvSpPr>
            <a:spLocks noGrp="1"/>
          </p:cNvSpPr>
          <p:nvPr>
            <p:ph type="sldNum" sz="quarter" idx="12"/>
          </p:nvPr>
        </p:nvSpPr>
        <p:spPr/>
        <p:txBody>
          <a:bodyPr/>
          <a:lstStyle/>
          <a:p>
            <a:fld id="{F4317859-8A35-444E-800E-4FE2972162A5}" type="slidenum">
              <a:rPr lang="en-US" smtClean="0"/>
              <a:t>‹#›</a:t>
            </a:fld>
            <a:endParaRPr lang="en-US"/>
          </a:p>
        </p:txBody>
      </p:sp>
    </p:spTree>
    <p:extLst>
      <p:ext uri="{BB962C8B-B14F-4D97-AF65-F5344CB8AC3E}">
        <p14:creationId xmlns:p14="http://schemas.microsoft.com/office/powerpoint/2010/main" val="9618654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A27AF0-1F7A-41A8-8E55-DDFAADCE39C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2780F12-341E-4437-82D4-1731E3024ED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50BCC9A-DA1A-4648-8B9C-B88B1785E436}"/>
              </a:ext>
            </a:extLst>
          </p:cNvPr>
          <p:cNvSpPr>
            <a:spLocks noGrp="1"/>
          </p:cNvSpPr>
          <p:nvPr>
            <p:ph type="dt" sz="half" idx="10"/>
          </p:nvPr>
        </p:nvSpPr>
        <p:spPr/>
        <p:txBody>
          <a:bodyPr/>
          <a:lstStyle/>
          <a:p>
            <a:fld id="{4CAC314E-C5D6-43CF-8339-B6A561891804}" type="datetime1">
              <a:rPr lang="en-US" smtClean="0"/>
              <a:t>22-Jun-20</a:t>
            </a:fld>
            <a:endParaRPr lang="en-US"/>
          </a:p>
        </p:txBody>
      </p:sp>
      <p:sp>
        <p:nvSpPr>
          <p:cNvPr id="5" name="Footer Placeholder 4">
            <a:extLst>
              <a:ext uri="{FF2B5EF4-FFF2-40B4-BE49-F238E27FC236}">
                <a16:creationId xmlns:a16="http://schemas.microsoft.com/office/drawing/2014/main" id="{5941FEE2-FB40-4AA5-9775-8E370699556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5EC7238-A1C3-4E00-8BD0-819BC4C4F790}"/>
              </a:ext>
            </a:extLst>
          </p:cNvPr>
          <p:cNvSpPr>
            <a:spLocks noGrp="1"/>
          </p:cNvSpPr>
          <p:nvPr>
            <p:ph type="sldNum" sz="quarter" idx="12"/>
          </p:nvPr>
        </p:nvSpPr>
        <p:spPr/>
        <p:txBody>
          <a:bodyPr/>
          <a:lstStyle/>
          <a:p>
            <a:fld id="{F4317859-8A35-444E-800E-4FE2972162A5}" type="slidenum">
              <a:rPr lang="en-US" smtClean="0"/>
              <a:t>‹#›</a:t>
            </a:fld>
            <a:endParaRPr lang="en-US"/>
          </a:p>
        </p:txBody>
      </p:sp>
    </p:spTree>
    <p:extLst>
      <p:ext uri="{BB962C8B-B14F-4D97-AF65-F5344CB8AC3E}">
        <p14:creationId xmlns:p14="http://schemas.microsoft.com/office/powerpoint/2010/main" val="13549991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C99314-4104-4F0B-97DA-C1A2AE6CF88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D7D2DE6-AE2C-4DE7-9A0B-C1B159CE997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726CF908-BFBC-4F05-8BA3-CBA2286B372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FE0FBC5-4C76-452A-8138-EB8B08C32FB7}"/>
              </a:ext>
            </a:extLst>
          </p:cNvPr>
          <p:cNvSpPr>
            <a:spLocks noGrp="1"/>
          </p:cNvSpPr>
          <p:nvPr>
            <p:ph type="dt" sz="half" idx="10"/>
          </p:nvPr>
        </p:nvSpPr>
        <p:spPr/>
        <p:txBody>
          <a:bodyPr/>
          <a:lstStyle/>
          <a:p>
            <a:fld id="{97C2DBDF-16D3-4969-8557-41A0F24D0C70}" type="datetime1">
              <a:rPr lang="en-US" smtClean="0"/>
              <a:t>22-Jun-20</a:t>
            </a:fld>
            <a:endParaRPr lang="en-US"/>
          </a:p>
        </p:txBody>
      </p:sp>
      <p:sp>
        <p:nvSpPr>
          <p:cNvPr id="6" name="Footer Placeholder 5">
            <a:extLst>
              <a:ext uri="{FF2B5EF4-FFF2-40B4-BE49-F238E27FC236}">
                <a16:creationId xmlns:a16="http://schemas.microsoft.com/office/drawing/2014/main" id="{C269FBF8-4ECD-423A-9A53-FA3787A28AD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847F91A-B44D-4AC6-95B6-7C7A819B9F68}"/>
              </a:ext>
            </a:extLst>
          </p:cNvPr>
          <p:cNvSpPr>
            <a:spLocks noGrp="1"/>
          </p:cNvSpPr>
          <p:nvPr>
            <p:ph type="sldNum" sz="quarter" idx="12"/>
          </p:nvPr>
        </p:nvSpPr>
        <p:spPr/>
        <p:txBody>
          <a:bodyPr/>
          <a:lstStyle/>
          <a:p>
            <a:fld id="{F4317859-8A35-444E-800E-4FE2972162A5}" type="slidenum">
              <a:rPr lang="en-US" smtClean="0"/>
              <a:t>‹#›</a:t>
            </a:fld>
            <a:endParaRPr lang="en-US"/>
          </a:p>
        </p:txBody>
      </p:sp>
    </p:spTree>
    <p:extLst>
      <p:ext uri="{BB962C8B-B14F-4D97-AF65-F5344CB8AC3E}">
        <p14:creationId xmlns:p14="http://schemas.microsoft.com/office/powerpoint/2010/main" val="41051643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841CDB-359C-4E38-938D-E76FA7C18675}"/>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8927796-5978-440D-A934-A40FF490A3D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327D628-2DC2-4980-8A01-66D86BBF80B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3916C36-5996-4223-ADF2-9EA75820E59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6B7D795-3E41-478A-B3DA-C1BAC543874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8737759-B080-442B-8E7A-B56F15580073}"/>
              </a:ext>
            </a:extLst>
          </p:cNvPr>
          <p:cNvSpPr>
            <a:spLocks noGrp="1"/>
          </p:cNvSpPr>
          <p:nvPr>
            <p:ph type="dt" sz="half" idx="10"/>
          </p:nvPr>
        </p:nvSpPr>
        <p:spPr/>
        <p:txBody>
          <a:bodyPr/>
          <a:lstStyle/>
          <a:p>
            <a:fld id="{B5D57CB3-367C-4167-B4BD-FBA716B1652E}" type="datetime1">
              <a:rPr lang="en-US" smtClean="0"/>
              <a:t>22-Jun-20</a:t>
            </a:fld>
            <a:endParaRPr lang="en-US"/>
          </a:p>
        </p:txBody>
      </p:sp>
      <p:sp>
        <p:nvSpPr>
          <p:cNvPr id="8" name="Footer Placeholder 7">
            <a:extLst>
              <a:ext uri="{FF2B5EF4-FFF2-40B4-BE49-F238E27FC236}">
                <a16:creationId xmlns:a16="http://schemas.microsoft.com/office/drawing/2014/main" id="{736ADC30-3DEE-413D-BC36-D9C9CABBC0E5}"/>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18455217-BCEF-45AF-8992-B3644FABED02}"/>
              </a:ext>
            </a:extLst>
          </p:cNvPr>
          <p:cNvSpPr>
            <a:spLocks noGrp="1"/>
          </p:cNvSpPr>
          <p:nvPr>
            <p:ph type="sldNum" sz="quarter" idx="12"/>
          </p:nvPr>
        </p:nvSpPr>
        <p:spPr/>
        <p:txBody>
          <a:bodyPr/>
          <a:lstStyle/>
          <a:p>
            <a:fld id="{F4317859-8A35-444E-800E-4FE2972162A5}" type="slidenum">
              <a:rPr lang="en-US" smtClean="0"/>
              <a:t>‹#›</a:t>
            </a:fld>
            <a:endParaRPr lang="en-US"/>
          </a:p>
        </p:txBody>
      </p:sp>
    </p:spTree>
    <p:extLst>
      <p:ext uri="{BB962C8B-B14F-4D97-AF65-F5344CB8AC3E}">
        <p14:creationId xmlns:p14="http://schemas.microsoft.com/office/powerpoint/2010/main" val="8338096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CA17B8-C7C9-4E6D-B442-4D3F4D8418C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97C5522-0669-4CF6-815C-18DA1B3D7EAE}"/>
              </a:ext>
            </a:extLst>
          </p:cNvPr>
          <p:cNvSpPr>
            <a:spLocks noGrp="1"/>
          </p:cNvSpPr>
          <p:nvPr>
            <p:ph type="dt" sz="half" idx="10"/>
          </p:nvPr>
        </p:nvSpPr>
        <p:spPr/>
        <p:txBody>
          <a:bodyPr/>
          <a:lstStyle/>
          <a:p>
            <a:fld id="{DF8327C4-E01E-468B-BF30-2E39359CA67C}" type="datetime1">
              <a:rPr lang="en-US" smtClean="0"/>
              <a:t>22-Jun-20</a:t>
            </a:fld>
            <a:endParaRPr lang="en-US"/>
          </a:p>
        </p:txBody>
      </p:sp>
      <p:sp>
        <p:nvSpPr>
          <p:cNvPr id="4" name="Footer Placeholder 3">
            <a:extLst>
              <a:ext uri="{FF2B5EF4-FFF2-40B4-BE49-F238E27FC236}">
                <a16:creationId xmlns:a16="http://schemas.microsoft.com/office/drawing/2014/main" id="{665D75F5-1878-441C-AFDD-2195F964E0B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7528CBD-1F08-4ACB-9125-EB6F48A11FC6}"/>
              </a:ext>
            </a:extLst>
          </p:cNvPr>
          <p:cNvSpPr>
            <a:spLocks noGrp="1"/>
          </p:cNvSpPr>
          <p:nvPr>
            <p:ph type="sldNum" sz="quarter" idx="12"/>
          </p:nvPr>
        </p:nvSpPr>
        <p:spPr/>
        <p:txBody>
          <a:bodyPr/>
          <a:lstStyle/>
          <a:p>
            <a:fld id="{F4317859-8A35-444E-800E-4FE2972162A5}" type="slidenum">
              <a:rPr lang="en-US" smtClean="0"/>
              <a:t>‹#›</a:t>
            </a:fld>
            <a:endParaRPr lang="en-US"/>
          </a:p>
        </p:txBody>
      </p:sp>
    </p:spTree>
    <p:extLst>
      <p:ext uri="{BB962C8B-B14F-4D97-AF65-F5344CB8AC3E}">
        <p14:creationId xmlns:p14="http://schemas.microsoft.com/office/powerpoint/2010/main" val="31322410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28F58E4-0C23-4DA6-9A9F-6A8FDED092A2}"/>
              </a:ext>
            </a:extLst>
          </p:cNvPr>
          <p:cNvSpPr>
            <a:spLocks noGrp="1"/>
          </p:cNvSpPr>
          <p:nvPr>
            <p:ph type="dt" sz="half" idx="10"/>
          </p:nvPr>
        </p:nvSpPr>
        <p:spPr/>
        <p:txBody>
          <a:bodyPr/>
          <a:lstStyle/>
          <a:p>
            <a:fld id="{025971D2-D561-4BEC-96F1-02DF5887E110}" type="datetime1">
              <a:rPr lang="en-US" smtClean="0"/>
              <a:t>22-Jun-20</a:t>
            </a:fld>
            <a:endParaRPr lang="en-US"/>
          </a:p>
        </p:txBody>
      </p:sp>
      <p:sp>
        <p:nvSpPr>
          <p:cNvPr id="3" name="Footer Placeholder 2">
            <a:extLst>
              <a:ext uri="{FF2B5EF4-FFF2-40B4-BE49-F238E27FC236}">
                <a16:creationId xmlns:a16="http://schemas.microsoft.com/office/drawing/2014/main" id="{76E86243-2EF5-4908-8B7C-0C59272E5708}"/>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4A268524-4316-45CE-977D-94FDDB75470E}"/>
              </a:ext>
            </a:extLst>
          </p:cNvPr>
          <p:cNvSpPr>
            <a:spLocks noGrp="1"/>
          </p:cNvSpPr>
          <p:nvPr>
            <p:ph type="sldNum" sz="quarter" idx="12"/>
          </p:nvPr>
        </p:nvSpPr>
        <p:spPr/>
        <p:txBody>
          <a:bodyPr/>
          <a:lstStyle/>
          <a:p>
            <a:fld id="{F4317859-8A35-444E-800E-4FE2972162A5}" type="slidenum">
              <a:rPr lang="en-US" smtClean="0"/>
              <a:t>‹#›</a:t>
            </a:fld>
            <a:endParaRPr lang="en-US"/>
          </a:p>
        </p:txBody>
      </p:sp>
    </p:spTree>
    <p:extLst>
      <p:ext uri="{BB962C8B-B14F-4D97-AF65-F5344CB8AC3E}">
        <p14:creationId xmlns:p14="http://schemas.microsoft.com/office/powerpoint/2010/main" val="40017842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F40401-E6D7-4FB4-B840-C75DECEDFE7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EDD4F95-2581-43DD-92F8-4E21BEF8784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49FDFAF-791F-4A5D-9A46-0E0425ED4AB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D2A2892-2F28-4CE1-8155-B33102CCA35C}"/>
              </a:ext>
            </a:extLst>
          </p:cNvPr>
          <p:cNvSpPr>
            <a:spLocks noGrp="1"/>
          </p:cNvSpPr>
          <p:nvPr>
            <p:ph type="dt" sz="half" idx="10"/>
          </p:nvPr>
        </p:nvSpPr>
        <p:spPr/>
        <p:txBody>
          <a:bodyPr/>
          <a:lstStyle/>
          <a:p>
            <a:fld id="{09709832-6684-4DA1-A490-769EA083C890}" type="datetime1">
              <a:rPr lang="en-US" smtClean="0"/>
              <a:t>22-Jun-20</a:t>
            </a:fld>
            <a:endParaRPr lang="en-US"/>
          </a:p>
        </p:txBody>
      </p:sp>
      <p:sp>
        <p:nvSpPr>
          <p:cNvPr id="6" name="Footer Placeholder 5">
            <a:extLst>
              <a:ext uri="{FF2B5EF4-FFF2-40B4-BE49-F238E27FC236}">
                <a16:creationId xmlns:a16="http://schemas.microsoft.com/office/drawing/2014/main" id="{CBD1402A-5496-4324-B204-130BA018791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4EBF1EE-EF0F-4C27-8504-28CCA677B5F8}"/>
              </a:ext>
            </a:extLst>
          </p:cNvPr>
          <p:cNvSpPr>
            <a:spLocks noGrp="1"/>
          </p:cNvSpPr>
          <p:nvPr>
            <p:ph type="sldNum" sz="quarter" idx="12"/>
          </p:nvPr>
        </p:nvSpPr>
        <p:spPr/>
        <p:txBody>
          <a:bodyPr/>
          <a:lstStyle/>
          <a:p>
            <a:fld id="{F4317859-8A35-444E-800E-4FE2972162A5}" type="slidenum">
              <a:rPr lang="en-US" smtClean="0"/>
              <a:t>‹#›</a:t>
            </a:fld>
            <a:endParaRPr lang="en-US"/>
          </a:p>
        </p:txBody>
      </p:sp>
    </p:spTree>
    <p:extLst>
      <p:ext uri="{BB962C8B-B14F-4D97-AF65-F5344CB8AC3E}">
        <p14:creationId xmlns:p14="http://schemas.microsoft.com/office/powerpoint/2010/main" val="11017661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CDE520-C579-486C-8243-CA1FA7F3EDD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4BBAC61-59FC-4FD3-8E8E-087991F0C6E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DBDBB26-0011-4835-926D-04EDB5FCA0F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1D3A0F0-8096-41DF-BBD9-C7ADC04235EB}"/>
              </a:ext>
            </a:extLst>
          </p:cNvPr>
          <p:cNvSpPr>
            <a:spLocks noGrp="1"/>
          </p:cNvSpPr>
          <p:nvPr>
            <p:ph type="dt" sz="half" idx="10"/>
          </p:nvPr>
        </p:nvSpPr>
        <p:spPr/>
        <p:txBody>
          <a:bodyPr/>
          <a:lstStyle/>
          <a:p>
            <a:fld id="{3FD97879-F5B8-4CF3-84E3-665190447E7B}" type="datetime1">
              <a:rPr lang="en-US" smtClean="0"/>
              <a:t>22-Jun-20</a:t>
            </a:fld>
            <a:endParaRPr lang="en-US"/>
          </a:p>
        </p:txBody>
      </p:sp>
      <p:sp>
        <p:nvSpPr>
          <p:cNvPr id="6" name="Footer Placeholder 5">
            <a:extLst>
              <a:ext uri="{FF2B5EF4-FFF2-40B4-BE49-F238E27FC236}">
                <a16:creationId xmlns:a16="http://schemas.microsoft.com/office/drawing/2014/main" id="{F5EBFDB7-CEBE-496F-912A-0FA51D70C1D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C3FB44E-F174-45D3-9729-B1B7CA639229}"/>
              </a:ext>
            </a:extLst>
          </p:cNvPr>
          <p:cNvSpPr>
            <a:spLocks noGrp="1"/>
          </p:cNvSpPr>
          <p:nvPr>
            <p:ph type="sldNum" sz="quarter" idx="12"/>
          </p:nvPr>
        </p:nvSpPr>
        <p:spPr/>
        <p:txBody>
          <a:bodyPr/>
          <a:lstStyle/>
          <a:p>
            <a:fld id="{F4317859-8A35-444E-800E-4FE2972162A5}" type="slidenum">
              <a:rPr lang="en-US" smtClean="0"/>
              <a:t>‹#›</a:t>
            </a:fld>
            <a:endParaRPr lang="en-US"/>
          </a:p>
        </p:txBody>
      </p:sp>
    </p:spTree>
    <p:extLst>
      <p:ext uri="{BB962C8B-B14F-4D97-AF65-F5344CB8AC3E}">
        <p14:creationId xmlns:p14="http://schemas.microsoft.com/office/powerpoint/2010/main" val="26399535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66BD51B-61DF-4844-8F15-49D9D3B445B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3854384-FD62-47F1-AA86-CD4C5B94480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9146351-2773-42C8-9D07-0F9E749FBEE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4F0DE69-20AC-4224-B59A-ACBC6458C98E}" type="datetime1">
              <a:rPr lang="en-US" smtClean="0"/>
              <a:t>22-Jun-20</a:t>
            </a:fld>
            <a:endParaRPr lang="en-US"/>
          </a:p>
        </p:txBody>
      </p:sp>
      <p:sp>
        <p:nvSpPr>
          <p:cNvPr id="5" name="Footer Placeholder 4">
            <a:extLst>
              <a:ext uri="{FF2B5EF4-FFF2-40B4-BE49-F238E27FC236}">
                <a16:creationId xmlns:a16="http://schemas.microsoft.com/office/drawing/2014/main" id="{AA930C69-8C82-4D6A-8DEF-4A3C46D01E0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2968A72B-C39F-4196-955E-9B233103FD5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4317859-8A35-444E-800E-4FE2972162A5}" type="slidenum">
              <a:rPr lang="en-US" smtClean="0"/>
              <a:t>‹#›</a:t>
            </a:fld>
            <a:endParaRPr lang="en-US"/>
          </a:p>
        </p:txBody>
      </p:sp>
    </p:spTree>
    <p:extLst>
      <p:ext uri="{BB962C8B-B14F-4D97-AF65-F5344CB8AC3E}">
        <p14:creationId xmlns:p14="http://schemas.microsoft.com/office/powerpoint/2010/main" val="352605595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fif"/><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image" Target="../media/image3.jfif"/><Relationship Id="rId5" Type="http://schemas.openxmlformats.org/officeDocument/2006/relationships/image" Target="../media/image1.w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3" Type="http://schemas.openxmlformats.org/officeDocument/2006/relationships/image" Target="../media/image24.wmf"/><Relationship Id="rId18" Type="http://schemas.openxmlformats.org/officeDocument/2006/relationships/oleObject" Target="../embeddings/oleObject16.bin"/><Relationship Id="rId26" Type="http://schemas.openxmlformats.org/officeDocument/2006/relationships/oleObject" Target="../embeddings/oleObject20.bin"/><Relationship Id="rId39" Type="http://schemas.openxmlformats.org/officeDocument/2006/relationships/image" Target="../media/image37.emf"/><Relationship Id="rId21" Type="http://schemas.openxmlformats.org/officeDocument/2006/relationships/image" Target="../media/image28.emf"/><Relationship Id="rId34" Type="http://schemas.openxmlformats.org/officeDocument/2006/relationships/oleObject" Target="../embeddings/oleObject24.bin"/><Relationship Id="rId7" Type="http://schemas.openxmlformats.org/officeDocument/2006/relationships/oleObject" Target="../embeddings/oleObject11.bin"/><Relationship Id="rId12" Type="http://schemas.openxmlformats.org/officeDocument/2006/relationships/oleObject" Target="../embeddings/oleObject13.bin"/><Relationship Id="rId17" Type="http://schemas.openxmlformats.org/officeDocument/2006/relationships/image" Target="../media/image26.emf"/><Relationship Id="rId25" Type="http://schemas.openxmlformats.org/officeDocument/2006/relationships/image" Target="../media/image30.emf"/><Relationship Id="rId33" Type="http://schemas.openxmlformats.org/officeDocument/2006/relationships/image" Target="../media/image34.emf"/><Relationship Id="rId38" Type="http://schemas.openxmlformats.org/officeDocument/2006/relationships/oleObject" Target="../embeddings/oleObject26.bin"/><Relationship Id="rId2" Type="http://schemas.openxmlformats.org/officeDocument/2006/relationships/slideLayout" Target="../slideLayouts/slideLayout2.xml"/><Relationship Id="rId16" Type="http://schemas.openxmlformats.org/officeDocument/2006/relationships/oleObject" Target="../embeddings/oleObject15.bin"/><Relationship Id="rId20" Type="http://schemas.openxmlformats.org/officeDocument/2006/relationships/oleObject" Target="../embeddings/oleObject17.bin"/><Relationship Id="rId29" Type="http://schemas.openxmlformats.org/officeDocument/2006/relationships/image" Target="../media/image32.wmf"/><Relationship Id="rId1" Type="http://schemas.openxmlformats.org/officeDocument/2006/relationships/vmlDrawing" Target="../drawings/vmlDrawing4.vml"/><Relationship Id="rId6" Type="http://schemas.openxmlformats.org/officeDocument/2006/relationships/image" Target="../media/image21.emf"/><Relationship Id="rId11" Type="http://schemas.openxmlformats.org/officeDocument/2006/relationships/image" Target="../media/image38.emf"/><Relationship Id="rId24" Type="http://schemas.openxmlformats.org/officeDocument/2006/relationships/oleObject" Target="../embeddings/oleObject19.bin"/><Relationship Id="rId32" Type="http://schemas.openxmlformats.org/officeDocument/2006/relationships/oleObject" Target="../embeddings/oleObject23.bin"/><Relationship Id="rId37" Type="http://schemas.openxmlformats.org/officeDocument/2006/relationships/image" Target="../media/image36.emf"/><Relationship Id="rId40" Type="http://schemas.openxmlformats.org/officeDocument/2006/relationships/image" Target="../media/image39.JPG"/><Relationship Id="rId5" Type="http://schemas.openxmlformats.org/officeDocument/2006/relationships/oleObject" Target="../embeddings/oleObject10.bin"/><Relationship Id="rId15" Type="http://schemas.openxmlformats.org/officeDocument/2006/relationships/image" Target="../media/image25.emf"/><Relationship Id="rId23" Type="http://schemas.openxmlformats.org/officeDocument/2006/relationships/image" Target="../media/image29.emf"/><Relationship Id="rId28" Type="http://schemas.openxmlformats.org/officeDocument/2006/relationships/oleObject" Target="../embeddings/oleObject21.bin"/><Relationship Id="rId36" Type="http://schemas.openxmlformats.org/officeDocument/2006/relationships/oleObject" Target="../embeddings/oleObject25.bin"/><Relationship Id="rId10" Type="http://schemas.openxmlformats.org/officeDocument/2006/relationships/image" Target="../media/image23.emf"/><Relationship Id="rId19" Type="http://schemas.openxmlformats.org/officeDocument/2006/relationships/image" Target="../media/image27.emf"/><Relationship Id="rId31" Type="http://schemas.openxmlformats.org/officeDocument/2006/relationships/image" Target="../media/image33.emf"/><Relationship Id="rId4" Type="http://schemas.openxmlformats.org/officeDocument/2006/relationships/image" Target="../media/image20.emf"/><Relationship Id="rId9" Type="http://schemas.openxmlformats.org/officeDocument/2006/relationships/oleObject" Target="../embeddings/oleObject12.bin"/><Relationship Id="rId14" Type="http://schemas.openxmlformats.org/officeDocument/2006/relationships/oleObject" Target="../embeddings/oleObject14.bin"/><Relationship Id="rId22" Type="http://schemas.openxmlformats.org/officeDocument/2006/relationships/oleObject" Target="../embeddings/oleObject18.bin"/><Relationship Id="rId27" Type="http://schemas.openxmlformats.org/officeDocument/2006/relationships/image" Target="../media/image31.emf"/><Relationship Id="rId30" Type="http://schemas.openxmlformats.org/officeDocument/2006/relationships/oleObject" Target="../embeddings/oleObject22.bin"/><Relationship Id="rId35" Type="http://schemas.openxmlformats.org/officeDocument/2006/relationships/image" Target="../media/image35.emf"/><Relationship Id="rId8" Type="http://schemas.openxmlformats.org/officeDocument/2006/relationships/image" Target="../media/image22.emf"/><Relationship Id="rId3" Type="http://schemas.openxmlformats.org/officeDocument/2006/relationships/oleObject" Target="../embeddings/oleObject9.bin"/></Relationships>
</file>

<file path=ppt/slides/_rels/slide11.xml.rels><?xml version="1.0" encoding="UTF-8" standalone="yes"?>
<Relationships xmlns="http://schemas.openxmlformats.org/package/2006/relationships"><Relationship Id="rId3" Type="http://schemas.openxmlformats.org/officeDocument/2006/relationships/image" Target="../media/image41.JPG"/><Relationship Id="rId7" Type="http://schemas.openxmlformats.org/officeDocument/2006/relationships/image" Target="../media/image40.emf"/><Relationship Id="rId2" Type="http://schemas.openxmlformats.org/officeDocument/2006/relationships/slideLayout" Target="../slideLayouts/slideLayout2.xml"/><Relationship Id="rId1" Type="http://schemas.openxmlformats.org/officeDocument/2006/relationships/vmlDrawing" Target="../drawings/vmlDrawing5.vml"/><Relationship Id="rId6" Type="http://schemas.openxmlformats.org/officeDocument/2006/relationships/oleObject" Target="../embeddings/oleObject27.bin"/><Relationship Id="rId5" Type="http://schemas.openxmlformats.org/officeDocument/2006/relationships/image" Target="../media/image42.png"/><Relationship Id="rId4" Type="http://schemas.openxmlformats.org/officeDocument/2006/relationships/chart" Target="../charts/char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chart" Target="../charts/chart6.xml"/><Relationship Id="rId1" Type="http://schemas.openxmlformats.org/officeDocument/2006/relationships/slideLayout" Target="../slideLayouts/slideLayout2.xml"/><Relationship Id="rId5" Type="http://schemas.openxmlformats.org/officeDocument/2006/relationships/chart" Target="../charts/chart9.xml"/><Relationship Id="rId4" Type="http://schemas.openxmlformats.org/officeDocument/2006/relationships/chart" Target="../charts/chart8.xml"/></Relationships>
</file>

<file path=ppt/slides/_rels/slide14.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44.svg"/><Relationship Id="rId2" Type="http://schemas.openxmlformats.org/officeDocument/2006/relationships/image" Target="../media/image4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6.xml.rels><?xml version="1.0" encoding="UTF-8" standalone="yes"?>
<Relationships xmlns="http://schemas.openxmlformats.org/package/2006/relationships"><Relationship Id="rId3" Type="http://schemas.openxmlformats.org/officeDocument/2006/relationships/package" Target="../embeddings/Microsoft_Word_Document.docx"/><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7.emf"/></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image" Target="../media/image11.JPG"/><Relationship Id="rId3" Type="http://schemas.openxmlformats.org/officeDocument/2006/relationships/chart" Target="../charts/chart1.xml"/><Relationship Id="rId7" Type="http://schemas.openxmlformats.org/officeDocument/2006/relationships/chart" Target="../charts/chart3.xml"/><Relationship Id="rId2" Type="http://schemas.openxmlformats.org/officeDocument/2006/relationships/image" Target="../media/image8.JPG"/><Relationship Id="rId1" Type="http://schemas.openxmlformats.org/officeDocument/2006/relationships/slideLayout" Target="../slideLayouts/slideLayout2.xml"/><Relationship Id="rId6" Type="http://schemas.openxmlformats.org/officeDocument/2006/relationships/image" Target="../media/image10.PNG"/><Relationship Id="rId5" Type="http://schemas.openxmlformats.org/officeDocument/2006/relationships/chart" Target="../charts/chart2.xml"/><Relationship Id="rId4" Type="http://schemas.openxmlformats.org/officeDocument/2006/relationships/image" Target="../media/image9.JPG"/><Relationship Id="rId9" Type="http://schemas.openxmlformats.org/officeDocument/2006/relationships/chart" Target="../charts/chart4.xml"/></Relationships>
</file>

<file path=ppt/slides/_rels/slide9.xml.rels><?xml version="1.0" encoding="UTF-8" standalone="yes"?>
<Relationships xmlns="http://schemas.openxmlformats.org/package/2006/relationships"><Relationship Id="rId8" Type="http://schemas.openxmlformats.org/officeDocument/2006/relationships/oleObject" Target="../embeddings/oleObject4.bin"/><Relationship Id="rId13" Type="http://schemas.openxmlformats.org/officeDocument/2006/relationships/image" Target="../media/image16.emf"/><Relationship Id="rId3" Type="http://schemas.openxmlformats.org/officeDocument/2006/relationships/oleObject" Target="../embeddings/oleObject2.bin"/><Relationship Id="rId7" Type="http://schemas.openxmlformats.org/officeDocument/2006/relationships/image" Target="../media/image19.png"/><Relationship Id="rId12" Type="http://schemas.openxmlformats.org/officeDocument/2006/relationships/oleObject" Target="../embeddings/oleObject6.bin"/><Relationship Id="rId17" Type="http://schemas.openxmlformats.org/officeDocument/2006/relationships/image" Target="../media/image18.emf"/><Relationship Id="rId2" Type="http://schemas.openxmlformats.org/officeDocument/2006/relationships/slideLayout" Target="../slideLayouts/slideLayout2.xml"/><Relationship Id="rId16" Type="http://schemas.openxmlformats.org/officeDocument/2006/relationships/oleObject" Target="../embeddings/oleObject8.bin"/><Relationship Id="rId1" Type="http://schemas.openxmlformats.org/officeDocument/2006/relationships/vmlDrawing" Target="../drawings/vmlDrawing3.vml"/><Relationship Id="rId6" Type="http://schemas.openxmlformats.org/officeDocument/2006/relationships/image" Target="../media/image13.emf"/><Relationship Id="rId11" Type="http://schemas.openxmlformats.org/officeDocument/2006/relationships/image" Target="../media/image15.emf"/><Relationship Id="rId5" Type="http://schemas.openxmlformats.org/officeDocument/2006/relationships/oleObject" Target="../embeddings/oleObject3.bin"/><Relationship Id="rId15" Type="http://schemas.openxmlformats.org/officeDocument/2006/relationships/image" Target="../media/image17.emf"/><Relationship Id="rId10" Type="http://schemas.openxmlformats.org/officeDocument/2006/relationships/oleObject" Target="../embeddings/oleObject5.bin"/><Relationship Id="rId4" Type="http://schemas.openxmlformats.org/officeDocument/2006/relationships/image" Target="../media/image12.wmf"/><Relationship Id="rId9" Type="http://schemas.openxmlformats.org/officeDocument/2006/relationships/image" Target="../media/image14.emf"/><Relationship Id="rId14" Type="http://schemas.openxmlformats.org/officeDocument/2006/relationships/oleObject" Target="../embeddings/oleObject7.bin"/></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50000"/>
            <a:lum/>
          </a:blip>
          <a:srcRect/>
          <a:stretch>
            <a:fillRect t="-3000" b="-3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044D11-5160-48D4-AC05-B0FE8199A295}"/>
              </a:ext>
            </a:extLst>
          </p:cNvPr>
          <p:cNvSpPr>
            <a:spLocks noGrp="1"/>
          </p:cNvSpPr>
          <p:nvPr>
            <p:ph type="ctrTitle"/>
          </p:nvPr>
        </p:nvSpPr>
        <p:spPr>
          <a:xfrm>
            <a:off x="1524000" y="1728526"/>
            <a:ext cx="9144000" cy="1205181"/>
          </a:xfrm>
        </p:spPr>
        <p:txBody>
          <a:bodyPr>
            <a:normAutofit fontScale="90000"/>
          </a:bodyPr>
          <a:lstStyle/>
          <a:p>
            <a:r>
              <a:rPr lang="en-US" sz="4400" b="1" dirty="0"/>
              <a:t>Conventional and New Models for Simulation of Dynamic Yielding</a:t>
            </a:r>
            <a:endParaRPr lang="en-IN" sz="4400" dirty="0"/>
          </a:p>
        </p:txBody>
      </p:sp>
      <p:sp>
        <p:nvSpPr>
          <p:cNvPr id="3" name="Subtitle 2">
            <a:extLst>
              <a:ext uri="{FF2B5EF4-FFF2-40B4-BE49-F238E27FC236}">
                <a16:creationId xmlns:a16="http://schemas.microsoft.com/office/drawing/2014/main" id="{4D005CE9-CFD9-4EA7-BC81-2369C5306BEF}"/>
              </a:ext>
            </a:extLst>
          </p:cNvPr>
          <p:cNvSpPr>
            <a:spLocks noGrp="1"/>
          </p:cNvSpPr>
          <p:nvPr>
            <p:ph type="subTitle" idx="1"/>
          </p:nvPr>
        </p:nvSpPr>
        <p:spPr>
          <a:xfrm>
            <a:off x="1786969" y="3924294"/>
            <a:ext cx="9144000" cy="590541"/>
          </a:xfrm>
        </p:spPr>
        <p:txBody>
          <a:bodyPr>
            <a:normAutofit/>
          </a:bodyPr>
          <a:lstStyle/>
          <a:p>
            <a:r>
              <a:rPr lang="en-US" dirty="0"/>
              <a:t>Peter The Great St. Petersburg Polytechnic University</a:t>
            </a:r>
          </a:p>
        </p:txBody>
      </p:sp>
      <p:sp>
        <p:nvSpPr>
          <p:cNvPr id="4" name="Rectangle 3">
            <a:extLst>
              <a:ext uri="{FF2B5EF4-FFF2-40B4-BE49-F238E27FC236}">
                <a16:creationId xmlns:a16="http://schemas.microsoft.com/office/drawing/2014/main" id="{6A22CE65-44BD-4F98-B4EF-02F1619EF834}"/>
              </a:ext>
            </a:extLst>
          </p:cNvPr>
          <p:cNvSpPr/>
          <p:nvPr/>
        </p:nvSpPr>
        <p:spPr>
          <a:xfrm>
            <a:off x="196538" y="5958379"/>
            <a:ext cx="2919967" cy="400110"/>
          </a:xfrm>
          <a:prstGeom prst="rect">
            <a:avLst/>
          </a:prstGeom>
        </p:spPr>
        <p:txBody>
          <a:bodyPr wrap="none">
            <a:spAutoFit/>
          </a:bodyPr>
          <a:lstStyle/>
          <a:p>
            <a:r>
              <a:rPr lang="en-US" sz="2000" dirty="0">
                <a:solidFill>
                  <a:prstClr val="black"/>
                </a:solidFill>
                <a:latin typeface="Times New Roman" panose="02020603050405020304" pitchFamily="18" charset="0"/>
                <a:cs typeface="Times New Roman" panose="02020603050405020304" pitchFamily="18" charset="0"/>
              </a:rPr>
              <a:t>Prepared by: Karan Gupta </a:t>
            </a:r>
            <a:endParaRPr lang="en-US" dirty="0">
              <a:latin typeface="Times New Roman" panose="02020603050405020304" pitchFamily="18" charset="0"/>
              <a:cs typeface="Times New Roman" panose="02020603050405020304" pitchFamily="18" charset="0"/>
            </a:endParaRPr>
          </a:p>
        </p:txBody>
      </p:sp>
      <p:sp>
        <p:nvSpPr>
          <p:cNvPr id="5" name="Rectangle 4">
            <a:extLst>
              <a:ext uri="{FF2B5EF4-FFF2-40B4-BE49-F238E27FC236}">
                <a16:creationId xmlns:a16="http://schemas.microsoft.com/office/drawing/2014/main" id="{F40B266C-D302-4378-ADD0-D9184B8F456F}"/>
              </a:ext>
            </a:extLst>
          </p:cNvPr>
          <p:cNvSpPr/>
          <p:nvPr/>
        </p:nvSpPr>
        <p:spPr>
          <a:xfrm>
            <a:off x="5927775" y="5391841"/>
            <a:ext cx="6067687" cy="1418850"/>
          </a:xfrm>
          <a:prstGeom prst="rect">
            <a:avLst/>
          </a:prstGeom>
        </p:spPr>
        <p:txBody>
          <a:bodyPr wrap="none">
            <a:spAutoFit/>
          </a:bodyPr>
          <a:lstStyle/>
          <a:p>
            <a:pPr lvl="0" algn="r">
              <a:lnSpc>
                <a:spcPct val="90000"/>
              </a:lnSpc>
              <a:spcBef>
                <a:spcPts val="1000"/>
              </a:spcBef>
            </a:pPr>
            <a:r>
              <a:rPr lang="en-US" sz="2000" dirty="0">
                <a:solidFill>
                  <a:prstClr val="black"/>
                </a:solidFill>
                <a:latin typeface="Times New Roman" panose="02020603050405020304" pitchFamily="18" charset="0"/>
                <a:cs typeface="Times New Roman" panose="02020603050405020304" pitchFamily="18" charset="0"/>
              </a:rPr>
              <a:t>Scientific advisor:  Dr. </a:t>
            </a:r>
            <a:r>
              <a:rPr lang="en-US" sz="2000" dirty="0">
                <a:latin typeface="Times New Roman" panose="02020603050405020304" pitchFamily="18" charset="0"/>
                <a:cs typeface="Times New Roman" panose="02020603050405020304" pitchFamily="18" charset="0"/>
              </a:rPr>
              <a:t>E. A. </a:t>
            </a:r>
            <a:r>
              <a:rPr lang="en-US" sz="2000" dirty="0" err="1">
                <a:latin typeface="Times New Roman" panose="02020603050405020304" pitchFamily="18" charset="0"/>
                <a:cs typeface="Times New Roman" panose="02020603050405020304" pitchFamily="18" charset="0"/>
              </a:rPr>
              <a:t>Podolskaya</a:t>
            </a:r>
            <a:endParaRPr lang="en-US" sz="2000" dirty="0">
              <a:latin typeface="Times New Roman" panose="02020603050405020304" pitchFamily="18" charset="0"/>
              <a:cs typeface="Times New Roman" panose="02020603050405020304" pitchFamily="18" charset="0"/>
            </a:endParaRPr>
          </a:p>
          <a:p>
            <a:pPr lvl="0" algn="r">
              <a:lnSpc>
                <a:spcPct val="90000"/>
              </a:lnSpc>
              <a:spcBef>
                <a:spcPts val="1000"/>
              </a:spcBef>
            </a:pPr>
            <a:r>
              <a:rPr lang="en-IN" sz="1200" dirty="0">
                <a:latin typeface="Times New Roman" panose="02020603050405020304" pitchFamily="18" charset="0"/>
                <a:cs typeface="Times New Roman" panose="02020603050405020304" pitchFamily="18" charset="0"/>
              </a:rPr>
              <a:t>Associate Professor </a:t>
            </a:r>
            <a:r>
              <a:rPr lang="en-US" sz="1200" dirty="0">
                <a:latin typeface="Times New Roman" panose="02020603050405020304" pitchFamily="18" charset="0"/>
                <a:cs typeface="Times New Roman" panose="02020603050405020304" pitchFamily="18" charset="0"/>
              </a:rPr>
              <a:t>at SP</a:t>
            </a:r>
            <a:r>
              <a:rPr lang="tr-TR" sz="1200" dirty="0">
                <a:latin typeface="Times New Roman" panose="02020603050405020304" pitchFamily="18" charset="0"/>
                <a:cs typeface="Times New Roman" panose="02020603050405020304" pitchFamily="18" charset="0"/>
              </a:rPr>
              <a:t>bPU</a:t>
            </a:r>
            <a:endParaRPr lang="en-IN" sz="1400" dirty="0"/>
          </a:p>
          <a:p>
            <a:pPr>
              <a:lnSpc>
                <a:spcPct val="90000"/>
              </a:lnSpc>
              <a:spcBef>
                <a:spcPts val="1000"/>
              </a:spcBef>
            </a:pPr>
            <a:r>
              <a:rPr lang="en-US" sz="1400" dirty="0">
                <a:solidFill>
                  <a:prstClr val="black"/>
                </a:solidFill>
              </a:rPr>
              <a:t>                                                        </a:t>
            </a:r>
            <a:r>
              <a:rPr lang="en-US" sz="2000" dirty="0">
                <a:solidFill>
                  <a:prstClr val="black"/>
                </a:solidFill>
                <a:latin typeface="Times New Roman" panose="02020603050405020304" pitchFamily="18" charset="0"/>
                <a:cs typeface="Times New Roman" panose="02020603050405020304" pitchFamily="18" charset="0"/>
              </a:rPr>
              <a:t>Work advisor:  Dr. </a:t>
            </a:r>
            <a:r>
              <a:rPr lang="en-US" sz="2000" dirty="0">
                <a:latin typeface="Times New Roman" panose="02020603050405020304" pitchFamily="18" charset="0"/>
                <a:cs typeface="Times New Roman" panose="02020603050405020304" pitchFamily="18" charset="0"/>
              </a:rPr>
              <a:t>V. A. </a:t>
            </a:r>
            <a:r>
              <a:rPr lang="en-US" sz="2000" dirty="0" err="1">
                <a:latin typeface="Times New Roman" panose="02020603050405020304" pitchFamily="18" charset="0"/>
                <a:cs typeface="Times New Roman" panose="02020603050405020304" pitchFamily="18" charset="0"/>
              </a:rPr>
              <a:t>Bratov</a:t>
            </a:r>
            <a:endParaRPr lang="en-US" sz="2000" dirty="0">
              <a:latin typeface="Times New Roman" panose="02020603050405020304" pitchFamily="18" charset="0"/>
              <a:cs typeface="Times New Roman" panose="02020603050405020304" pitchFamily="18" charset="0"/>
            </a:endParaRPr>
          </a:p>
          <a:p>
            <a:pPr>
              <a:lnSpc>
                <a:spcPct val="90000"/>
              </a:lnSpc>
              <a:spcBef>
                <a:spcPts val="1000"/>
              </a:spcBef>
            </a:pPr>
            <a:r>
              <a:rPr lang="en-US" sz="1400" dirty="0">
                <a:latin typeface="Times New Roman" panose="02020603050405020304" pitchFamily="18" charset="0"/>
                <a:cs typeface="Times New Roman" panose="02020603050405020304" pitchFamily="18" charset="0"/>
              </a:rPr>
              <a:t>                                                                                         </a:t>
            </a:r>
            <a:r>
              <a:rPr lang="en-US" sz="1200" dirty="0">
                <a:latin typeface="Times New Roman" panose="02020603050405020304" pitchFamily="18" charset="0"/>
                <a:cs typeface="Times New Roman" panose="02020603050405020304" pitchFamily="18" charset="0"/>
              </a:rPr>
              <a:t>Scientific researcher at </a:t>
            </a:r>
            <a:r>
              <a:rPr lang="en-US" sz="1200" dirty="0" err="1">
                <a:latin typeface="Times New Roman" panose="02020603050405020304" pitchFamily="18" charset="0"/>
                <a:cs typeface="Times New Roman" panose="02020603050405020304" pitchFamily="18" charset="0"/>
              </a:rPr>
              <a:t>SPbPU</a:t>
            </a:r>
            <a:r>
              <a:rPr lang="en-IN" sz="1200" dirty="0"/>
              <a:t> </a:t>
            </a:r>
            <a:endParaRPr lang="en-US" sz="1400" dirty="0">
              <a:solidFill>
                <a:prstClr val="black"/>
              </a:solidFill>
            </a:endParaRPr>
          </a:p>
        </p:txBody>
      </p:sp>
      <p:graphicFrame>
        <p:nvGraphicFramePr>
          <p:cNvPr id="6" name="Object 5">
            <a:extLst>
              <a:ext uri="{FF2B5EF4-FFF2-40B4-BE49-F238E27FC236}">
                <a16:creationId xmlns:a16="http://schemas.microsoft.com/office/drawing/2014/main" id="{0011083D-4C30-4422-94DC-F6AC3FC6169B}"/>
              </a:ext>
            </a:extLst>
          </p:cNvPr>
          <p:cNvGraphicFramePr>
            <a:graphicFrameLocks noChangeAspect="1"/>
          </p:cNvGraphicFramePr>
          <p:nvPr>
            <p:extLst>
              <p:ext uri="{D42A27DB-BD31-4B8C-83A1-F6EECF244321}">
                <p14:modId xmlns:p14="http://schemas.microsoft.com/office/powerpoint/2010/main" val="2145841231"/>
              </p:ext>
            </p:extLst>
          </p:nvPr>
        </p:nvGraphicFramePr>
        <p:xfrm>
          <a:off x="4368800" y="2362200"/>
          <a:ext cx="914400" cy="198438"/>
        </p:xfrm>
        <a:graphic>
          <a:graphicData uri="http://schemas.openxmlformats.org/presentationml/2006/ole">
            <mc:AlternateContent xmlns:mc="http://schemas.openxmlformats.org/markup-compatibility/2006">
              <mc:Choice xmlns:v="urn:schemas-microsoft-com:vml" Requires="v">
                <p:oleObj spid="_x0000_s13342" name="Equation" r:id="rId4" imgW="914400" imgH="198720" progId="Equation.DSMT4">
                  <p:embed/>
                </p:oleObj>
              </mc:Choice>
              <mc:Fallback>
                <p:oleObj name="Equation" r:id="rId4" imgW="914400" imgH="198720" progId="Equation.DSMT4">
                  <p:embed/>
                  <p:pic>
                    <p:nvPicPr>
                      <p:cNvPr id="6" name="Object 5">
                        <a:extLst>
                          <a:ext uri="{FF2B5EF4-FFF2-40B4-BE49-F238E27FC236}">
                            <a16:creationId xmlns:a16="http://schemas.microsoft.com/office/drawing/2014/main" id="{0011083D-4C30-4422-94DC-F6AC3FC6169B}"/>
                          </a:ext>
                        </a:extLst>
                      </p:cNvPr>
                      <p:cNvPicPr/>
                      <p:nvPr/>
                    </p:nvPicPr>
                    <p:blipFill>
                      <a:blip r:embed="rId5"/>
                      <a:stretch>
                        <a:fillRect/>
                      </a:stretch>
                    </p:blipFill>
                    <p:spPr>
                      <a:xfrm>
                        <a:off x="4368800" y="2362200"/>
                        <a:ext cx="914400" cy="198438"/>
                      </a:xfrm>
                      <a:prstGeom prst="rect">
                        <a:avLst/>
                      </a:prstGeom>
                    </p:spPr>
                  </p:pic>
                </p:oleObj>
              </mc:Fallback>
            </mc:AlternateContent>
          </a:graphicData>
        </a:graphic>
      </p:graphicFrame>
      <p:pic>
        <p:nvPicPr>
          <p:cNvPr id="8" name="Picture 7" descr="A picture containing drawing&#10;&#10;Description automatically generated">
            <a:extLst>
              <a:ext uri="{FF2B5EF4-FFF2-40B4-BE49-F238E27FC236}">
                <a16:creationId xmlns:a16="http://schemas.microsoft.com/office/drawing/2014/main" id="{772E2EE9-6297-4619-9E94-14B3E455B759}"/>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823188" y="5505422"/>
            <a:ext cx="1071562" cy="1071562"/>
          </a:xfrm>
          <a:prstGeom prst="rect">
            <a:avLst/>
          </a:prstGeom>
          <a:ln>
            <a:noFill/>
          </a:ln>
          <a:effectLst>
            <a:softEdge rad="112500"/>
          </a:effectLst>
        </p:spPr>
      </p:pic>
      <p:sp>
        <p:nvSpPr>
          <p:cNvPr id="7" name="Slide Number Placeholder 6">
            <a:extLst>
              <a:ext uri="{FF2B5EF4-FFF2-40B4-BE49-F238E27FC236}">
                <a16:creationId xmlns:a16="http://schemas.microsoft.com/office/drawing/2014/main" id="{BC0C5D4B-06D4-414F-8CEC-84922CAD8FB3}"/>
              </a:ext>
            </a:extLst>
          </p:cNvPr>
          <p:cNvSpPr>
            <a:spLocks noGrp="1"/>
          </p:cNvSpPr>
          <p:nvPr>
            <p:ph type="sldNum" sz="quarter" idx="12"/>
          </p:nvPr>
        </p:nvSpPr>
        <p:spPr>
          <a:xfrm>
            <a:off x="9356849" y="6358489"/>
            <a:ext cx="2743200" cy="365125"/>
          </a:xfrm>
        </p:spPr>
        <p:txBody>
          <a:bodyPr/>
          <a:lstStyle/>
          <a:p>
            <a:r>
              <a:rPr lang="en-US" dirty="0"/>
              <a:t> </a:t>
            </a:r>
            <a:fld id="{F4317859-8A35-444E-800E-4FE2972162A5}" type="slidenum">
              <a:rPr lang="en-US" smtClean="0"/>
              <a:t>1</a:t>
            </a:fld>
            <a:endParaRPr lang="en-US" dirty="0"/>
          </a:p>
        </p:txBody>
      </p:sp>
    </p:spTree>
    <p:extLst>
      <p:ext uri="{BB962C8B-B14F-4D97-AF65-F5344CB8AC3E}">
        <p14:creationId xmlns:p14="http://schemas.microsoft.com/office/powerpoint/2010/main" val="15889686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8E5B4CE-4661-4146-A1F0-10656382CB7D}"/>
              </a:ext>
            </a:extLst>
          </p:cNvPr>
          <p:cNvSpPr>
            <a:spLocks noGrp="1"/>
          </p:cNvSpPr>
          <p:nvPr>
            <p:ph idx="1"/>
          </p:nvPr>
        </p:nvSpPr>
        <p:spPr>
          <a:xfrm>
            <a:off x="172278" y="324396"/>
            <a:ext cx="12019721" cy="6367952"/>
          </a:xfrm>
        </p:spPr>
        <p:txBody>
          <a:bodyPr>
            <a:normAutofit/>
          </a:bodyPr>
          <a:lstStyle/>
          <a:p>
            <a:pPr marL="0" indent="0">
              <a:buNone/>
            </a:pPr>
            <a:r>
              <a:rPr lang="en-US" sz="1800" dirty="0"/>
              <a:t>The overall stress acting on the Standard Linear model (Zener) is expressed as</a:t>
            </a:r>
          </a:p>
          <a:p>
            <a:pPr marL="0" indent="0">
              <a:buNone/>
            </a:pPr>
            <a:r>
              <a:rPr lang="en-US" sz="1800" dirty="0"/>
              <a:t>         </a:t>
            </a:r>
          </a:p>
          <a:p>
            <a:pPr marL="0" indent="0">
              <a:buNone/>
            </a:pPr>
            <a:r>
              <a:rPr lang="en-US" sz="1800" dirty="0"/>
              <a:t>              </a:t>
            </a:r>
            <a:r>
              <a:rPr lang="en-US" sz="1400" dirty="0"/>
              <a:t>and       moduli spring components of the spring element</a:t>
            </a:r>
          </a:p>
          <a:p>
            <a:pPr marL="0" indent="0">
              <a:buNone/>
            </a:pPr>
            <a:endParaRPr lang="en-US" sz="1800" dirty="0"/>
          </a:p>
          <a:p>
            <a:pPr marL="0" indent="0">
              <a:buNone/>
            </a:pPr>
            <a:r>
              <a:rPr lang="en-US" sz="1600" dirty="0"/>
              <a:t>Relaxation function of Zener model is: </a:t>
            </a:r>
          </a:p>
          <a:p>
            <a:pPr marL="0" indent="0">
              <a:buNone/>
            </a:pPr>
            <a:endParaRPr lang="en-US" sz="1600" dirty="0"/>
          </a:p>
          <a:p>
            <a:pPr marL="0" indent="0">
              <a:buNone/>
            </a:pPr>
            <a:r>
              <a:rPr lang="en-US" sz="1600" dirty="0"/>
              <a:t>For incremental strain      of the material and at initial response commences at time x,  the Cauchy stress is expressed as:</a:t>
            </a:r>
          </a:p>
          <a:p>
            <a:pPr marL="0" indent="0">
              <a:buNone/>
            </a:pPr>
            <a:endParaRPr lang="en-US" sz="1600" dirty="0"/>
          </a:p>
          <a:p>
            <a:pPr marL="0" indent="0">
              <a:buNone/>
            </a:pPr>
            <a:endParaRPr lang="en-US" sz="1600" dirty="0"/>
          </a:p>
          <a:p>
            <a:pPr marL="0" indent="0">
              <a:buNone/>
            </a:pPr>
            <a:endParaRPr lang="en-US" sz="1600" dirty="0"/>
          </a:p>
          <a:p>
            <a:pPr marL="0" indent="0">
              <a:buNone/>
            </a:pPr>
            <a:endParaRPr lang="en-US" sz="1600" dirty="0"/>
          </a:p>
          <a:p>
            <a:pPr marL="0" indent="0">
              <a:buNone/>
            </a:pPr>
            <a:endParaRPr lang="en-US" sz="1600" dirty="0"/>
          </a:p>
          <a:p>
            <a:pPr marL="0" indent="0">
              <a:buNone/>
            </a:pPr>
            <a:endParaRPr lang="en-US" sz="1600" dirty="0"/>
          </a:p>
          <a:p>
            <a:pPr marL="0" indent="0">
              <a:buNone/>
            </a:pPr>
            <a:r>
              <a:rPr lang="en-US" sz="1600" dirty="0"/>
              <a:t>Above equation         can be formulated in Stress format                                       and       is the ratio of       to </a:t>
            </a:r>
          </a:p>
        </p:txBody>
      </p:sp>
      <p:graphicFrame>
        <p:nvGraphicFramePr>
          <p:cNvPr id="8" name="Object 7">
            <a:extLst>
              <a:ext uri="{FF2B5EF4-FFF2-40B4-BE49-F238E27FC236}">
                <a16:creationId xmlns:a16="http://schemas.microsoft.com/office/drawing/2014/main" id="{70C5D247-1806-4BD5-B1F0-BA56B8E53FD2}"/>
              </a:ext>
            </a:extLst>
          </p:cNvPr>
          <p:cNvGraphicFramePr>
            <a:graphicFrameLocks noChangeAspect="1"/>
          </p:cNvGraphicFramePr>
          <p:nvPr>
            <p:extLst>
              <p:ext uri="{D42A27DB-BD31-4B8C-83A1-F6EECF244321}">
                <p14:modId xmlns:p14="http://schemas.microsoft.com/office/powerpoint/2010/main" val="2461978839"/>
              </p:ext>
            </p:extLst>
          </p:nvPr>
        </p:nvGraphicFramePr>
        <p:xfrm>
          <a:off x="690660" y="1064697"/>
          <a:ext cx="276029" cy="331235"/>
        </p:xfrm>
        <a:graphic>
          <a:graphicData uri="http://schemas.openxmlformats.org/presentationml/2006/ole">
            <mc:AlternateContent xmlns:mc="http://schemas.openxmlformats.org/markup-compatibility/2006">
              <mc:Choice xmlns:v="urn:schemas-microsoft-com:vml" Requires="v">
                <p:oleObj spid="_x0000_s36355" name="Equation" r:id="rId3" imgW="190454" imgH="228608" progId="Equation.DSMT4">
                  <p:embed/>
                </p:oleObj>
              </mc:Choice>
              <mc:Fallback>
                <p:oleObj name="Equation" r:id="rId3" imgW="190454" imgH="228608" progId="Equation.DSMT4">
                  <p:embed/>
                  <p:pic>
                    <p:nvPicPr>
                      <p:cNvPr id="0" name=""/>
                      <p:cNvPicPr/>
                      <p:nvPr/>
                    </p:nvPicPr>
                    <p:blipFill>
                      <a:blip r:embed="rId4"/>
                      <a:stretch>
                        <a:fillRect/>
                      </a:stretch>
                    </p:blipFill>
                    <p:spPr>
                      <a:xfrm>
                        <a:off x="690660" y="1064697"/>
                        <a:ext cx="276029" cy="331235"/>
                      </a:xfrm>
                      <a:prstGeom prst="rect">
                        <a:avLst/>
                      </a:prstGeom>
                    </p:spPr>
                  </p:pic>
                </p:oleObj>
              </mc:Fallback>
            </mc:AlternateContent>
          </a:graphicData>
        </a:graphic>
      </p:graphicFrame>
      <p:graphicFrame>
        <p:nvGraphicFramePr>
          <p:cNvPr id="9" name="Object 8">
            <a:extLst>
              <a:ext uri="{FF2B5EF4-FFF2-40B4-BE49-F238E27FC236}">
                <a16:creationId xmlns:a16="http://schemas.microsoft.com/office/drawing/2014/main" id="{E3CE1944-FB52-441B-93CC-F9880199ECC4}"/>
              </a:ext>
            </a:extLst>
          </p:cNvPr>
          <p:cNvGraphicFramePr>
            <a:graphicFrameLocks noChangeAspect="1"/>
          </p:cNvGraphicFramePr>
          <p:nvPr>
            <p:extLst>
              <p:ext uri="{D42A27DB-BD31-4B8C-83A1-F6EECF244321}">
                <p14:modId xmlns:p14="http://schemas.microsoft.com/office/powerpoint/2010/main" val="1975896"/>
              </p:ext>
            </p:extLst>
          </p:nvPr>
        </p:nvGraphicFramePr>
        <p:xfrm>
          <a:off x="1281053" y="1047264"/>
          <a:ext cx="276029" cy="348668"/>
        </p:xfrm>
        <a:graphic>
          <a:graphicData uri="http://schemas.openxmlformats.org/presentationml/2006/ole">
            <mc:AlternateContent xmlns:mc="http://schemas.openxmlformats.org/markup-compatibility/2006">
              <mc:Choice xmlns:v="urn:schemas-microsoft-com:vml" Requires="v">
                <p:oleObj spid="_x0000_s36356" name="Equation" r:id="rId5" imgW="181094" imgH="228608" progId="Equation.DSMT4">
                  <p:embed/>
                </p:oleObj>
              </mc:Choice>
              <mc:Fallback>
                <p:oleObj name="Equation" r:id="rId5" imgW="181094" imgH="228608" progId="Equation.DSMT4">
                  <p:embed/>
                  <p:pic>
                    <p:nvPicPr>
                      <p:cNvPr id="0" name=""/>
                      <p:cNvPicPr/>
                      <p:nvPr/>
                    </p:nvPicPr>
                    <p:blipFill>
                      <a:blip r:embed="rId6"/>
                      <a:stretch>
                        <a:fillRect/>
                      </a:stretch>
                    </p:blipFill>
                    <p:spPr>
                      <a:xfrm>
                        <a:off x="1281053" y="1047264"/>
                        <a:ext cx="276029" cy="348668"/>
                      </a:xfrm>
                      <a:prstGeom prst="rect">
                        <a:avLst/>
                      </a:prstGeom>
                    </p:spPr>
                  </p:pic>
                </p:oleObj>
              </mc:Fallback>
            </mc:AlternateContent>
          </a:graphicData>
        </a:graphic>
      </p:graphicFrame>
      <p:graphicFrame>
        <p:nvGraphicFramePr>
          <p:cNvPr id="12" name="Object 11">
            <a:extLst>
              <a:ext uri="{FF2B5EF4-FFF2-40B4-BE49-F238E27FC236}">
                <a16:creationId xmlns:a16="http://schemas.microsoft.com/office/drawing/2014/main" id="{AC68B94F-D541-43F7-A98A-1852AF9CE871}"/>
              </a:ext>
            </a:extLst>
          </p:cNvPr>
          <p:cNvGraphicFramePr>
            <a:graphicFrameLocks noChangeAspect="1"/>
          </p:cNvGraphicFramePr>
          <p:nvPr>
            <p:extLst>
              <p:ext uri="{D42A27DB-BD31-4B8C-83A1-F6EECF244321}">
                <p14:modId xmlns:p14="http://schemas.microsoft.com/office/powerpoint/2010/main" val="397621607"/>
              </p:ext>
            </p:extLst>
          </p:nvPr>
        </p:nvGraphicFramePr>
        <p:xfrm>
          <a:off x="3792024" y="686787"/>
          <a:ext cx="2696869" cy="580665"/>
        </p:xfrm>
        <a:graphic>
          <a:graphicData uri="http://schemas.openxmlformats.org/presentationml/2006/ole">
            <mc:AlternateContent xmlns:mc="http://schemas.openxmlformats.org/markup-compatibility/2006">
              <mc:Choice xmlns:v="urn:schemas-microsoft-com:vml" Requires="v">
                <p:oleObj spid="_x0000_s36357" name="Equation" r:id="rId7" imgW="1990949" imgH="428775" progId="Equation.DSMT4">
                  <p:embed/>
                </p:oleObj>
              </mc:Choice>
              <mc:Fallback>
                <p:oleObj name="Equation" r:id="rId7" imgW="1990949" imgH="428775" progId="Equation.DSMT4">
                  <p:embed/>
                  <p:pic>
                    <p:nvPicPr>
                      <p:cNvPr id="0" name=""/>
                      <p:cNvPicPr/>
                      <p:nvPr/>
                    </p:nvPicPr>
                    <p:blipFill>
                      <a:blip r:embed="rId8"/>
                      <a:stretch>
                        <a:fillRect/>
                      </a:stretch>
                    </p:blipFill>
                    <p:spPr>
                      <a:xfrm>
                        <a:off x="3792024" y="686787"/>
                        <a:ext cx="2696869" cy="580665"/>
                      </a:xfrm>
                      <a:prstGeom prst="rect">
                        <a:avLst/>
                      </a:prstGeom>
                    </p:spPr>
                  </p:pic>
                </p:oleObj>
              </mc:Fallback>
            </mc:AlternateContent>
          </a:graphicData>
        </a:graphic>
      </p:graphicFrame>
      <p:graphicFrame>
        <p:nvGraphicFramePr>
          <p:cNvPr id="14" name="Object 13">
            <a:extLst>
              <a:ext uri="{FF2B5EF4-FFF2-40B4-BE49-F238E27FC236}">
                <a16:creationId xmlns:a16="http://schemas.microsoft.com/office/drawing/2014/main" id="{466D4203-378A-4C67-99BD-AC70A5DEF211}"/>
              </a:ext>
            </a:extLst>
          </p:cNvPr>
          <p:cNvGraphicFramePr>
            <a:graphicFrameLocks noChangeAspect="1"/>
          </p:cNvGraphicFramePr>
          <p:nvPr>
            <p:extLst>
              <p:ext uri="{D42A27DB-BD31-4B8C-83A1-F6EECF244321}">
                <p14:modId xmlns:p14="http://schemas.microsoft.com/office/powerpoint/2010/main" val="2027974108"/>
              </p:ext>
            </p:extLst>
          </p:nvPr>
        </p:nvGraphicFramePr>
        <p:xfrm>
          <a:off x="3769065" y="1700940"/>
          <a:ext cx="2100262" cy="617724"/>
        </p:xfrm>
        <a:graphic>
          <a:graphicData uri="http://schemas.openxmlformats.org/presentationml/2006/ole">
            <mc:AlternateContent xmlns:mc="http://schemas.openxmlformats.org/markup-compatibility/2006">
              <mc:Choice xmlns:v="urn:schemas-microsoft-com:vml" Requires="v">
                <p:oleObj spid="_x0000_s36358" name="Equation" r:id="rId9" imgW="1457389" imgH="428775" progId="Equation.DSMT4">
                  <p:embed/>
                </p:oleObj>
              </mc:Choice>
              <mc:Fallback>
                <p:oleObj name="Equation" r:id="rId9" imgW="1457389" imgH="428775" progId="Equation.DSMT4">
                  <p:embed/>
                  <p:pic>
                    <p:nvPicPr>
                      <p:cNvPr id="0" name=""/>
                      <p:cNvPicPr/>
                      <p:nvPr/>
                    </p:nvPicPr>
                    <p:blipFill>
                      <a:blip r:embed="rId10"/>
                      <a:stretch>
                        <a:fillRect/>
                      </a:stretch>
                    </p:blipFill>
                    <p:spPr>
                      <a:xfrm>
                        <a:off x="3769065" y="1700940"/>
                        <a:ext cx="2100262" cy="617724"/>
                      </a:xfrm>
                      <a:prstGeom prst="rect">
                        <a:avLst/>
                      </a:prstGeom>
                    </p:spPr>
                  </p:pic>
                </p:oleObj>
              </mc:Fallback>
            </mc:AlternateContent>
          </a:graphicData>
        </a:graphic>
      </p:graphicFrame>
      <p:sp>
        <p:nvSpPr>
          <p:cNvPr id="5" name="Slide Number Placeholder 4">
            <a:extLst>
              <a:ext uri="{FF2B5EF4-FFF2-40B4-BE49-F238E27FC236}">
                <a16:creationId xmlns:a16="http://schemas.microsoft.com/office/drawing/2014/main" id="{FFAF5BF5-8A46-4678-8F6B-06F6152E22AC}"/>
              </a:ext>
            </a:extLst>
          </p:cNvPr>
          <p:cNvSpPr>
            <a:spLocks noGrp="1"/>
          </p:cNvSpPr>
          <p:nvPr>
            <p:ph type="sldNum" sz="quarter" idx="12"/>
          </p:nvPr>
        </p:nvSpPr>
        <p:spPr>
          <a:xfrm>
            <a:off x="8535750" y="6426689"/>
            <a:ext cx="2743200" cy="365125"/>
          </a:xfrm>
        </p:spPr>
        <p:txBody>
          <a:bodyPr/>
          <a:lstStyle/>
          <a:p>
            <a:fld id="{F4317859-8A35-444E-800E-4FE2972162A5}" type="slidenum">
              <a:rPr lang="en-US" smtClean="0"/>
              <a:t>10</a:t>
            </a:fld>
            <a:endParaRPr lang="en-US"/>
          </a:p>
        </p:txBody>
      </p:sp>
      <p:pic>
        <p:nvPicPr>
          <p:cNvPr id="17" name="Picture 16">
            <a:extLst>
              <a:ext uri="{FF2B5EF4-FFF2-40B4-BE49-F238E27FC236}">
                <a16:creationId xmlns:a16="http://schemas.microsoft.com/office/drawing/2014/main" id="{E22FFB87-0853-4FAA-A61C-009C4DC68115}"/>
              </a:ext>
            </a:extLst>
          </p:cNvPr>
          <p:cNvPicPr/>
          <p:nvPr/>
        </p:nvPicPr>
        <p:blipFill>
          <a:blip r:embed="rId11">
            <a:extLst>
              <a:ext uri="{28A0092B-C50C-407E-A947-70E740481C1C}">
                <a14:useLocalDpi xmlns:a14="http://schemas.microsoft.com/office/drawing/2010/main" val="0"/>
              </a:ext>
            </a:extLst>
          </a:blip>
          <a:srcRect/>
          <a:stretch>
            <a:fillRect/>
          </a:stretch>
        </p:blipFill>
        <p:spPr bwMode="auto">
          <a:xfrm>
            <a:off x="9164494" y="64194"/>
            <a:ext cx="1862175" cy="1794407"/>
          </a:xfrm>
          <a:prstGeom prst="rect">
            <a:avLst/>
          </a:prstGeom>
          <a:noFill/>
          <a:ln>
            <a:noFill/>
          </a:ln>
        </p:spPr>
      </p:pic>
      <p:sp>
        <p:nvSpPr>
          <p:cNvPr id="18" name="Title 1">
            <a:extLst>
              <a:ext uri="{FF2B5EF4-FFF2-40B4-BE49-F238E27FC236}">
                <a16:creationId xmlns:a16="http://schemas.microsoft.com/office/drawing/2014/main" id="{981B0427-25B7-4392-A27A-0C823774071B}"/>
              </a:ext>
            </a:extLst>
          </p:cNvPr>
          <p:cNvSpPr txBox="1">
            <a:spLocks/>
          </p:cNvSpPr>
          <p:nvPr/>
        </p:nvSpPr>
        <p:spPr>
          <a:xfrm>
            <a:off x="8810398" y="1897555"/>
            <a:ext cx="2507233" cy="365125"/>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1200" dirty="0">
                <a:latin typeface="Times New Roman" panose="02020603050405020304" pitchFamily="18" charset="0"/>
                <a:cs typeface="Times New Roman" panose="02020603050405020304" pitchFamily="18" charset="0"/>
              </a:rPr>
              <a:t>Zener Model (Fig. 12)</a:t>
            </a:r>
            <a:endParaRPr lang="en-US" sz="1200" dirty="0"/>
          </a:p>
        </p:txBody>
      </p:sp>
      <p:graphicFrame>
        <p:nvGraphicFramePr>
          <p:cNvPr id="20" name="Object 19">
            <a:extLst>
              <a:ext uri="{FF2B5EF4-FFF2-40B4-BE49-F238E27FC236}">
                <a16:creationId xmlns:a16="http://schemas.microsoft.com/office/drawing/2014/main" id="{9E3FD0E5-70AB-4714-8BCC-1B39C7FAC19C}"/>
              </a:ext>
            </a:extLst>
          </p:cNvPr>
          <p:cNvGraphicFramePr>
            <a:graphicFrameLocks noChangeAspect="1"/>
          </p:cNvGraphicFramePr>
          <p:nvPr>
            <p:extLst>
              <p:ext uri="{D42A27DB-BD31-4B8C-83A1-F6EECF244321}">
                <p14:modId xmlns:p14="http://schemas.microsoft.com/office/powerpoint/2010/main" val="226835900"/>
              </p:ext>
            </p:extLst>
          </p:nvPr>
        </p:nvGraphicFramePr>
        <p:xfrm>
          <a:off x="2027491" y="2540693"/>
          <a:ext cx="324454" cy="252353"/>
        </p:xfrm>
        <a:graphic>
          <a:graphicData uri="http://schemas.openxmlformats.org/presentationml/2006/ole">
            <mc:AlternateContent xmlns:mc="http://schemas.openxmlformats.org/markup-compatibility/2006">
              <mc:Choice xmlns:v="urn:schemas-microsoft-com:vml" Requires="v">
                <p:oleObj spid="_x0000_s36359" name="Equation" r:id="rId12" imgW="228600" imgH="177480" progId="Equation.DSMT4">
                  <p:embed/>
                </p:oleObj>
              </mc:Choice>
              <mc:Fallback>
                <p:oleObj name="Equation" r:id="rId12" imgW="228600" imgH="177480" progId="Equation.DSMT4">
                  <p:embed/>
                  <p:pic>
                    <p:nvPicPr>
                      <p:cNvPr id="33" name="Object 32">
                        <a:extLst>
                          <a:ext uri="{FF2B5EF4-FFF2-40B4-BE49-F238E27FC236}">
                            <a16:creationId xmlns:a16="http://schemas.microsoft.com/office/drawing/2014/main" id="{25A9ABB0-4331-42F3-A17F-F5E6FDACCDE4}"/>
                          </a:ext>
                        </a:extLst>
                      </p:cNvPr>
                      <p:cNvPicPr/>
                      <p:nvPr/>
                    </p:nvPicPr>
                    <p:blipFill>
                      <a:blip r:embed="rId13"/>
                      <a:stretch>
                        <a:fillRect/>
                      </a:stretch>
                    </p:blipFill>
                    <p:spPr>
                      <a:xfrm>
                        <a:off x="2027491" y="2540693"/>
                        <a:ext cx="324454" cy="252353"/>
                      </a:xfrm>
                      <a:prstGeom prst="rect">
                        <a:avLst/>
                      </a:prstGeom>
                    </p:spPr>
                  </p:pic>
                </p:oleObj>
              </mc:Fallback>
            </mc:AlternateContent>
          </a:graphicData>
        </a:graphic>
      </p:graphicFrame>
      <p:graphicFrame>
        <p:nvGraphicFramePr>
          <p:cNvPr id="10" name="Object 9">
            <a:extLst>
              <a:ext uri="{FF2B5EF4-FFF2-40B4-BE49-F238E27FC236}">
                <a16:creationId xmlns:a16="http://schemas.microsoft.com/office/drawing/2014/main" id="{7FEEFC57-36A9-4204-81BC-B66827BC0613}"/>
              </a:ext>
            </a:extLst>
          </p:cNvPr>
          <p:cNvGraphicFramePr>
            <a:graphicFrameLocks noChangeAspect="1"/>
          </p:cNvGraphicFramePr>
          <p:nvPr>
            <p:extLst>
              <p:ext uri="{D42A27DB-BD31-4B8C-83A1-F6EECF244321}">
                <p14:modId xmlns:p14="http://schemas.microsoft.com/office/powerpoint/2010/main" val="2256146863"/>
              </p:ext>
            </p:extLst>
          </p:nvPr>
        </p:nvGraphicFramePr>
        <p:xfrm>
          <a:off x="3639377" y="3019927"/>
          <a:ext cx="4409662" cy="681568"/>
        </p:xfrm>
        <a:graphic>
          <a:graphicData uri="http://schemas.openxmlformats.org/presentationml/2006/ole">
            <mc:AlternateContent xmlns:mc="http://schemas.openxmlformats.org/markup-compatibility/2006">
              <mc:Choice xmlns:v="urn:schemas-microsoft-com:vml" Requires="v">
                <p:oleObj spid="_x0000_s36360" name="Equation" r:id="rId14" imgW="5114819" imgH="790720" progId="Equation.DSMT4">
                  <p:embed/>
                </p:oleObj>
              </mc:Choice>
              <mc:Fallback>
                <p:oleObj name="Equation" r:id="rId14" imgW="5114819" imgH="790720" progId="Equation.DSMT4">
                  <p:embed/>
                  <p:pic>
                    <p:nvPicPr>
                      <p:cNvPr id="0" name=""/>
                      <p:cNvPicPr/>
                      <p:nvPr/>
                    </p:nvPicPr>
                    <p:blipFill>
                      <a:blip r:embed="rId15"/>
                      <a:stretch>
                        <a:fillRect/>
                      </a:stretch>
                    </p:blipFill>
                    <p:spPr>
                      <a:xfrm>
                        <a:off x="3639377" y="3019927"/>
                        <a:ext cx="4409662" cy="681568"/>
                      </a:xfrm>
                      <a:prstGeom prst="rect">
                        <a:avLst/>
                      </a:prstGeom>
                    </p:spPr>
                  </p:pic>
                </p:oleObj>
              </mc:Fallback>
            </mc:AlternateContent>
          </a:graphicData>
        </a:graphic>
      </p:graphicFrame>
      <p:sp>
        <p:nvSpPr>
          <p:cNvPr id="11" name="Rectangle 10">
            <a:extLst>
              <a:ext uri="{FF2B5EF4-FFF2-40B4-BE49-F238E27FC236}">
                <a16:creationId xmlns:a16="http://schemas.microsoft.com/office/drawing/2014/main" id="{01F01335-A884-4244-8072-273261C90D6F}"/>
              </a:ext>
            </a:extLst>
          </p:cNvPr>
          <p:cNvSpPr/>
          <p:nvPr/>
        </p:nvSpPr>
        <p:spPr>
          <a:xfrm>
            <a:off x="284921" y="3739067"/>
            <a:ext cx="11622157" cy="338554"/>
          </a:xfrm>
          <a:prstGeom prst="rect">
            <a:avLst/>
          </a:prstGeom>
        </p:spPr>
        <p:txBody>
          <a:bodyPr wrap="square">
            <a:spAutoFit/>
          </a:bodyPr>
          <a:lstStyle/>
          <a:p>
            <a:r>
              <a:rPr lang="en-US" sz="1600" dirty="0"/>
              <a:t>Since,      and      is a constant and the sum of all the responses for strain         over the time t :</a:t>
            </a:r>
          </a:p>
        </p:txBody>
      </p:sp>
      <p:graphicFrame>
        <p:nvGraphicFramePr>
          <p:cNvPr id="21" name="Object 20">
            <a:extLst>
              <a:ext uri="{FF2B5EF4-FFF2-40B4-BE49-F238E27FC236}">
                <a16:creationId xmlns:a16="http://schemas.microsoft.com/office/drawing/2014/main" id="{9922404B-845A-4FEA-A31F-FC3DB5AD3F5E}"/>
              </a:ext>
            </a:extLst>
          </p:cNvPr>
          <p:cNvGraphicFramePr>
            <a:graphicFrameLocks noChangeAspect="1"/>
          </p:cNvGraphicFramePr>
          <p:nvPr>
            <p:extLst>
              <p:ext uri="{D42A27DB-BD31-4B8C-83A1-F6EECF244321}">
                <p14:modId xmlns:p14="http://schemas.microsoft.com/office/powerpoint/2010/main" val="2085857963"/>
              </p:ext>
            </p:extLst>
          </p:nvPr>
        </p:nvGraphicFramePr>
        <p:xfrm>
          <a:off x="828675" y="3739067"/>
          <a:ext cx="266700" cy="323850"/>
        </p:xfrm>
        <a:graphic>
          <a:graphicData uri="http://schemas.openxmlformats.org/presentationml/2006/ole">
            <mc:AlternateContent xmlns:mc="http://schemas.openxmlformats.org/markup-compatibility/2006">
              <mc:Choice xmlns:v="urn:schemas-microsoft-com:vml" Requires="v">
                <p:oleObj spid="_x0000_s36361" name="Equation" r:id="rId16" imgW="266653" imgH="323905" progId="Equation.DSMT4">
                  <p:embed/>
                </p:oleObj>
              </mc:Choice>
              <mc:Fallback>
                <p:oleObj name="Equation" r:id="rId16" imgW="266653" imgH="323905" progId="Equation.DSMT4">
                  <p:embed/>
                  <p:pic>
                    <p:nvPicPr>
                      <p:cNvPr id="51" name="Object 50">
                        <a:extLst>
                          <a:ext uri="{FF2B5EF4-FFF2-40B4-BE49-F238E27FC236}">
                            <a16:creationId xmlns:a16="http://schemas.microsoft.com/office/drawing/2014/main" id="{81EE2CF7-43C7-4C28-8C4D-A596BC204909}"/>
                          </a:ext>
                        </a:extLst>
                      </p:cNvPr>
                      <p:cNvPicPr/>
                      <p:nvPr/>
                    </p:nvPicPr>
                    <p:blipFill>
                      <a:blip r:embed="rId17"/>
                      <a:stretch>
                        <a:fillRect/>
                      </a:stretch>
                    </p:blipFill>
                    <p:spPr>
                      <a:xfrm>
                        <a:off x="828675" y="3739067"/>
                        <a:ext cx="266700" cy="323850"/>
                      </a:xfrm>
                      <a:prstGeom prst="rect">
                        <a:avLst/>
                      </a:prstGeom>
                    </p:spPr>
                  </p:pic>
                </p:oleObj>
              </mc:Fallback>
            </mc:AlternateContent>
          </a:graphicData>
        </a:graphic>
      </p:graphicFrame>
      <p:graphicFrame>
        <p:nvGraphicFramePr>
          <p:cNvPr id="24" name="Object 23">
            <a:extLst>
              <a:ext uri="{FF2B5EF4-FFF2-40B4-BE49-F238E27FC236}">
                <a16:creationId xmlns:a16="http://schemas.microsoft.com/office/drawing/2014/main" id="{057A719D-784D-4EEB-9157-FE2618CA5BFE}"/>
              </a:ext>
            </a:extLst>
          </p:cNvPr>
          <p:cNvGraphicFramePr>
            <a:graphicFrameLocks noChangeAspect="1"/>
          </p:cNvGraphicFramePr>
          <p:nvPr>
            <p:extLst>
              <p:ext uri="{D42A27DB-BD31-4B8C-83A1-F6EECF244321}">
                <p14:modId xmlns:p14="http://schemas.microsoft.com/office/powerpoint/2010/main" val="1084583560"/>
              </p:ext>
            </p:extLst>
          </p:nvPr>
        </p:nvGraphicFramePr>
        <p:xfrm>
          <a:off x="1489211" y="3739067"/>
          <a:ext cx="266700" cy="333375"/>
        </p:xfrm>
        <a:graphic>
          <a:graphicData uri="http://schemas.openxmlformats.org/presentationml/2006/ole">
            <mc:AlternateContent xmlns:mc="http://schemas.openxmlformats.org/markup-compatibility/2006">
              <mc:Choice xmlns:v="urn:schemas-microsoft-com:vml" Requires="v">
                <p:oleObj spid="_x0000_s36362" name="Equation" r:id="rId18" imgW="266653" imgH="333332" progId="Equation.DSMT4">
                  <p:embed/>
                </p:oleObj>
              </mc:Choice>
              <mc:Fallback>
                <p:oleObj name="Equation" r:id="rId18" imgW="266653" imgH="333332" progId="Equation.DSMT4">
                  <p:embed/>
                  <p:pic>
                    <p:nvPicPr>
                      <p:cNvPr id="54" name="Object 53">
                        <a:extLst>
                          <a:ext uri="{FF2B5EF4-FFF2-40B4-BE49-F238E27FC236}">
                            <a16:creationId xmlns:a16="http://schemas.microsoft.com/office/drawing/2014/main" id="{255E6BE6-78CA-449C-AA48-8F8E59705DFB}"/>
                          </a:ext>
                        </a:extLst>
                      </p:cNvPr>
                      <p:cNvPicPr/>
                      <p:nvPr/>
                    </p:nvPicPr>
                    <p:blipFill>
                      <a:blip r:embed="rId19"/>
                      <a:stretch>
                        <a:fillRect/>
                      </a:stretch>
                    </p:blipFill>
                    <p:spPr>
                      <a:xfrm>
                        <a:off x="1489211" y="3739067"/>
                        <a:ext cx="266700" cy="333375"/>
                      </a:xfrm>
                      <a:prstGeom prst="rect">
                        <a:avLst/>
                      </a:prstGeom>
                    </p:spPr>
                  </p:pic>
                </p:oleObj>
              </mc:Fallback>
            </mc:AlternateContent>
          </a:graphicData>
        </a:graphic>
      </p:graphicFrame>
      <p:graphicFrame>
        <p:nvGraphicFramePr>
          <p:cNvPr id="25" name="Object 24">
            <a:extLst>
              <a:ext uri="{FF2B5EF4-FFF2-40B4-BE49-F238E27FC236}">
                <a16:creationId xmlns:a16="http://schemas.microsoft.com/office/drawing/2014/main" id="{1D166CAA-8A8E-4FE5-90D3-626AB60DA441}"/>
              </a:ext>
            </a:extLst>
          </p:cNvPr>
          <p:cNvGraphicFramePr>
            <a:graphicFrameLocks noChangeAspect="1"/>
          </p:cNvGraphicFramePr>
          <p:nvPr>
            <p:extLst>
              <p:ext uri="{D42A27DB-BD31-4B8C-83A1-F6EECF244321}">
                <p14:modId xmlns:p14="http://schemas.microsoft.com/office/powerpoint/2010/main" val="1008622132"/>
              </p:ext>
            </p:extLst>
          </p:nvPr>
        </p:nvGraphicFramePr>
        <p:xfrm>
          <a:off x="6266175" y="3787776"/>
          <a:ext cx="409575" cy="304800"/>
        </p:xfrm>
        <a:graphic>
          <a:graphicData uri="http://schemas.openxmlformats.org/presentationml/2006/ole">
            <mc:AlternateContent xmlns:mc="http://schemas.openxmlformats.org/markup-compatibility/2006">
              <mc:Choice xmlns:v="urn:schemas-microsoft-com:vml" Requires="v">
                <p:oleObj spid="_x0000_s36363" name="Equation" r:id="rId20" imgW="409624" imgH="304674" progId="Equation.DSMT4">
                  <p:embed/>
                </p:oleObj>
              </mc:Choice>
              <mc:Fallback>
                <p:oleObj name="Equation" r:id="rId20" imgW="409624" imgH="304674" progId="Equation.DSMT4">
                  <p:embed/>
                  <p:pic>
                    <p:nvPicPr>
                      <p:cNvPr id="0" name=""/>
                      <p:cNvPicPr/>
                      <p:nvPr/>
                    </p:nvPicPr>
                    <p:blipFill>
                      <a:blip r:embed="rId21"/>
                      <a:stretch>
                        <a:fillRect/>
                      </a:stretch>
                    </p:blipFill>
                    <p:spPr>
                      <a:xfrm>
                        <a:off x="6266175" y="3787776"/>
                        <a:ext cx="409575" cy="304800"/>
                      </a:xfrm>
                      <a:prstGeom prst="rect">
                        <a:avLst/>
                      </a:prstGeom>
                    </p:spPr>
                  </p:pic>
                </p:oleObj>
              </mc:Fallback>
            </mc:AlternateContent>
          </a:graphicData>
        </a:graphic>
      </p:graphicFrame>
      <p:graphicFrame>
        <p:nvGraphicFramePr>
          <p:cNvPr id="26" name="Object 25">
            <a:extLst>
              <a:ext uri="{FF2B5EF4-FFF2-40B4-BE49-F238E27FC236}">
                <a16:creationId xmlns:a16="http://schemas.microsoft.com/office/drawing/2014/main" id="{B283E6F9-81E2-4D28-8357-5F8D2B1C511A}"/>
              </a:ext>
            </a:extLst>
          </p:cNvPr>
          <p:cNvGraphicFramePr>
            <a:graphicFrameLocks noChangeAspect="1"/>
          </p:cNvGraphicFramePr>
          <p:nvPr>
            <p:extLst>
              <p:ext uri="{D42A27DB-BD31-4B8C-83A1-F6EECF244321}">
                <p14:modId xmlns:p14="http://schemas.microsoft.com/office/powerpoint/2010/main" val="3720530385"/>
              </p:ext>
            </p:extLst>
          </p:nvPr>
        </p:nvGraphicFramePr>
        <p:xfrm>
          <a:off x="3918829" y="4159606"/>
          <a:ext cx="3678984" cy="722945"/>
        </p:xfrm>
        <a:graphic>
          <a:graphicData uri="http://schemas.openxmlformats.org/presentationml/2006/ole">
            <mc:AlternateContent xmlns:mc="http://schemas.openxmlformats.org/markup-compatibility/2006">
              <mc:Choice xmlns:v="urn:schemas-microsoft-com:vml" Requires="v">
                <p:oleObj spid="_x0000_s36364" name="Equation" r:id="rId22" imgW="2181403" imgH="428775" progId="Equation.DSMT4">
                  <p:embed/>
                </p:oleObj>
              </mc:Choice>
              <mc:Fallback>
                <p:oleObj name="Equation" r:id="rId22" imgW="2181403" imgH="428775" progId="Equation.DSMT4">
                  <p:embed/>
                  <p:pic>
                    <p:nvPicPr>
                      <p:cNvPr id="56" name="Object 55">
                        <a:extLst>
                          <a:ext uri="{FF2B5EF4-FFF2-40B4-BE49-F238E27FC236}">
                            <a16:creationId xmlns:a16="http://schemas.microsoft.com/office/drawing/2014/main" id="{28BBC439-A47F-45AC-8764-85D387C0C976}"/>
                          </a:ext>
                        </a:extLst>
                      </p:cNvPr>
                      <p:cNvPicPr/>
                      <p:nvPr/>
                    </p:nvPicPr>
                    <p:blipFill>
                      <a:blip r:embed="rId23"/>
                      <a:stretch>
                        <a:fillRect/>
                      </a:stretch>
                    </p:blipFill>
                    <p:spPr>
                      <a:xfrm>
                        <a:off x="3918829" y="4159606"/>
                        <a:ext cx="3678984" cy="722945"/>
                      </a:xfrm>
                      <a:prstGeom prst="rect">
                        <a:avLst/>
                      </a:prstGeom>
                    </p:spPr>
                  </p:pic>
                </p:oleObj>
              </mc:Fallback>
            </mc:AlternateContent>
          </a:graphicData>
        </a:graphic>
      </p:graphicFrame>
      <p:graphicFrame>
        <p:nvGraphicFramePr>
          <p:cNvPr id="28" name="Object 27">
            <a:extLst>
              <a:ext uri="{FF2B5EF4-FFF2-40B4-BE49-F238E27FC236}">
                <a16:creationId xmlns:a16="http://schemas.microsoft.com/office/drawing/2014/main" id="{8FA6ECE7-D37D-408D-A84A-DCA35777BD1E}"/>
              </a:ext>
            </a:extLst>
          </p:cNvPr>
          <p:cNvGraphicFramePr>
            <a:graphicFrameLocks noChangeAspect="1"/>
          </p:cNvGraphicFramePr>
          <p:nvPr>
            <p:extLst>
              <p:ext uri="{D42A27DB-BD31-4B8C-83A1-F6EECF244321}">
                <p14:modId xmlns:p14="http://schemas.microsoft.com/office/powerpoint/2010/main" val="3551499486"/>
              </p:ext>
            </p:extLst>
          </p:nvPr>
        </p:nvGraphicFramePr>
        <p:xfrm>
          <a:off x="4901071" y="4928512"/>
          <a:ext cx="1714500" cy="361950"/>
        </p:xfrm>
        <a:graphic>
          <a:graphicData uri="http://schemas.openxmlformats.org/presentationml/2006/ole">
            <mc:AlternateContent xmlns:mc="http://schemas.openxmlformats.org/markup-compatibility/2006">
              <mc:Choice xmlns:v="urn:schemas-microsoft-com:vml" Requires="v">
                <p:oleObj spid="_x0000_s36365" name="Equation" r:id="rId24" imgW="1714522" imgH="361989" progId="Equation.DSMT4">
                  <p:embed/>
                </p:oleObj>
              </mc:Choice>
              <mc:Fallback>
                <p:oleObj name="Equation" r:id="rId24" imgW="1714522" imgH="361989" progId="Equation.DSMT4">
                  <p:embed/>
                  <p:pic>
                    <p:nvPicPr>
                      <p:cNvPr id="0" name=""/>
                      <p:cNvPicPr/>
                      <p:nvPr/>
                    </p:nvPicPr>
                    <p:blipFill>
                      <a:blip r:embed="rId25"/>
                      <a:stretch>
                        <a:fillRect/>
                      </a:stretch>
                    </p:blipFill>
                    <p:spPr>
                      <a:xfrm>
                        <a:off x="4901071" y="4928512"/>
                        <a:ext cx="1714500" cy="361950"/>
                      </a:xfrm>
                      <a:prstGeom prst="rect">
                        <a:avLst/>
                      </a:prstGeom>
                    </p:spPr>
                  </p:pic>
                </p:oleObj>
              </mc:Fallback>
            </mc:AlternateContent>
          </a:graphicData>
        </a:graphic>
      </p:graphicFrame>
      <p:graphicFrame>
        <p:nvGraphicFramePr>
          <p:cNvPr id="29" name="Object 28">
            <a:extLst>
              <a:ext uri="{FF2B5EF4-FFF2-40B4-BE49-F238E27FC236}">
                <a16:creationId xmlns:a16="http://schemas.microsoft.com/office/drawing/2014/main" id="{031A605A-618E-4C6D-B18B-BE9E48EDA944}"/>
              </a:ext>
            </a:extLst>
          </p:cNvPr>
          <p:cNvGraphicFramePr>
            <a:graphicFrameLocks noChangeAspect="1"/>
          </p:cNvGraphicFramePr>
          <p:nvPr>
            <p:extLst>
              <p:ext uri="{D42A27DB-BD31-4B8C-83A1-F6EECF244321}">
                <p14:modId xmlns:p14="http://schemas.microsoft.com/office/powerpoint/2010/main" val="1511714896"/>
              </p:ext>
            </p:extLst>
          </p:nvPr>
        </p:nvGraphicFramePr>
        <p:xfrm>
          <a:off x="2992510" y="5494215"/>
          <a:ext cx="1752600" cy="333375"/>
        </p:xfrm>
        <a:graphic>
          <a:graphicData uri="http://schemas.openxmlformats.org/presentationml/2006/ole">
            <mc:AlternateContent xmlns:mc="http://schemas.openxmlformats.org/markup-compatibility/2006">
              <mc:Choice xmlns:v="urn:schemas-microsoft-com:vml" Requires="v">
                <p:oleObj spid="_x0000_s36366" name="Equation" r:id="rId26" imgW="1752723" imgH="333332" progId="Equation.DSMT4">
                  <p:embed/>
                </p:oleObj>
              </mc:Choice>
              <mc:Fallback>
                <p:oleObj name="Equation" r:id="rId26" imgW="1752723" imgH="333332" progId="Equation.DSMT4">
                  <p:embed/>
                  <p:pic>
                    <p:nvPicPr>
                      <p:cNvPr id="0" name=""/>
                      <p:cNvPicPr/>
                      <p:nvPr/>
                    </p:nvPicPr>
                    <p:blipFill>
                      <a:blip r:embed="rId27"/>
                      <a:stretch>
                        <a:fillRect/>
                      </a:stretch>
                    </p:blipFill>
                    <p:spPr>
                      <a:xfrm>
                        <a:off x="2992510" y="5494215"/>
                        <a:ext cx="1752600" cy="333375"/>
                      </a:xfrm>
                      <a:prstGeom prst="rect">
                        <a:avLst/>
                      </a:prstGeom>
                    </p:spPr>
                  </p:pic>
                </p:oleObj>
              </mc:Fallback>
            </mc:AlternateContent>
          </a:graphicData>
        </a:graphic>
      </p:graphicFrame>
      <p:graphicFrame>
        <p:nvGraphicFramePr>
          <p:cNvPr id="30" name="Object 29">
            <a:extLst>
              <a:ext uri="{FF2B5EF4-FFF2-40B4-BE49-F238E27FC236}">
                <a16:creationId xmlns:a16="http://schemas.microsoft.com/office/drawing/2014/main" id="{BDA449FE-694B-4746-B9AE-17C8BB312F48}"/>
              </a:ext>
            </a:extLst>
          </p:cNvPr>
          <p:cNvGraphicFramePr>
            <a:graphicFrameLocks noChangeAspect="1"/>
          </p:cNvGraphicFramePr>
          <p:nvPr>
            <p:extLst>
              <p:ext uri="{D42A27DB-BD31-4B8C-83A1-F6EECF244321}">
                <p14:modId xmlns:p14="http://schemas.microsoft.com/office/powerpoint/2010/main" val="2340584531"/>
              </p:ext>
            </p:extLst>
          </p:nvPr>
        </p:nvGraphicFramePr>
        <p:xfrm>
          <a:off x="5809847" y="5387308"/>
          <a:ext cx="2514600" cy="647700"/>
        </p:xfrm>
        <a:graphic>
          <a:graphicData uri="http://schemas.openxmlformats.org/presentationml/2006/ole">
            <mc:AlternateContent xmlns:mc="http://schemas.openxmlformats.org/markup-compatibility/2006">
              <mc:Choice xmlns:v="urn:schemas-microsoft-com:vml" Requires="v">
                <p:oleObj spid="_x0000_s36367" name="Equation" r:id="rId28" imgW="1676160" imgH="431640" progId="Equation.DSMT4">
                  <p:embed/>
                </p:oleObj>
              </mc:Choice>
              <mc:Fallback>
                <p:oleObj name="Equation" r:id="rId28" imgW="1676160" imgH="431640" progId="Equation.DSMT4">
                  <p:embed/>
                  <p:pic>
                    <p:nvPicPr>
                      <p:cNvPr id="10" name="Object 9">
                        <a:extLst>
                          <a:ext uri="{FF2B5EF4-FFF2-40B4-BE49-F238E27FC236}">
                            <a16:creationId xmlns:a16="http://schemas.microsoft.com/office/drawing/2014/main" id="{1B4C518A-502D-4F2C-B307-7C680E2A3B19}"/>
                          </a:ext>
                        </a:extLst>
                      </p:cNvPr>
                      <p:cNvPicPr/>
                      <p:nvPr/>
                    </p:nvPicPr>
                    <p:blipFill>
                      <a:blip r:embed="rId29"/>
                      <a:stretch>
                        <a:fillRect/>
                      </a:stretch>
                    </p:blipFill>
                    <p:spPr>
                      <a:xfrm>
                        <a:off x="5809847" y="5387308"/>
                        <a:ext cx="2514600" cy="647700"/>
                      </a:xfrm>
                      <a:prstGeom prst="rect">
                        <a:avLst/>
                      </a:prstGeom>
                    </p:spPr>
                  </p:pic>
                </p:oleObj>
              </mc:Fallback>
            </mc:AlternateContent>
          </a:graphicData>
        </a:graphic>
      </p:graphicFrame>
      <p:sp>
        <p:nvSpPr>
          <p:cNvPr id="31" name="Rectangle 30">
            <a:extLst>
              <a:ext uri="{FF2B5EF4-FFF2-40B4-BE49-F238E27FC236}">
                <a16:creationId xmlns:a16="http://schemas.microsoft.com/office/drawing/2014/main" id="{858EB58C-0D13-4AF7-827F-43EFCD598F50}"/>
              </a:ext>
            </a:extLst>
          </p:cNvPr>
          <p:cNvSpPr/>
          <p:nvPr/>
        </p:nvSpPr>
        <p:spPr>
          <a:xfrm>
            <a:off x="284921" y="6024485"/>
            <a:ext cx="12019720" cy="369332"/>
          </a:xfrm>
          <a:prstGeom prst="rect">
            <a:avLst/>
          </a:prstGeom>
        </p:spPr>
        <p:txBody>
          <a:bodyPr wrap="square">
            <a:spAutoFit/>
          </a:bodyPr>
          <a:lstStyle/>
          <a:p>
            <a:r>
              <a:rPr lang="en-US" b="1" dirty="0"/>
              <a:t>Here,          is the quasi-static stress , and           defines the internal stresses in the element.</a:t>
            </a:r>
            <a:endParaRPr lang="en-US" dirty="0"/>
          </a:p>
        </p:txBody>
      </p:sp>
      <p:graphicFrame>
        <p:nvGraphicFramePr>
          <p:cNvPr id="32" name="Object 31">
            <a:extLst>
              <a:ext uri="{FF2B5EF4-FFF2-40B4-BE49-F238E27FC236}">
                <a16:creationId xmlns:a16="http://schemas.microsoft.com/office/drawing/2014/main" id="{FEB7D59E-5D07-4A51-A0B3-B7A59648F16F}"/>
              </a:ext>
            </a:extLst>
          </p:cNvPr>
          <p:cNvGraphicFramePr>
            <a:graphicFrameLocks noChangeAspect="1"/>
          </p:cNvGraphicFramePr>
          <p:nvPr>
            <p:extLst>
              <p:ext uri="{D42A27DB-BD31-4B8C-83A1-F6EECF244321}">
                <p14:modId xmlns:p14="http://schemas.microsoft.com/office/powerpoint/2010/main" val="2782888232"/>
              </p:ext>
            </p:extLst>
          </p:nvPr>
        </p:nvGraphicFramePr>
        <p:xfrm>
          <a:off x="857818" y="6056703"/>
          <a:ext cx="561249" cy="364053"/>
        </p:xfrm>
        <a:graphic>
          <a:graphicData uri="http://schemas.openxmlformats.org/presentationml/2006/ole">
            <mc:AlternateContent xmlns:mc="http://schemas.openxmlformats.org/markup-compatibility/2006">
              <mc:Choice xmlns:v="urn:schemas-microsoft-com:vml" Requires="v">
                <p:oleObj spid="_x0000_s36368" name="Equation" r:id="rId30" imgW="352466" imgH="228608" progId="Equation.DSMT4">
                  <p:embed/>
                </p:oleObj>
              </mc:Choice>
              <mc:Fallback>
                <p:oleObj name="Equation" r:id="rId30" imgW="352466" imgH="228608" progId="Equation.DSMT4">
                  <p:embed/>
                  <p:pic>
                    <p:nvPicPr>
                      <p:cNvPr id="8" name="Object 7">
                        <a:extLst>
                          <a:ext uri="{FF2B5EF4-FFF2-40B4-BE49-F238E27FC236}">
                            <a16:creationId xmlns:a16="http://schemas.microsoft.com/office/drawing/2014/main" id="{07BBF5CF-3F93-47E1-A7E5-4F01DD40E6E5}"/>
                          </a:ext>
                        </a:extLst>
                      </p:cNvPr>
                      <p:cNvPicPr/>
                      <p:nvPr/>
                    </p:nvPicPr>
                    <p:blipFill>
                      <a:blip r:embed="rId31"/>
                      <a:stretch>
                        <a:fillRect/>
                      </a:stretch>
                    </p:blipFill>
                    <p:spPr>
                      <a:xfrm>
                        <a:off x="857818" y="6056703"/>
                        <a:ext cx="561249" cy="364053"/>
                      </a:xfrm>
                      <a:prstGeom prst="rect">
                        <a:avLst/>
                      </a:prstGeom>
                    </p:spPr>
                  </p:pic>
                </p:oleObj>
              </mc:Fallback>
            </mc:AlternateContent>
          </a:graphicData>
        </a:graphic>
      </p:graphicFrame>
      <p:graphicFrame>
        <p:nvGraphicFramePr>
          <p:cNvPr id="33" name="Object 32">
            <a:extLst>
              <a:ext uri="{FF2B5EF4-FFF2-40B4-BE49-F238E27FC236}">
                <a16:creationId xmlns:a16="http://schemas.microsoft.com/office/drawing/2014/main" id="{130322D8-97BE-4107-9A07-BB4C06BCCD49}"/>
              </a:ext>
            </a:extLst>
          </p:cNvPr>
          <p:cNvGraphicFramePr>
            <a:graphicFrameLocks noChangeAspect="1"/>
          </p:cNvGraphicFramePr>
          <p:nvPr>
            <p:extLst>
              <p:ext uri="{D42A27DB-BD31-4B8C-83A1-F6EECF244321}">
                <p14:modId xmlns:p14="http://schemas.microsoft.com/office/powerpoint/2010/main" val="2990655485"/>
              </p:ext>
            </p:extLst>
          </p:nvPr>
        </p:nvGraphicFramePr>
        <p:xfrm>
          <a:off x="4224163" y="6101050"/>
          <a:ext cx="520947" cy="338204"/>
        </p:xfrm>
        <a:graphic>
          <a:graphicData uri="http://schemas.openxmlformats.org/presentationml/2006/ole">
            <mc:AlternateContent xmlns:mc="http://schemas.openxmlformats.org/markup-compatibility/2006">
              <mc:Choice xmlns:v="urn:schemas-microsoft-com:vml" Requires="v">
                <p:oleObj spid="_x0000_s36369" name="Equation" r:id="rId32" imgW="314303" imgH="228608" progId="Equation.DSMT4">
                  <p:embed/>
                </p:oleObj>
              </mc:Choice>
              <mc:Fallback>
                <p:oleObj name="Equation" r:id="rId32" imgW="314303" imgH="228608" progId="Equation.DSMT4">
                  <p:embed/>
                  <p:pic>
                    <p:nvPicPr>
                      <p:cNvPr id="9" name="Object 8">
                        <a:extLst>
                          <a:ext uri="{FF2B5EF4-FFF2-40B4-BE49-F238E27FC236}">
                            <a16:creationId xmlns:a16="http://schemas.microsoft.com/office/drawing/2014/main" id="{8F54C7DC-7FB1-4FB4-8352-AA0FD9BEEBF4}"/>
                          </a:ext>
                        </a:extLst>
                      </p:cNvPr>
                      <p:cNvPicPr/>
                      <p:nvPr/>
                    </p:nvPicPr>
                    <p:blipFill>
                      <a:blip r:embed="rId33"/>
                      <a:stretch>
                        <a:fillRect/>
                      </a:stretch>
                    </p:blipFill>
                    <p:spPr>
                      <a:xfrm>
                        <a:off x="4224163" y="6101050"/>
                        <a:ext cx="520947" cy="338204"/>
                      </a:xfrm>
                      <a:prstGeom prst="rect">
                        <a:avLst/>
                      </a:prstGeom>
                    </p:spPr>
                  </p:pic>
                </p:oleObj>
              </mc:Fallback>
            </mc:AlternateContent>
          </a:graphicData>
        </a:graphic>
      </p:graphicFrame>
      <p:sp>
        <p:nvSpPr>
          <p:cNvPr id="34" name="Title 1">
            <a:extLst>
              <a:ext uri="{FF2B5EF4-FFF2-40B4-BE49-F238E27FC236}">
                <a16:creationId xmlns:a16="http://schemas.microsoft.com/office/drawing/2014/main" id="{0920AA96-5568-4E76-98B6-E8169B2F8DC9}"/>
              </a:ext>
            </a:extLst>
          </p:cNvPr>
          <p:cNvSpPr txBox="1">
            <a:spLocks/>
          </p:cNvSpPr>
          <p:nvPr/>
        </p:nvSpPr>
        <p:spPr>
          <a:xfrm>
            <a:off x="6689457" y="660635"/>
            <a:ext cx="834481" cy="507994"/>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1600" b="1" dirty="0">
                <a:latin typeface="Times New Roman" panose="02020603050405020304" pitchFamily="18" charset="0"/>
                <a:cs typeface="Times New Roman" panose="02020603050405020304" pitchFamily="18" charset="0"/>
              </a:rPr>
              <a:t>(5)</a:t>
            </a:r>
          </a:p>
        </p:txBody>
      </p:sp>
      <p:sp>
        <p:nvSpPr>
          <p:cNvPr id="35" name="Title 1">
            <a:extLst>
              <a:ext uri="{FF2B5EF4-FFF2-40B4-BE49-F238E27FC236}">
                <a16:creationId xmlns:a16="http://schemas.microsoft.com/office/drawing/2014/main" id="{BA6C46A7-081D-41C2-A79D-E1C8323CC1C4}"/>
              </a:ext>
            </a:extLst>
          </p:cNvPr>
          <p:cNvSpPr txBox="1">
            <a:spLocks/>
          </p:cNvSpPr>
          <p:nvPr/>
        </p:nvSpPr>
        <p:spPr>
          <a:xfrm>
            <a:off x="6042705" y="1714561"/>
            <a:ext cx="834481" cy="507994"/>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1600" b="1" dirty="0">
                <a:latin typeface="Times New Roman" panose="02020603050405020304" pitchFamily="18" charset="0"/>
                <a:cs typeface="Times New Roman" panose="02020603050405020304" pitchFamily="18" charset="0"/>
              </a:rPr>
              <a:t>(6)</a:t>
            </a:r>
          </a:p>
        </p:txBody>
      </p:sp>
      <p:sp>
        <p:nvSpPr>
          <p:cNvPr id="36" name="Title 1">
            <a:extLst>
              <a:ext uri="{FF2B5EF4-FFF2-40B4-BE49-F238E27FC236}">
                <a16:creationId xmlns:a16="http://schemas.microsoft.com/office/drawing/2014/main" id="{5192DEFA-DFB1-407E-9210-EDFFBB9C28F0}"/>
              </a:ext>
            </a:extLst>
          </p:cNvPr>
          <p:cNvSpPr txBox="1">
            <a:spLocks/>
          </p:cNvSpPr>
          <p:nvPr/>
        </p:nvSpPr>
        <p:spPr>
          <a:xfrm>
            <a:off x="8196800" y="3045917"/>
            <a:ext cx="834481" cy="507994"/>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1600" b="1" dirty="0">
                <a:latin typeface="Times New Roman" panose="02020603050405020304" pitchFamily="18" charset="0"/>
                <a:cs typeface="Times New Roman" panose="02020603050405020304" pitchFamily="18" charset="0"/>
              </a:rPr>
              <a:t>(7)</a:t>
            </a:r>
          </a:p>
        </p:txBody>
      </p:sp>
      <p:sp>
        <p:nvSpPr>
          <p:cNvPr id="37" name="Title 1">
            <a:extLst>
              <a:ext uri="{FF2B5EF4-FFF2-40B4-BE49-F238E27FC236}">
                <a16:creationId xmlns:a16="http://schemas.microsoft.com/office/drawing/2014/main" id="{D83ED93A-0EB3-4F35-9D60-CBB86A38667F}"/>
              </a:ext>
            </a:extLst>
          </p:cNvPr>
          <p:cNvSpPr txBox="1">
            <a:spLocks/>
          </p:cNvSpPr>
          <p:nvPr/>
        </p:nvSpPr>
        <p:spPr>
          <a:xfrm>
            <a:off x="7710456" y="4209627"/>
            <a:ext cx="834481" cy="507994"/>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1600" b="1" dirty="0">
                <a:latin typeface="Times New Roman" panose="02020603050405020304" pitchFamily="18" charset="0"/>
                <a:cs typeface="Times New Roman" panose="02020603050405020304" pitchFamily="18" charset="0"/>
              </a:rPr>
              <a:t>(8)</a:t>
            </a:r>
          </a:p>
        </p:txBody>
      </p:sp>
      <p:sp>
        <p:nvSpPr>
          <p:cNvPr id="38" name="Title 1">
            <a:extLst>
              <a:ext uri="{FF2B5EF4-FFF2-40B4-BE49-F238E27FC236}">
                <a16:creationId xmlns:a16="http://schemas.microsoft.com/office/drawing/2014/main" id="{B6A4AAE7-F4CD-4659-9856-07E0EBA28F44}"/>
              </a:ext>
            </a:extLst>
          </p:cNvPr>
          <p:cNvSpPr txBox="1">
            <a:spLocks/>
          </p:cNvSpPr>
          <p:nvPr/>
        </p:nvSpPr>
        <p:spPr>
          <a:xfrm>
            <a:off x="4612588" y="5422096"/>
            <a:ext cx="834481" cy="507994"/>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1600" b="1" dirty="0">
                <a:latin typeface="Times New Roman" panose="02020603050405020304" pitchFamily="18" charset="0"/>
                <a:cs typeface="Times New Roman" panose="02020603050405020304" pitchFamily="18" charset="0"/>
              </a:rPr>
              <a:t>(9)</a:t>
            </a:r>
          </a:p>
        </p:txBody>
      </p:sp>
      <p:sp>
        <p:nvSpPr>
          <p:cNvPr id="39" name="Title 1">
            <a:extLst>
              <a:ext uri="{FF2B5EF4-FFF2-40B4-BE49-F238E27FC236}">
                <a16:creationId xmlns:a16="http://schemas.microsoft.com/office/drawing/2014/main" id="{7A52B4D1-94A2-4B56-B745-F6FEE2CDEAAD}"/>
              </a:ext>
            </a:extLst>
          </p:cNvPr>
          <p:cNvSpPr txBox="1">
            <a:spLocks/>
          </p:cNvSpPr>
          <p:nvPr/>
        </p:nvSpPr>
        <p:spPr>
          <a:xfrm>
            <a:off x="8365009" y="5459879"/>
            <a:ext cx="834481" cy="507994"/>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1600" b="1" dirty="0">
                <a:latin typeface="Times New Roman" panose="02020603050405020304" pitchFamily="18" charset="0"/>
                <a:cs typeface="Times New Roman" panose="02020603050405020304" pitchFamily="18" charset="0"/>
              </a:rPr>
              <a:t>(10)</a:t>
            </a:r>
          </a:p>
        </p:txBody>
      </p:sp>
      <p:sp>
        <p:nvSpPr>
          <p:cNvPr id="40" name="Title 1">
            <a:extLst>
              <a:ext uri="{FF2B5EF4-FFF2-40B4-BE49-F238E27FC236}">
                <a16:creationId xmlns:a16="http://schemas.microsoft.com/office/drawing/2014/main" id="{8734E508-84E9-4CBB-B526-7C6EA67D3CB0}"/>
              </a:ext>
            </a:extLst>
          </p:cNvPr>
          <p:cNvSpPr txBox="1">
            <a:spLocks/>
          </p:cNvSpPr>
          <p:nvPr/>
        </p:nvSpPr>
        <p:spPr>
          <a:xfrm>
            <a:off x="1338670" y="4855490"/>
            <a:ext cx="834481" cy="507994"/>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1600" b="1" dirty="0">
                <a:latin typeface="Times New Roman" panose="02020603050405020304" pitchFamily="18" charset="0"/>
                <a:cs typeface="Times New Roman" panose="02020603050405020304" pitchFamily="18" charset="0"/>
              </a:rPr>
              <a:t>(8)</a:t>
            </a:r>
          </a:p>
        </p:txBody>
      </p:sp>
      <p:graphicFrame>
        <p:nvGraphicFramePr>
          <p:cNvPr id="42" name="Object 41">
            <a:extLst>
              <a:ext uri="{FF2B5EF4-FFF2-40B4-BE49-F238E27FC236}">
                <a16:creationId xmlns:a16="http://schemas.microsoft.com/office/drawing/2014/main" id="{39DDA15C-F5C5-45CE-896E-2E42969243C4}"/>
              </a:ext>
            </a:extLst>
          </p:cNvPr>
          <p:cNvGraphicFramePr>
            <a:graphicFrameLocks noChangeAspect="1"/>
          </p:cNvGraphicFramePr>
          <p:nvPr>
            <p:extLst>
              <p:ext uri="{D42A27DB-BD31-4B8C-83A1-F6EECF244321}">
                <p14:modId xmlns:p14="http://schemas.microsoft.com/office/powerpoint/2010/main" val="2244705705"/>
              </p:ext>
            </p:extLst>
          </p:nvPr>
        </p:nvGraphicFramePr>
        <p:xfrm>
          <a:off x="7025980" y="4880104"/>
          <a:ext cx="248477" cy="372716"/>
        </p:xfrm>
        <a:graphic>
          <a:graphicData uri="http://schemas.openxmlformats.org/presentationml/2006/ole">
            <mc:AlternateContent xmlns:mc="http://schemas.openxmlformats.org/markup-compatibility/2006">
              <mc:Choice xmlns:v="urn:schemas-microsoft-com:vml" Requires="v">
                <p:oleObj spid="_x0000_s36370" name="Equation" r:id="rId34" imgW="152291" imgH="228608" progId="Equation.DSMT4">
                  <p:embed/>
                </p:oleObj>
              </mc:Choice>
              <mc:Fallback>
                <p:oleObj name="Equation" r:id="rId34" imgW="152291" imgH="228608" progId="Equation.DSMT4">
                  <p:embed/>
                  <p:pic>
                    <p:nvPicPr>
                      <p:cNvPr id="25" name="Object 24">
                        <a:extLst>
                          <a:ext uri="{FF2B5EF4-FFF2-40B4-BE49-F238E27FC236}">
                            <a16:creationId xmlns:a16="http://schemas.microsoft.com/office/drawing/2014/main" id="{7DC460D2-9D58-4D8A-8EC1-1A815E561F76}"/>
                          </a:ext>
                        </a:extLst>
                      </p:cNvPr>
                      <p:cNvPicPr/>
                      <p:nvPr/>
                    </p:nvPicPr>
                    <p:blipFill>
                      <a:blip r:embed="rId35"/>
                      <a:stretch>
                        <a:fillRect/>
                      </a:stretch>
                    </p:blipFill>
                    <p:spPr>
                      <a:xfrm>
                        <a:off x="7025980" y="4880104"/>
                        <a:ext cx="248477" cy="372716"/>
                      </a:xfrm>
                      <a:prstGeom prst="rect">
                        <a:avLst/>
                      </a:prstGeom>
                    </p:spPr>
                  </p:pic>
                </p:oleObj>
              </mc:Fallback>
            </mc:AlternateContent>
          </a:graphicData>
        </a:graphic>
      </p:graphicFrame>
      <p:graphicFrame>
        <p:nvGraphicFramePr>
          <p:cNvPr id="45" name="Object 44">
            <a:extLst>
              <a:ext uri="{FF2B5EF4-FFF2-40B4-BE49-F238E27FC236}">
                <a16:creationId xmlns:a16="http://schemas.microsoft.com/office/drawing/2014/main" id="{D8DCF0EB-547E-4A61-91C0-1AE47E953100}"/>
              </a:ext>
            </a:extLst>
          </p:cNvPr>
          <p:cNvGraphicFramePr>
            <a:graphicFrameLocks noChangeAspect="1"/>
          </p:cNvGraphicFramePr>
          <p:nvPr>
            <p:extLst>
              <p:ext uri="{D42A27DB-BD31-4B8C-83A1-F6EECF244321}">
                <p14:modId xmlns:p14="http://schemas.microsoft.com/office/powerpoint/2010/main" val="287657224"/>
              </p:ext>
            </p:extLst>
          </p:nvPr>
        </p:nvGraphicFramePr>
        <p:xfrm>
          <a:off x="8402400" y="4885781"/>
          <a:ext cx="266700" cy="342900"/>
        </p:xfrm>
        <a:graphic>
          <a:graphicData uri="http://schemas.openxmlformats.org/presentationml/2006/ole">
            <mc:AlternateContent xmlns:mc="http://schemas.openxmlformats.org/markup-compatibility/2006">
              <mc:Choice xmlns:v="urn:schemas-microsoft-com:vml" Requires="v">
                <p:oleObj spid="_x0000_s36371" name="Equation" r:id="rId36" imgW="266653" imgH="342759" progId="Equation.DSMT4">
                  <p:embed/>
                </p:oleObj>
              </mc:Choice>
              <mc:Fallback>
                <p:oleObj name="Equation" r:id="rId36" imgW="266653" imgH="342759" progId="Equation.DSMT4">
                  <p:embed/>
                  <p:pic>
                    <p:nvPicPr>
                      <p:cNvPr id="0" name=""/>
                      <p:cNvPicPr/>
                      <p:nvPr/>
                    </p:nvPicPr>
                    <p:blipFill>
                      <a:blip r:embed="rId37"/>
                      <a:stretch>
                        <a:fillRect/>
                      </a:stretch>
                    </p:blipFill>
                    <p:spPr>
                      <a:xfrm>
                        <a:off x="8402400" y="4885781"/>
                        <a:ext cx="266700" cy="342900"/>
                      </a:xfrm>
                      <a:prstGeom prst="rect">
                        <a:avLst/>
                      </a:prstGeom>
                    </p:spPr>
                  </p:pic>
                </p:oleObj>
              </mc:Fallback>
            </mc:AlternateContent>
          </a:graphicData>
        </a:graphic>
      </p:graphicFrame>
      <p:graphicFrame>
        <p:nvGraphicFramePr>
          <p:cNvPr id="46" name="Object 45">
            <a:extLst>
              <a:ext uri="{FF2B5EF4-FFF2-40B4-BE49-F238E27FC236}">
                <a16:creationId xmlns:a16="http://schemas.microsoft.com/office/drawing/2014/main" id="{5D1AFC54-4E43-495E-81E1-19BCB7151860}"/>
              </a:ext>
            </a:extLst>
          </p:cNvPr>
          <p:cNvGraphicFramePr>
            <a:graphicFrameLocks noChangeAspect="1"/>
          </p:cNvGraphicFramePr>
          <p:nvPr>
            <p:extLst>
              <p:ext uri="{D42A27DB-BD31-4B8C-83A1-F6EECF244321}">
                <p14:modId xmlns:p14="http://schemas.microsoft.com/office/powerpoint/2010/main" val="2200846430"/>
              </p:ext>
            </p:extLst>
          </p:nvPr>
        </p:nvGraphicFramePr>
        <p:xfrm>
          <a:off x="8907319" y="4882364"/>
          <a:ext cx="257175" cy="323850"/>
        </p:xfrm>
        <a:graphic>
          <a:graphicData uri="http://schemas.openxmlformats.org/presentationml/2006/ole">
            <mc:AlternateContent xmlns:mc="http://schemas.openxmlformats.org/markup-compatibility/2006">
              <mc:Choice xmlns:v="urn:schemas-microsoft-com:vml" Requires="v">
                <p:oleObj spid="_x0000_s36372" name="Equation" r:id="rId38" imgW="257197" imgH="323905" progId="Equation.DSMT4">
                  <p:embed/>
                </p:oleObj>
              </mc:Choice>
              <mc:Fallback>
                <p:oleObj name="Equation" r:id="rId38" imgW="257197" imgH="323905" progId="Equation.DSMT4">
                  <p:embed/>
                  <p:pic>
                    <p:nvPicPr>
                      <p:cNvPr id="0" name=""/>
                      <p:cNvPicPr/>
                      <p:nvPr/>
                    </p:nvPicPr>
                    <p:blipFill>
                      <a:blip r:embed="rId39"/>
                      <a:stretch>
                        <a:fillRect/>
                      </a:stretch>
                    </p:blipFill>
                    <p:spPr>
                      <a:xfrm>
                        <a:off x="8907319" y="4882364"/>
                        <a:ext cx="257175" cy="323850"/>
                      </a:xfrm>
                      <a:prstGeom prst="rect">
                        <a:avLst/>
                      </a:prstGeom>
                    </p:spPr>
                  </p:pic>
                </p:oleObj>
              </mc:Fallback>
            </mc:AlternateContent>
          </a:graphicData>
        </a:graphic>
      </p:graphicFrame>
      <p:pic>
        <p:nvPicPr>
          <p:cNvPr id="48" name="Picture 47" descr="A picture containing clock, drawing&#10;&#10;Description automatically generated">
            <a:extLst>
              <a:ext uri="{FF2B5EF4-FFF2-40B4-BE49-F238E27FC236}">
                <a16:creationId xmlns:a16="http://schemas.microsoft.com/office/drawing/2014/main" id="{91975C70-CA5C-4F25-BBBE-638A9F2A7191}"/>
              </a:ext>
            </a:extLst>
          </p:cNvPr>
          <p:cNvPicPr>
            <a:picLocks noChangeAspect="1"/>
          </p:cNvPicPr>
          <p:nvPr/>
        </p:nvPicPr>
        <p:blipFill>
          <a:blip r:embed="rId40">
            <a:extLst>
              <a:ext uri="{28A0092B-C50C-407E-A947-70E740481C1C}">
                <a14:useLocalDpi xmlns:a14="http://schemas.microsoft.com/office/drawing/2010/main" val="0"/>
              </a:ext>
            </a:extLst>
          </a:blip>
          <a:stretch>
            <a:fillRect/>
          </a:stretch>
        </p:blipFill>
        <p:spPr>
          <a:xfrm>
            <a:off x="8810398" y="2897357"/>
            <a:ext cx="3381602" cy="1690801"/>
          </a:xfrm>
          <a:prstGeom prst="rect">
            <a:avLst/>
          </a:prstGeom>
        </p:spPr>
      </p:pic>
      <p:sp>
        <p:nvSpPr>
          <p:cNvPr id="41" name="Rectangle 40">
            <a:extLst>
              <a:ext uri="{FF2B5EF4-FFF2-40B4-BE49-F238E27FC236}">
                <a16:creationId xmlns:a16="http://schemas.microsoft.com/office/drawing/2014/main" id="{306DAB04-24AB-4F05-968A-62E17F6DF472}"/>
              </a:ext>
            </a:extLst>
          </p:cNvPr>
          <p:cNvSpPr/>
          <p:nvPr/>
        </p:nvSpPr>
        <p:spPr>
          <a:xfrm>
            <a:off x="9801441" y="4607817"/>
            <a:ext cx="1665841" cy="261610"/>
          </a:xfrm>
          <a:prstGeom prst="rect">
            <a:avLst/>
          </a:prstGeom>
        </p:spPr>
        <p:txBody>
          <a:bodyPr wrap="none">
            <a:spAutoFit/>
          </a:bodyPr>
          <a:lstStyle/>
          <a:p>
            <a:r>
              <a:rPr lang="en-US" sz="1100" dirty="0"/>
              <a:t>Stress- relaxation (Fig. 13)</a:t>
            </a:r>
          </a:p>
        </p:txBody>
      </p:sp>
    </p:spTree>
    <p:extLst>
      <p:ext uri="{BB962C8B-B14F-4D97-AF65-F5344CB8AC3E}">
        <p14:creationId xmlns:p14="http://schemas.microsoft.com/office/powerpoint/2010/main" val="5131224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321926-0C46-4EE1-84FD-05147576E1E4}"/>
              </a:ext>
            </a:extLst>
          </p:cNvPr>
          <p:cNvSpPr>
            <a:spLocks noGrp="1"/>
          </p:cNvSpPr>
          <p:nvPr>
            <p:ph type="title"/>
          </p:nvPr>
        </p:nvSpPr>
        <p:spPr>
          <a:xfrm>
            <a:off x="838200" y="100698"/>
            <a:ext cx="10515600" cy="942915"/>
          </a:xfrm>
        </p:spPr>
        <p:txBody>
          <a:bodyPr>
            <a:normAutofit/>
          </a:bodyPr>
          <a:lstStyle/>
          <a:p>
            <a:pPr algn="ctr"/>
            <a:r>
              <a:rPr lang="en-US" sz="3200" dirty="0">
                <a:cs typeface="Calibri Light"/>
              </a:rPr>
              <a:t>Implementation in </a:t>
            </a:r>
            <a:r>
              <a:rPr lang="en-US" sz="3200" dirty="0"/>
              <a:t>FEA (VUMAT): Simulation Deformed Profile</a:t>
            </a:r>
          </a:p>
        </p:txBody>
      </p:sp>
      <p:pic>
        <p:nvPicPr>
          <p:cNvPr id="4" name="Picture 3">
            <a:extLst>
              <a:ext uri="{FF2B5EF4-FFF2-40B4-BE49-F238E27FC236}">
                <a16:creationId xmlns:a16="http://schemas.microsoft.com/office/drawing/2014/main" id="{C52726FE-67E7-4D46-90C4-C55288339B1F}"/>
              </a:ext>
            </a:extLst>
          </p:cNvPr>
          <p:cNvPicPr/>
          <p:nvPr/>
        </p:nvPicPr>
        <p:blipFill>
          <a:blip r:embed="rId3">
            <a:extLst>
              <a:ext uri="{28A0092B-C50C-407E-A947-70E740481C1C}">
                <a14:useLocalDpi xmlns:a14="http://schemas.microsoft.com/office/drawing/2010/main" val="0"/>
              </a:ext>
            </a:extLst>
          </a:blip>
          <a:stretch>
            <a:fillRect/>
          </a:stretch>
        </p:blipFill>
        <p:spPr>
          <a:xfrm>
            <a:off x="7135210" y="1259472"/>
            <a:ext cx="4057337" cy="1516114"/>
          </a:xfrm>
          <a:prstGeom prst="rect">
            <a:avLst/>
          </a:prstGeom>
        </p:spPr>
      </p:pic>
      <p:graphicFrame>
        <p:nvGraphicFramePr>
          <p:cNvPr id="5" name="Chart 4">
            <a:extLst>
              <a:ext uri="{FF2B5EF4-FFF2-40B4-BE49-F238E27FC236}">
                <a16:creationId xmlns:a16="http://schemas.microsoft.com/office/drawing/2014/main" id="{7632B68B-1AF0-4BFF-AF61-016554AA62AE}"/>
              </a:ext>
            </a:extLst>
          </p:cNvPr>
          <p:cNvGraphicFramePr/>
          <p:nvPr>
            <p:extLst>
              <p:ext uri="{D42A27DB-BD31-4B8C-83A1-F6EECF244321}">
                <p14:modId xmlns:p14="http://schemas.microsoft.com/office/powerpoint/2010/main" val="4095928295"/>
              </p:ext>
            </p:extLst>
          </p:nvPr>
        </p:nvGraphicFramePr>
        <p:xfrm>
          <a:off x="6993757" y="3192696"/>
          <a:ext cx="4539956" cy="3163654"/>
        </p:xfrm>
        <a:graphic>
          <a:graphicData uri="http://schemas.openxmlformats.org/drawingml/2006/chart">
            <c:chart xmlns:c="http://schemas.openxmlformats.org/drawingml/2006/chart" xmlns:r="http://schemas.openxmlformats.org/officeDocument/2006/relationships" r:id="rId4"/>
          </a:graphicData>
        </a:graphic>
      </p:graphicFrame>
      <p:sp>
        <p:nvSpPr>
          <p:cNvPr id="3" name="Slide Number Placeholder 2">
            <a:extLst>
              <a:ext uri="{FF2B5EF4-FFF2-40B4-BE49-F238E27FC236}">
                <a16:creationId xmlns:a16="http://schemas.microsoft.com/office/drawing/2014/main" id="{20FA08A9-5786-49BD-A3F5-EF746875EB21}"/>
              </a:ext>
            </a:extLst>
          </p:cNvPr>
          <p:cNvSpPr>
            <a:spLocks noGrp="1"/>
          </p:cNvSpPr>
          <p:nvPr>
            <p:ph type="sldNum" sz="quarter" idx="12"/>
          </p:nvPr>
        </p:nvSpPr>
        <p:spPr/>
        <p:txBody>
          <a:bodyPr/>
          <a:lstStyle/>
          <a:p>
            <a:fld id="{F4317859-8A35-444E-800E-4FE2972162A5}" type="slidenum">
              <a:rPr lang="en-US" smtClean="0"/>
              <a:t>11</a:t>
            </a:fld>
            <a:endParaRPr lang="en-US" dirty="0"/>
          </a:p>
        </p:txBody>
      </p:sp>
      <p:sp>
        <p:nvSpPr>
          <p:cNvPr id="8" name="Title 1">
            <a:extLst>
              <a:ext uri="{FF2B5EF4-FFF2-40B4-BE49-F238E27FC236}">
                <a16:creationId xmlns:a16="http://schemas.microsoft.com/office/drawing/2014/main" id="{632F09B4-091F-40E7-841E-449A90FA7B97}"/>
              </a:ext>
            </a:extLst>
          </p:cNvPr>
          <p:cNvSpPr txBox="1">
            <a:spLocks/>
          </p:cNvSpPr>
          <p:nvPr/>
        </p:nvSpPr>
        <p:spPr>
          <a:xfrm>
            <a:off x="7593496" y="2717692"/>
            <a:ext cx="3140764" cy="401015"/>
          </a:xfrm>
          <a:prstGeom prst="rect">
            <a:avLst/>
          </a:prstGeom>
        </p:spPr>
        <p:txBody>
          <a:bodyPr vert="horz" lIns="91440" tIns="45720" rIns="91440" bIns="45720" rtlCol="0" anchor="ctr">
            <a:normAutofit fontScale="92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1600" dirty="0">
                <a:latin typeface="Times New Roman" panose="02020603050405020304" pitchFamily="18" charset="0"/>
                <a:cs typeface="Times New Roman" panose="02020603050405020304" pitchFamily="18" charset="0"/>
              </a:rPr>
              <a:t>Simulation Deformed Profile (fig.14)</a:t>
            </a:r>
          </a:p>
        </p:txBody>
      </p:sp>
      <mc:AlternateContent xmlns:mc="http://schemas.openxmlformats.org/markup-compatibility/2006" xmlns:a14="http://schemas.microsoft.com/office/drawing/2010/main">
        <mc:Choice Requires="a14">
          <p:graphicFrame>
            <p:nvGraphicFramePr>
              <p:cNvPr id="9" name="Table 8">
                <a:extLst>
                  <a:ext uri="{FF2B5EF4-FFF2-40B4-BE49-F238E27FC236}">
                    <a16:creationId xmlns:a16="http://schemas.microsoft.com/office/drawing/2014/main" id="{C67CC8E2-F82C-4899-B05E-7FADFCC63BFB}"/>
                  </a:ext>
                </a:extLst>
              </p:cNvPr>
              <p:cNvGraphicFramePr>
                <a:graphicFrameLocks noGrp="1"/>
              </p:cNvGraphicFramePr>
              <p:nvPr>
                <p:extLst>
                  <p:ext uri="{D42A27DB-BD31-4B8C-83A1-F6EECF244321}">
                    <p14:modId xmlns:p14="http://schemas.microsoft.com/office/powerpoint/2010/main" val="10178057"/>
                  </p:ext>
                </p:extLst>
              </p:nvPr>
            </p:nvGraphicFramePr>
            <p:xfrm>
              <a:off x="417729" y="1537622"/>
              <a:ext cx="5850550" cy="3746692"/>
            </p:xfrm>
            <a:graphic>
              <a:graphicData uri="http://schemas.openxmlformats.org/drawingml/2006/table">
                <a:tbl>
                  <a:tblPr firstRow="1" firstCol="1" bandRow="1"/>
                  <a:tblGrid>
                    <a:gridCol w="576184">
                      <a:extLst>
                        <a:ext uri="{9D8B030D-6E8A-4147-A177-3AD203B41FA5}">
                          <a16:colId xmlns:a16="http://schemas.microsoft.com/office/drawing/2014/main" val="439678925"/>
                        </a:ext>
                      </a:extLst>
                    </a:gridCol>
                    <a:gridCol w="2902226">
                      <a:extLst>
                        <a:ext uri="{9D8B030D-6E8A-4147-A177-3AD203B41FA5}">
                          <a16:colId xmlns:a16="http://schemas.microsoft.com/office/drawing/2014/main" val="593593872"/>
                        </a:ext>
                      </a:extLst>
                    </a:gridCol>
                    <a:gridCol w="909040">
                      <a:extLst>
                        <a:ext uri="{9D8B030D-6E8A-4147-A177-3AD203B41FA5}">
                          <a16:colId xmlns:a16="http://schemas.microsoft.com/office/drawing/2014/main" val="3551720428"/>
                        </a:ext>
                      </a:extLst>
                    </a:gridCol>
                    <a:gridCol w="1463100">
                      <a:extLst>
                        <a:ext uri="{9D8B030D-6E8A-4147-A177-3AD203B41FA5}">
                          <a16:colId xmlns:a16="http://schemas.microsoft.com/office/drawing/2014/main" val="2985335213"/>
                        </a:ext>
                      </a:extLst>
                    </a:gridCol>
                  </a:tblGrid>
                  <a:tr h="465477">
                    <a:tc>
                      <a:txBody>
                        <a:bodyPr/>
                        <a:lstStyle/>
                        <a:p>
                          <a:pPr marL="0" marR="0" algn="just">
                            <a:lnSpc>
                              <a:spcPct val="150000"/>
                            </a:lnSpc>
                            <a:spcBef>
                              <a:spcPts val="0"/>
                            </a:spcBef>
                            <a:spcAft>
                              <a:spcPts val="0"/>
                            </a:spcAft>
                          </a:pPr>
                          <a:r>
                            <a:rPr lang="en-US" sz="1400">
                              <a:effectLst/>
                              <a:latin typeface="Times New Roman" panose="02020603050405020304" pitchFamily="18" charset="0"/>
                              <a:ea typeface="Calibri" panose="020F0502020204030204" pitchFamily="34" charset="0"/>
                              <a:cs typeface="Times New Roman" panose="02020603050405020304" pitchFamily="18" charset="0"/>
                            </a:rPr>
                            <a:t>No</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50000"/>
                            </a:lnSpc>
                            <a:spcBef>
                              <a:spcPts val="0"/>
                            </a:spcBef>
                            <a:spcAft>
                              <a:spcPts val="0"/>
                            </a:spcAft>
                          </a:pPr>
                          <a:r>
                            <a:rPr lang="en-US" sz="1400">
                              <a:effectLst/>
                              <a:latin typeface="Times New Roman" panose="02020603050405020304" pitchFamily="18" charset="0"/>
                              <a:ea typeface="Calibri" panose="020F0502020204030204" pitchFamily="34" charset="0"/>
                              <a:cs typeface="Times New Roman" panose="02020603050405020304" pitchFamily="18" charset="0"/>
                            </a:rPr>
                            <a:t>Constant</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50000"/>
                            </a:lnSpc>
                            <a:spcBef>
                              <a:spcPts val="0"/>
                            </a:spcBef>
                            <a:spcAft>
                              <a:spcPts val="0"/>
                            </a:spcAft>
                          </a:pPr>
                          <a:r>
                            <a:rPr lang="en-US" sz="1400">
                              <a:effectLst/>
                              <a:latin typeface="Times New Roman" panose="02020603050405020304" pitchFamily="18" charset="0"/>
                              <a:ea typeface="Calibri" panose="020F0502020204030204" pitchFamily="34" charset="0"/>
                              <a:cs typeface="Times New Roman" panose="02020603050405020304" pitchFamily="18" charset="0"/>
                            </a:rPr>
                            <a:t>Value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50000"/>
                            </a:lnSpc>
                            <a:spcBef>
                              <a:spcPts val="0"/>
                            </a:spcBef>
                            <a:spcAft>
                              <a:spcPts val="0"/>
                            </a:spcAft>
                          </a:pPr>
                          <a:r>
                            <a:rPr lang="en-US" sz="1400">
                              <a:effectLst/>
                              <a:latin typeface="Times New Roman" panose="02020603050405020304" pitchFamily="18" charset="0"/>
                              <a:ea typeface="Calibri" panose="020F0502020204030204" pitchFamily="34" charset="0"/>
                              <a:cs typeface="Times New Roman" panose="02020603050405020304" pitchFamily="18" charset="0"/>
                            </a:rPr>
                            <a:t>Unit</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21762461"/>
                      </a:ext>
                    </a:extLst>
                  </a:tr>
                  <a:tr h="465477">
                    <a:tc>
                      <a:txBody>
                        <a:bodyPr/>
                        <a:lstStyle/>
                        <a:p>
                          <a:pPr marL="0" marR="0" algn="just">
                            <a:lnSpc>
                              <a:spcPct val="150000"/>
                            </a:lnSpc>
                            <a:spcBef>
                              <a:spcPts val="0"/>
                            </a:spcBef>
                            <a:spcAft>
                              <a:spcPts val="0"/>
                            </a:spcAft>
                          </a:pPr>
                          <a:r>
                            <a:rPr lang="en-US" sz="1400">
                              <a:effectLst/>
                              <a:latin typeface="Times New Roman" panose="02020603050405020304" pitchFamily="18" charset="0"/>
                              <a:ea typeface="Calibri" panose="020F0502020204030204" pitchFamily="34" charset="0"/>
                              <a:cs typeface="Times New Roman" panose="02020603050405020304" pitchFamily="18" charset="0"/>
                            </a:rPr>
                            <a:t>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50000"/>
                            </a:lnSpc>
                            <a:spcBef>
                              <a:spcPts val="0"/>
                            </a:spcBef>
                            <a:spcAft>
                              <a:spcPts val="0"/>
                            </a:spcAft>
                          </a:pPr>
                          <a:r>
                            <a:rPr lang="en-US" sz="1400" dirty="0">
                              <a:effectLst/>
                              <a:latin typeface="Times New Roman" panose="02020603050405020304" pitchFamily="18" charset="0"/>
                              <a:ea typeface="Calibri" panose="020F0502020204030204" pitchFamily="34" charset="0"/>
                              <a:cs typeface="Times New Roman" panose="02020603050405020304" pitchFamily="18" charset="0"/>
                            </a:rPr>
                            <a:t>User Material(1) E–Young’s modulus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50000"/>
                            </a:lnSpc>
                            <a:spcBef>
                              <a:spcPts val="0"/>
                            </a:spcBef>
                            <a:spcAft>
                              <a:spcPts val="0"/>
                            </a:spcAft>
                          </a:pPr>
                          <a:r>
                            <a:rPr lang="en-US" sz="1400">
                              <a:effectLst/>
                              <a:latin typeface="Times New Roman" panose="02020603050405020304" pitchFamily="18" charset="0"/>
                              <a:ea typeface="Calibri" panose="020F0502020204030204" pitchFamily="34" charset="0"/>
                              <a:cs typeface="Times New Roman" panose="02020603050405020304" pitchFamily="18" charset="0"/>
                            </a:rPr>
                            <a:t>124</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50000"/>
                            </a:lnSpc>
                            <a:spcBef>
                              <a:spcPts val="0"/>
                            </a:spcBef>
                            <a:spcAft>
                              <a:spcPts val="0"/>
                            </a:spcAft>
                          </a:pPr>
                          <a:r>
                            <a:rPr lang="en-US" sz="1400">
                              <a:effectLst/>
                              <a:latin typeface="Times New Roman" panose="02020603050405020304" pitchFamily="18" charset="0"/>
                              <a:ea typeface="Calibri" panose="020F0502020204030204" pitchFamily="34" charset="0"/>
                              <a:cs typeface="Times New Roman" panose="02020603050405020304" pitchFamily="18" charset="0"/>
                            </a:rPr>
                            <a:t>Gpa</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72166922"/>
                      </a:ext>
                    </a:extLst>
                  </a:tr>
                  <a:tr h="465477">
                    <a:tc>
                      <a:txBody>
                        <a:bodyPr/>
                        <a:lstStyle/>
                        <a:p>
                          <a:pPr marL="0" marR="0" algn="just">
                            <a:lnSpc>
                              <a:spcPct val="150000"/>
                            </a:lnSpc>
                            <a:spcBef>
                              <a:spcPts val="0"/>
                            </a:spcBef>
                            <a:spcAft>
                              <a:spcPts val="0"/>
                            </a:spcAft>
                          </a:pPr>
                          <a:r>
                            <a:rPr lang="en-US" sz="1400">
                              <a:effectLst/>
                              <a:latin typeface="Times New Roman" panose="02020603050405020304" pitchFamily="18" charset="0"/>
                              <a:ea typeface="Calibri" panose="020F0502020204030204" pitchFamily="34" charset="0"/>
                              <a:cs typeface="Times New Roman" panose="02020603050405020304" pitchFamily="18" charset="0"/>
                            </a:rPr>
                            <a:t>2</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50000"/>
                            </a:lnSpc>
                            <a:spcBef>
                              <a:spcPts val="0"/>
                            </a:spcBef>
                            <a:spcAft>
                              <a:spcPts val="0"/>
                            </a:spcAft>
                          </a:pPr>
                          <a14:m>
                            <m:oMath xmlns:m="http://schemas.openxmlformats.org/officeDocument/2006/math">
                              <m:r>
                                <m:rPr>
                                  <m:nor/>
                                </m:rPr>
                                <a:rPr lang="en-US" sz="1400" dirty="0" smtClean="0">
                                  <a:effectLst/>
                                  <a:latin typeface="Times New Roman" panose="02020603050405020304" pitchFamily="18" charset="0"/>
                                  <a:ea typeface="Calibri" panose="020F0502020204030204" pitchFamily="34" charset="0"/>
                                  <a:cs typeface="Times New Roman" panose="02020603050405020304" pitchFamily="18" charset="0"/>
                                </a:rPr>
                                <m:t>User</m:t>
                              </m:r>
                              <m:r>
                                <m:rPr>
                                  <m:nor/>
                                </m:rPr>
                                <a:rPr lang="en-US" sz="1400" dirty="0" smtClean="0">
                                  <a:effectLst/>
                                  <a:latin typeface="Times New Roman" panose="02020603050405020304" pitchFamily="18" charset="0"/>
                                  <a:ea typeface="Calibri" panose="020F0502020204030204" pitchFamily="34" charset="0"/>
                                  <a:cs typeface="Times New Roman" panose="02020603050405020304" pitchFamily="18" charset="0"/>
                                </a:rPr>
                                <m:t> </m:t>
                              </m:r>
                              <m:r>
                                <m:rPr>
                                  <m:nor/>
                                </m:rPr>
                                <a:rPr lang="en-US" sz="1400" dirty="0" smtClean="0">
                                  <a:effectLst/>
                                  <a:latin typeface="Times New Roman" panose="02020603050405020304" pitchFamily="18" charset="0"/>
                                  <a:ea typeface="Calibri" panose="020F0502020204030204" pitchFamily="34" charset="0"/>
                                  <a:cs typeface="Times New Roman" panose="02020603050405020304" pitchFamily="18" charset="0"/>
                                </a:rPr>
                                <m:t>Material</m:t>
                              </m:r>
                              <m:r>
                                <m:rPr>
                                  <m:nor/>
                                </m:rPr>
                                <a:rPr lang="en-US" sz="1400" dirty="0" smtClean="0">
                                  <a:effectLst/>
                                  <a:latin typeface="Times New Roman" panose="02020603050405020304" pitchFamily="18" charset="0"/>
                                  <a:ea typeface="Calibri" panose="020F0502020204030204" pitchFamily="34" charset="0"/>
                                  <a:cs typeface="Times New Roman" panose="02020603050405020304" pitchFamily="18" charset="0"/>
                                </a:rPr>
                                <m:t>(2)</m:t>
                              </m:r>
                              <m:r>
                                <a:rPr lang="en-US" sz="1400" b="0" i="1" dirty="0" smtClean="0">
                                  <a:effectLst/>
                                  <a:latin typeface="Cambria Math" panose="02040503050406030204" pitchFamily="18" charset="0"/>
                                  <a:ea typeface="Calibri" panose="020F0502020204030204" pitchFamily="34" charset="0"/>
                                  <a:cs typeface="Times New Roman" panose="02020603050405020304" pitchFamily="18" charset="0"/>
                                </a:rPr>
                                <m:t> </m:t>
                              </m:r>
                              <m:r>
                                <a:rPr lang="en-US" sz="1400" i="1">
                                  <a:effectLst/>
                                  <a:latin typeface="Cambria Math" panose="02040503050406030204" pitchFamily="18" charset="0"/>
                                  <a:ea typeface="Calibri" panose="020F0502020204030204" pitchFamily="34" charset="0"/>
                                  <a:cs typeface="Times New Roman" panose="02020603050405020304" pitchFamily="18" charset="0"/>
                                </a:rPr>
                                <m:t>𝜈</m:t>
                              </m:r>
                            </m:oMath>
                          </a14:m>
                          <a:r>
                            <a:rPr lang="en-US" sz="1400" dirty="0">
                              <a:effectLst/>
                              <a:latin typeface="Times New Roman" panose="02020603050405020304" pitchFamily="18" charset="0"/>
                              <a:ea typeface="Calibri" panose="020F0502020204030204" pitchFamily="34" charset="0"/>
                              <a:cs typeface="Times New Roman" panose="02020603050405020304" pitchFamily="18" charset="0"/>
                            </a:rPr>
                            <a:t> - Poisson’s ratio</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50000"/>
                            </a:lnSpc>
                            <a:spcBef>
                              <a:spcPts val="0"/>
                            </a:spcBef>
                            <a:spcAft>
                              <a:spcPts val="0"/>
                            </a:spcAft>
                          </a:pPr>
                          <a:r>
                            <a:rPr lang="en-US" sz="1400">
                              <a:effectLst/>
                              <a:latin typeface="Times New Roman" panose="02020603050405020304" pitchFamily="18" charset="0"/>
                              <a:ea typeface="Calibri" panose="020F0502020204030204" pitchFamily="34" charset="0"/>
                              <a:cs typeface="Times New Roman" panose="02020603050405020304" pitchFamily="18" charset="0"/>
                            </a:rPr>
                            <a:t>0.34</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50000"/>
                            </a:lnSpc>
                            <a:spcBef>
                              <a:spcPts val="0"/>
                            </a:spcBef>
                            <a:spcAft>
                              <a:spcPts val="0"/>
                            </a:spcAft>
                          </a:pPr>
                          <a:r>
                            <a:rPr lang="en-US" sz="1400">
                              <a:effectLst/>
                              <a:latin typeface="Times New Roman" panose="02020603050405020304" pitchFamily="18" charset="0"/>
                              <a:ea typeface="Calibri" panose="020F0502020204030204" pitchFamily="34" charset="0"/>
                              <a:cs typeface="Times New Roman" panose="02020603050405020304" pitchFamily="18" charset="0"/>
                            </a:rPr>
                            <a:t>-</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9200928"/>
                      </a:ext>
                    </a:extLst>
                  </a:tr>
                  <a:tr h="488353">
                    <a:tc>
                      <a:txBody>
                        <a:bodyPr/>
                        <a:lstStyle/>
                        <a:p>
                          <a:pPr marL="0" marR="0" algn="just">
                            <a:lnSpc>
                              <a:spcPct val="150000"/>
                            </a:lnSpc>
                            <a:spcBef>
                              <a:spcPts val="0"/>
                            </a:spcBef>
                            <a:spcAft>
                              <a:spcPts val="0"/>
                            </a:spcAft>
                          </a:pPr>
                          <a:r>
                            <a:rPr lang="en-US" sz="1400">
                              <a:effectLst/>
                              <a:latin typeface="Times New Roman" panose="02020603050405020304" pitchFamily="18" charset="0"/>
                              <a:ea typeface="Calibri" panose="020F0502020204030204" pitchFamily="34" charset="0"/>
                              <a:cs typeface="Times New Roman" panose="02020603050405020304" pitchFamily="18" charset="0"/>
                            </a:rPr>
                            <a:t>3</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50000"/>
                            </a:lnSpc>
                            <a:spcBef>
                              <a:spcPts val="0"/>
                            </a:spcBef>
                            <a:spcAft>
                              <a:spcPts val="0"/>
                            </a:spcAft>
                          </a:pPr>
                          <a:r>
                            <a:rPr lang="en-US" sz="1400" dirty="0">
                              <a:effectLst/>
                              <a:latin typeface="Times New Roman" panose="02020603050405020304" pitchFamily="18" charset="0"/>
                              <a:ea typeface="Calibri" panose="020F0502020204030204" pitchFamily="34" charset="0"/>
                              <a:cs typeface="Times New Roman" panose="02020603050405020304" pitchFamily="18" charset="0"/>
                            </a:rPr>
                            <a:t>Density</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50000"/>
                            </a:lnSpc>
                            <a:spcBef>
                              <a:spcPts val="0"/>
                            </a:spcBef>
                            <a:spcAft>
                              <a:spcPts val="0"/>
                            </a:spcAft>
                          </a:pPr>
                          <a:r>
                            <a:rPr lang="en-US" sz="1400">
                              <a:effectLst/>
                              <a:latin typeface="Times New Roman" panose="02020603050405020304" pitchFamily="18" charset="0"/>
                              <a:ea typeface="Calibri" panose="020F0502020204030204" pitchFamily="34" charset="0"/>
                              <a:cs typeface="Times New Roman" panose="02020603050405020304" pitchFamily="18" charset="0"/>
                            </a:rPr>
                            <a:t>8960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50000"/>
                            </a:lnSpc>
                            <a:spcBef>
                              <a:spcPts val="0"/>
                            </a:spcBef>
                            <a:spcAft>
                              <a:spcPts val="0"/>
                            </a:spcAft>
                          </a:pPr>
                          <a:r>
                            <a:rPr lang="en-US" sz="1400">
                              <a:effectLst/>
                              <a:latin typeface="Times New Roman" panose="02020603050405020304" pitchFamily="18" charset="0"/>
                              <a:ea typeface="Calibri" panose="020F0502020204030204" pitchFamily="34" charset="0"/>
                              <a:cs typeface="Times New Roman" panose="02020603050405020304" pitchFamily="18" charset="0"/>
                            </a:rPr>
                            <a:t>Kg/m</a:t>
                          </a:r>
                          <a:r>
                            <a:rPr lang="en-US" sz="1400" baseline="30000">
                              <a:effectLst/>
                              <a:latin typeface="Times New Roman" panose="02020603050405020304" pitchFamily="18" charset="0"/>
                              <a:ea typeface="Calibri" panose="020F0502020204030204" pitchFamily="34" charset="0"/>
                              <a:cs typeface="Times New Roman" panose="02020603050405020304" pitchFamily="18" charset="0"/>
                            </a:rPr>
                            <a:t>3</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50905069"/>
                      </a:ext>
                    </a:extLst>
                  </a:tr>
                  <a:tr h="465477">
                    <a:tc>
                      <a:txBody>
                        <a:bodyPr/>
                        <a:lstStyle/>
                        <a:p>
                          <a:pPr marL="0" marR="0" algn="just">
                            <a:lnSpc>
                              <a:spcPct val="150000"/>
                            </a:lnSpc>
                            <a:spcBef>
                              <a:spcPts val="0"/>
                            </a:spcBef>
                            <a:spcAft>
                              <a:spcPts val="0"/>
                            </a:spcAft>
                          </a:pPr>
                          <a:r>
                            <a:rPr lang="en-US" sz="1400">
                              <a:effectLst/>
                              <a:latin typeface="Times New Roman" panose="02020603050405020304" pitchFamily="18" charset="0"/>
                              <a:ea typeface="Calibri" panose="020F0502020204030204" pitchFamily="34" charset="0"/>
                              <a:cs typeface="Times New Roman" panose="02020603050405020304" pitchFamily="18" charset="0"/>
                            </a:rPr>
                            <a:t>4</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50000"/>
                            </a:lnSpc>
                            <a:spcBef>
                              <a:spcPts val="0"/>
                            </a:spcBef>
                            <a:spcAft>
                              <a:spcPts val="0"/>
                            </a:spcAft>
                          </a:pPr>
                          <a:r>
                            <a:rPr lang="en-US" sz="1400" dirty="0">
                              <a:effectLst/>
                              <a:latin typeface="Times New Roman" panose="02020603050405020304" pitchFamily="18" charset="0"/>
                              <a:ea typeface="Calibri" panose="020F0502020204030204" pitchFamily="34" charset="0"/>
                              <a:cs typeface="Times New Roman" panose="02020603050405020304" pitchFamily="18" charset="0"/>
                            </a:rPr>
                            <a:t>User Material(3) Yield Stress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50000"/>
                            </a:lnSpc>
                            <a:spcBef>
                              <a:spcPts val="0"/>
                            </a:spcBef>
                            <a:spcAft>
                              <a:spcPts val="0"/>
                            </a:spcAft>
                          </a:pPr>
                          <a:r>
                            <a:rPr lang="en-US" sz="1400">
                              <a:effectLst/>
                              <a:latin typeface="Times New Roman" panose="02020603050405020304" pitchFamily="18" charset="0"/>
                              <a:ea typeface="Calibri" panose="020F0502020204030204" pitchFamily="34" charset="0"/>
                              <a:cs typeface="Times New Roman" panose="02020603050405020304" pitchFamily="18" charset="0"/>
                            </a:rPr>
                            <a:t>300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50000"/>
                            </a:lnSpc>
                            <a:spcBef>
                              <a:spcPts val="0"/>
                            </a:spcBef>
                            <a:spcAft>
                              <a:spcPts val="0"/>
                            </a:spcAft>
                          </a:pPr>
                          <a:r>
                            <a:rPr lang="en-US" sz="1400">
                              <a:effectLst/>
                              <a:latin typeface="Times New Roman" panose="02020603050405020304" pitchFamily="18" charset="0"/>
                              <a:ea typeface="Calibri" panose="020F0502020204030204" pitchFamily="34" charset="0"/>
                              <a:cs typeface="Times New Roman" panose="02020603050405020304" pitchFamily="18" charset="0"/>
                            </a:rPr>
                            <a:t>Mpa</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74243148"/>
                      </a:ext>
                    </a:extLst>
                  </a:tr>
                  <a:tr h="465477">
                    <a:tc>
                      <a:txBody>
                        <a:bodyPr/>
                        <a:lstStyle/>
                        <a:p>
                          <a:pPr marL="0" marR="0" algn="just">
                            <a:lnSpc>
                              <a:spcPct val="150000"/>
                            </a:lnSpc>
                            <a:spcBef>
                              <a:spcPts val="0"/>
                            </a:spcBef>
                            <a:spcAft>
                              <a:spcPts val="0"/>
                            </a:spcAft>
                          </a:pPr>
                          <a:r>
                            <a:rPr lang="en-US" sz="1400">
                              <a:effectLst/>
                              <a:latin typeface="Times New Roman" panose="02020603050405020304" pitchFamily="18" charset="0"/>
                              <a:ea typeface="Calibri" panose="020F0502020204030204" pitchFamily="34" charset="0"/>
                              <a:cs typeface="Times New Roman" panose="02020603050405020304" pitchFamily="18" charset="0"/>
                            </a:rPr>
                            <a:t>5</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50000"/>
                            </a:lnSpc>
                            <a:spcBef>
                              <a:spcPts val="0"/>
                            </a:spcBef>
                            <a:spcAft>
                              <a:spcPts val="0"/>
                            </a:spcAft>
                          </a:pPr>
                          <a:r>
                            <a:rPr lang="en-US" sz="1400" dirty="0">
                              <a:effectLst/>
                              <a:latin typeface="Times New Roman" panose="02020603050405020304" pitchFamily="18" charset="0"/>
                              <a:ea typeface="Calibri" panose="020F0502020204030204" pitchFamily="34" charset="0"/>
                              <a:cs typeface="Times New Roman" panose="02020603050405020304" pitchFamily="18" charset="0"/>
                            </a:rPr>
                            <a:t>User Material(4) Strain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50000"/>
                            </a:lnSpc>
                            <a:spcBef>
                              <a:spcPts val="0"/>
                            </a:spcBef>
                            <a:spcAft>
                              <a:spcPts val="0"/>
                            </a:spcAft>
                          </a:pPr>
                          <a:r>
                            <a:rPr lang="en-US" sz="1400" dirty="0">
                              <a:effectLst/>
                              <a:latin typeface="Times New Roman" panose="02020603050405020304" pitchFamily="18" charset="0"/>
                              <a:ea typeface="Calibri" panose="020F0502020204030204" pitchFamily="34" charset="0"/>
                              <a:cs typeface="Times New Roman" panose="02020603050405020304" pitchFamily="18" charset="0"/>
                            </a:rPr>
                            <a:t>0.2</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50000"/>
                            </a:lnSpc>
                            <a:spcBef>
                              <a:spcPts val="0"/>
                            </a:spcBef>
                            <a:spcAft>
                              <a:spcPts val="0"/>
                            </a:spcAft>
                          </a:pPr>
                          <a:r>
                            <a:rPr lang="en-US" sz="1400" dirty="0">
                              <a:effectLst/>
                              <a:latin typeface="Times New Roman" panose="02020603050405020304" pitchFamily="18" charset="0"/>
                              <a:ea typeface="Calibri" panose="020F0502020204030204" pitchFamily="34" charset="0"/>
                              <a:cs typeface="Times New Roman" panose="02020603050405020304" pitchFamily="18" charset="0"/>
                            </a:rPr>
                            <a:t>-</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92507450"/>
                      </a:ext>
                    </a:extLst>
                  </a:tr>
                  <a:tr h="465477">
                    <a:tc>
                      <a:txBody>
                        <a:bodyPr/>
                        <a:lstStyle/>
                        <a:p>
                          <a:pPr marL="0" marR="0" algn="just">
                            <a:lnSpc>
                              <a:spcPct val="150000"/>
                            </a:lnSpc>
                            <a:spcBef>
                              <a:spcPts val="0"/>
                            </a:spcBef>
                            <a:spcAft>
                              <a:spcPts val="0"/>
                            </a:spcAft>
                          </a:pPr>
                          <a:r>
                            <a:rPr lang="en-US" sz="1400">
                              <a:effectLst/>
                              <a:latin typeface="Times New Roman" panose="02020603050405020304" pitchFamily="18" charset="0"/>
                              <a:ea typeface="Calibri" panose="020F0502020204030204" pitchFamily="34" charset="0"/>
                              <a:cs typeface="Times New Roman" panose="02020603050405020304" pitchFamily="18" charset="0"/>
                            </a:rPr>
                            <a:t>6</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50000"/>
                            </a:lnSpc>
                            <a:spcBef>
                              <a:spcPts val="0"/>
                            </a:spcBef>
                            <a:spcAft>
                              <a:spcPts val="0"/>
                            </a:spcAft>
                          </a:pPr>
                          <a:r>
                            <a:rPr lang="en-US" sz="1400" dirty="0">
                              <a:effectLst/>
                              <a:latin typeface="Times New Roman" panose="02020603050405020304" pitchFamily="18" charset="0"/>
                              <a:ea typeface="Calibri" panose="020F0502020204030204" pitchFamily="34" charset="0"/>
                              <a:cs typeface="Times New Roman" panose="02020603050405020304" pitchFamily="18" charset="0"/>
                            </a:rPr>
                            <a:t>Depvar (State Variables)</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50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2</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50000"/>
                            </a:lnSpc>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87733624"/>
                      </a:ext>
                    </a:extLst>
                  </a:tr>
                  <a:tr h="465477">
                    <a:tc>
                      <a:txBody>
                        <a:bodyPr/>
                        <a:lstStyle/>
                        <a:p>
                          <a:pPr marL="0" marR="0" algn="just">
                            <a:lnSpc>
                              <a:spcPct val="150000"/>
                            </a:lnSpc>
                            <a:spcBef>
                              <a:spcPts val="0"/>
                            </a:spcBef>
                            <a:spcAft>
                              <a:spcPts val="0"/>
                            </a:spcAft>
                          </a:pPr>
                          <a:r>
                            <a:rPr lang="en-US" sz="1400">
                              <a:effectLst/>
                              <a:latin typeface="Times New Roman" panose="02020603050405020304" pitchFamily="18" charset="0"/>
                              <a:ea typeface="Calibri" panose="020F0502020204030204" pitchFamily="34" charset="0"/>
                              <a:cs typeface="Times New Roman" panose="02020603050405020304" pitchFamily="18" charset="0"/>
                            </a:rPr>
                            <a:t>7</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50000"/>
                            </a:lnSpc>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50000"/>
                            </a:lnSpc>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1</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50000"/>
                            </a:lnSpc>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01494117"/>
                      </a:ext>
                    </a:extLst>
                  </a:tr>
                </a:tbl>
              </a:graphicData>
            </a:graphic>
          </p:graphicFrame>
        </mc:Choice>
        <mc:Fallback xmlns="">
          <p:graphicFrame>
            <p:nvGraphicFramePr>
              <p:cNvPr id="9" name="Table 8">
                <a:extLst>
                  <a:ext uri="{FF2B5EF4-FFF2-40B4-BE49-F238E27FC236}">
                    <a16:creationId xmlns:a16="http://schemas.microsoft.com/office/drawing/2014/main" id="{C67CC8E2-F82C-4899-B05E-7FADFCC63BFB}"/>
                  </a:ext>
                </a:extLst>
              </p:cNvPr>
              <p:cNvGraphicFramePr>
                <a:graphicFrameLocks noGrp="1"/>
              </p:cNvGraphicFramePr>
              <p:nvPr>
                <p:extLst>
                  <p:ext uri="{D42A27DB-BD31-4B8C-83A1-F6EECF244321}">
                    <p14:modId xmlns:p14="http://schemas.microsoft.com/office/powerpoint/2010/main" val="10178057"/>
                  </p:ext>
                </p:extLst>
              </p:nvPr>
            </p:nvGraphicFramePr>
            <p:xfrm>
              <a:off x="417729" y="1537622"/>
              <a:ext cx="5850550" cy="3746692"/>
            </p:xfrm>
            <a:graphic>
              <a:graphicData uri="http://schemas.openxmlformats.org/drawingml/2006/table">
                <a:tbl>
                  <a:tblPr firstRow="1" firstCol="1" bandRow="1"/>
                  <a:tblGrid>
                    <a:gridCol w="576184">
                      <a:extLst>
                        <a:ext uri="{9D8B030D-6E8A-4147-A177-3AD203B41FA5}">
                          <a16:colId xmlns:a16="http://schemas.microsoft.com/office/drawing/2014/main" val="439678925"/>
                        </a:ext>
                      </a:extLst>
                    </a:gridCol>
                    <a:gridCol w="2902226">
                      <a:extLst>
                        <a:ext uri="{9D8B030D-6E8A-4147-A177-3AD203B41FA5}">
                          <a16:colId xmlns:a16="http://schemas.microsoft.com/office/drawing/2014/main" val="593593872"/>
                        </a:ext>
                      </a:extLst>
                    </a:gridCol>
                    <a:gridCol w="909040">
                      <a:extLst>
                        <a:ext uri="{9D8B030D-6E8A-4147-A177-3AD203B41FA5}">
                          <a16:colId xmlns:a16="http://schemas.microsoft.com/office/drawing/2014/main" val="3551720428"/>
                        </a:ext>
                      </a:extLst>
                    </a:gridCol>
                    <a:gridCol w="1463100">
                      <a:extLst>
                        <a:ext uri="{9D8B030D-6E8A-4147-A177-3AD203B41FA5}">
                          <a16:colId xmlns:a16="http://schemas.microsoft.com/office/drawing/2014/main" val="2985335213"/>
                        </a:ext>
                      </a:extLst>
                    </a:gridCol>
                  </a:tblGrid>
                  <a:tr h="465477">
                    <a:tc>
                      <a:txBody>
                        <a:bodyPr/>
                        <a:lstStyle/>
                        <a:p>
                          <a:pPr marL="0" marR="0" algn="just">
                            <a:lnSpc>
                              <a:spcPct val="150000"/>
                            </a:lnSpc>
                            <a:spcBef>
                              <a:spcPts val="0"/>
                            </a:spcBef>
                            <a:spcAft>
                              <a:spcPts val="0"/>
                            </a:spcAft>
                          </a:pPr>
                          <a:r>
                            <a:rPr lang="en-US" sz="1400">
                              <a:effectLst/>
                              <a:latin typeface="Times New Roman" panose="02020603050405020304" pitchFamily="18" charset="0"/>
                              <a:ea typeface="Calibri" panose="020F0502020204030204" pitchFamily="34" charset="0"/>
                              <a:cs typeface="Times New Roman" panose="02020603050405020304" pitchFamily="18" charset="0"/>
                            </a:rPr>
                            <a:t>No</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50000"/>
                            </a:lnSpc>
                            <a:spcBef>
                              <a:spcPts val="0"/>
                            </a:spcBef>
                            <a:spcAft>
                              <a:spcPts val="0"/>
                            </a:spcAft>
                          </a:pPr>
                          <a:r>
                            <a:rPr lang="en-US" sz="1400">
                              <a:effectLst/>
                              <a:latin typeface="Times New Roman" panose="02020603050405020304" pitchFamily="18" charset="0"/>
                              <a:ea typeface="Calibri" panose="020F0502020204030204" pitchFamily="34" charset="0"/>
                              <a:cs typeface="Times New Roman" panose="02020603050405020304" pitchFamily="18" charset="0"/>
                            </a:rPr>
                            <a:t>Constant</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50000"/>
                            </a:lnSpc>
                            <a:spcBef>
                              <a:spcPts val="0"/>
                            </a:spcBef>
                            <a:spcAft>
                              <a:spcPts val="0"/>
                            </a:spcAft>
                          </a:pPr>
                          <a:r>
                            <a:rPr lang="en-US" sz="1400">
                              <a:effectLst/>
                              <a:latin typeface="Times New Roman" panose="02020603050405020304" pitchFamily="18" charset="0"/>
                              <a:ea typeface="Calibri" panose="020F0502020204030204" pitchFamily="34" charset="0"/>
                              <a:cs typeface="Times New Roman" panose="02020603050405020304" pitchFamily="18" charset="0"/>
                            </a:rPr>
                            <a:t>Value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50000"/>
                            </a:lnSpc>
                            <a:spcBef>
                              <a:spcPts val="0"/>
                            </a:spcBef>
                            <a:spcAft>
                              <a:spcPts val="0"/>
                            </a:spcAft>
                          </a:pPr>
                          <a:r>
                            <a:rPr lang="en-US" sz="1400">
                              <a:effectLst/>
                              <a:latin typeface="Times New Roman" panose="02020603050405020304" pitchFamily="18" charset="0"/>
                              <a:ea typeface="Calibri" panose="020F0502020204030204" pitchFamily="34" charset="0"/>
                              <a:cs typeface="Times New Roman" panose="02020603050405020304" pitchFamily="18" charset="0"/>
                            </a:rPr>
                            <a:t>Unit</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21762461"/>
                      </a:ext>
                    </a:extLst>
                  </a:tr>
                  <a:tr h="465477">
                    <a:tc>
                      <a:txBody>
                        <a:bodyPr/>
                        <a:lstStyle/>
                        <a:p>
                          <a:pPr marL="0" marR="0" algn="just">
                            <a:lnSpc>
                              <a:spcPct val="150000"/>
                            </a:lnSpc>
                            <a:spcBef>
                              <a:spcPts val="0"/>
                            </a:spcBef>
                            <a:spcAft>
                              <a:spcPts val="0"/>
                            </a:spcAft>
                          </a:pPr>
                          <a:r>
                            <a:rPr lang="en-US" sz="1400">
                              <a:effectLst/>
                              <a:latin typeface="Times New Roman" panose="02020603050405020304" pitchFamily="18" charset="0"/>
                              <a:ea typeface="Calibri" panose="020F0502020204030204" pitchFamily="34" charset="0"/>
                              <a:cs typeface="Times New Roman" panose="02020603050405020304" pitchFamily="18" charset="0"/>
                            </a:rPr>
                            <a:t>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50000"/>
                            </a:lnSpc>
                            <a:spcBef>
                              <a:spcPts val="0"/>
                            </a:spcBef>
                            <a:spcAft>
                              <a:spcPts val="0"/>
                            </a:spcAft>
                          </a:pPr>
                          <a:r>
                            <a:rPr lang="en-US" sz="1400" dirty="0">
                              <a:effectLst/>
                              <a:latin typeface="Times New Roman" panose="02020603050405020304" pitchFamily="18" charset="0"/>
                              <a:ea typeface="Calibri" panose="020F0502020204030204" pitchFamily="34" charset="0"/>
                              <a:cs typeface="Times New Roman" panose="02020603050405020304" pitchFamily="18" charset="0"/>
                            </a:rPr>
                            <a:t>User Material(1) E–Young’s modulus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50000"/>
                            </a:lnSpc>
                            <a:spcBef>
                              <a:spcPts val="0"/>
                            </a:spcBef>
                            <a:spcAft>
                              <a:spcPts val="0"/>
                            </a:spcAft>
                          </a:pPr>
                          <a:r>
                            <a:rPr lang="en-US" sz="1400">
                              <a:effectLst/>
                              <a:latin typeface="Times New Roman" panose="02020603050405020304" pitchFamily="18" charset="0"/>
                              <a:ea typeface="Calibri" panose="020F0502020204030204" pitchFamily="34" charset="0"/>
                              <a:cs typeface="Times New Roman" panose="02020603050405020304" pitchFamily="18" charset="0"/>
                            </a:rPr>
                            <a:t>124</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50000"/>
                            </a:lnSpc>
                            <a:spcBef>
                              <a:spcPts val="0"/>
                            </a:spcBef>
                            <a:spcAft>
                              <a:spcPts val="0"/>
                            </a:spcAft>
                          </a:pPr>
                          <a:r>
                            <a:rPr lang="en-US" sz="1400">
                              <a:effectLst/>
                              <a:latin typeface="Times New Roman" panose="02020603050405020304" pitchFamily="18" charset="0"/>
                              <a:ea typeface="Calibri" panose="020F0502020204030204" pitchFamily="34" charset="0"/>
                              <a:cs typeface="Times New Roman" panose="02020603050405020304" pitchFamily="18" charset="0"/>
                            </a:rPr>
                            <a:t>Gpa</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72166922"/>
                      </a:ext>
                    </a:extLst>
                  </a:tr>
                  <a:tr h="465477">
                    <a:tc>
                      <a:txBody>
                        <a:bodyPr/>
                        <a:lstStyle/>
                        <a:p>
                          <a:pPr marL="0" marR="0" algn="just">
                            <a:lnSpc>
                              <a:spcPct val="150000"/>
                            </a:lnSpc>
                            <a:spcBef>
                              <a:spcPts val="0"/>
                            </a:spcBef>
                            <a:spcAft>
                              <a:spcPts val="0"/>
                            </a:spcAft>
                          </a:pPr>
                          <a:r>
                            <a:rPr lang="en-US" sz="1400">
                              <a:effectLst/>
                              <a:latin typeface="Times New Roman" panose="02020603050405020304" pitchFamily="18" charset="0"/>
                              <a:ea typeface="Calibri" panose="020F0502020204030204" pitchFamily="34" charset="0"/>
                              <a:cs typeface="Times New Roman" panose="02020603050405020304" pitchFamily="18" charset="0"/>
                            </a:rPr>
                            <a:t>2</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blipFill>
                          <a:blip r:embed="rId5"/>
                          <a:stretch>
                            <a:fillRect l="-20168" t="-202632" r="-82353" b="-510526"/>
                          </a:stretch>
                        </a:blipFill>
                      </a:tcPr>
                    </a:tc>
                    <a:tc>
                      <a:txBody>
                        <a:bodyPr/>
                        <a:lstStyle/>
                        <a:p>
                          <a:pPr marL="0" marR="0" algn="just">
                            <a:lnSpc>
                              <a:spcPct val="150000"/>
                            </a:lnSpc>
                            <a:spcBef>
                              <a:spcPts val="0"/>
                            </a:spcBef>
                            <a:spcAft>
                              <a:spcPts val="0"/>
                            </a:spcAft>
                          </a:pPr>
                          <a:r>
                            <a:rPr lang="en-US" sz="1400">
                              <a:effectLst/>
                              <a:latin typeface="Times New Roman" panose="02020603050405020304" pitchFamily="18" charset="0"/>
                              <a:ea typeface="Calibri" panose="020F0502020204030204" pitchFamily="34" charset="0"/>
                              <a:cs typeface="Times New Roman" panose="02020603050405020304" pitchFamily="18" charset="0"/>
                            </a:rPr>
                            <a:t>0.34</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50000"/>
                            </a:lnSpc>
                            <a:spcBef>
                              <a:spcPts val="0"/>
                            </a:spcBef>
                            <a:spcAft>
                              <a:spcPts val="0"/>
                            </a:spcAft>
                          </a:pPr>
                          <a:r>
                            <a:rPr lang="en-US" sz="1400">
                              <a:effectLst/>
                              <a:latin typeface="Times New Roman" panose="02020603050405020304" pitchFamily="18" charset="0"/>
                              <a:ea typeface="Calibri" panose="020F0502020204030204" pitchFamily="34" charset="0"/>
                              <a:cs typeface="Times New Roman" panose="02020603050405020304" pitchFamily="18" charset="0"/>
                            </a:rPr>
                            <a:t>-</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9200928"/>
                      </a:ext>
                    </a:extLst>
                  </a:tr>
                  <a:tr h="488353">
                    <a:tc>
                      <a:txBody>
                        <a:bodyPr/>
                        <a:lstStyle/>
                        <a:p>
                          <a:pPr marL="0" marR="0" algn="just">
                            <a:lnSpc>
                              <a:spcPct val="150000"/>
                            </a:lnSpc>
                            <a:spcBef>
                              <a:spcPts val="0"/>
                            </a:spcBef>
                            <a:spcAft>
                              <a:spcPts val="0"/>
                            </a:spcAft>
                          </a:pPr>
                          <a:r>
                            <a:rPr lang="en-US" sz="1400">
                              <a:effectLst/>
                              <a:latin typeface="Times New Roman" panose="02020603050405020304" pitchFamily="18" charset="0"/>
                              <a:ea typeface="Calibri" panose="020F0502020204030204" pitchFamily="34" charset="0"/>
                              <a:cs typeface="Times New Roman" panose="02020603050405020304" pitchFamily="18" charset="0"/>
                            </a:rPr>
                            <a:t>3</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50000"/>
                            </a:lnSpc>
                            <a:spcBef>
                              <a:spcPts val="0"/>
                            </a:spcBef>
                            <a:spcAft>
                              <a:spcPts val="0"/>
                            </a:spcAft>
                          </a:pPr>
                          <a:r>
                            <a:rPr lang="en-US" sz="1400" dirty="0">
                              <a:effectLst/>
                              <a:latin typeface="Times New Roman" panose="02020603050405020304" pitchFamily="18" charset="0"/>
                              <a:ea typeface="Calibri" panose="020F0502020204030204" pitchFamily="34" charset="0"/>
                              <a:cs typeface="Times New Roman" panose="02020603050405020304" pitchFamily="18" charset="0"/>
                            </a:rPr>
                            <a:t>Density</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50000"/>
                            </a:lnSpc>
                            <a:spcBef>
                              <a:spcPts val="0"/>
                            </a:spcBef>
                            <a:spcAft>
                              <a:spcPts val="0"/>
                            </a:spcAft>
                          </a:pPr>
                          <a:r>
                            <a:rPr lang="en-US" sz="1400">
                              <a:effectLst/>
                              <a:latin typeface="Times New Roman" panose="02020603050405020304" pitchFamily="18" charset="0"/>
                              <a:ea typeface="Calibri" panose="020F0502020204030204" pitchFamily="34" charset="0"/>
                              <a:cs typeface="Times New Roman" panose="02020603050405020304" pitchFamily="18" charset="0"/>
                            </a:rPr>
                            <a:t>8960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50000"/>
                            </a:lnSpc>
                            <a:spcBef>
                              <a:spcPts val="0"/>
                            </a:spcBef>
                            <a:spcAft>
                              <a:spcPts val="0"/>
                            </a:spcAft>
                          </a:pPr>
                          <a:r>
                            <a:rPr lang="en-US" sz="1400">
                              <a:effectLst/>
                              <a:latin typeface="Times New Roman" panose="02020603050405020304" pitchFamily="18" charset="0"/>
                              <a:ea typeface="Calibri" panose="020F0502020204030204" pitchFamily="34" charset="0"/>
                              <a:cs typeface="Times New Roman" panose="02020603050405020304" pitchFamily="18" charset="0"/>
                            </a:rPr>
                            <a:t>Kg/m</a:t>
                          </a:r>
                          <a:r>
                            <a:rPr lang="en-US" sz="1400" baseline="30000">
                              <a:effectLst/>
                              <a:latin typeface="Times New Roman" panose="02020603050405020304" pitchFamily="18" charset="0"/>
                              <a:ea typeface="Calibri" panose="020F0502020204030204" pitchFamily="34" charset="0"/>
                              <a:cs typeface="Times New Roman" panose="02020603050405020304" pitchFamily="18" charset="0"/>
                            </a:rPr>
                            <a:t>3</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50905069"/>
                      </a:ext>
                    </a:extLst>
                  </a:tr>
                  <a:tr h="465477">
                    <a:tc>
                      <a:txBody>
                        <a:bodyPr/>
                        <a:lstStyle/>
                        <a:p>
                          <a:pPr marL="0" marR="0" algn="just">
                            <a:lnSpc>
                              <a:spcPct val="150000"/>
                            </a:lnSpc>
                            <a:spcBef>
                              <a:spcPts val="0"/>
                            </a:spcBef>
                            <a:spcAft>
                              <a:spcPts val="0"/>
                            </a:spcAft>
                          </a:pPr>
                          <a:r>
                            <a:rPr lang="en-US" sz="1400">
                              <a:effectLst/>
                              <a:latin typeface="Times New Roman" panose="02020603050405020304" pitchFamily="18" charset="0"/>
                              <a:ea typeface="Calibri" panose="020F0502020204030204" pitchFamily="34" charset="0"/>
                              <a:cs typeface="Times New Roman" panose="02020603050405020304" pitchFamily="18" charset="0"/>
                            </a:rPr>
                            <a:t>4</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50000"/>
                            </a:lnSpc>
                            <a:spcBef>
                              <a:spcPts val="0"/>
                            </a:spcBef>
                            <a:spcAft>
                              <a:spcPts val="0"/>
                            </a:spcAft>
                          </a:pPr>
                          <a:r>
                            <a:rPr lang="en-US" sz="1400" dirty="0">
                              <a:effectLst/>
                              <a:latin typeface="Times New Roman" panose="02020603050405020304" pitchFamily="18" charset="0"/>
                              <a:ea typeface="Calibri" panose="020F0502020204030204" pitchFamily="34" charset="0"/>
                              <a:cs typeface="Times New Roman" panose="02020603050405020304" pitchFamily="18" charset="0"/>
                            </a:rPr>
                            <a:t>User Material(3) Yield Stress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50000"/>
                            </a:lnSpc>
                            <a:spcBef>
                              <a:spcPts val="0"/>
                            </a:spcBef>
                            <a:spcAft>
                              <a:spcPts val="0"/>
                            </a:spcAft>
                          </a:pPr>
                          <a:r>
                            <a:rPr lang="en-US" sz="1400">
                              <a:effectLst/>
                              <a:latin typeface="Times New Roman" panose="02020603050405020304" pitchFamily="18" charset="0"/>
                              <a:ea typeface="Calibri" panose="020F0502020204030204" pitchFamily="34" charset="0"/>
                              <a:cs typeface="Times New Roman" panose="02020603050405020304" pitchFamily="18" charset="0"/>
                            </a:rPr>
                            <a:t>300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50000"/>
                            </a:lnSpc>
                            <a:spcBef>
                              <a:spcPts val="0"/>
                            </a:spcBef>
                            <a:spcAft>
                              <a:spcPts val="0"/>
                            </a:spcAft>
                          </a:pPr>
                          <a:r>
                            <a:rPr lang="en-US" sz="1400">
                              <a:effectLst/>
                              <a:latin typeface="Times New Roman" panose="02020603050405020304" pitchFamily="18" charset="0"/>
                              <a:ea typeface="Calibri" panose="020F0502020204030204" pitchFamily="34" charset="0"/>
                              <a:cs typeface="Times New Roman" panose="02020603050405020304" pitchFamily="18" charset="0"/>
                            </a:rPr>
                            <a:t>Mpa</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74243148"/>
                      </a:ext>
                    </a:extLst>
                  </a:tr>
                  <a:tr h="465477">
                    <a:tc>
                      <a:txBody>
                        <a:bodyPr/>
                        <a:lstStyle/>
                        <a:p>
                          <a:pPr marL="0" marR="0" algn="just">
                            <a:lnSpc>
                              <a:spcPct val="150000"/>
                            </a:lnSpc>
                            <a:spcBef>
                              <a:spcPts val="0"/>
                            </a:spcBef>
                            <a:spcAft>
                              <a:spcPts val="0"/>
                            </a:spcAft>
                          </a:pPr>
                          <a:r>
                            <a:rPr lang="en-US" sz="1400">
                              <a:effectLst/>
                              <a:latin typeface="Times New Roman" panose="02020603050405020304" pitchFamily="18" charset="0"/>
                              <a:ea typeface="Calibri" panose="020F0502020204030204" pitchFamily="34" charset="0"/>
                              <a:cs typeface="Times New Roman" panose="02020603050405020304" pitchFamily="18" charset="0"/>
                            </a:rPr>
                            <a:t>5</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50000"/>
                            </a:lnSpc>
                            <a:spcBef>
                              <a:spcPts val="0"/>
                            </a:spcBef>
                            <a:spcAft>
                              <a:spcPts val="0"/>
                            </a:spcAft>
                          </a:pPr>
                          <a:r>
                            <a:rPr lang="en-US" sz="1400" dirty="0">
                              <a:effectLst/>
                              <a:latin typeface="Times New Roman" panose="02020603050405020304" pitchFamily="18" charset="0"/>
                              <a:ea typeface="Calibri" panose="020F0502020204030204" pitchFamily="34" charset="0"/>
                              <a:cs typeface="Times New Roman" panose="02020603050405020304" pitchFamily="18" charset="0"/>
                            </a:rPr>
                            <a:t>User Material(4) Strain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50000"/>
                            </a:lnSpc>
                            <a:spcBef>
                              <a:spcPts val="0"/>
                            </a:spcBef>
                            <a:spcAft>
                              <a:spcPts val="0"/>
                            </a:spcAft>
                          </a:pPr>
                          <a:r>
                            <a:rPr lang="en-US" sz="1400" dirty="0">
                              <a:effectLst/>
                              <a:latin typeface="Times New Roman" panose="02020603050405020304" pitchFamily="18" charset="0"/>
                              <a:ea typeface="Calibri" panose="020F0502020204030204" pitchFamily="34" charset="0"/>
                              <a:cs typeface="Times New Roman" panose="02020603050405020304" pitchFamily="18" charset="0"/>
                            </a:rPr>
                            <a:t>0.2</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50000"/>
                            </a:lnSpc>
                            <a:spcBef>
                              <a:spcPts val="0"/>
                            </a:spcBef>
                            <a:spcAft>
                              <a:spcPts val="0"/>
                            </a:spcAft>
                          </a:pPr>
                          <a:r>
                            <a:rPr lang="en-US" sz="1400" dirty="0">
                              <a:effectLst/>
                              <a:latin typeface="Times New Roman" panose="02020603050405020304" pitchFamily="18" charset="0"/>
                              <a:ea typeface="Calibri" panose="020F0502020204030204" pitchFamily="34" charset="0"/>
                              <a:cs typeface="Times New Roman" panose="02020603050405020304" pitchFamily="18" charset="0"/>
                            </a:rPr>
                            <a:t>-</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92507450"/>
                      </a:ext>
                    </a:extLst>
                  </a:tr>
                  <a:tr h="465477">
                    <a:tc>
                      <a:txBody>
                        <a:bodyPr/>
                        <a:lstStyle/>
                        <a:p>
                          <a:pPr marL="0" marR="0" algn="just">
                            <a:lnSpc>
                              <a:spcPct val="150000"/>
                            </a:lnSpc>
                            <a:spcBef>
                              <a:spcPts val="0"/>
                            </a:spcBef>
                            <a:spcAft>
                              <a:spcPts val="0"/>
                            </a:spcAft>
                          </a:pPr>
                          <a:r>
                            <a:rPr lang="en-US" sz="1400">
                              <a:effectLst/>
                              <a:latin typeface="Times New Roman" panose="02020603050405020304" pitchFamily="18" charset="0"/>
                              <a:ea typeface="Calibri" panose="020F0502020204030204" pitchFamily="34" charset="0"/>
                              <a:cs typeface="Times New Roman" panose="02020603050405020304" pitchFamily="18" charset="0"/>
                            </a:rPr>
                            <a:t>6</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50000"/>
                            </a:lnSpc>
                            <a:spcBef>
                              <a:spcPts val="0"/>
                            </a:spcBef>
                            <a:spcAft>
                              <a:spcPts val="0"/>
                            </a:spcAft>
                          </a:pPr>
                          <a:r>
                            <a:rPr lang="en-US" sz="1400" dirty="0">
                              <a:effectLst/>
                              <a:latin typeface="Times New Roman" panose="02020603050405020304" pitchFamily="18" charset="0"/>
                              <a:ea typeface="Calibri" panose="020F0502020204030204" pitchFamily="34" charset="0"/>
                              <a:cs typeface="Times New Roman" panose="02020603050405020304" pitchFamily="18" charset="0"/>
                            </a:rPr>
                            <a:t>Depvar (State Variables)</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50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2</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50000"/>
                            </a:lnSpc>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87733624"/>
                      </a:ext>
                    </a:extLst>
                  </a:tr>
                  <a:tr h="465477">
                    <a:tc>
                      <a:txBody>
                        <a:bodyPr/>
                        <a:lstStyle/>
                        <a:p>
                          <a:pPr marL="0" marR="0" algn="just">
                            <a:lnSpc>
                              <a:spcPct val="150000"/>
                            </a:lnSpc>
                            <a:spcBef>
                              <a:spcPts val="0"/>
                            </a:spcBef>
                            <a:spcAft>
                              <a:spcPts val="0"/>
                            </a:spcAft>
                          </a:pPr>
                          <a:r>
                            <a:rPr lang="en-US" sz="1400">
                              <a:effectLst/>
                              <a:latin typeface="Times New Roman" panose="02020603050405020304" pitchFamily="18" charset="0"/>
                              <a:ea typeface="Calibri" panose="020F0502020204030204" pitchFamily="34" charset="0"/>
                              <a:cs typeface="Times New Roman" panose="02020603050405020304" pitchFamily="18" charset="0"/>
                            </a:rPr>
                            <a:t>7</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50000"/>
                            </a:lnSpc>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50000"/>
                            </a:lnSpc>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1</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50000"/>
                            </a:lnSpc>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01494117"/>
                      </a:ext>
                    </a:extLst>
                  </a:tr>
                </a:tbl>
              </a:graphicData>
            </a:graphic>
          </p:graphicFrame>
        </mc:Fallback>
      </mc:AlternateContent>
      <p:graphicFrame>
        <p:nvGraphicFramePr>
          <p:cNvPr id="10" name="Object 9">
            <a:extLst>
              <a:ext uri="{FF2B5EF4-FFF2-40B4-BE49-F238E27FC236}">
                <a16:creationId xmlns:a16="http://schemas.microsoft.com/office/drawing/2014/main" id="{26B4F853-E557-4C35-9C30-4C1555509E6B}"/>
              </a:ext>
            </a:extLst>
          </p:cNvPr>
          <p:cNvGraphicFramePr>
            <a:graphicFrameLocks noChangeAspect="1"/>
          </p:cNvGraphicFramePr>
          <p:nvPr>
            <p:extLst>
              <p:ext uri="{D42A27DB-BD31-4B8C-83A1-F6EECF244321}">
                <p14:modId xmlns:p14="http://schemas.microsoft.com/office/powerpoint/2010/main" val="2067499661"/>
              </p:ext>
            </p:extLst>
          </p:nvPr>
        </p:nvGraphicFramePr>
        <p:xfrm>
          <a:off x="1143207" y="4887852"/>
          <a:ext cx="238125" cy="361950"/>
        </p:xfrm>
        <a:graphic>
          <a:graphicData uri="http://schemas.openxmlformats.org/presentationml/2006/ole">
            <mc:AlternateContent xmlns:mc="http://schemas.openxmlformats.org/markup-compatibility/2006">
              <mc:Choice xmlns:v="urn:schemas-microsoft-com:vml" Requires="v">
                <p:oleObj spid="_x0000_s39942" name="Equation" r:id="rId6" imgW="238286" imgH="361989" progId="Equation.DSMT4">
                  <p:embed/>
                </p:oleObj>
              </mc:Choice>
              <mc:Fallback>
                <p:oleObj name="Equation" r:id="rId6" imgW="238286" imgH="361989" progId="Equation.DSMT4">
                  <p:embed/>
                  <p:pic>
                    <p:nvPicPr>
                      <p:cNvPr id="0" name=""/>
                      <p:cNvPicPr/>
                      <p:nvPr/>
                    </p:nvPicPr>
                    <p:blipFill>
                      <a:blip r:embed="rId7"/>
                      <a:stretch>
                        <a:fillRect/>
                      </a:stretch>
                    </p:blipFill>
                    <p:spPr>
                      <a:xfrm>
                        <a:off x="1143207" y="4887852"/>
                        <a:ext cx="238125" cy="361950"/>
                      </a:xfrm>
                      <a:prstGeom prst="rect">
                        <a:avLst/>
                      </a:prstGeom>
                    </p:spPr>
                  </p:pic>
                </p:oleObj>
              </mc:Fallback>
            </mc:AlternateContent>
          </a:graphicData>
        </a:graphic>
      </p:graphicFrame>
      <p:sp>
        <p:nvSpPr>
          <p:cNvPr id="11" name="Title 1">
            <a:extLst>
              <a:ext uri="{FF2B5EF4-FFF2-40B4-BE49-F238E27FC236}">
                <a16:creationId xmlns:a16="http://schemas.microsoft.com/office/drawing/2014/main" id="{5D47217A-0736-4AC9-8673-376E5C5A5025}"/>
              </a:ext>
            </a:extLst>
          </p:cNvPr>
          <p:cNvSpPr txBox="1">
            <a:spLocks/>
          </p:cNvSpPr>
          <p:nvPr/>
        </p:nvSpPr>
        <p:spPr>
          <a:xfrm>
            <a:off x="1919872" y="5258167"/>
            <a:ext cx="3140764" cy="401015"/>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1600" dirty="0">
                <a:latin typeface="Times New Roman" panose="02020603050405020304" pitchFamily="18" charset="0"/>
                <a:cs typeface="Times New Roman" panose="02020603050405020304" pitchFamily="18" charset="0"/>
              </a:rPr>
              <a:t>User Material Parameter table</a:t>
            </a:r>
          </a:p>
        </p:txBody>
      </p:sp>
      <p:sp>
        <p:nvSpPr>
          <p:cNvPr id="12" name="Rectangle 11">
            <a:extLst>
              <a:ext uri="{FF2B5EF4-FFF2-40B4-BE49-F238E27FC236}">
                <a16:creationId xmlns:a16="http://schemas.microsoft.com/office/drawing/2014/main" id="{29BB89C9-CBCF-4C44-BA5E-0E454DB222A5}"/>
              </a:ext>
            </a:extLst>
          </p:cNvPr>
          <p:cNvSpPr/>
          <p:nvPr/>
        </p:nvSpPr>
        <p:spPr>
          <a:xfrm>
            <a:off x="7583156" y="6283192"/>
            <a:ext cx="3161443" cy="261610"/>
          </a:xfrm>
          <a:prstGeom prst="rect">
            <a:avLst/>
          </a:prstGeom>
        </p:spPr>
        <p:txBody>
          <a:bodyPr wrap="none">
            <a:spAutoFit/>
          </a:bodyPr>
          <a:lstStyle/>
          <a:p>
            <a:r>
              <a:rPr lang="en-US" sz="1100" i="1" dirty="0">
                <a:latin typeface="Times New Roman" panose="02020603050405020304" pitchFamily="18" charset="0"/>
                <a:ea typeface="Calibri" panose="020F0502020204030204" pitchFamily="34" charset="0"/>
              </a:rPr>
              <a:t>Figure 15: </a:t>
            </a:r>
            <a:r>
              <a:rPr lang="en-US" sz="1100" i="1" dirty="0">
                <a:latin typeface="Times New Roman" panose="02020603050405020304" pitchFamily="18" charset="0"/>
                <a:cs typeface="Times New Roman" panose="02020603050405020304" pitchFamily="18" charset="0"/>
              </a:rPr>
              <a:t>VUMAT </a:t>
            </a:r>
            <a:r>
              <a:rPr lang="en-US" sz="1100" i="1" dirty="0">
                <a:latin typeface="Times New Roman" panose="02020603050405020304" pitchFamily="18" charset="0"/>
                <a:ea typeface="Calibri" panose="020F0502020204030204" pitchFamily="34" charset="0"/>
              </a:rPr>
              <a:t>Profile Graph with deformation </a:t>
            </a:r>
            <a:endParaRPr lang="en-US" sz="1100" dirty="0"/>
          </a:p>
        </p:txBody>
      </p:sp>
    </p:spTree>
    <p:extLst>
      <p:ext uri="{BB962C8B-B14F-4D97-AF65-F5344CB8AC3E}">
        <p14:creationId xmlns:p14="http://schemas.microsoft.com/office/powerpoint/2010/main" val="18646250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026B0A-8EA0-44ED-9A98-79E03FFEACE9}"/>
              </a:ext>
            </a:extLst>
          </p:cNvPr>
          <p:cNvSpPr>
            <a:spLocks noGrp="1"/>
          </p:cNvSpPr>
          <p:nvPr>
            <p:ph type="title"/>
          </p:nvPr>
        </p:nvSpPr>
        <p:spPr>
          <a:xfrm>
            <a:off x="838200" y="70468"/>
            <a:ext cx="10515600" cy="973345"/>
          </a:xfrm>
        </p:spPr>
        <p:txBody>
          <a:bodyPr>
            <a:normAutofit fontScale="90000"/>
          </a:bodyPr>
          <a:lstStyle/>
          <a:p>
            <a:pPr algn="ctr"/>
            <a:r>
              <a:rPr lang="en-US" sz="2700" dirty="0">
                <a:latin typeface="Times New Roman" panose="02020603050405020304" pitchFamily="18" charset="0"/>
                <a:cs typeface="Times New Roman" panose="02020603050405020304" pitchFamily="18" charset="0"/>
              </a:rPr>
              <a:t>FINAL DEFORMED SAMPLE RESULTS COMPARISON</a:t>
            </a:r>
            <a:br>
              <a:rPr lang="en-US" dirty="0"/>
            </a:br>
            <a:endParaRPr lang="en-US" dirty="0"/>
          </a:p>
        </p:txBody>
      </p:sp>
      <p:graphicFrame>
        <p:nvGraphicFramePr>
          <p:cNvPr id="8" name="Table 7">
            <a:extLst>
              <a:ext uri="{FF2B5EF4-FFF2-40B4-BE49-F238E27FC236}">
                <a16:creationId xmlns:a16="http://schemas.microsoft.com/office/drawing/2014/main" id="{786FDC97-1D88-4196-88B1-E3001ABEC224}"/>
              </a:ext>
            </a:extLst>
          </p:cNvPr>
          <p:cNvGraphicFramePr>
            <a:graphicFrameLocks noGrp="1"/>
          </p:cNvGraphicFramePr>
          <p:nvPr>
            <p:extLst>
              <p:ext uri="{D42A27DB-BD31-4B8C-83A1-F6EECF244321}">
                <p14:modId xmlns:p14="http://schemas.microsoft.com/office/powerpoint/2010/main" val="135104955"/>
              </p:ext>
            </p:extLst>
          </p:nvPr>
        </p:nvGraphicFramePr>
        <p:xfrm>
          <a:off x="2292626" y="851797"/>
          <a:ext cx="7792277" cy="5710448"/>
        </p:xfrm>
        <a:graphic>
          <a:graphicData uri="http://schemas.openxmlformats.org/drawingml/2006/table">
            <a:tbl>
              <a:tblPr firstRow="1" firstCol="1" bandRow="1"/>
              <a:tblGrid>
                <a:gridCol w="2413674">
                  <a:extLst>
                    <a:ext uri="{9D8B030D-6E8A-4147-A177-3AD203B41FA5}">
                      <a16:colId xmlns:a16="http://schemas.microsoft.com/office/drawing/2014/main" val="2610923483"/>
                    </a:ext>
                  </a:extLst>
                </a:gridCol>
                <a:gridCol w="2085925">
                  <a:extLst>
                    <a:ext uri="{9D8B030D-6E8A-4147-A177-3AD203B41FA5}">
                      <a16:colId xmlns:a16="http://schemas.microsoft.com/office/drawing/2014/main" val="3727057582"/>
                    </a:ext>
                  </a:extLst>
                </a:gridCol>
                <a:gridCol w="145382">
                  <a:extLst>
                    <a:ext uri="{9D8B030D-6E8A-4147-A177-3AD203B41FA5}">
                      <a16:colId xmlns:a16="http://schemas.microsoft.com/office/drawing/2014/main" val="1958242228"/>
                    </a:ext>
                  </a:extLst>
                </a:gridCol>
                <a:gridCol w="1939561">
                  <a:extLst>
                    <a:ext uri="{9D8B030D-6E8A-4147-A177-3AD203B41FA5}">
                      <a16:colId xmlns:a16="http://schemas.microsoft.com/office/drawing/2014/main" val="2911635160"/>
                    </a:ext>
                  </a:extLst>
                </a:gridCol>
                <a:gridCol w="1207735">
                  <a:extLst>
                    <a:ext uri="{9D8B030D-6E8A-4147-A177-3AD203B41FA5}">
                      <a16:colId xmlns:a16="http://schemas.microsoft.com/office/drawing/2014/main" val="736183038"/>
                    </a:ext>
                  </a:extLst>
                </a:gridCol>
              </a:tblGrid>
              <a:tr h="673886">
                <a:tc>
                  <a:txBody>
                    <a:bodyPr/>
                    <a:lstStyle/>
                    <a:p>
                      <a:pPr marL="0" marR="0" algn="just">
                        <a:lnSpc>
                          <a:spcPct val="150000"/>
                        </a:lnSpc>
                        <a:spcBef>
                          <a:spcPts val="0"/>
                        </a:spcBef>
                        <a:spcAft>
                          <a:spcPts val="0"/>
                        </a:spcAft>
                      </a:pPr>
                      <a:r>
                        <a:rPr lang="en-US" sz="1600" b="1" kern="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Initial Dimensions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53270" marR="53270" marT="739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50000"/>
                        </a:lnSpc>
                        <a:spcBef>
                          <a:spcPts val="0"/>
                        </a:spcBef>
                        <a:spcAft>
                          <a:spcPts val="0"/>
                        </a:spcAft>
                      </a:pPr>
                      <a:r>
                        <a:rPr lang="en-US" sz="1600" b="1" kern="12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Experimental Results</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53270" marR="53270" marT="739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algn="just">
                        <a:lnSpc>
                          <a:spcPct val="150000"/>
                        </a:lnSpc>
                        <a:spcBef>
                          <a:spcPts val="0"/>
                        </a:spcBef>
                        <a:spcAft>
                          <a:spcPts val="0"/>
                        </a:spcAft>
                      </a:pPr>
                      <a:r>
                        <a:rPr lang="en-US" sz="1600" b="1" kern="12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Deformed Profile Results</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53270" marR="53270" marT="739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marL="0" marR="0" algn="ctr">
                        <a:lnSpc>
                          <a:spcPct val="150000"/>
                        </a:lnSpc>
                        <a:spcBef>
                          <a:spcPts val="0"/>
                        </a:spcBef>
                        <a:spcAft>
                          <a:spcPts val="0"/>
                        </a:spcAft>
                      </a:pPr>
                      <a:r>
                        <a:rPr lang="en-US" sz="1600" b="1" kern="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Error(%)</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53270" marR="53270" marT="739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15774994"/>
                  </a:ext>
                </a:extLst>
              </a:tr>
              <a:tr h="321672">
                <a:tc gridSpan="5">
                  <a:txBody>
                    <a:bodyPr/>
                    <a:lstStyle/>
                    <a:p>
                      <a:pPr marL="0" marR="0" algn="ctr">
                        <a:lnSpc>
                          <a:spcPct val="150000"/>
                        </a:lnSpc>
                        <a:spcBef>
                          <a:spcPts val="0"/>
                        </a:spcBef>
                        <a:spcAft>
                          <a:spcPts val="0"/>
                        </a:spcAft>
                      </a:pPr>
                      <a:r>
                        <a:rPr lang="en-US" sz="1600" b="1" kern="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von Mises  Approach</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53270" marR="53270" marT="739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774927264"/>
                  </a:ext>
                </a:extLst>
              </a:tr>
              <a:tr h="265747">
                <a:tc>
                  <a:txBody>
                    <a:bodyPr/>
                    <a:lstStyle/>
                    <a:p>
                      <a:pPr marL="0" marR="0" algn="just">
                        <a:lnSpc>
                          <a:spcPct val="150000"/>
                        </a:lnSpc>
                        <a:spcBef>
                          <a:spcPts val="0"/>
                        </a:spcBef>
                        <a:spcAft>
                          <a:spcPts val="0"/>
                        </a:spcAft>
                      </a:pPr>
                      <a:r>
                        <a:rPr lang="en-US" sz="1600" kern="12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Length (mm) 76.2</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53270" marR="53270" marT="739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US" sz="1600" kern="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71.4 (-4.8)</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53270" marR="53270" marT="739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algn="ctr">
                        <a:lnSpc>
                          <a:spcPct val="150000"/>
                        </a:lnSpc>
                        <a:spcBef>
                          <a:spcPts val="0"/>
                        </a:spcBef>
                        <a:spcAft>
                          <a:spcPts val="0"/>
                        </a:spcAft>
                      </a:pPr>
                      <a:r>
                        <a:rPr lang="en-US" sz="1600" kern="12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69.5 (-6.7)</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53270" marR="53270" marT="739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marL="0" marR="0" algn="ctr">
                        <a:lnSpc>
                          <a:spcPct val="150000"/>
                        </a:lnSpc>
                        <a:spcBef>
                          <a:spcPts val="0"/>
                        </a:spcBef>
                        <a:spcAft>
                          <a:spcPts val="800"/>
                        </a:spcAft>
                      </a:pP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28.35</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53270" marR="53270" marT="739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83497216"/>
                  </a:ext>
                </a:extLst>
              </a:tr>
              <a:tr h="321672">
                <a:tc>
                  <a:txBody>
                    <a:bodyPr/>
                    <a:lstStyle/>
                    <a:p>
                      <a:pPr marL="0" marR="0" algn="just">
                        <a:lnSpc>
                          <a:spcPct val="150000"/>
                        </a:lnSpc>
                        <a:spcBef>
                          <a:spcPts val="0"/>
                        </a:spcBef>
                        <a:spcAft>
                          <a:spcPts val="0"/>
                        </a:spcAft>
                      </a:pPr>
                      <a:r>
                        <a:rPr lang="en-US" sz="1600" kern="12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Diameter(mm) 19.05</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53270" marR="53270" marT="739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US" sz="1600" kern="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23.55 (+4.5)</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53270" marR="53270" marT="739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algn="ctr">
                        <a:lnSpc>
                          <a:spcPct val="150000"/>
                        </a:lnSpc>
                        <a:spcBef>
                          <a:spcPts val="0"/>
                        </a:spcBef>
                        <a:spcAft>
                          <a:spcPts val="800"/>
                        </a:spcAft>
                      </a:pPr>
                      <a:r>
                        <a:rPr lang="en-US" sz="1600">
                          <a:effectLst/>
                          <a:latin typeface="Times New Roman" panose="02020603050405020304" pitchFamily="18" charset="0"/>
                          <a:ea typeface="Calibri" panose="020F0502020204030204" pitchFamily="34" charset="0"/>
                          <a:cs typeface="Times New Roman" panose="02020603050405020304" pitchFamily="18" charset="0"/>
                        </a:rPr>
                        <a:t>22.65 (+3.4)</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53270" marR="53270" marT="739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marL="0" marR="0" algn="ctr">
                        <a:lnSpc>
                          <a:spcPct val="150000"/>
                        </a:lnSpc>
                        <a:spcBef>
                          <a:spcPts val="0"/>
                        </a:spcBef>
                        <a:spcAft>
                          <a:spcPts val="800"/>
                        </a:spcAft>
                      </a:pP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24.05</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53270" marR="53270" marT="739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66669811"/>
                  </a:ext>
                </a:extLst>
              </a:tr>
              <a:tr h="321672">
                <a:tc gridSpan="5">
                  <a:txBody>
                    <a:bodyPr/>
                    <a:lstStyle/>
                    <a:p>
                      <a:pPr marL="0" marR="0" algn="ctr">
                        <a:lnSpc>
                          <a:spcPct val="150000"/>
                        </a:lnSpc>
                        <a:spcBef>
                          <a:spcPts val="0"/>
                        </a:spcBef>
                        <a:spcAft>
                          <a:spcPts val="0"/>
                        </a:spcAft>
                      </a:pPr>
                      <a:r>
                        <a:rPr lang="en-US" sz="1600" b="1" kern="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Johnson-Cook Approach</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53270" marR="53270" marT="739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479033791"/>
                  </a:ext>
                </a:extLst>
              </a:tr>
              <a:tr h="321672">
                <a:tc>
                  <a:txBody>
                    <a:bodyPr/>
                    <a:lstStyle/>
                    <a:p>
                      <a:pPr marL="0" marR="0" algn="just">
                        <a:lnSpc>
                          <a:spcPct val="150000"/>
                        </a:lnSpc>
                        <a:spcBef>
                          <a:spcPts val="0"/>
                        </a:spcBef>
                        <a:spcAft>
                          <a:spcPts val="0"/>
                        </a:spcAft>
                      </a:pPr>
                      <a:r>
                        <a:rPr lang="en-US" sz="1600" kern="12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Length (mm) 76.2</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53270" marR="53270" marT="739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US" sz="1600" kern="12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71.4 (-4.8)</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53270" marR="53270" marT="739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algn="ctr">
                        <a:lnSpc>
                          <a:spcPct val="150000"/>
                        </a:lnSpc>
                        <a:spcBef>
                          <a:spcPts val="0"/>
                        </a:spcBef>
                        <a:spcAft>
                          <a:spcPts val="800"/>
                        </a:spcAft>
                      </a:pPr>
                      <a:r>
                        <a:rPr lang="en-US" sz="1600">
                          <a:effectLst/>
                          <a:latin typeface="Times New Roman" panose="02020603050405020304" pitchFamily="18" charset="0"/>
                          <a:ea typeface="Calibri" panose="020F0502020204030204" pitchFamily="34" charset="0"/>
                          <a:cs typeface="Times New Roman" panose="02020603050405020304" pitchFamily="18" charset="0"/>
                        </a:rPr>
                        <a:t>71.05 (-5.15)</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53270" marR="53270" marT="739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marL="0" marR="0" algn="ctr">
                        <a:lnSpc>
                          <a:spcPct val="150000"/>
                        </a:lnSpc>
                        <a:spcBef>
                          <a:spcPts val="0"/>
                        </a:spcBef>
                        <a:spcAft>
                          <a:spcPts val="800"/>
                        </a:spcAft>
                      </a:pPr>
                      <a:r>
                        <a:rPr lang="en-US" sz="1600">
                          <a:effectLst/>
                          <a:latin typeface="Times New Roman" panose="02020603050405020304" pitchFamily="18" charset="0"/>
                          <a:ea typeface="Calibri" panose="020F0502020204030204" pitchFamily="34" charset="0"/>
                          <a:cs typeface="Times New Roman" panose="02020603050405020304" pitchFamily="18" charset="0"/>
                        </a:rPr>
                        <a:t>6.80</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53270" marR="53270" marT="739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88999254"/>
                  </a:ext>
                </a:extLst>
              </a:tr>
              <a:tr h="321672">
                <a:tc>
                  <a:txBody>
                    <a:bodyPr/>
                    <a:lstStyle/>
                    <a:p>
                      <a:pPr marL="0" marR="0" algn="just">
                        <a:lnSpc>
                          <a:spcPct val="150000"/>
                        </a:lnSpc>
                        <a:spcBef>
                          <a:spcPts val="0"/>
                        </a:spcBef>
                        <a:spcAft>
                          <a:spcPts val="0"/>
                        </a:spcAft>
                      </a:pPr>
                      <a:r>
                        <a:rPr lang="en-US" sz="1600" kern="12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Diameter(mm) 19.05</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53270" marR="53270" marT="739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US" sz="1600" kern="12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23.55 (+4.5)</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53270" marR="53270" marT="739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algn="ctr">
                        <a:lnSpc>
                          <a:spcPct val="150000"/>
                        </a:lnSpc>
                        <a:spcBef>
                          <a:spcPts val="0"/>
                        </a:spcBef>
                        <a:spcAft>
                          <a:spcPts val="0"/>
                        </a:spcAft>
                      </a:pPr>
                      <a:r>
                        <a:rPr lang="en-US" sz="1600" kern="12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22.06 (+3.01)</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53270" marR="53270" marT="739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marL="0" marR="0" algn="ctr">
                        <a:lnSpc>
                          <a:spcPct val="150000"/>
                        </a:lnSpc>
                        <a:spcBef>
                          <a:spcPts val="0"/>
                        </a:spcBef>
                        <a:spcAft>
                          <a:spcPts val="800"/>
                        </a:spcAft>
                      </a:pP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33.11</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53270" marR="53270" marT="739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67788016"/>
                  </a:ext>
                </a:extLst>
              </a:tr>
              <a:tr h="321672">
                <a:tc gridSpan="5">
                  <a:txBody>
                    <a:bodyPr/>
                    <a:lstStyle/>
                    <a:p>
                      <a:pPr marL="0" marR="0" algn="ctr">
                        <a:lnSpc>
                          <a:spcPct val="150000"/>
                        </a:lnSpc>
                        <a:spcBef>
                          <a:spcPts val="0"/>
                        </a:spcBef>
                        <a:spcAft>
                          <a:spcPts val="0"/>
                        </a:spcAft>
                      </a:pPr>
                      <a:r>
                        <a:rPr lang="en-US" sz="1600" b="1" kern="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Zerilli-Armstrong</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53270" marR="53270" marT="739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4087267935"/>
                  </a:ext>
                </a:extLst>
              </a:tr>
              <a:tr h="321672">
                <a:tc>
                  <a:txBody>
                    <a:bodyPr/>
                    <a:lstStyle/>
                    <a:p>
                      <a:pPr marL="0" marR="0" algn="just">
                        <a:lnSpc>
                          <a:spcPct val="150000"/>
                        </a:lnSpc>
                        <a:spcBef>
                          <a:spcPts val="0"/>
                        </a:spcBef>
                        <a:spcAft>
                          <a:spcPts val="0"/>
                        </a:spcAft>
                      </a:pPr>
                      <a:r>
                        <a:rPr lang="en-US" sz="1600" kern="12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Length (mm) 76.2</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53270" marR="53270" marT="739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US" sz="1600" kern="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71.4 (-4.8)</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53270" marR="53270" marT="739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algn="ctr">
                        <a:lnSpc>
                          <a:spcPct val="150000"/>
                        </a:lnSpc>
                        <a:spcBef>
                          <a:spcPts val="0"/>
                        </a:spcBef>
                        <a:spcAft>
                          <a:spcPts val="0"/>
                        </a:spcAft>
                      </a:pPr>
                      <a:r>
                        <a:rPr lang="en-US" sz="1600" kern="12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69.3 (-6.90)</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53270" marR="53270" marT="739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marL="0" marR="0" algn="ctr">
                        <a:lnSpc>
                          <a:spcPct val="150000"/>
                        </a:lnSpc>
                        <a:spcBef>
                          <a:spcPts val="0"/>
                        </a:spcBef>
                        <a:spcAft>
                          <a:spcPts val="0"/>
                        </a:spcAft>
                      </a:pPr>
                      <a:r>
                        <a:rPr lang="en-US" sz="1600" kern="12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30.43</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53270" marR="53270" marT="739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3321712"/>
                  </a:ext>
                </a:extLst>
              </a:tr>
              <a:tr h="321672">
                <a:tc>
                  <a:txBody>
                    <a:bodyPr/>
                    <a:lstStyle/>
                    <a:p>
                      <a:pPr marL="0" marR="0" algn="just">
                        <a:lnSpc>
                          <a:spcPct val="150000"/>
                        </a:lnSpc>
                        <a:spcBef>
                          <a:spcPts val="0"/>
                        </a:spcBef>
                        <a:spcAft>
                          <a:spcPts val="0"/>
                        </a:spcAft>
                      </a:pPr>
                      <a:r>
                        <a:rPr lang="en-US" sz="1600" kern="12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Diameter(mm) 19.05</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53270" marR="53270" marT="739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US" sz="1600" kern="12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23.55 (+4.5)</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53270" marR="53270" marT="739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algn="ctr">
                        <a:lnSpc>
                          <a:spcPct val="150000"/>
                        </a:lnSpc>
                        <a:spcBef>
                          <a:spcPts val="0"/>
                        </a:spcBef>
                        <a:spcAft>
                          <a:spcPts val="0"/>
                        </a:spcAft>
                      </a:pPr>
                      <a:r>
                        <a:rPr lang="en-US" sz="1600" kern="12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24.85 (+5.8)</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53270" marR="53270" marT="739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marL="0" marR="0" algn="ctr">
                        <a:lnSpc>
                          <a:spcPct val="150000"/>
                        </a:lnSpc>
                        <a:spcBef>
                          <a:spcPts val="0"/>
                        </a:spcBef>
                        <a:spcAft>
                          <a:spcPts val="0"/>
                        </a:spcAft>
                      </a:pPr>
                      <a:r>
                        <a:rPr lang="en-US" sz="1600" kern="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22.41</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53270" marR="53270" marT="739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01910546"/>
                  </a:ext>
                </a:extLst>
              </a:tr>
              <a:tr h="321672">
                <a:tc gridSpan="5">
                  <a:txBody>
                    <a:bodyPr/>
                    <a:lstStyle/>
                    <a:p>
                      <a:pPr marL="0" marR="0" algn="ctr">
                        <a:lnSpc>
                          <a:spcPct val="150000"/>
                        </a:lnSpc>
                        <a:spcBef>
                          <a:spcPts val="0"/>
                        </a:spcBef>
                        <a:spcAft>
                          <a:spcPts val="0"/>
                        </a:spcAft>
                      </a:pPr>
                      <a:r>
                        <a:rPr lang="en-US" sz="1600" b="1" kern="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Steinberg-Guinan</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53270" marR="53270" marT="739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428656968"/>
                  </a:ext>
                </a:extLst>
              </a:tr>
              <a:tr h="321672">
                <a:tc>
                  <a:txBody>
                    <a:bodyPr/>
                    <a:lstStyle/>
                    <a:p>
                      <a:pPr marL="0" marR="0" algn="just">
                        <a:lnSpc>
                          <a:spcPct val="150000"/>
                        </a:lnSpc>
                        <a:spcBef>
                          <a:spcPts val="0"/>
                        </a:spcBef>
                        <a:spcAft>
                          <a:spcPts val="0"/>
                        </a:spcAft>
                      </a:pPr>
                      <a:r>
                        <a:rPr lang="en-US" sz="1600" kern="12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Length (mm) 76.2</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53270" marR="53270" marT="739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US" sz="1600" kern="12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71.4 (-4.8)</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53270" marR="53270" marT="739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algn="ctr">
                        <a:lnSpc>
                          <a:spcPct val="150000"/>
                        </a:lnSpc>
                        <a:spcBef>
                          <a:spcPts val="0"/>
                        </a:spcBef>
                        <a:spcAft>
                          <a:spcPts val="0"/>
                        </a:spcAft>
                      </a:pPr>
                      <a:r>
                        <a:rPr lang="en-US" sz="1600" kern="12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70.42(-5.78)</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53270" marR="53270" marT="739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marL="0" marR="0" algn="ctr">
                        <a:lnSpc>
                          <a:spcPct val="150000"/>
                        </a:lnSpc>
                        <a:spcBef>
                          <a:spcPts val="0"/>
                        </a:spcBef>
                        <a:spcAft>
                          <a:spcPts val="0"/>
                        </a:spcAft>
                      </a:pPr>
                      <a:r>
                        <a:rPr lang="en-US" sz="1600">
                          <a:effectLst/>
                          <a:latin typeface="Times New Roman" panose="02020603050405020304" pitchFamily="18" charset="0"/>
                          <a:ea typeface="Times New Roman" panose="02020603050405020304" pitchFamily="18" charset="0"/>
                          <a:cs typeface="Times New Roman" panose="02020603050405020304" pitchFamily="18" charset="0"/>
                        </a:rPr>
                        <a:t>17.00</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53270" marR="53270" marT="739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07081729"/>
                  </a:ext>
                </a:extLst>
              </a:tr>
              <a:tr h="321672">
                <a:tc>
                  <a:txBody>
                    <a:bodyPr/>
                    <a:lstStyle/>
                    <a:p>
                      <a:pPr marL="0" marR="0" algn="just">
                        <a:lnSpc>
                          <a:spcPct val="150000"/>
                        </a:lnSpc>
                        <a:spcBef>
                          <a:spcPts val="0"/>
                        </a:spcBef>
                        <a:spcAft>
                          <a:spcPts val="0"/>
                        </a:spcAft>
                      </a:pPr>
                      <a:r>
                        <a:rPr lang="en-US" sz="1600" kern="12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Diameter(mm) 19.05</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53270" marR="53270" marT="739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US" sz="1600" kern="12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23.55 (+4.5)</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53270" marR="53270" marT="739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algn="ctr">
                        <a:lnSpc>
                          <a:spcPct val="150000"/>
                        </a:lnSpc>
                        <a:spcBef>
                          <a:spcPts val="0"/>
                        </a:spcBef>
                        <a:spcAft>
                          <a:spcPts val="0"/>
                        </a:spcAft>
                      </a:pPr>
                      <a:r>
                        <a:rPr lang="en-US" sz="1600" kern="12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22.70(+3.49)</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53270" marR="53270" marT="739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marL="0" marR="0" algn="ctr">
                        <a:lnSpc>
                          <a:spcPct val="150000"/>
                        </a:lnSpc>
                        <a:spcBef>
                          <a:spcPts val="0"/>
                        </a:spcBef>
                        <a:spcAft>
                          <a:spcPts val="0"/>
                        </a:spcAft>
                      </a:pPr>
                      <a:r>
                        <a:rPr lang="en-US" sz="1600" kern="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22.44</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53270" marR="53270" marT="739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16499426"/>
                  </a:ext>
                </a:extLst>
              </a:tr>
              <a:tr h="321672">
                <a:tc gridSpan="5">
                  <a:txBody>
                    <a:bodyPr/>
                    <a:lstStyle/>
                    <a:p>
                      <a:pPr marL="0" marR="0" algn="ctr">
                        <a:lnSpc>
                          <a:spcPct val="150000"/>
                        </a:lnSpc>
                        <a:spcBef>
                          <a:spcPts val="0"/>
                        </a:spcBef>
                        <a:spcAft>
                          <a:spcPts val="0"/>
                        </a:spcAft>
                      </a:pPr>
                      <a:r>
                        <a:rPr lang="en-US" sz="1600" b="1" kern="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New Model (VUMAT)</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53270" marR="53270" marT="739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984851028"/>
                  </a:ext>
                </a:extLst>
              </a:tr>
              <a:tr h="321672">
                <a:tc>
                  <a:txBody>
                    <a:bodyPr/>
                    <a:lstStyle/>
                    <a:p>
                      <a:pPr marL="0" marR="0" algn="just">
                        <a:lnSpc>
                          <a:spcPct val="150000"/>
                        </a:lnSpc>
                        <a:spcBef>
                          <a:spcPts val="0"/>
                        </a:spcBef>
                        <a:spcAft>
                          <a:spcPts val="0"/>
                        </a:spcAft>
                      </a:pPr>
                      <a:r>
                        <a:rPr lang="en-US" sz="1600" kern="12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Length (mm) 76.2</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53270" marR="53270" marT="739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algn="ctr">
                        <a:lnSpc>
                          <a:spcPct val="150000"/>
                        </a:lnSpc>
                        <a:spcBef>
                          <a:spcPts val="0"/>
                        </a:spcBef>
                        <a:spcAft>
                          <a:spcPts val="0"/>
                        </a:spcAft>
                      </a:pPr>
                      <a:r>
                        <a:rPr lang="en-US" sz="1600" kern="12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71.4 (-4.8)</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marL="0" marR="0" algn="ctr">
                        <a:lnSpc>
                          <a:spcPct val="150000"/>
                        </a:lnSpc>
                        <a:spcBef>
                          <a:spcPts val="0"/>
                        </a:spcBef>
                        <a:spcAft>
                          <a:spcPts val="0"/>
                        </a:spcAft>
                      </a:pPr>
                      <a:r>
                        <a:rPr lang="en-US" sz="1600" kern="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71.2(-5.0)</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US" sz="1600" kern="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4.00</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42853606"/>
                  </a:ext>
                </a:extLst>
              </a:tr>
              <a:tr h="321672">
                <a:tc>
                  <a:txBody>
                    <a:bodyPr/>
                    <a:lstStyle/>
                    <a:p>
                      <a:pPr marL="0" marR="0" algn="just">
                        <a:lnSpc>
                          <a:spcPct val="150000"/>
                        </a:lnSpc>
                        <a:spcBef>
                          <a:spcPts val="0"/>
                        </a:spcBef>
                        <a:spcAft>
                          <a:spcPts val="0"/>
                        </a:spcAft>
                      </a:pPr>
                      <a:r>
                        <a:rPr lang="en-US" sz="1600" kern="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Diameter(mm) 19.05</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53270" marR="53270" marT="739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algn="ctr">
                        <a:lnSpc>
                          <a:spcPct val="150000"/>
                        </a:lnSpc>
                        <a:spcBef>
                          <a:spcPts val="0"/>
                        </a:spcBef>
                        <a:spcAft>
                          <a:spcPts val="0"/>
                        </a:spcAft>
                      </a:pPr>
                      <a:r>
                        <a:rPr lang="en-US" sz="1600" kern="12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23.55 (+4.5)</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marL="0" marR="0" algn="ctr">
                        <a:lnSpc>
                          <a:spcPct val="150000"/>
                        </a:lnSpc>
                        <a:spcBef>
                          <a:spcPts val="0"/>
                        </a:spcBef>
                        <a:spcAft>
                          <a:spcPts val="0"/>
                        </a:spcAft>
                      </a:pPr>
                      <a:r>
                        <a:rPr lang="en-US" sz="1600" kern="12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24.71(+5.66)</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US" sz="1600" kern="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20.49</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37095929"/>
                  </a:ext>
                </a:extLst>
              </a:tr>
            </a:tbl>
          </a:graphicData>
        </a:graphic>
      </p:graphicFrame>
      <p:sp>
        <p:nvSpPr>
          <p:cNvPr id="3" name="Slide Number Placeholder 2">
            <a:extLst>
              <a:ext uri="{FF2B5EF4-FFF2-40B4-BE49-F238E27FC236}">
                <a16:creationId xmlns:a16="http://schemas.microsoft.com/office/drawing/2014/main" id="{86C9B928-38A3-418E-96AD-52334CFD2E49}"/>
              </a:ext>
            </a:extLst>
          </p:cNvPr>
          <p:cNvSpPr>
            <a:spLocks noGrp="1"/>
          </p:cNvSpPr>
          <p:nvPr>
            <p:ph type="sldNum" sz="quarter" idx="12"/>
          </p:nvPr>
        </p:nvSpPr>
        <p:spPr/>
        <p:txBody>
          <a:bodyPr/>
          <a:lstStyle/>
          <a:p>
            <a:fld id="{F4317859-8A35-444E-800E-4FE2972162A5}" type="slidenum">
              <a:rPr lang="en-US" smtClean="0"/>
              <a:t>12</a:t>
            </a:fld>
            <a:endParaRPr lang="en-US"/>
          </a:p>
        </p:txBody>
      </p:sp>
      <p:sp>
        <p:nvSpPr>
          <p:cNvPr id="5" name="Rectangle 4">
            <a:extLst>
              <a:ext uri="{FF2B5EF4-FFF2-40B4-BE49-F238E27FC236}">
                <a16:creationId xmlns:a16="http://schemas.microsoft.com/office/drawing/2014/main" id="{64FFE7A0-9693-420B-B90F-8F9BE50FE9A0}"/>
              </a:ext>
            </a:extLst>
          </p:cNvPr>
          <p:cNvSpPr/>
          <p:nvPr/>
        </p:nvSpPr>
        <p:spPr>
          <a:xfrm>
            <a:off x="5238049" y="6562245"/>
            <a:ext cx="2559740" cy="276999"/>
          </a:xfrm>
          <a:prstGeom prst="rect">
            <a:avLst/>
          </a:prstGeom>
        </p:spPr>
        <p:txBody>
          <a:bodyPr wrap="none">
            <a:spAutoFit/>
          </a:bodyPr>
          <a:lstStyle/>
          <a:p>
            <a:r>
              <a:rPr lang="en-US" sz="1200" i="1" dirty="0">
                <a:latin typeface="Times New Roman" panose="02020603050405020304" pitchFamily="18" charset="0"/>
                <a:cs typeface="Times New Roman" panose="02020603050405020304" pitchFamily="18" charset="0"/>
              </a:rPr>
              <a:t>Table: Final Rod (Sample) result table</a:t>
            </a:r>
            <a:endParaRPr lang="en-US" sz="1200" i="1" dirty="0"/>
          </a:p>
        </p:txBody>
      </p:sp>
    </p:spTree>
    <p:extLst>
      <p:ext uri="{BB962C8B-B14F-4D97-AF65-F5344CB8AC3E}">
        <p14:creationId xmlns:p14="http://schemas.microsoft.com/office/powerpoint/2010/main" val="23915250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0BAC08-1FBE-42A5-9FE1-B5AE1F3391A5}"/>
              </a:ext>
            </a:extLst>
          </p:cNvPr>
          <p:cNvSpPr>
            <a:spLocks noGrp="1"/>
          </p:cNvSpPr>
          <p:nvPr>
            <p:ph type="title"/>
          </p:nvPr>
        </p:nvSpPr>
        <p:spPr>
          <a:xfrm>
            <a:off x="838200" y="153368"/>
            <a:ext cx="10515600" cy="699432"/>
          </a:xfrm>
        </p:spPr>
        <p:txBody>
          <a:bodyPr>
            <a:normAutofit/>
          </a:bodyPr>
          <a:lstStyle/>
          <a:p>
            <a:pPr algn="ctr"/>
            <a:r>
              <a:rPr lang="en-US" sz="2800" b="1" dirty="0"/>
              <a:t>Comparison of the experimental and simulated profile evaluation</a:t>
            </a:r>
          </a:p>
        </p:txBody>
      </p:sp>
      <p:graphicFrame>
        <p:nvGraphicFramePr>
          <p:cNvPr id="6" name="Chart 5">
            <a:extLst>
              <a:ext uri="{FF2B5EF4-FFF2-40B4-BE49-F238E27FC236}">
                <a16:creationId xmlns:a16="http://schemas.microsoft.com/office/drawing/2014/main" id="{B290AB3D-9376-4F64-980E-FD6A623A21F4}"/>
              </a:ext>
            </a:extLst>
          </p:cNvPr>
          <p:cNvGraphicFramePr/>
          <p:nvPr>
            <p:extLst>
              <p:ext uri="{D42A27DB-BD31-4B8C-83A1-F6EECF244321}">
                <p14:modId xmlns:p14="http://schemas.microsoft.com/office/powerpoint/2010/main" val="2056632803"/>
              </p:ext>
            </p:extLst>
          </p:nvPr>
        </p:nvGraphicFramePr>
        <p:xfrm>
          <a:off x="763655" y="972051"/>
          <a:ext cx="4124325" cy="211647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7" name="Chart 6">
            <a:extLst>
              <a:ext uri="{FF2B5EF4-FFF2-40B4-BE49-F238E27FC236}">
                <a16:creationId xmlns:a16="http://schemas.microsoft.com/office/drawing/2014/main" id="{72499820-7A20-4425-9E19-04BC3EC98F80}"/>
              </a:ext>
            </a:extLst>
          </p:cNvPr>
          <p:cNvGraphicFramePr/>
          <p:nvPr>
            <p:extLst>
              <p:ext uri="{D42A27DB-BD31-4B8C-83A1-F6EECF244321}">
                <p14:modId xmlns:p14="http://schemas.microsoft.com/office/powerpoint/2010/main" val="4185951268"/>
              </p:ext>
            </p:extLst>
          </p:nvPr>
        </p:nvGraphicFramePr>
        <p:xfrm>
          <a:off x="6776804" y="1066696"/>
          <a:ext cx="4014995" cy="2218083"/>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9" name="Chart 8">
            <a:extLst>
              <a:ext uri="{FF2B5EF4-FFF2-40B4-BE49-F238E27FC236}">
                <a16:creationId xmlns:a16="http://schemas.microsoft.com/office/drawing/2014/main" id="{E65B84BF-F6F8-48BA-8B2F-3AC0E38F86BF}"/>
              </a:ext>
            </a:extLst>
          </p:cNvPr>
          <p:cNvGraphicFramePr/>
          <p:nvPr>
            <p:extLst>
              <p:ext uri="{D42A27DB-BD31-4B8C-83A1-F6EECF244321}">
                <p14:modId xmlns:p14="http://schemas.microsoft.com/office/powerpoint/2010/main" val="1471540465"/>
              </p:ext>
            </p:extLst>
          </p:nvPr>
        </p:nvGraphicFramePr>
        <p:xfrm>
          <a:off x="720793" y="3799232"/>
          <a:ext cx="4210050" cy="2429289"/>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1" name="Chart 10">
            <a:extLst>
              <a:ext uri="{FF2B5EF4-FFF2-40B4-BE49-F238E27FC236}">
                <a16:creationId xmlns:a16="http://schemas.microsoft.com/office/drawing/2014/main" id="{E3C63E18-0540-4546-9BA4-2CB983C7835B}"/>
              </a:ext>
            </a:extLst>
          </p:cNvPr>
          <p:cNvGraphicFramePr/>
          <p:nvPr>
            <p:extLst>
              <p:ext uri="{D42A27DB-BD31-4B8C-83A1-F6EECF244321}">
                <p14:modId xmlns:p14="http://schemas.microsoft.com/office/powerpoint/2010/main" val="388400932"/>
              </p:ext>
            </p:extLst>
          </p:nvPr>
        </p:nvGraphicFramePr>
        <p:xfrm>
          <a:off x="6776804" y="3919076"/>
          <a:ext cx="4429125" cy="2320788"/>
        </p:xfrm>
        <a:graphic>
          <a:graphicData uri="http://schemas.openxmlformats.org/drawingml/2006/chart">
            <c:chart xmlns:c="http://schemas.openxmlformats.org/drawingml/2006/chart" xmlns:r="http://schemas.openxmlformats.org/officeDocument/2006/relationships" r:id="rId5"/>
          </a:graphicData>
        </a:graphic>
      </p:graphicFrame>
      <p:sp>
        <p:nvSpPr>
          <p:cNvPr id="3" name="Slide Number Placeholder 2">
            <a:extLst>
              <a:ext uri="{FF2B5EF4-FFF2-40B4-BE49-F238E27FC236}">
                <a16:creationId xmlns:a16="http://schemas.microsoft.com/office/drawing/2014/main" id="{6EEAD41A-AFD3-44E8-AB45-B43AFB1CF1D6}"/>
              </a:ext>
            </a:extLst>
          </p:cNvPr>
          <p:cNvSpPr>
            <a:spLocks noGrp="1"/>
          </p:cNvSpPr>
          <p:nvPr>
            <p:ph type="sldNum" sz="quarter" idx="12"/>
          </p:nvPr>
        </p:nvSpPr>
        <p:spPr/>
        <p:txBody>
          <a:bodyPr/>
          <a:lstStyle/>
          <a:p>
            <a:fld id="{F4317859-8A35-444E-800E-4FE2972162A5}" type="slidenum">
              <a:rPr lang="en-US" smtClean="0"/>
              <a:t>13</a:t>
            </a:fld>
            <a:endParaRPr lang="en-US"/>
          </a:p>
        </p:txBody>
      </p:sp>
      <p:sp>
        <p:nvSpPr>
          <p:cNvPr id="8" name="Rectangle 7">
            <a:extLst>
              <a:ext uri="{FF2B5EF4-FFF2-40B4-BE49-F238E27FC236}">
                <a16:creationId xmlns:a16="http://schemas.microsoft.com/office/drawing/2014/main" id="{2A55048F-EE39-46DC-9CB0-D5BFB37CFA4B}"/>
              </a:ext>
            </a:extLst>
          </p:cNvPr>
          <p:cNvSpPr/>
          <p:nvPr/>
        </p:nvSpPr>
        <p:spPr>
          <a:xfrm>
            <a:off x="7583358" y="6351000"/>
            <a:ext cx="2654894" cy="261610"/>
          </a:xfrm>
          <a:prstGeom prst="rect">
            <a:avLst/>
          </a:prstGeom>
        </p:spPr>
        <p:txBody>
          <a:bodyPr wrap="none">
            <a:spAutoFit/>
          </a:bodyPr>
          <a:lstStyle/>
          <a:p>
            <a:r>
              <a:rPr lang="en-US" sz="1100" i="1" dirty="0">
                <a:latin typeface="Times New Roman" panose="02020603050405020304" pitchFamily="18" charset="0"/>
                <a:ea typeface="Calibri" panose="020F0502020204030204" pitchFamily="34" charset="0"/>
              </a:rPr>
              <a:t>Figure 19: Profile Graph with deformation </a:t>
            </a:r>
            <a:endParaRPr lang="en-US" sz="1100" dirty="0"/>
          </a:p>
        </p:txBody>
      </p:sp>
      <p:sp>
        <p:nvSpPr>
          <p:cNvPr id="10" name="Rectangle 9">
            <a:extLst>
              <a:ext uri="{FF2B5EF4-FFF2-40B4-BE49-F238E27FC236}">
                <a16:creationId xmlns:a16="http://schemas.microsoft.com/office/drawing/2014/main" id="{E736C8EC-DFF7-412F-A5B5-A4330F584C59}"/>
              </a:ext>
            </a:extLst>
          </p:cNvPr>
          <p:cNvSpPr/>
          <p:nvPr/>
        </p:nvSpPr>
        <p:spPr>
          <a:xfrm>
            <a:off x="7638662" y="3302042"/>
            <a:ext cx="2544286" cy="253916"/>
          </a:xfrm>
          <a:prstGeom prst="rect">
            <a:avLst/>
          </a:prstGeom>
        </p:spPr>
        <p:txBody>
          <a:bodyPr wrap="none">
            <a:spAutoFit/>
          </a:bodyPr>
          <a:lstStyle/>
          <a:p>
            <a:r>
              <a:rPr lang="en-US" sz="1050" i="1" dirty="0">
                <a:latin typeface="Times New Roman" panose="02020603050405020304" pitchFamily="18" charset="0"/>
                <a:ea typeface="Calibri" panose="020F0502020204030204" pitchFamily="34" charset="0"/>
              </a:rPr>
              <a:t>Figure 17: Profile Graph with deformation </a:t>
            </a:r>
            <a:endParaRPr lang="en-US" sz="1050" dirty="0"/>
          </a:p>
        </p:txBody>
      </p:sp>
      <p:sp>
        <p:nvSpPr>
          <p:cNvPr id="12" name="Rectangle 11">
            <a:extLst>
              <a:ext uri="{FF2B5EF4-FFF2-40B4-BE49-F238E27FC236}">
                <a16:creationId xmlns:a16="http://schemas.microsoft.com/office/drawing/2014/main" id="{80FD333A-40B7-4D61-B015-35DFE435596F}"/>
              </a:ext>
            </a:extLst>
          </p:cNvPr>
          <p:cNvSpPr/>
          <p:nvPr/>
        </p:nvSpPr>
        <p:spPr>
          <a:xfrm>
            <a:off x="1498370" y="6319516"/>
            <a:ext cx="2654894" cy="261610"/>
          </a:xfrm>
          <a:prstGeom prst="rect">
            <a:avLst/>
          </a:prstGeom>
        </p:spPr>
        <p:txBody>
          <a:bodyPr wrap="none">
            <a:spAutoFit/>
          </a:bodyPr>
          <a:lstStyle/>
          <a:p>
            <a:r>
              <a:rPr lang="en-US" sz="1100" i="1" dirty="0">
                <a:latin typeface="Times New Roman" panose="02020603050405020304" pitchFamily="18" charset="0"/>
                <a:ea typeface="Calibri" panose="020F0502020204030204" pitchFamily="34" charset="0"/>
              </a:rPr>
              <a:t>Figure 18: Profile Graph with deformation </a:t>
            </a:r>
            <a:endParaRPr lang="en-US" sz="1100" dirty="0"/>
          </a:p>
        </p:txBody>
      </p:sp>
      <p:sp>
        <p:nvSpPr>
          <p:cNvPr id="13" name="Rectangle 12">
            <a:extLst>
              <a:ext uri="{FF2B5EF4-FFF2-40B4-BE49-F238E27FC236}">
                <a16:creationId xmlns:a16="http://schemas.microsoft.com/office/drawing/2014/main" id="{66B1A319-24D0-4886-9BF5-667858D00C8C}"/>
              </a:ext>
            </a:extLst>
          </p:cNvPr>
          <p:cNvSpPr/>
          <p:nvPr/>
        </p:nvSpPr>
        <p:spPr>
          <a:xfrm>
            <a:off x="1498370" y="3153974"/>
            <a:ext cx="2654894" cy="261610"/>
          </a:xfrm>
          <a:prstGeom prst="rect">
            <a:avLst/>
          </a:prstGeom>
        </p:spPr>
        <p:txBody>
          <a:bodyPr wrap="none">
            <a:spAutoFit/>
          </a:bodyPr>
          <a:lstStyle/>
          <a:p>
            <a:r>
              <a:rPr lang="en-US" sz="1100" i="1" dirty="0">
                <a:latin typeface="Times New Roman" panose="02020603050405020304" pitchFamily="18" charset="0"/>
                <a:ea typeface="Calibri" panose="020F0502020204030204" pitchFamily="34" charset="0"/>
              </a:rPr>
              <a:t>Figure 16: Profile Graph with deformation </a:t>
            </a:r>
            <a:endParaRPr lang="en-US" sz="1100" dirty="0"/>
          </a:p>
        </p:txBody>
      </p:sp>
    </p:spTree>
    <p:extLst>
      <p:ext uri="{BB962C8B-B14F-4D97-AF65-F5344CB8AC3E}">
        <p14:creationId xmlns:p14="http://schemas.microsoft.com/office/powerpoint/2010/main" val="365986061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ECB63A-489F-456E-B1D8-65BA075F19A4}"/>
              </a:ext>
            </a:extLst>
          </p:cNvPr>
          <p:cNvSpPr>
            <a:spLocks noGrp="1"/>
          </p:cNvSpPr>
          <p:nvPr>
            <p:ph type="title"/>
          </p:nvPr>
        </p:nvSpPr>
        <p:spPr/>
        <p:txBody>
          <a:bodyPr>
            <a:normAutofit/>
          </a:bodyPr>
          <a:lstStyle/>
          <a:p>
            <a:pPr algn="ctr"/>
            <a:r>
              <a:rPr lang="en-US" sz="2800" b="1" dirty="0"/>
              <a:t>Comparison of the experimental and simulated profile evaluation</a:t>
            </a:r>
            <a:endParaRPr lang="en-US" sz="2800" dirty="0"/>
          </a:p>
        </p:txBody>
      </p:sp>
      <p:graphicFrame>
        <p:nvGraphicFramePr>
          <p:cNvPr id="5" name="Chart 4">
            <a:extLst>
              <a:ext uri="{FF2B5EF4-FFF2-40B4-BE49-F238E27FC236}">
                <a16:creationId xmlns:a16="http://schemas.microsoft.com/office/drawing/2014/main" id="{42A09098-DAEB-45AA-A0D5-BB3A07740847}"/>
              </a:ext>
            </a:extLst>
          </p:cNvPr>
          <p:cNvGraphicFramePr/>
          <p:nvPr>
            <p:extLst>
              <p:ext uri="{D42A27DB-BD31-4B8C-83A1-F6EECF244321}">
                <p14:modId xmlns:p14="http://schemas.microsoft.com/office/powerpoint/2010/main" val="3211356568"/>
              </p:ext>
            </p:extLst>
          </p:nvPr>
        </p:nvGraphicFramePr>
        <p:xfrm>
          <a:off x="2968487" y="2101506"/>
          <a:ext cx="5367130" cy="3398146"/>
        </p:xfrm>
        <a:graphic>
          <a:graphicData uri="http://schemas.openxmlformats.org/drawingml/2006/chart">
            <c:chart xmlns:c="http://schemas.openxmlformats.org/drawingml/2006/chart" xmlns:r="http://schemas.openxmlformats.org/officeDocument/2006/relationships" r:id="rId2"/>
          </a:graphicData>
        </a:graphic>
      </p:graphicFrame>
      <p:sp>
        <p:nvSpPr>
          <p:cNvPr id="3" name="Slide Number Placeholder 2">
            <a:extLst>
              <a:ext uri="{FF2B5EF4-FFF2-40B4-BE49-F238E27FC236}">
                <a16:creationId xmlns:a16="http://schemas.microsoft.com/office/drawing/2014/main" id="{7EC96F2C-3898-448A-8F60-40E8CB654016}"/>
              </a:ext>
            </a:extLst>
          </p:cNvPr>
          <p:cNvSpPr>
            <a:spLocks noGrp="1"/>
          </p:cNvSpPr>
          <p:nvPr>
            <p:ph type="sldNum" sz="quarter" idx="12"/>
          </p:nvPr>
        </p:nvSpPr>
        <p:spPr/>
        <p:txBody>
          <a:bodyPr/>
          <a:lstStyle/>
          <a:p>
            <a:fld id="{F4317859-8A35-444E-800E-4FE2972162A5}" type="slidenum">
              <a:rPr lang="en-US" smtClean="0"/>
              <a:t>14</a:t>
            </a:fld>
            <a:endParaRPr lang="en-US"/>
          </a:p>
        </p:txBody>
      </p:sp>
      <p:sp>
        <p:nvSpPr>
          <p:cNvPr id="6" name="Rectangle 5">
            <a:extLst>
              <a:ext uri="{FF2B5EF4-FFF2-40B4-BE49-F238E27FC236}">
                <a16:creationId xmlns:a16="http://schemas.microsoft.com/office/drawing/2014/main" id="{58873805-0502-4258-9B2E-193B4E10F72B}"/>
              </a:ext>
            </a:extLst>
          </p:cNvPr>
          <p:cNvSpPr/>
          <p:nvPr/>
        </p:nvSpPr>
        <p:spPr>
          <a:xfrm>
            <a:off x="4466857" y="5561218"/>
            <a:ext cx="2901352" cy="261610"/>
          </a:xfrm>
          <a:prstGeom prst="rect">
            <a:avLst/>
          </a:prstGeom>
        </p:spPr>
        <p:txBody>
          <a:bodyPr wrap="square">
            <a:spAutoFit/>
          </a:bodyPr>
          <a:lstStyle/>
          <a:p>
            <a:r>
              <a:rPr lang="en-US" sz="1100" i="1" dirty="0">
                <a:latin typeface="Times New Roman" panose="02020603050405020304" pitchFamily="18" charset="0"/>
                <a:ea typeface="Calibri" panose="020F0502020204030204" pitchFamily="34" charset="0"/>
              </a:rPr>
              <a:t>Figure 20: Profile Graph with deformation </a:t>
            </a:r>
            <a:endParaRPr lang="en-US" sz="1100" dirty="0"/>
          </a:p>
        </p:txBody>
      </p:sp>
    </p:spTree>
    <p:extLst>
      <p:ext uri="{BB962C8B-B14F-4D97-AF65-F5344CB8AC3E}">
        <p14:creationId xmlns:p14="http://schemas.microsoft.com/office/powerpoint/2010/main" val="34889072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5CC8FE-2D13-416F-8771-9373DEC460D5}"/>
              </a:ext>
            </a:extLst>
          </p:cNvPr>
          <p:cNvSpPr>
            <a:spLocks noGrp="1"/>
          </p:cNvSpPr>
          <p:nvPr>
            <p:ph type="title"/>
          </p:nvPr>
        </p:nvSpPr>
        <p:spPr/>
        <p:txBody>
          <a:bodyPr/>
          <a:lstStyle/>
          <a:p>
            <a:pPr algn="ctr"/>
            <a:r>
              <a:rPr lang="en-US" dirty="0">
                <a:cs typeface="Calibri Light"/>
              </a:rPr>
              <a:t>Conclusion</a:t>
            </a:r>
          </a:p>
        </p:txBody>
      </p:sp>
      <p:sp>
        <p:nvSpPr>
          <p:cNvPr id="3" name="Content Placeholder 2">
            <a:extLst>
              <a:ext uri="{FF2B5EF4-FFF2-40B4-BE49-F238E27FC236}">
                <a16:creationId xmlns:a16="http://schemas.microsoft.com/office/drawing/2014/main" id="{BF13D7ED-D481-4A9A-9593-AEB958FC7C6A}"/>
              </a:ext>
            </a:extLst>
          </p:cNvPr>
          <p:cNvSpPr>
            <a:spLocks noGrp="1"/>
          </p:cNvSpPr>
          <p:nvPr>
            <p:ph idx="1"/>
          </p:nvPr>
        </p:nvSpPr>
        <p:spPr/>
        <p:txBody>
          <a:bodyPr vert="horz" lIns="91440" tIns="45720" rIns="91440" bIns="45720" rtlCol="0" anchor="t">
            <a:normAutofit/>
          </a:bodyPr>
          <a:lstStyle/>
          <a:p>
            <a:endParaRPr lang="en-US" sz="2000" dirty="0">
              <a:cs typeface="Calibri"/>
            </a:endParaRPr>
          </a:p>
          <a:p>
            <a:r>
              <a:rPr lang="en-US" sz="2000" dirty="0">
                <a:cs typeface="Calibri"/>
              </a:rPr>
              <a:t>As we can see conventional models were giving a close lateral displacement at contact surface but the character of displacement changes when there is no plastic deformation zone.</a:t>
            </a:r>
          </a:p>
          <a:p>
            <a:endParaRPr lang="en-US" sz="2000" dirty="0">
              <a:cs typeface="Calibri"/>
            </a:endParaRPr>
          </a:p>
          <a:p>
            <a:r>
              <a:rPr lang="en-US" sz="2000" dirty="0">
                <a:cs typeface="Calibri"/>
              </a:rPr>
              <a:t>After comparison all the conventional and new model with experimental data, results shows implemented VUMAT is providing good predictability of shape and size of specimen and stick to the physics of the process.</a:t>
            </a:r>
          </a:p>
          <a:p>
            <a:endParaRPr lang="en-US" sz="2000" dirty="0">
              <a:cs typeface="Calibri"/>
            </a:endParaRPr>
          </a:p>
          <a:p>
            <a:r>
              <a:rPr lang="en-US" sz="2000" dirty="0">
                <a:cs typeface="Calibri"/>
              </a:rPr>
              <a:t>More modification and generalization in applied VUMAT is possible by taking into account more Maxwell elements. So, as to get exact physics of problem.</a:t>
            </a:r>
          </a:p>
          <a:p>
            <a:endParaRPr lang="en-US" sz="2000" dirty="0">
              <a:cs typeface="Calibri"/>
            </a:endParaRPr>
          </a:p>
          <a:p>
            <a:pPr marL="0" indent="0">
              <a:buNone/>
            </a:pPr>
            <a:endParaRPr lang="en-US" sz="2000" dirty="0">
              <a:cs typeface="Calibri"/>
            </a:endParaRPr>
          </a:p>
          <a:p>
            <a:endParaRPr lang="en-US" dirty="0">
              <a:cs typeface="Calibri"/>
            </a:endParaRPr>
          </a:p>
          <a:p>
            <a:endParaRPr lang="en-US" dirty="0">
              <a:cs typeface="Calibri"/>
            </a:endParaRPr>
          </a:p>
          <a:p>
            <a:endParaRPr lang="en-US" dirty="0">
              <a:cs typeface="Calibri"/>
            </a:endParaRPr>
          </a:p>
          <a:p>
            <a:endParaRPr lang="en-US" dirty="0">
              <a:cs typeface="Calibri"/>
            </a:endParaRPr>
          </a:p>
        </p:txBody>
      </p:sp>
      <p:sp>
        <p:nvSpPr>
          <p:cNvPr id="4" name="Slide Number Placeholder 3">
            <a:extLst>
              <a:ext uri="{FF2B5EF4-FFF2-40B4-BE49-F238E27FC236}">
                <a16:creationId xmlns:a16="http://schemas.microsoft.com/office/drawing/2014/main" id="{8393DA9E-3C55-41A9-8468-8BD83A84664E}"/>
              </a:ext>
            </a:extLst>
          </p:cNvPr>
          <p:cNvSpPr>
            <a:spLocks noGrp="1"/>
          </p:cNvSpPr>
          <p:nvPr>
            <p:ph type="sldNum" sz="quarter" idx="12"/>
          </p:nvPr>
        </p:nvSpPr>
        <p:spPr/>
        <p:txBody>
          <a:bodyPr/>
          <a:lstStyle/>
          <a:p>
            <a:fld id="{F4317859-8A35-444E-800E-4FE2972162A5}" type="slidenum">
              <a:rPr lang="en-US" smtClean="0"/>
              <a:t>15</a:t>
            </a:fld>
            <a:endParaRPr lang="en-US"/>
          </a:p>
        </p:txBody>
      </p:sp>
    </p:spTree>
    <p:extLst>
      <p:ext uri="{BB962C8B-B14F-4D97-AF65-F5344CB8AC3E}">
        <p14:creationId xmlns:p14="http://schemas.microsoft.com/office/powerpoint/2010/main" val="63856247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15A3F2-61F1-49D6-B5C7-A33D508C7911}"/>
              </a:ext>
            </a:extLst>
          </p:cNvPr>
          <p:cNvSpPr>
            <a:spLocks noGrp="1"/>
          </p:cNvSpPr>
          <p:nvPr>
            <p:ph type="title"/>
          </p:nvPr>
        </p:nvSpPr>
        <p:spPr>
          <a:xfrm>
            <a:off x="1136428" y="627564"/>
            <a:ext cx="7474172" cy="1325563"/>
          </a:xfrm>
        </p:spPr>
        <p:txBody>
          <a:bodyPr>
            <a:normAutofit/>
          </a:bodyPr>
          <a:lstStyle/>
          <a:p>
            <a:r>
              <a:rPr lang="en-US" dirty="0"/>
              <a:t>Thank You</a:t>
            </a:r>
          </a:p>
        </p:txBody>
      </p:sp>
      <p:sp>
        <p:nvSpPr>
          <p:cNvPr id="3" name="Content Placeholder 2">
            <a:extLst>
              <a:ext uri="{FF2B5EF4-FFF2-40B4-BE49-F238E27FC236}">
                <a16:creationId xmlns:a16="http://schemas.microsoft.com/office/drawing/2014/main" id="{5EAD314B-8C83-4505-8A81-1EAF7166C919}"/>
              </a:ext>
            </a:extLst>
          </p:cNvPr>
          <p:cNvSpPr>
            <a:spLocks noGrp="1"/>
          </p:cNvSpPr>
          <p:nvPr>
            <p:ph idx="1"/>
          </p:nvPr>
        </p:nvSpPr>
        <p:spPr>
          <a:xfrm>
            <a:off x="1136429" y="2278173"/>
            <a:ext cx="6467867" cy="3450613"/>
          </a:xfrm>
        </p:spPr>
        <p:txBody>
          <a:bodyPr anchor="ctr">
            <a:normAutofit/>
          </a:bodyPr>
          <a:lstStyle/>
          <a:p>
            <a:pPr lvl="0"/>
            <a:endParaRPr lang="en-US" sz="2400"/>
          </a:p>
          <a:p>
            <a:endParaRPr lang="en-US" sz="2400"/>
          </a:p>
        </p:txBody>
      </p:sp>
      <p:sp>
        <p:nvSpPr>
          <p:cNvPr id="25" name="Rectangle 24">
            <a:extLst>
              <a:ext uri="{FF2B5EF4-FFF2-40B4-BE49-F238E27FC236}">
                <a16:creationId xmlns:a16="http://schemas.microsoft.com/office/drawing/2014/main" id="{59A309A7-1751-4ABE-A3C1-EEC40366AD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88880" y="0"/>
            <a:ext cx="210312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Oval 26">
            <a:extLst>
              <a:ext uri="{FF2B5EF4-FFF2-40B4-BE49-F238E27FC236}">
                <a16:creationId xmlns:a16="http://schemas.microsoft.com/office/drawing/2014/main" id="{967D8EB6-EAE1-4F9C-B398-83321E2872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15400" y="2358913"/>
            <a:ext cx="2140172" cy="2140172"/>
          </a:xfrm>
          <a:prstGeom prst="ellipse">
            <a:avLst/>
          </a:prstGeom>
          <a:solidFill>
            <a:srgbClr val="FFFFFF"/>
          </a:solidFill>
          <a:ln w="222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2" name="Graphic 21" descr="Handshake">
            <a:extLst>
              <a:ext uri="{FF2B5EF4-FFF2-40B4-BE49-F238E27FC236}">
                <a16:creationId xmlns:a16="http://schemas.microsoft.com/office/drawing/2014/main" id="{EB49AB79-56DF-40CF-AC03-5929898B7958}"/>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413987" y="2857501"/>
            <a:ext cx="1142998" cy="1142998"/>
          </a:xfrm>
          <a:prstGeom prst="rect">
            <a:avLst/>
          </a:prstGeom>
        </p:spPr>
      </p:pic>
      <p:sp>
        <p:nvSpPr>
          <p:cNvPr id="4" name="Slide Number Placeholder 3">
            <a:extLst>
              <a:ext uri="{FF2B5EF4-FFF2-40B4-BE49-F238E27FC236}">
                <a16:creationId xmlns:a16="http://schemas.microsoft.com/office/drawing/2014/main" id="{1F3D6913-C66A-408C-ABD7-7403F1E46C58}"/>
              </a:ext>
            </a:extLst>
          </p:cNvPr>
          <p:cNvSpPr>
            <a:spLocks noGrp="1"/>
          </p:cNvSpPr>
          <p:nvPr>
            <p:ph type="sldNum" sz="quarter" idx="12"/>
          </p:nvPr>
        </p:nvSpPr>
        <p:spPr/>
        <p:txBody>
          <a:bodyPr/>
          <a:lstStyle/>
          <a:p>
            <a:fld id="{F4317859-8A35-444E-800E-4FE2972162A5}" type="slidenum">
              <a:rPr lang="en-US" smtClean="0"/>
              <a:t>16</a:t>
            </a:fld>
            <a:endParaRPr lang="en-US"/>
          </a:p>
        </p:txBody>
      </p:sp>
    </p:spTree>
    <p:extLst>
      <p:ext uri="{BB962C8B-B14F-4D97-AF65-F5344CB8AC3E}">
        <p14:creationId xmlns:p14="http://schemas.microsoft.com/office/powerpoint/2010/main" val="7160626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7EBAAE-726B-4D91-9017-158ACF8C2CC6}"/>
              </a:ext>
            </a:extLst>
          </p:cNvPr>
          <p:cNvSpPr>
            <a:spLocks noGrp="1"/>
          </p:cNvSpPr>
          <p:nvPr>
            <p:ph type="title"/>
          </p:nvPr>
        </p:nvSpPr>
        <p:spPr/>
        <p:txBody>
          <a:bodyPr/>
          <a:lstStyle/>
          <a:p>
            <a:pPr algn="ctr"/>
            <a:r>
              <a:rPr lang="en-US" dirty="0"/>
              <a:t>Research Motivation</a:t>
            </a:r>
          </a:p>
        </p:txBody>
      </p:sp>
      <p:sp>
        <p:nvSpPr>
          <p:cNvPr id="3" name="Content Placeholder 2">
            <a:extLst>
              <a:ext uri="{FF2B5EF4-FFF2-40B4-BE49-F238E27FC236}">
                <a16:creationId xmlns:a16="http://schemas.microsoft.com/office/drawing/2014/main" id="{EE750C29-C64C-4680-B8E6-6BF8F137EB5D}"/>
              </a:ext>
            </a:extLst>
          </p:cNvPr>
          <p:cNvSpPr>
            <a:spLocks noGrp="1"/>
          </p:cNvSpPr>
          <p:nvPr>
            <p:ph idx="1"/>
          </p:nvPr>
        </p:nvSpPr>
        <p:spPr>
          <a:xfrm>
            <a:off x="838200" y="1690688"/>
            <a:ext cx="10515600" cy="4351338"/>
          </a:xfrm>
        </p:spPr>
        <p:txBody>
          <a:bodyPr>
            <a:normAutofit/>
          </a:bodyPr>
          <a:lstStyle/>
          <a:p>
            <a:r>
              <a:rPr lang="en-IN" sz="2400" dirty="0"/>
              <a:t>To investigate the dynamic deformation of materials.</a:t>
            </a:r>
          </a:p>
          <a:p>
            <a:endParaRPr lang="en-IN" sz="2400" dirty="0"/>
          </a:p>
          <a:p>
            <a:r>
              <a:rPr lang="en-IN" sz="2400" dirty="0"/>
              <a:t>To understand the mechanisms leading to plastic deformation of materials undergoing high-rate loading as this will open new prospects for development of new materials with desired resistance to dynamic loading. </a:t>
            </a:r>
          </a:p>
          <a:p>
            <a:pPr marL="0" indent="0">
              <a:buNone/>
            </a:pPr>
            <a:endParaRPr lang="en-IN" sz="2400" dirty="0"/>
          </a:p>
          <a:p>
            <a:r>
              <a:rPr lang="en-IN" sz="2400" dirty="0"/>
              <a:t>To get the best conventional model that can predict the material behaviour during deformation and its profile evolution.</a:t>
            </a:r>
          </a:p>
          <a:p>
            <a:endParaRPr lang="en-IN" sz="2400" dirty="0"/>
          </a:p>
          <a:p>
            <a:pPr marL="0" indent="0">
              <a:buNone/>
            </a:pPr>
            <a:endParaRPr lang="en-IN" sz="2400" dirty="0"/>
          </a:p>
        </p:txBody>
      </p:sp>
      <p:sp>
        <p:nvSpPr>
          <p:cNvPr id="4" name="Slide Number Placeholder 3">
            <a:extLst>
              <a:ext uri="{FF2B5EF4-FFF2-40B4-BE49-F238E27FC236}">
                <a16:creationId xmlns:a16="http://schemas.microsoft.com/office/drawing/2014/main" id="{617ACB6E-D33A-44D6-8ABB-4E5985FA9522}"/>
              </a:ext>
            </a:extLst>
          </p:cNvPr>
          <p:cNvSpPr>
            <a:spLocks noGrp="1"/>
          </p:cNvSpPr>
          <p:nvPr>
            <p:ph type="sldNum" sz="quarter" idx="12"/>
          </p:nvPr>
        </p:nvSpPr>
        <p:spPr/>
        <p:txBody>
          <a:bodyPr/>
          <a:lstStyle/>
          <a:p>
            <a:fld id="{F4317859-8A35-444E-800E-4FE2972162A5}" type="slidenum">
              <a:rPr lang="en-US" smtClean="0"/>
              <a:t>2</a:t>
            </a:fld>
            <a:endParaRPr lang="en-US"/>
          </a:p>
        </p:txBody>
      </p:sp>
    </p:spTree>
    <p:extLst>
      <p:ext uri="{BB962C8B-B14F-4D97-AF65-F5344CB8AC3E}">
        <p14:creationId xmlns:p14="http://schemas.microsoft.com/office/powerpoint/2010/main" val="26974258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06DE41-E030-47ED-9BDC-0BC12E0AE460}"/>
              </a:ext>
            </a:extLst>
          </p:cNvPr>
          <p:cNvSpPr>
            <a:spLocks noGrp="1"/>
          </p:cNvSpPr>
          <p:nvPr>
            <p:ph type="title"/>
          </p:nvPr>
        </p:nvSpPr>
        <p:spPr/>
        <p:txBody>
          <a:bodyPr/>
          <a:lstStyle/>
          <a:p>
            <a:pPr algn="ctr"/>
            <a:r>
              <a:rPr lang="en-US" dirty="0"/>
              <a:t>Problem Statement </a:t>
            </a:r>
          </a:p>
        </p:txBody>
      </p:sp>
      <p:sp>
        <p:nvSpPr>
          <p:cNvPr id="3" name="Content Placeholder 2">
            <a:extLst>
              <a:ext uri="{FF2B5EF4-FFF2-40B4-BE49-F238E27FC236}">
                <a16:creationId xmlns:a16="http://schemas.microsoft.com/office/drawing/2014/main" id="{89926D40-AA0A-4989-9D4C-50C6831C18E2}"/>
              </a:ext>
            </a:extLst>
          </p:cNvPr>
          <p:cNvSpPr>
            <a:spLocks noGrp="1"/>
          </p:cNvSpPr>
          <p:nvPr>
            <p:ph idx="1"/>
          </p:nvPr>
        </p:nvSpPr>
        <p:spPr>
          <a:xfrm>
            <a:off x="838200" y="1825625"/>
            <a:ext cx="10515600" cy="4351338"/>
          </a:xfrm>
        </p:spPr>
        <p:txBody>
          <a:bodyPr>
            <a:normAutofit/>
          </a:bodyPr>
          <a:lstStyle/>
          <a:p>
            <a:r>
              <a:rPr lang="en-IN" sz="2000" dirty="0"/>
              <a:t>During the simulation of dynamic deformation through conventional models, the results are not up to mark and they did not predict the physics of the process, once compare with experimental data.</a:t>
            </a:r>
          </a:p>
          <a:p>
            <a:pPr marL="0" indent="0">
              <a:buNone/>
            </a:pPr>
            <a:endParaRPr lang="en-IN" sz="2000" dirty="0"/>
          </a:p>
          <a:p>
            <a:r>
              <a:rPr lang="en-IN" sz="2000" dirty="0"/>
              <a:t>In this work, simulations of previous models has been performed using commercial FEM software like (Abaqus, Ansys) and then compared with laboratory performed experimental data. </a:t>
            </a:r>
          </a:p>
          <a:p>
            <a:pPr marL="0" indent="0">
              <a:buNone/>
            </a:pPr>
            <a:endParaRPr lang="en-IN" sz="2000" dirty="0"/>
          </a:p>
          <a:p>
            <a:r>
              <a:rPr lang="en-IN" sz="2000" dirty="0"/>
              <a:t>After accounting the drawbacks and there significant error, the new model is implemented to Abaqus software via the user material subroutine (VUMAT) with all the necessary parameters and the physics behind. So, as to get the best solution.</a:t>
            </a:r>
          </a:p>
          <a:p>
            <a:endParaRPr lang="en-US" dirty="0"/>
          </a:p>
        </p:txBody>
      </p:sp>
      <p:sp>
        <p:nvSpPr>
          <p:cNvPr id="4" name="Slide Number Placeholder 3">
            <a:extLst>
              <a:ext uri="{FF2B5EF4-FFF2-40B4-BE49-F238E27FC236}">
                <a16:creationId xmlns:a16="http://schemas.microsoft.com/office/drawing/2014/main" id="{F382C87F-0AC8-4FB6-824F-9843FC7743A2}"/>
              </a:ext>
            </a:extLst>
          </p:cNvPr>
          <p:cNvSpPr>
            <a:spLocks noGrp="1"/>
          </p:cNvSpPr>
          <p:nvPr>
            <p:ph type="sldNum" sz="quarter" idx="12"/>
          </p:nvPr>
        </p:nvSpPr>
        <p:spPr/>
        <p:txBody>
          <a:bodyPr/>
          <a:lstStyle/>
          <a:p>
            <a:fld id="{F4317859-8A35-444E-800E-4FE2972162A5}" type="slidenum">
              <a:rPr lang="en-US" smtClean="0"/>
              <a:t>3</a:t>
            </a:fld>
            <a:endParaRPr lang="en-US"/>
          </a:p>
        </p:txBody>
      </p:sp>
    </p:spTree>
    <p:extLst>
      <p:ext uri="{BB962C8B-B14F-4D97-AF65-F5344CB8AC3E}">
        <p14:creationId xmlns:p14="http://schemas.microsoft.com/office/powerpoint/2010/main" val="1295605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7" name="Rectangle 76">
            <a:extLst>
              <a:ext uri="{FF2B5EF4-FFF2-40B4-BE49-F238E27FC236}">
                <a16:creationId xmlns:a16="http://schemas.microsoft.com/office/drawing/2014/main" id="{18FD74D4-C0F3-4E5B-9628-885593F0B5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3BECC7B-610E-404D-9E86-5BFC5C4BCDEC}"/>
              </a:ext>
            </a:extLst>
          </p:cNvPr>
          <p:cNvSpPr>
            <a:spLocks noGrp="1"/>
          </p:cNvSpPr>
          <p:nvPr>
            <p:ph type="title"/>
          </p:nvPr>
        </p:nvSpPr>
        <p:spPr>
          <a:xfrm>
            <a:off x="1197864" y="891539"/>
            <a:ext cx="4898135" cy="1346693"/>
          </a:xfrm>
        </p:spPr>
        <p:txBody>
          <a:bodyPr>
            <a:normAutofit/>
          </a:bodyPr>
          <a:lstStyle/>
          <a:p>
            <a:r>
              <a:rPr lang="en-US" sz="4000"/>
              <a:t>Introduction</a:t>
            </a:r>
          </a:p>
        </p:txBody>
      </p:sp>
      <p:sp>
        <p:nvSpPr>
          <p:cNvPr id="79" name="Rectangle 78">
            <a:extLst>
              <a:ext uri="{FF2B5EF4-FFF2-40B4-BE49-F238E27FC236}">
                <a16:creationId xmlns:a16="http://schemas.microsoft.com/office/drawing/2014/main" id="{E64FA8EC-281F-4A47-AF2E-9F85F2AABC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891540"/>
            <a:ext cx="722376" cy="5071110"/>
          </a:xfrm>
          <a:prstGeom prst="rect">
            <a:avLst/>
          </a:prstGeom>
          <a:solidFill>
            <a:srgbClr val="4C52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8B63B865-CF15-4D39-85A5-C9FFC9CA59C3}"/>
              </a:ext>
            </a:extLst>
          </p:cNvPr>
          <p:cNvSpPr>
            <a:spLocks noGrp="1"/>
          </p:cNvSpPr>
          <p:nvPr>
            <p:ph idx="1"/>
          </p:nvPr>
        </p:nvSpPr>
        <p:spPr>
          <a:xfrm>
            <a:off x="1197864" y="2399100"/>
            <a:ext cx="4878978" cy="3645084"/>
          </a:xfrm>
        </p:spPr>
        <p:txBody>
          <a:bodyPr>
            <a:normAutofit/>
          </a:bodyPr>
          <a:lstStyle/>
          <a:p>
            <a:r>
              <a:rPr lang="en-IN" sz="1700" dirty="0"/>
              <a:t>The response of a material to high-strain-rate loading is important as it posses the innumerable applications for materials in dynamic and real world environments, </a:t>
            </a:r>
            <a:r>
              <a:rPr lang="en-IN" sz="1700" b="1" dirty="0"/>
              <a:t>such as high-rate forming, ballistics, and impact on vehicle structures</a:t>
            </a:r>
            <a:r>
              <a:rPr lang="en-IN" sz="1700" dirty="0"/>
              <a:t>.</a:t>
            </a:r>
          </a:p>
          <a:p>
            <a:endParaRPr lang="en-IN" sz="1700" dirty="0"/>
          </a:p>
          <a:p>
            <a:r>
              <a:rPr lang="en-IN" sz="1700" dirty="0"/>
              <a:t>The rod-on-rigid-anvil impact experiment performed by </a:t>
            </a:r>
            <a:r>
              <a:rPr lang="en-IN" sz="1700" b="1" dirty="0"/>
              <a:t>Taylor</a:t>
            </a:r>
            <a:r>
              <a:rPr lang="en-IN" sz="1700" dirty="0"/>
              <a:t> in 1948 remains a popular method of investigating the mechanical response of a material to dynamic loading. Taylor's test is a method to </a:t>
            </a:r>
            <a:r>
              <a:rPr lang="en-IN" sz="1700" b="1" dirty="0"/>
              <a:t>evaluate dynamic characteristics of a material deformation</a:t>
            </a:r>
            <a:r>
              <a:rPr lang="en-IN" sz="1700" dirty="0"/>
              <a:t>. </a:t>
            </a:r>
          </a:p>
          <a:p>
            <a:endParaRPr lang="en-IN" sz="1700" dirty="0"/>
          </a:p>
          <a:p>
            <a:endParaRPr lang="en-US" sz="1700" dirty="0"/>
          </a:p>
        </p:txBody>
      </p:sp>
      <p:pic>
        <p:nvPicPr>
          <p:cNvPr id="4098" name="Picture 2" descr="Image result for car crash explicit dynamics">
            <a:extLst>
              <a:ext uri="{FF2B5EF4-FFF2-40B4-BE49-F238E27FC236}">
                <a16:creationId xmlns:a16="http://schemas.microsoft.com/office/drawing/2014/main" id="{2BCC8837-798F-4EE9-9880-936FB68D6667}"/>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20366" r="2323" b="-1"/>
          <a:stretch/>
        </p:blipFill>
        <p:spPr bwMode="auto">
          <a:xfrm>
            <a:off x="7307625" y="1759453"/>
            <a:ext cx="4257434" cy="2746286"/>
          </a:xfrm>
          <a:prstGeom prst="rect">
            <a:avLst/>
          </a:prstGeom>
          <a:noFill/>
          <a:effectLst>
            <a:outerShdw blurRad="406400" dist="317500" dir="5400000" sx="89000" sy="89000" rotWithShape="0">
              <a:prstClr val="black">
                <a:alpha val="15000"/>
              </a:prstClr>
            </a:outerShdw>
          </a:effectLst>
          <a:extLst>
            <a:ext uri="{909E8E84-426E-40DD-AFC4-6F175D3DCCD1}">
              <a14:hiddenFill xmlns:a14="http://schemas.microsoft.com/office/drawing/2010/main">
                <a:solidFill>
                  <a:srgbClr val="FFFFFF"/>
                </a:solidFill>
              </a14:hiddenFill>
            </a:ext>
          </a:extLst>
        </p:spPr>
      </p:pic>
      <p:sp>
        <p:nvSpPr>
          <p:cNvPr id="4" name="Slide Number Placeholder 3">
            <a:extLst>
              <a:ext uri="{FF2B5EF4-FFF2-40B4-BE49-F238E27FC236}">
                <a16:creationId xmlns:a16="http://schemas.microsoft.com/office/drawing/2014/main" id="{ACFD93D5-36D6-4600-9201-CC2CE3EFA3DB}"/>
              </a:ext>
            </a:extLst>
          </p:cNvPr>
          <p:cNvSpPr>
            <a:spLocks noGrp="1"/>
          </p:cNvSpPr>
          <p:nvPr>
            <p:ph type="sldNum" sz="quarter" idx="12"/>
          </p:nvPr>
        </p:nvSpPr>
        <p:spPr/>
        <p:txBody>
          <a:bodyPr/>
          <a:lstStyle/>
          <a:p>
            <a:fld id="{F4317859-8A35-444E-800E-4FE2972162A5}" type="slidenum">
              <a:rPr lang="en-US" smtClean="0"/>
              <a:t>4</a:t>
            </a:fld>
            <a:endParaRPr lang="en-US"/>
          </a:p>
        </p:txBody>
      </p:sp>
      <p:sp>
        <p:nvSpPr>
          <p:cNvPr id="5" name="Rectangle 4">
            <a:extLst>
              <a:ext uri="{FF2B5EF4-FFF2-40B4-BE49-F238E27FC236}">
                <a16:creationId xmlns:a16="http://schemas.microsoft.com/office/drawing/2014/main" id="{F5E3E465-75A6-4AAB-B36C-49FC79AC021B}"/>
              </a:ext>
            </a:extLst>
          </p:cNvPr>
          <p:cNvSpPr/>
          <p:nvPr/>
        </p:nvSpPr>
        <p:spPr>
          <a:xfrm>
            <a:off x="8379161" y="4702073"/>
            <a:ext cx="2204001" cy="369332"/>
          </a:xfrm>
          <a:prstGeom prst="rect">
            <a:avLst/>
          </a:prstGeom>
        </p:spPr>
        <p:txBody>
          <a:bodyPr wrap="none">
            <a:spAutoFit/>
          </a:bodyPr>
          <a:lstStyle/>
          <a:p>
            <a:r>
              <a:rPr lang="en-IN" dirty="0"/>
              <a:t>Figure (1) Impact Test</a:t>
            </a:r>
            <a:endParaRPr lang="en-US" dirty="0"/>
          </a:p>
        </p:txBody>
      </p:sp>
    </p:spTree>
    <p:extLst>
      <p:ext uri="{BB962C8B-B14F-4D97-AF65-F5344CB8AC3E}">
        <p14:creationId xmlns:p14="http://schemas.microsoft.com/office/powerpoint/2010/main" val="37710969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90ACCD-56FF-43A5-AA98-666E2FCADEB9}"/>
              </a:ext>
            </a:extLst>
          </p:cNvPr>
          <p:cNvSpPr>
            <a:spLocks noGrp="1"/>
          </p:cNvSpPr>
          <p:nvPr>
            <p:ph type="title"/>
          </p:nvPr>
        </p:nvSpPr>
        <p:spPr>
          <a:xfrm>
            <a:off x="599050" y="125975"/>
            <a:ext cx="10515600" cy="1325563"/>
          </a:xfrm>
        </p:spPr>
        <p:txBody>
          <a:bodyPr>
            <a:normAutofit/>
          </a:bodyPr>
          <a:lstStyle/>
          <a:p>
            <a:pPr algn="ctr"/>
            <a:r>
              <a:rPr lang="en-US" sz="4000" dirty="0"/>
              <a:t>Experimental Taylor Impact Test</a:t>
            </a:r>
          </a:p>
        </p:txBody>
      </p:sp>
      <p:pic>
        <p:nvPicPr>
          <p:cNvPr id="4" name="Content Placeholder 3">
            <a:extLst>
              <a:ext uri="{FF2B5EF4-FFF2-40B4-BE49-F238E27FC236}">
                <a16:creationId xmlns:a16="http://schemas.microsoft.com/office/drawing/2014/main" id="{65AB2DFA-A232-4672-9CD8-CCD76BC43AEE}"/>
              </a:ext>
            </a:extLst>
          </p:cNvPr>
          <p:cNvPicPr>
            <a:picLocks noGrp="1" noChangeAspect="1"/>
          </p:cNvPicPr>
          <p:nvPr>
            <p:ph idx="1"/>
          </p:nvPr>
        </p:nvPicPr>
        <p:blipFill>
          <a:blip r:embed="rId2"/>
          <a:stretch>
            <a:fillRect/>
          </a:stretch>
        </p:blipFill>
        <p:spPr>
          <a:xfrm>
            <a:off x="6835144" y="1406227"/>
            <a:ext cx="3892215" cy="2415956"/>
          </a:xfrm>
          <a:prstGeom prst="rect">
            <a:avLst/>
          </a:prstGeom>
        </p:spPr>
      </p:pic>
      <p:pic>
        <p:nvPicPr>
          <p:cNvPr id="5" name="Picture 4">
            <a:extLst>
              <a:ext uri="{FF2B5EF4-FFF2-40B4-BE49-F238E27FC236}">
                <a16:creationId xmlns:a16="http://schemas.microsoft.com/office/drawing/2014/main" id="{40C65E06-5BF0-4894-91C9-673B50408FF3}"/>
              </a:ext>
            </a:extLst>
          </p:cNvPr>
          <p:cNvPicPr>
            <a:picLocks noChangeAspect="1"/>
          </p:cNvPicPr>
          <p:nvPr/>
        </p:nvPicPr>
        <p:blipFill>
          <a:blip r:embed="rId3"/>
          <a:stretch>
            <a:fillRect/>
          </a:stretch>
        </p:blipFill>
        <p:spPr>
          <a:xfrm>
            <a:off x="794854" y="1406226"/>
            <a:ext cx="5844486" cy="2415957"/>
          </a:xfrm>
          <a:prstGeom prst="rect">
            <a:avLst/>
          </a:prstGeom>
        </p:spPr>
      </p:pic>
      <mc:AlternateContent xmlns:mc="http://schemas.openxmlformats.org/markup-compatibility/2006" xmlns:a14="http://schemas.microsoft.com/office/drawing/2010/main">
        <mc:Choice Requires="a14">
          <p:graphicFrame>
            <p:nvGraphicFramePr>
              <p:cNvPr id="10" name="Table 9">
                <a:extLst>
                  <a:ext uri="{FF2B5EF4-FFF2-40B4-BE49-F238E27FC236}">
                    <a16:creationId xmlns:a16="http://schemas.microsoft.com/office/drawing/2014/main" id="{405DC315-3558-40AD-8359-83BF8A9C13A1}"/>
                  </a:ext>
                </a:extLst>
              </p:cNvPr>
              <p:cNvGraphicFramePr>
                <a:graphicFrameLocks noGrp="1"/>
              </p:cNvGraphicFramePr>
              <p:nvPr>
                <p:extLst>
                  <p:ext uri="{D42A27DB-BD31-4B8C-83A1-F6EECF244321}">
                    <p14:modId xmlns:p14="http://schemas.microsoft.com/office/powerpoint/2010/main" val="2568476279"/>
                  </p:ext>
                </p:extLst>
              </p:nvPr>
            </p:nvGraphicFramePr>
            <p:xfrm>
              <a:off x="1231702" y="4428714"/>
              <a:ext cx="9250295" cy="1714628"/>
            </p:xfrm>
            <a:graphic>
              <a:graphicData uri="http://schemas.openxmlformats.org/drawingml/2006/table">
                <a:tbl>
                  <a:tblPr firstRow="1" firstCol="1" bandRow="1"/>
                  <a:tblGrid>
                    <a:gridCol w="1850059">
                      <a:extLst>
                        <a:ext uri="{9D8B030D-6E8A-4147-A177-3AD203B41FA5}">
                          <a16:colId xmlns:a16="http://schemas.microsoft.com/office/drawing/2014/main" val="3018526738"/>
                        </a:ext>
                      </a:extLst>
                    </a:gridCol>
                    <a:gridCol w="1850059">
                      <a:extLst>
                        <a:ext uri="{9D8B030D-6E8A-4147-A177-3AD203B41FA5}">
                          <a16:colId xmlns:a16="http://schemas.microsoft.com/office/drawing/2014/main" val="2749982233"/>
                        </a:ext>
                      </a:extLst>
                    </a:gridCol>
                    <a:gridCol w="1850059">
                      <a:extLst>
                        <a:ext uri="{9D8B030D-6E8A-4147-A177-3AD203B41FA5}">
                          <a16:colId xmlns:a16="http://schemas.microsoft.com/office/drawing/2014/main" val="2330675553"/>
                        </a:ext>
                      </a:extLst>
                    </a:gridCol>
                    <a:gridCol w="1850059">
                      <a:extLst>
                        <a:ext uri="{9D8B030D-6E8A-4147-A177-3AD203B41FA5}">
                          <a16:colId xmlns:a16="http://schemas.microsoft.com/office/drawing/2014/main" val="589303993"/>
                        </a:ext>
                      </a:extLst>
                    </a:gridCol>
                    <a:gridCol w="1850059">
                      <a:extLst>
                        <a:ext uri="{9D8B030D-6E8A-4147-A177-3AD203B41FA5}">
                          <a16:colId xmlns:a16="http://schemas.microsoft.com/office/drawing/2014/main" val="411969872"/>
                        </a:ext>
                      </a:extLst>
                    </a:gridCol>
                  </a:tblGrid>
                  <a:tr h="888884">
                    <a:tc>
                      <a:txBody>
                        <a:bodyPr/>
                        <a:lstStyle/>
                        <a:p>
                          <a:pPr marL="0" marR="0" algn="just">
                            <a:lnSpc>
                              <a:spcPct val="150000"/>
                            </a:lnSpc>
                            <a:spcBef>
                              <a:spcPts val="0"/>
                            </a:spcBef>
                            <a:spcAft>
                              <a:spcPts val="0"/>
                            </a:spcAft>
                          </a:pPr>
                          <a:r>
                            <a:rPr lang="en-US" sz="2000" b="0" dirty="0">
                              <a:effectLst/>
                              <a:latin typeface="Times New Roman" panose="02020603050405020304" pitchFamily="18" charset="0"/>
                              <a:ea typeface="Calibri" panose="020F0502020204030204" pitchFamily="34" charset="0"/>
                              <a:cs typeface="Times New Roman" panose="02020603050405020304" pitchFamily="18" charset="0"/>
                            </a:rPr>
                            <a:t>Velocity (m/s)</a:t>
                          </a:r>
                          <a:endParaRPr lang="en-US" sz="1800" b="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50000"/>
                            </a:lnSpc>
                            <a:spcBef>
                              <a:spcPts val="0"/>
                            </a:spcBef>
                            <a:spcAft>
                              <a:spcPts val="0"/>
                            </a:spcAft>
                          </a:pPr>
                          <a:r>
                            <a:rPr lang="en-US" sz="2000" b="0" dirty="0">
                              <a:effectLst/>
                              <a:latin typeface="Times New Roman" panose="02020603050405020304" pitchFamily="18" charset="0"/>
                              <a:ea typeface="Calibri" panose="020F0502020204030204" pitchFamily="34" charset="0"/>
                              <a:cs typeface="Times New Roman" panose="02020603050405020304" pitchFamily="18" charset="0"/>
                            </a:rPr>
                            <a:t>Initial diameter, </a:t>
                          </a:r>
                          <a14:m>
                            <m:oMath xmlns:m="http://schemas.openxmlformats.org/officeDocument/2006/math">
                              <m:sSub>
                                <m:sSubPr>
                                  <m:ctrlPr>
                                    <a:rPr lang="en-US" sz="2000" b="0" i="1">
                                      <a:effectLst/>
                                      <a:latin typeface="Cambria Math" panose="02040503050406030204" pitchFamily="18" charset="0"/>
                                      <a:ea typeface="Calibri" panose="020F0502020204030204" pitchFamily="34" charset="0"/>
                                      <a:cs typeface="Times New Roman" panose="02020603050405020304" pitchFamily="18" charset="0"/>
                                    </a:rPr>
                                  </m:ctrlPr>
                                </m:sSubPr>
                                <m:e>
                                  <m:r>
                                    <a:rPr lang="en-US" sz="2000" b="0" i="1" smtClean="0">
                                      <a:effectLst/>
                                      <a:latin typeface="Cambria Math" panose="02040503050406030204" pitchFamily="18" charset="0"/>
                                      <a:ea typeface="Calibri" panose="020F0502020204030204" pitchFamily="34" charset="0"/>
                                      <a:cs typeface="Times New Roman" panose="02020603050405020304" pitchFamily="18" charset="0"/>
                                    </a:rPr>
                                    <m:t>𝑑</m:t>
                                  </m:r>
                                </m:e>
                                <m:sub>
                                  <m:r>
                                    <a:rPr lang="en-US" sz="2000" b="0" i="1" smtClean="0">
                                      <a:effectLst/>
                                      <a:latin typeface="Cambria Math" panose="02040503050406030204" pitchFamily="18" charset="0"/>
                                      <a:ea typeface="Calibri" panose="020F0502020204030204" pitchFamily="34" charset="0"/>
                                      <a:cs typeface="Times New Roman" panose="02020603050405020304" pitchFamily="18" charset="0"/>
                                    </a:rPr>
                                    <m:t>0</m:t>
                                  </m:r>
                                </m:sub>
                              </m:sSub>
                            </m:oMath>
                          </a14:m>
                          <a:r>
                            <a:rPr lang="en-US" sz="2000" b="0" dirty="0">
                              <a:effectLst/>
                              <a:latin typeface="Times New Roman" panose="02020603050405020304" pitchFamily="18" charset="0"/>
                              <a:ea typeface="Calibri" panose="020F0502020204030204" pitchFamily="34" charset="0"/>
                              <a:cs typeface="Times New Roman" panose="02020603050405020304" pitchFamily="18" charset="0"/>
                            </a:rPr>
                            <a:t> (mm)</a:t>
                          </a:r>
                          <a:endParaRPr lang="en-US" sz="1800" b="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50000"/>
                            </a:lnSpc>
                            <a:spcBef>
                              <a:spcPts val="0"/>
                            </a:spcBef>
                            <a:spcAft>
                              <a:spcPts val="0"/>
                            </a:spcAft>
                          </a:pPr>
                          <a:r>
                            <a:rPr lang="en-US" sz="2000" b="0">
                              <a:effectLst/>
                              <a:latin typeface="Times New Roman" panose="02020603050405020304" pitchFamily="18" charset="0"/>
                              <a:ea typeface="Calibri" panose="020F0502020204030204" pitchFamily="34" charset="0"/>
                              <a:cs typeface="Times New Roman" panose="02020603050405020304" pitchFamily="18" charset="0"/>
                            </a:rPr>
                            <a:t>Initial length, </a:t>
                          </a:r>
                          <a14:m>
                            <m:oMath xmlns:m="http://schemas.openxmlformats.org/officeDocument/2006/math">
                              <m:sSub>
                                <m:sSubPr>
                                  <m:ctrlPr>
                                    <a:rPr lang="en-US" sz="2000" b="0" i="1">
                                      <a:effectLst/>
                                      <a:latin typeface="Cambria Math" panose="02040503050406030204" pitchFamily="18" charset="0"/>
                                      <a:ea typeface="Calibri" panose="020F0502020204030204" pitchFamily="34" charset="0"/>
                                      <a:cs typeface="Times New Roman" panose="02020603050405020304" pitchFamily="18" charset="0"/>
                                    </a:rPr>
                                  </m:ctrlPr>
                                </m:sSubPr>
                                <m:e>
                                  <m:r>
                                    <a:rPr lang="en-US" sz="2000" b="0" i="1" smtClean="0">
                                      <a:effectLst/>
                                      <a:latin typeface="Cambria Math" panose="02040503050406030204" pitchFamily="18" charset="0"/>
                                      <a:ea typeface="Calibri" panose="020F0502020204030204" pitchFamily="34" charset="0"/>
                                      <a:cs typeface="Times New Roman" panose="02020603050405020304" pitchFamily="18" charset="0"/>
                                    </a:rPr>
                                    <m:t>𝑙</m:t>
                                  </m:r>
                                </m:e>
                                <m:sub>
                                  <m:r>
                                    <a:rPr lang="en-US" sz="2000" b="0" i="1" smtClean="0">
                                      <a:effectLst/>
                                      <a:latin typeface="Cambria Math" panose="02040503050406030204" pitchFamily="18" charset="0"/>
                                      <a:ea typeface="Calibri" panose="020F0502020204030204" pitchFamily="34" charset="0"/>
                                      <a:cs typeface="Times New Roman" panose="02020603050405020304" pitchFamily="18" charset="0"/>
                                    </a:rPr>
                                    <m:t>0</m:t>
                                  </m:r>
                                </m:sub>
                              </m:sSub>
                              <m:r>
                                <a:rPr lang="en-US" sz="2000" b="0" i="1" smtClean="0">
                                  <a:effectLst/>
                                  <a:latin typeface="Cambria Math" panose="02040503050406030204" pitchFamily="18" charset="0"/>
                                  <a:ea typeface="Calibri" panose="020F0502020204030204" pitchFamily="34" charset="0"/>
                                  <a:cs typeface="Times New Roman" panose="02020603050405020304" pitchFamily="18" charset="0"/>
                                </a:rPr>
                                <m:t>(</m:t>
                              </m:r>
                              <m:r>
                                <a:rPr lang="en-US" sz="2000" b="0" i="1" smtClean="0">
                                  <a:effectLst/>
                                  <a:latin typeface="Cambria Math" panose="02040503050406030204" pitchFamily="18" charset="0"/>
                                  <a:ea typeface="Calibri" panose="020F0502020204030204" pitchFamily="34" charset="0"/>
                                  <a:cs typeface="Times New Roman" panose="02020603050405020304" pitchFamily="18" charset="0"/>
                                </a:rPr>
                                <m:t>𝑚𝑚</m:t>
                              </m:r>
                              <m:r>
                                <a:rPr lang="en-US" sz="2000" b="0" i="1" smtClean="0">
                                  <a:effectLst/>
                                  <a:latin typeface="Cambria Math" panose="02040503050406030204" pitchFamily="18" charset="0"/>
                                  <a:ea typeface="Calibri" panose="020F0502020204030204" pitchFamily="34" charset="0"/>
                                  <a:cs typeface="Times New Roman" panose="02020603050405020304" pitchFamily="18" charset="0"/>
                                </a:rPr>
                                <m:t>)</m:t>
                              </m:r>
                            </m:oMath>
                          </a14:m>
                          <a:endParaRPr lang="en-US" sz="1800" b="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50000"/>
                            </a:lnSpc>
                            <a:spcBef>
                              <a:spcPts val="0"/>
                            </a:spcBef>
                            <a:spcAft>
                              <a:spcPts val="0"/>
                            </a:spcAft>
                          </a:pPr>
                          <a:r>
                            <a:rPr lang="en-US" sz="2000" b="0">
                              <a:effectLst/>
                              <a:latin typeface="Times New Roman" panose="02020603050405020304" pitchFamily="18" charset="0"/>
                              <a:ea typeface="Calibri" panose="020F0502020204030204" pitchFamily="34" charset="0"/>
                              <a:cs typeface="Times New Roman" panose="02020603050405020304" pitchFamily="18" charset="0"/>
                            </a:rPr>
                            <a:t>Final diameter, </a:t>
                          </a:r>
                          <a14:m>
                            <m:oMath xmlns:m="http://schemas.openxmlformats.org/officeDocument/2006/math">
                              <m:sSub>
                                <m:sSubPr>
                                  <m:ctrlPr>
                                    <a:rPr lang="en-US" sz="2000" b="0" i="1">
                                      <a:effectLst/>
                                      <a:latin typeface="Cambria Math" panose="02040503050406030204" pitchFamily="18" charset="0"/>
                                      <a:ea typeface="Calibri" panose="020F0502020204030204" pitchFamily="34" charset="0"/>
                                      <a:cs typeface="Times New Roman" panose="02020603050405020304" pitchFamily="18" charset="0"/>
                                    </a:rPr>
                                  </m:ctrlPr>
                                </m:sSubPr>
                                <m:e>
                                  <m:r>
                                    <a:rPr lang="en-US" sz="2000" b="0" i="1" smtClean="0">
                                      <a:effectLst/>
                                      <a:latin typeface="Cambria Math" panose="02040503050406030204" pitchFamily="18" charset="0"/>
                                      <a:ea typeface="Calibri" panose="020F0502020204030204" pitchFamily="34" charset="0"/>
                                      <a:cs typeface="Times New Roman" panose="02020603050405020304" pitchFamily="18" charset="0"/>
                                    </a:rPr>
                                    <m:t>𝑑</m:t>
                                  </m:r>
                                </m:e>
                                <m:sub>
                                  <m:r>
                                    <a:rPr lang="en-US" sz="2000" b="0" i="1" smtClean="0">
                                      <a:effectLst/>
                                      <a:latin typeface="Cambria Math" panose="02040503050406030204" pitchFamily="18" charset="0"/>
                                      <a:ea typeface="Calibri" panose="020F0502020204030204" pitchFamily="34" charset="0"/>
                                      <a:cs typeface="Times New Roman" panose="02020603050405020304" pitchFamily="18" charset="0"/>
                                    </a:rPr>
                                    <m:t>𝑓</m:t>
                                  </m:r>
                                </m:sub>
                              </m:sSub>
                              <m:r>
                                <a:rPr lang="en-US" sz="2000" b="0" i="1" smtClean="0">
                                  <a:effectLst/>
                                  <a:latin typeface="Cambria Math" panose="02040503050406030204" pitchFamily="18" charset="0"/>
                                  <a:ea typeface="Calibri" panose="020F0502020204030204" pitchFamily="34" charset="0"/>
                                  <a:cs typeface="Times New Roman" panose="02020603050405020304" pitchFamily="18" charset="0"/>
                                </a:rPr>
                                <m:t>(</m:t>
                              </m:r>
                              <m:r>
                                <a:rPr lang="en-US" sz="2000" b="0" i="1" smtClean="0">
                                  <a:effectLst/>
                                  <a:latin typeface="Cambria Math" panose="02040503050406030204" pitchFamily="18" charset="0"/>
                                  <a:ea typeface="Calibri" panose="020F0502020204030204" pitchFamily="34" charset="0"/>
                                  <a:cs typeface="Times New Roman" panose="02020603050405020304" pitchFamily="18" charset="0"/>
                                </a:rPr>
                                <m:t>𝑚𝑚</m:t>
                              </m:r>
                              <m:r>
                                <a:rPr lang="en-US" sz="2000" b="0" i="1" smtClean="0">
                                  <a:effectLst/>
                                  <a:latin typeface="Cambria Math" panose="02040503050406030204" pitchFamily="18" charset="0"/>
                                  <a:ea typeface="Calibri" panose="020F0502020204030204" pitchFamily="34" charset="0"/>
                                  <a:cs typeface="Times New Roman" panose="02020603050405020304" pitchFamily="18" charset="0"/>
                                </a:rPr>
                                <m:t>)</m:t>
                              </m:r>
                            </m:oMath>
                          </a14:m>
                          <a:endParaRPr lang="en-US" sz="1800" b="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50000"/>
                            </a:lnSpc>
                            <a:spcBef>
                              <a:spcPts val="0"/>
                            </a:spcBef>
                            <a:spcAft>
                              <a:spcPts val="0"/>
                            </a:spcAft>
                          </a:pPr>
                          <a:r>
                            <a:rPr lang="en-US" sz="2000" b="0" dirty="0">
                              <a:effectLst/>
                              <a:latin typeface="Times New Roman" panose="02020603050405020304" pitchFamily="18" charset="0"/>
                              <a:ea typeface="Calibri" panose="020F0502020204030204" pitchFamily="34" charset="0"/>
                              <a:cs typeface="Times New Roman" panose="02020603050405020304" pitchFamily="18" charset="0"/>
                            </a:rPr>
                            <a:t>Final length, </a:t>
                          </a:r>
                          <a14:m>
                            <m:oMath xmlns:m="http://schemas.openxmlformats.org/officeDocument/2006/math">
                              <m:sSub>
                                <m:sSubPr>
                                  <m:ctrlPr>
                                    <a:rPr lang="en-US" sz="2000" b="0" i="1">
                                      <a:effectLst/>
                                      <a:latin typeface="Cambria Math" panose="02040503050406030204" pitchFamily="18" charset="0"/>
                                      <a:ea typeface="Calibri" panose="020F0502020204030204" pitchFamily="34" charset="0"/>
                                      <a:cs typeface="Times New Roman" panose="02020603050405020304" pitchFamily="18" charset="0"/>
                                    </a:rPr>
                                  </m:ctrlPr>
                                </m:sSubPr>
                                <m:e>
                                  <m:r>
                                    <a:rPr lang="en-US" sz="2000" b="0" i="1" smtClean="0">
                                      <a:effectLst/>
                                      <a:latin typeface="Cambria Math" panose="02040503050406030204" pitchFamily="18" charset="0"/>
                                      <a:ea typeface="Calibri" panose="020F0502020204030204" pitchFamily="34" charset="0"/>
                                      <a:cs typeface="Times New Roman" panose="02020603050405020304" pitchFamily="18" charset="0"/>
                                    </a:rPr>
                                    <m:t>𝑙</m:t>
                                  </m:r>
                                </m:e>
                                <m:sub>
                                  <m:r>
                                    <a:rPr lang="en-US" sz="2000" b="0" i="1" smtClean="0">
                                      <a:effectLst/>
                                      <a:latin typeface="Cambria Math" panose="02040503050406030204" pitchFamily="18" charset="0"/>
                                      <a:ea typeface="Calibri" panose="020F0502020204030204" pitchFamily="34" charset="0"/>
                                      <a:cs typeface="Times New Roman" panose="02020603050405020304" pitchFamily="18" charset="0"/>
                                    </a:rPr>
                                    <m:t>𝑓</m:t>
                                  </m:r>
                                </m:sub>
                              </m:sSub>
                              <m:r>
                                <a:rPr lang="en-US" sz="2000" b="0" i="1" smtClean="0">
                                  <a:effectLst/>
                                  <a:latin typeface="Cambria Math" panose="02040503050406030204" pitchFamily="18" charset="0"/>
                                  <a:ea typeface="Calibri" panose="020F0502020204030204" pitchFamily="34" charset="0"/>
                                  <a:cs typeface="Times New Roman" panose="02020603050405020304" pitchFamily="18" charset="0"/>
                                </a:rPr>
                                <m:t>(</m:t>
                              </m:r>
                              <m:r>
                                <a:rPr lang="en-US" sz="2000" b="0" i="1" smtClean="0">
                                  <a:effectLst/>
                                  <a:latin typeface="Cambria Math" panose="02040503050406030204" pitchFamily="18" charset="0"/>
                                  <a:ea typeface="Calibri" panose="020F0502020204030204" pitchFamily="34" charset="0"/>
                                  <a:cs typeface="Times New Roman" panose="02020603050405020304" pitchFamily="18" charset="0"/>
                                </a:rPr>
                                <m:t>𝑚𝑚</m:t>
                              </m:r>
                              <m:r>
                                <a:rPr lang="en-US" sz="2000" b="0" i="1" smtClean="0">
                                  <a:effectLst/>
                                  <a:latin typeface="Cambria Math" panose="02040503050406030204" pitchFamily="18" charset="0"/>
                                  <a:ea typeface="Calibri" panose="020F0502020204030204" pitchFamily="34" charset="0"/>
                                  <a:cs typeface="Times New Roman" panose="02020603050405020304" pitchFamily="18" charset="0"/>
                                </a:rPr>
                                <m:t>)</m:t>
                              </m:r>
                            </m:oMath>
                          </a14:m>
                          <a:endParaRPr lang="en-US" sz="1800" b="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23553124"/>
                      </a:ext>
                    </a:extLst>
                  </a:tr>
                  <a:tr h="398954">
                    <a:tc>
                      <a:txBody>
                        <a:bodyPr/>
                        <a:lstStyle/>
                        <a:p>
                          <a:pPr marL="0" marR="0" indent="450215" algn="just">
                            <a:lnSpc>
                              <a:spcPct val="150000"/>
                            </a:lnSpc>
                            <a:spcBef>
                              <a:spcPts val="0"/>
                            </a:spcBef>
                            <a:spcAft>
                              <a:spcPts val="0"/>
                            </a:spcAft>
                          </a:pPr>
                          <a:r>
                            <a:rPr lang="en-US" sz="2000" b="0">
                              <a:effectLst/>
                              <a:latin typeface="Times New Roman" panose="02020603050405020304" pitchFamily="18" charset="0"/>
                              <a:ea typeface="Calibri" panose="020F0502020204030204" pitchFamily="34" charset="0"/>
                              <a:cs typeface="Times New Roman" panose="02020603050405020304" pitchFamily="18" charset="0"/>
                            </a:rPr>
                            <a:t>83</a:t>
                          </a:r>
                          <a:endParaRPr lang="en-US" sz="1800" b="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450215" algn="just">
                            <a:lnSpc>
                              <a:spcPct val="150000"/>
                            </a:lnSpc>
                            <a:spcBef>
                              <a:spcPts val="0"/>
                            </a:spcBef>
                            <a:spcAft>
                              <a:spcPts val="0"/>
                            </a:spcAft>
                          </a:pPr>
                          <a:r>
                            <a:rPr lang="en-US" sz="2000" b="0">
                              <a:effectLst/>
                              <a:latin typeface="Times New Roman" panose="02020603050405020304" pitchFamily="18" charset="0"/>
                              <a:ea typeface="Calibri" panose="020F0502020204030204" pitchFamily="34" charset="0"/>
                              <a:cs typeface="Times New Roman" panose="02020603050405020304" pitchFamily="18" charset="0"/>
                            </a:rPr>
                            <a:t>19.1</a:t>
                          </a:r>
                          <a:endParaRPr lang="en-US" sz="1800" b="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450215" algn="just">
                            <a:lnSpc>
                              <a:spcPct val="150000"/>
                            </a:lnSpc>
                            <a:spcBef>
                              <a:spcPts val="0"/>
                            </a:spcBef>
                            <a:spcAft>
                              <a:spcPts val="0"/>
                            </a:spcAft>
                          </a:pPr>
                          <a:r>
                            <a:rPr lang="en-US" sz="2000" b="0">
                              <a:effectLst/>
                              <a:latin typeface="Times New Roman" panose="02020603050405020304" pitchFamily="18" charset="0"/>
                              <a:ea typeface="Calibri" panose="020F0502020204030204" pitchFamily="34" charset="0"/>
                              <a:cs typeface="Times New Roman" panose="02020603050405020304" pitchFamily="18" charset="0"/>
                            </a:rPr>
                            <a:t>75.1</a:t>
                          </a:r>
                          <a:endParaRPr lang="en-US" sz="1800" b="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450215" algn="just">
                            <a:lnSpc>
                              <a:spcPct val="150000"/>
                            </a:lnSpc>
                            <a:spcBef>
                              <a:spcPts val="0"/>
                            </a:spcBef>
                            <a:spcAft>
                              <a:spcPts val="0"/>
                            </a:spcAft>
                          </a:pPr>
                          <a:r>
                            <a:rPr lang="en-US" sz="2000" b="0">
                              <a:effectLst/>
                              <a:latin typeface="Times New Roman" panose="02020603050405020304" pitchFamily="18" charset="0"/>
                              <a:ea typeface="Calibri" panose="020F0502020204030204" pitchFamily="34" charset="0"/>
                              <a:cs typeface="Times New Roman" panose="02020603050405020304" pitchFamily="18" charset="0"/>
                            </a:rPr>
                            <a:t>23.6</a:t>
                          </a:r>
                          <a:endParaRPr lang="en-US" sz="1800" b="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450215" algn="just">
                            <a:lnSpc>
                              <a:spcPct val="150000"/>
                            </a:lnSpc>
                            <a:spcBef>
                              <a:spcPts val="0"/>
                            </a:spcBef>
                            <a:spcAft>
                              <a:spcPts val="0"/>
                            </a:spcAft>
                          </a:pPr>
                          <a:r>
                            <a:rPr lang="en-US" sz="2000" b="0">
                              <a:effectLst/>
                              <a:latin typeface="Times New Roman" panose="02020603050405020304" pitchFamily="18" charset="0"/>
                              <a:ea typeface="Calibri" panose="020F0502020204030204" pitchFamily="34" charset="0"/>
                              <a:cs typeface="Times New Roman" panose="02020603050405020304" pitchFamily="18" charset="0"/>
                            </a:rPr>
                            <a:t>70.3</a:t>
                          </a:r>
                          <a:endParaRPr lang="en-US" sz="1800" b="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6507778"/>
                      </a:ext>
                    </a:extLst>
                  </a:tr>
                  <a:tr h="398954">
                    <a:tc>
                      <a:txBody>
                        <a:bodyPr/>
                        <a:lstStyle/>
                        <a:p>
                          <a:pPr marL="0" marR="0" indent="450215" algn="just">
                            <a:lnSpc>
                              <a:spcPct val="150000"/>
                            </a:lnSpc>
                            <a:spcBef>
                              <a:spcPts val="0"/>
                            </a:spcBef>
                            <a:spcAft>
                              <a:spcPts val="0"/>
                            </a:spcAft>
                          </a:pPr>
                          <a:r>
                            <a:rPr lang="en-US" sz="2000" b="0">
                              <a:effectLst/>
                              <a:latin typeface="Times New Roman" panose="02020603050405020304" pitchFamily="18" charset="0"/>
                              <a:ea typeface="Calibri" panose="020F0502020204030204" pitchFamily="34" charset="0"/>
                              <a:cs typeface="Times New Roman" panose="02020603050405020304" pitchFamily="18" charset="0"/>
                            </a:rPr>
                            <a:t>205</a:t>
                          </a:r>
                          <a:endParaRPr lang="en-US" sz="1800" b="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450215" algn="just">
                            <a:lnSpc>
                              <a:spcPct val="150000"/>
                            </a:lnSpc>
                            <a:spcBef>
                              <a:spcPts val="0"/>
                            </a:spcBef>
                            <a:spcAft>
                              <a:spcPts val="0"/>
                            </a:spcAft>
                          </a:pPr>
                          <a:r>
                            <a:rPr lang="en-US" sz="2000" b="0" dirty="0">
                              <a:effectLst/>
                              <a:latin typeface="Times New Roman" panose="02020603050405020304" pitchFamily="18" charset="0"/>
                              <a:ea typeface="Calibri" panose="020F0502020204030204" pitchFamily="34" charset="0"/>
                              <a:cs typeface="Times New Roman" panose="02020603050405020304" pitchFamily="18" charset="0"/>
                            </a:rPr>
                            <a:t>18.9</a:t>
                          </a:r>
                          <a:endParaRPr lang="en-US" sz="1800" b="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450215" algn="just">
                            <a:lnSpc>
                              <a:spcPct val="150000"/>
                            </a:lnSpc>
                            <a:spcBef>
                              <a:spcPts val="0"/>
                            </a:spcBef>
                            <a:spcAft>
                              <a:spcPts val="0"/>
                            </a:spcAft>
                          </a:pPr>
                          <a:r>
                            <a:rPr lang="en-US" sz="2000" b="0" dirty="0">
                              <a:effectLst/>
                              <a:latin typeface="Times New Roman" panose="02020603050405020304" pitchFamily="18" charset="0"/>
                              <a:ea typeface="Calibri" panose="020F0502020204030204" pitchFamily="34" charset="0"/>
                              <a:cs typeface="Times New Roman" panose="02020603050405020304" pitchFamily="18" charset="0"/>
                            </a:rPr>
                            <a:t>75.0</a:t>
                          </a:r>
                          <a:endParaRPr lang="en-US" sz="1800" b="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450215" algn="just">
                            <a:lnSpc>
                              <a:spcPct val="150000"/>
                            </a:lnSpc>
                            <a:spcBef>
                              <a:spcPts val="0"/>
                            </a:spcBef>
                            <a:spcAft>
                              <a:spcPts val="0"/>
                            </a:spcAft>
                          </a:pPr>
                          <a:r>
                            <a:rPr lang="en-US" sz="2000" b="0">
                              <a:effectLst/>
                              <a:latin typeface="Times New Roman" panose="02020603050405020304" pitchFamily="18" charset="0"/>
                              <a:ea typeface="Calibri" panose="020F0502020204030204" pitchFamily="34" charset="0"/>
                              <a:cs typeface="Times New Roman" panose="02020603050405020304" pitchFamily="18" charset="0"/>
                            </a:rPr>
                            <a:t>36.6</a:t>
                          </a:r>
                          <a:endParaRPr lang="en-US" sz="1800" b="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450215" algn="just">
                            <a:lnSpc>
                              <a:spcPct val="150000"/>
                            </a:lnSpc>
                            <a:spcBef>
                              <a:spcPts val="0"/>
                            </a:spcBef>
                            <a:spcAft>
                              <a:spcPts val="0"/>
                            </a:spcAft>
                          </a:pPr>
                          <a:r>
                            <a:rPr lang="en-US" sz="2000" b="0" dirty="0">
                              <a:effectLst/>
                              <a:latin typeface="Times New Roman" panose="02020603050405020304" pitchFamily="18" charset="0"/>
                              <a:ea typeface="Calibri" panose="020F0502020204030204" pitchFamily="34" charset="0"/>
                              <a:cs typeface="Times New Roman" panose="02020603050405020304" pitchFamily="18" charset="0"/>
                            </a:rPr>
                            <a:t>54.5</a:t>
                          </a:r>
                          <a:endParaRPr lang="en-US" sz="1800" b="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5348494"/>
                      </a:ext>
                    </a:extLst>
                  </a:tr>
                </a:tbl>
              </a:graphicData>
            </a:graphic>
          </p:graphicFrame>
        </mc:Choice>
        <mc:Fallback xmlns="">
          <p:graphicFrame>
            <p:nvGraphicFramePr>
              <p:cNvPr id="10" name="Table 9">
                <a:extLst>
                  <a:ext uri="{FF2B5EF4-FFF2-40B4-BE49-F238E27FC236}">
                    <a16:creationId xmlns:a16="http://schemas.microsoft.com/office/drawing/2014/main" id="{405DC315-3558-40AD-8359-83BF8A9C13A1}"/>
                  </a:ext>
                </a:extLst>
              </p:cNvPr>
              <p:cNvGraphicFramePr>
                <a:graphicFrameLocks noGrp="1"/>
              </p:cNvGraphicFramePr>
              <p:nvPr>
                <p:extLst>
                  <p:ext uri="{D42A27DB-BD31-4B8C-83A1-F6EECF244321}">
                    <p14:modId xmlns:p14="http://schemas.microsoft.com/office/powerpoint/2010/main" val="2568476279"/>
                  </p:ext>
                </p:extLst>
              </p:nvPr>
            </p:nvGraphicFramePr>
            <p:xfrm>
              <a:off x="1231702" y="4428714"/>
              <a:ext cx="9250295" cy="1714628"/>
            </p:xfrm>
            <a:graphic>
              <a:graphicData uri="http://schemas.openxmlformats.org/drawingml/2006/table">
                <a:tbl>
                  <a:tblPr firstRow="1" firstCol="1" bandRow="1"/>
                  <a:tblGrid>
                    <a:gridCol w="1850059">
                      <a:extLst>
                        <a:ext uri="{9D8B030D-6E8A-4147-A177-3AD203B41FA5}">
                          <a16:colId xmlns:a16="http://schemas.microsoft.com/office/drawing/2014/main" val="3018526738"/>
                        </a:ext>
                      </a:extLst>
                    </a:gridCol>
                    <a:gridCol w="1850059">
                      <a:extLst>
                        <a:ext uri="{9D8B030D-6E8A-4147-A177-3AD203B41FA5}">
                          <a16:colId xmlns:a16="http://schemas.microsoft.com/office/drawing/2014/main" val="2749982233"/>
                        </a:ext>
                      </a:extLst>
                    </a:gridCol>
                    <a:gridCol w="1850059">
                      <a:extLst>
                        <a:ext uri="{9D8B030D-6E8A-4147-A177-3AD203B41FA5}">
                          <a16:colId xmlns:a16="http://schemas.microsoft.com/office/drawing/2014/main" val="2330675553"/>
                        </a:ext>
                      </a:extLst>
                    </a:gridCol>
                    <a:gridCol w="1850059">
                      <a:extLst>
                        <a:ext uri="{9D8B030D-6E8A-4147-A177-3AD203B41FA5}">
                          <a16:colId xmlns:a16="http://schemas.microsoft.com/office/drawing/2014/main" val="589303993"/>
                        </a:ext>
                      </a:extLst>
                    </a:gridCol>
                    <a:gridCol w="1850059">
                      <a:extLst>
                        <a:ext uri="{9D8B030D-6E8A-4147-A177-3AD203B41FA5}">
                          <a16:colId xmlns:a16="http://schemas.microsoft.com/office/drawing/2014/main" val="411969872"/>
                        </a:ext>
                      </a:extLst>
                    </a:gridCol>
                  </a:tblGrid>
                  <a:tr h="909828">
                    <a:tc>
                      <a:txBody>
                        <a:bodyPr/>
                        <a:lstStyle/>
                        <a:p>
                          <a:pPr marL="0" marR="0" algn="just">
                            <a:lnSpc>
                              <a:spcPct val="150000"/>
                            </a:lnSpc>
                            <a:spcBef>
                              <a:spcPts val="0"/>
                            </a:spcBef>
                            <a:spcAft>
                              <a:spcPts val="0"/>
                            </a:spcAft>
                          </a:pPr>
                          <a:r>
                            <a:rPr lang="en-US" sz="2000" b="0" dirty="0">
                              <a:effectLst/>
                              <a:latin typeface="Times New Roman" panose="02020603050405020304" pitchFamily="18" charset="0"/>
                              <a:ea typeface="Calibri" panose="020F0502020204030204" pitchFamily="34" charset="0"/>
                              <a:cs typeface="Times New Roman" panose="02020603050405020304" pitchFamily="18" charset="0"/>
                            </a:rPr>
                            <a:t>Velocity (m/s)</a:t>
                          </a:r>
                          <a:endParaRPr lang="en-US" sz="1800" b="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blipFill>
                          <a:blip r:embed="rId4"/>
                          <a:stretch>
                            <a:fillRect l="-100660" t="-667" r="-301320" b="-104667"/>
                          </a:stretch>
                        </a:blipFill>
                      </a:tcPr>
                    </a:tc>
                    <a:tc>
                      <a:txBody>
                        <a:bodyPr/>
                        <a:lstStyle/>
                        <a:p>
                          <a:endParaRPr lang="en-US"/>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blipFill>
                          <a:blip r:embed="rId4"/>
                          <a:stretch>
                            <a:fillRect l="-200000" t="-667" r="-200329" b="-104667"/>
                          </a:stretch>
                        </a:blipFill>
                      </a:tcPr>
                    </a:tc>
                    <a:tc>
                      <a:txBody>
                        <a:bodyPr/>
                        <a:lstStyle/>
                        <a:p>
                          <a:endParaRPr lang="en-US"/>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blipFill>
                          <a:blip r:embed="rId4"/>
                          <a:stretch>
                            <a:fillRect l="-300990" t="-667" r="-100990" b="-104667"/>
                          </a:stretch>
                        </a:blipFill>
                      </a:tcPr>
                    </a:tc>
                    <a:tc>
                      <a:txBody>
                        <a:bodyPr/>
                        <a:lstStyle/>
                        <a:p>
                          <a:endParaRPr lang="en-US"/>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blipFill>
                          <a:blip r:embed="rId4"/>
                          <a:stretch>
                            <a:fillRect l="-399671" t="-667" r="-658" b="-104667"/>
                          </a:stretch>
                        </a:blipFill>
                      </a:tcPr>
                    </a:tc>
                    <a:extLst>
                      <a:ext uri="{0D108BD9-81ED-4DB2-BD59-A6C34878D82A}">
                        <a16:rowId xmlns:a16="http://schemas.microsoft.com/office/drawing/2014/main" val="2823553124"/>
                      </a:ext>
                    </a:extLst>
                  </a:tr>
                  <a:tr h="402400">
                    <a:tc>
                      <a:txBody>
                        <a:bodyPr/>
                        <a:lstStyle/>
                        <a:p>
                          <a:pPr marL="0" marR="0" indent="450215" algn="just">
                            <a:lnSpc>
                              <a:spcPct val="150000"/>
                            </a:lnSpc>
                            <a:spcBef>
                              <a:spcPts val="0"/>
                            </a:spcBef>
                            <a:spcAft>
                              <a:spcPts val="0"/>
                            </a:spcAft>
                          </a:pPr>
                          <a:r>
                            <a:rPr lang="en-US" sz="2000" b="0">
                              <a:effectLst/>
                              <a:latin typeface="Times New Roman" panose="02020603050405020304" pitchFamily="18" charset="0"/>
                              <a:ea typeface="Calibri" panose="020F0502020204030204" pitchFamily="34" charset="0"/>
                              <a:cs typeface="Times New Roman" panose="02020603050405020304" pitchFamily="18" charset="0"/>
                            </a:rPr>
                            <a:t>83</a:t>
                          </a:r>
                          <a:endParaRPr lang="en-US" sz="1800" b="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450215" algn="just">
                            <a:lnSpc>
                              <a:spcPct val="150000"/>
                            </a:lnSpc>
                            <a:spcBef>
                              <a:spcPts val="0"/>
                            </a:spcBef>
                            <a:spcAft>
                              <a:spcPts val="0"/>
                            </a:spcAft>
                          </a:pPr>
                          <a:r>
                            <a:rPr lang="en-US" sz="2000" b="0">
                              <a:effectLst/>
                              <a:latin typeface="Times New Roman" panose="02020603050405020304" pitchFamily="18" charset="0"/>
                              <a:ea typeface="Calibri" panose="020F0502020204030204" pitchFamily="34" charset="0"/>
                              <a:cs typeface="Times New Roman" panose="02020603050405020304" pitchFamily="18" charset="0"/>
                            </a:rPr>
                            <a:t>19.1</a:t>
                          </a:r>
                          <a:endParaRPr lang="en-US" sz="1800" b="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450215" algn="just">
                            <a:lnSpc>
                              <a:spcPct val="150000"/>
                            </a:lnSpc>
                            <a:spcBef>
                              <a:spcPts val="0"/>
                            </a:spcBef>
                            <a:spcAft>
                              <a:spcPts val="0"/>
                            </a:spcAft>
                          </a:pPr>
                          <a:r>
                            <a:rPr lang="en-US" sz="2000" b="0">
                              <a:effectLst/>
                              <a:latin typeface="Times New Roman" panose="02020603050405020304" pitchFamily="18" charset="0"/>
                              <a:ea typeface="Calibri" panose="020F0502020204030204" pitchFamily="34" charset="0"/>
                              <a:cs typeface="Times New Roman" panose="02020603050405020304" pitchFamily="18" charset="0"/>
                            </a:rPr>
                            <a:t>75.1</a:t>
                          </a:r>
                          <a:endParaRPr lang="en-US" sz="1800" b="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450215" algn="just">
                            <a:lnSpc>
                              <a:spcPct val="150000"/>
                            </a:lnSpc>
                            <a:spcBef>
                              <a:spcPts val="0"/>
                            </a:spcBef>
                            <a:spcAft>
                              <a:spcPts val="0"/>
                            </a:spcAft>
                          </a:pPr>
                          <a:r>
                            <a:rPr lang="en-US" sz="2000" b="0">
                              <a:effectLst/>
                              <a:latin typeface="Times New Roman" panose="02020603050405020304" pitchFamily="18" charset="0"/>
                              <a:ea typeface="Calibri" panose="020F0502020204030204" pitchFamily="34" charset="0"/>
                              <a:cs typeface="Times New Roman" panose="02020603050405020304" pitchFamily="18" charset="0"/>
                            </a:rPr>
                            <a:t>23.6</a:t>
                          </a:r>
                          <a:endParaRPr lang="en-US" sz="1800" b="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450215" algn="just">
                            <a:lnSpc>
                              <a:spcPct val="150000"/>
                            </a:lnSpc>
                            <a:spcBef>
                              <a:spcPts val="0"/>
                            </a:spcBef>
                            <a:spcAft>
                              <a:spcPts val="0"/>
                            </a:spcAft>
                          </a:pPr>
                          <a:r>
                            <a:rPr lang="en-US" sz="2000" b="0">
                              <a:effectLst/>
                              <a:latin typeface="Times New Roman" panose="02020603050405020304" pitchFamily="18" charset="0"/>
                              <a:ea typeface="Calibri" panose="020F0502020204030204" pitchFamily="34" charset="0"/>
                              <a:cs typeface="Times New Roman" panose="02020603050405020304" pitchFamily="18" charset="0"/>
                            </a:rPr>
                            <a:t>70.3</a:t>
                          </a:r>
                          <a:endParaRPr lang="en-US" sz="1800" b="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6507778"/>
                      </a:ext>
                    </a:extLst>
                  </a:tr>
                  <a:tr h="402400">
                    <a:tc>
                      <a:txBody>
                        <a:bodyPr/>
                        <a:lstStyle/>
                        <a:p>
                          <a:pPr marL="0" marR="0" indent="450215" algn="just">
                            <a:lnSpc>
                              <a:spcPct val="150000"/>
                            </a:lnSpc>
                            <a:spcBef>
                              <a:spcPts val="0"/>
                            </a:spcBef>
                            <a:spcAft>
                              <a:spcPts val="0"/>
                            </a:spcAft>
                          </a:pPr>
                          <a:r>
                            <a:rPr lang="en-US" sz="2000" b="0">
                              <a:effectLst/>
                              <a:latin typeface="Times New Roman" panose="02020603050405020304" pitchFamily="18" charset="0"/>
                              <a:ea typeface="Calibri" panose="020F0502020204030204" pitchFamily="34" charset="0"/>
                              <a:cs typeface="Times New Roman" panose="02020603050405020304" pitchFamily="18" charset="0"/>
                            </a:rPr>
                            <a:t>205</a:t>
                          </a:r>
                          <a:endParaRPr lang="en-US" sz="1800" b="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450215" algn="just">
                            <a:lnSpc>
                              <a:spcPct val="150000"/>
                            </a:lnSpc>
                            <a:spcBef>
                              <a:spcPts val="0"/>
                            </a:spcBef>
                            <a:spcAft>
                              <a:spcPts val="0"/>
                            </a:spcAft>
                          </a:pPr>
                          <a:r>
                            <a:rPr lang="en-US" sz="2000" b="0" dirty="0">
                              <a:effectLst/>
                              <a:latin typeface="Times New Roman" panose="02020603050405020304" pitchFamily="18" charset="0"/>
                              <a:ea typeface="Calibri" panose="020F0502020204030204" pitchFamily="34" charset="0"/>
                              <a:cs typeface="Times New Roman" panose="02020603050405020304" pitchFamily="18" charset="0"/>
                            </a:rPr>
                            <a:t>18.9</a:t>
                          </a:r>
                          <a:endParaRPr lang="en-US" sz="1800" b="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450215" algn="just">
                            <a:lnSpc>
                              <a:spcPct val="150000"/>
                            </a:lnSpc>
                            <a:spcBef>
                              <a:spcPts val="0"/>
                            </a:spcBef>
                            <a:spcAft>
                              <a:spcPts val="0"/>
                            </a:spcAft>
                          </a:pPr>
                          <a:r>
                            <a:rPr lang="en-US" sz="2000" b="0" dirty="0">
                              <a:effectLst/>
                              <a:latin typeface="Times New Roman" panose="02020603050405020304" pitchFamily="18" charset="0"/>
                              <a:ea typeface="Calibri" panose="020F0502020204030204" pitchFamily="34" charset="0"/>
                              <a:cs typeface="Times New Roman" panose="02020603050405020304" pitchFamily="18" charset="0"/>
                            </a:rPr>
                            <a:t>75.0</a:t>
                          </a:r>
                          <a:endParaRPr lang="en-US" sz="1800" b="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450215" algn="just">
                            <a:lnSpc>
                              <a:spcPct val="150000"/>
                            </a:lnSpc>
                            <a:spcBef>
                              <a:spcPts val="0"/>
                            </a:spcBef>
                            <a:spcAft>
                              <a:spcPts val="0"/>
                            </a:spcAft>
                          </a:pPr>
                          <a:r>
                            <a:rPr lang="en-US" sz="2000" b="0">
                              <a:effectLst/>
                              <a:latin typeface="Times New Roman" panose="02020603050405020304" pitchFamily="18" charset="0"/>
                              <a:ea typeface="Calibri" panose="020F0502020204030204" pitchFamily="34" charset="0"/>
                              <a:cs typeface="Times New Roman" panose="02020603050405020304" pitchFamily="18" charset="0"/>
                            </a:rPr>
                            <a:t>36.6</a:t>
                          </a:r>
                          <a:endParaRPr lang="en-US" sz="1800" b="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450215" algn="just">
                            <a:lnSpc>
                              <a:spcPct val="150000"/>
                            </a:lnSpc>
                            <a:spcBef>
                              <a:spcPts val="0"/>
                            </a:spcBef>
                            <a:spcAft>
                              <a:spcPts val="0"/>
                            </a:spcAft>
                          </a:pPr>
                          <a:r>
                            <a:rPr lang="en-US" sz="2000" b="0" dirty="0">
                              <a:effectLst/>
                              <a:latin typeface="Times New Roman" panose="02020603050405020304" pitchFamily="18" charset="0"/>
                              <a:ea typeface="Calibri" panose="020F0502020204030204" pitchFamily="34" charset="0"/>
                              <a:cs typeface="Times New Roman" panose="02020603050405020304" pitchFamily="18" charset="0"/>
                            </a:rPr>
                            <a:t>54.5</a:t>
                          </a:r>
                          <a:endParaRPr lang="en-US" sz="1800" b="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5348494"/>
                      </a:ext>
                    </a:extLst>
                  </a:tr>
                </a:tbl>
              </a:graphicData>
            </a:graphic>
          </p:graphicFrame>
        </mc:Fallback>
      </mc:AlternateContent>
      <p:sp>
        <p:nvSpPr>
          <p:cNvPr id="11" name="Rectangle 10">
            <a:extLst>
              <a:ext uri="{FF2B5EF4-FFF2-40B4-BE49-F238E27FC236}">
                <a16:creationId xmlns:a16="http://schemas.microsoft.com/office/drawing/2014/main" id="{711790F7-5CFA-41B4-AACB-076C3A62B759}"/>
              </a:ext>
            </a:extLst>
          </p:cNvPr>
          <p:cNvSpPr/>
          <p:nvPr/>
        </p:nvSpPr>
        <p:spPr>
          <a:xfrm>
            <a:off x="5762044" y="3817671"/>
            <a:ext cx="1871208" cy="307777"/>
          </a:xfrm>
          <a:prstGeom prst="rect">
            <a:avLst/>
          </a:prstGeom>
        </p:spPr>
        <p:txBody>
          <a:bodyPr wrap="square">
            <a:spAutoFit/>
          </a:bodyPr>
          <a:lstStyle/>
          <a:p>
            <a:r>
              <a:rPr lang="en-IN" sz="1400" dirty="0"/>
              <a:t>Figure (2) Taylor Test</a:t>
            </a:r>
            <a:endParaRPr lang="en-US" sz="1400" dirty="0"/>
          </a:p>
        </p:txBody>
      </p:sp>
      <p:sp>
        <p:nvSpPr>
          <p:cNvPr id="12" name="Rectangle 11">
            <a:extLst>
              <a:ext uri="{FF2B5EF4-FFF2-40B4-BE49-F238E27FC236}">
                <a16:creationId xmlns:a16="http://schemas.microsoft.com/office/drawing/2014/main" id="{BEC92392-CF1C-4571-9623-5CA983F26235}"/>
              </a:ext>
            </a:extLst>
          </p:cNvPr>
          <p:cNvSpPr/>
          <p:nvPr/>
        </p:nvSpPr>
        <p:spPr>
          <a:xfrm>
            <a:off x="4773508" y="6143342"/>
            <a:ext cx="3731663" cy="307777"/>
          </a:xfrm>
          <a:prstGeom prst="rect">
            <a:avLst/>
          </a:prstGeom>
        </p:spPr>
        <p:txBody>
          <a:bodyPr wrap="none">
            <a:spAutoFit/>
          </a:bodyPr>
          <a:lstStyle/>
          <a:p>
            <a:pPr algn="ctr"/>
            <a:r>
              <a:rPr lang="en-IN" sz="1400" dirty="0"/>
              <a:t>Experimental Data [D. Eakins and N.N. Thadhani]</a:t>
            </a:r>
            <a:endParaRPr lang="en-US" sz="1400" dirty="0"/>
          </a:p>
        </p:txBody>
      </p:sp>
      <p:sp>
        <p:nvSpPr>
          <p:cNvPr id="3" name="Slide Number Placeholder 2">
            <a:extLst>
              <a:ext uri="{FF2B5EF4-FFF2-40B4-BE49-F238E27FC236}">
                <a16:creationId xmlns:a16="http://schemas.microsoft.com/office/drawing/2014/main" id="{41297D21-49D5-4F28-9C0C-A767381A0FCA}"/>
              </a:ext>
            </a:extLst>
          </p:cNvPr>
          <p:cNvSpPr>
            <a:spLocks noGrp="1"/>
          </p:cNvSpPr>
          <p:nvPr>
            <p:ph type="sldNum" sz="quarter" idx="12"/>
          </p:nvPr>
        </p:nvSpPr>
        <p:spPr/>
        <p:txBody>
          <a:bodyPr/>
          <a:lstStyle/>
          <a:p>
            <a:fld id="{F4317859-8A35-444E-800E-4FE2972162A5}" type="slidenum">
              <a:rPr lang="en-US" smtClean="0"/>
              <a:t>5</a:t>
            </a:fld>
            <a:endParaRPr lang="en-US"/>
          </a:p>
        </p:txBody>
      </p:sp>
    </p:spTree>
    <p:extLst>
      <p:ext uri="{BB962C8B-B14F-4D97-AF65-F5344CB8AC3E}">
        <p14:creationId xmlns:p14="http://schemas.microsoft.com/office/powerpoint/2010/main" val="22000947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36B85C-82B5-448F-85A2-4449A18E7ABA}"/>
              </a:ext>
            </a:extLst>
          </p:cNvPr>
          <p:cNvSpPr>
            <a:spLocks noGrp="1"/>
          </p:cNvSpPr>
          <p:nvPr>
            <p:ph type="title"/>
          </p:nvPr>
        </p:nvSpPr>
        <p:spPr/>
        <p:txBody>
          <a:bodyPr/>
          <a:lstStyle/>
          <a:p>
            <a:r>
              <a:rPr lang="en-US" dirty="0"/>
              <a:t>Conventional model and it’s parameter</a:t>
            </a:r>
          </a:p>
        </p:txBody>
      </p:sp>
      <p:sp>
        <p:nvSpPr>
          <p:cNvPr id="3" name="Content Placeholder 2">
            <a:extLst>
              <a:ext uri="{FF2B5EF4-FFF2-40B4-BE49-F238E27FC236}">
                <a16:creationId xmlns:a16="http://schemas.microsoft.com/office/drawing/2014/main" id="{833A0548-0969-474C-B5F2-D186B65033F2}"/>
              </a:ext>
            </a:extLst>
          </p:cNvPr>
          <p:cNvSpPr>
            <a:spLocks noGrp="1"/>
          </p:cNvSpPr>
          <p:nvPr>
            <p:ph idx="1"/>
          </p:nvPr>
        </p:nvSpPr>
        <p:spPr>
          <a:xfrm>
            <a:off x="7431088" y="2305878"/>
            <a:ext cx="4549566" cy="3525079"/>
          </a:xfrm>
        </p:spPr>
        <p:txBody>
          <a:bodyPr>
            <a:normAutofit fontScale="92500" lnSpcReduction="10000"/>
          </a:bodyPr>
          <a:lstStyle/>
          <a:p>
            <a:r>
              <a:rPr lang="en-IN" sz="1600" dirty="0"/>
              <a:t>This approach is based on "quasistatic" and cannot be used for prediction of high-rate deformation and does not take dynamic effects.</a:t>
            </a:r>
          </a:p>
          <a:p>
            <a:pPr marL="0" indent="0">
              <a:buNone/>
            </a:pPr>
            <a:endParaRPr lang="en-IN" sz="1600" dirty="0"/>
          </a:p>
          <a:p>
            <a:r>
              <a:rPr lang="en-IN" sz="1600" dirty="0"/>
              <a:t>It is widely used model to describe dynamic deformation, additional velocity and temperature dependences are introduced.</a:t>
            </a:r>
          </a:p>
          <a:p>
            <a:pPr marL="0" indent="0">
              <a:buNone/>
            </a:pPr>
            <a:endParaRPr lang="en-IN" sz="1600" dirty="0"/>
          </a:p>
          <a:p>
            <a:r>
              <a:rPr lang="en-IN" sz="1600" dirty="0"/>
              <a:t>It is again based on high strain and temperature but provide good results for low velocity.</a:t>
            </a:r>
          </a:p>
          <a:p>
            <a:pPr marL="0" indent="0">
              <a:buNone/>
            </a:pPr>
            <a:endParaRPr lang="en-IN" sz="1600" dirty="0"/>
          </a:p>
          <a:p>
            <a:r>
              <a:rPr lang="en-US" sz="1600" dirty="0"/>
              <a:t>This model is implemented in the same manner as Johnson-Cook model, but it is based on dislocation mechanics but results are not good.</a:t>
            </a:r>
            <a:endParaRPr lang="en-IN" sz="1600" dirty="0"/>
          </a:p>
          <a:p>
            <a:endParaRPr lang="en-IN" sz="1600" dirty="0"/>
          </a:p>
          <a:p>
            <a:endParaRPr lang="en-IN" sz="1600" dirty="0"/>
          </a:p>
          <a:p>
            <a:endParaRPr lang="en-US" sz="1600" dirty="0"/>
          </a:p>
        </p:txBody>
      </p:sp>
      <p:graphicFrame>
        <p:nvGraphicFramePr>
          <p:cNvPr id="5" name="Object 4">
            <a:extLst>
              <a:ext uri="{FF2B5EF4-FFF2-40B4-BE49-F238E27FC236}">
                <a16:creationId xmlns:a16="http://schemas.microsoft.com/office/drawing/2014/main" id="{CCA439F5-120B-40DF-AF5A-946DF6C54C02}"/>
              </a:ext>
            </a:extLst>
          </p:cNvPr>
          <p:cNvGraphicFramePr>
            <a:graphicFrameLocks noChangeAspect="1"/>
          </p:cNvGraphicFramePr>
          <p:nvPr>
            <p:extLst>
              <p:ext uri="{D42A27DB-BD31-4B8C-83A1-F6EECF244321}">
                <p14:modId xmlns:p14="http://schemas.microsoft.com/office/powerpoint/2010/main" val="1591213358"/>
              </p:ext>
            </p:extLst>
          </p:nvPr>
        </p:nvGraphicFramePr>
        <p:xfrm>
          <a:off x="0" y="1989802"/>
          <a:ext cx="7431088" cy="4212215"/>
        </p:xfrm>
        <a:graphic>
          <a:graphicData uri="http://schemas.openxmlformats.org/presentationml/2006/ole">
            <mc:AlternateContent xmlns:mc="http://schemas.openxmlformats.org/markup-compatibility/2006">
              <mc:Choice xmlns:v="urn:schemas-microsoft-com:vml" Requires="v">
                <p:oleObj spid="_x0000_s38927" name="Document" r:id="rId3" imgW="6513606" imgH="2687857" progId="Word.Document.12">
                  <p:embed/>
                </p:oleObj>
              </mc:Choice>
              <mc:Fallback>
                <p:oleObj name="Document" r:id="rId3" imgW="6513606" imgH="2687857" progId="Word.Document.12">
                  <p:embed/>
                  <p:pic>
                    <p:nvPicPr>
                      <p:cNvPr id="5" name="Object 4">
                        <a:extLst>
                          <a:ext uri="{FF2B5EF4-FFF2-40B4-BE49-F238E27FC236}">
                            <a16:creationId xmlns:a16="http://schemas.microsoft.com/office/drawing/2014/main" id="{D64C2B36-A84F-421C-BD42-BECAAF7D3C44}"/>
                          </a:ext>
                        </a:extLst>
                      </p:cNvPr>
                      <p:cNvPicPr/>
                      <p:nvPr/>
                    </p:nvPicPr>
                    <p:blipFill>
                      <a:blip r:embed="rId4"/>
                      <a:stretch>
                        <a:fillRect/>
                      </a:stretch>
                    </p:blipFill>
                    <p:spPr>
                      <a:xfrm>
                        <a:off x="0" y="1989802"/>
                        <a:ext cx="7431088" cy="4212215"/>
                      </a:xfrm>
                      <a:prstGeom prst="rect">
                        <a:avLst/>
                      </a:prstGeom>
                    </p:spPr>
                  </p:pic>
                </p:oleObj>
              </mc:Fallback>
            </mc:AlternateContent>
          </a:graphicData>
        </a:graphic>
      </p:graphicFrame>
      <p:sp>
        <p:nvSpPr>
          <p:cNvPr id="7" name="Slide Number Placeholder 6">
            <a:extLst>
              <a:ext uri="{FF2B5EF4-FFF2-40B4-BE49-F238E27FC236}">
                <a16:creationId xmlns:a16="http://schemas.microsoft.com/office/drawing/2014/main" id="{13827BB0-7256-44AC-990B-DE2180038B90}"/>
              </a:ext>
            </a:extLst>
          </p:cNvPr>
          <p:cNvSpPr>
            <a:spLocks noGrp="1"/>
          </p:cNvSpPr>
          <p:nvPr>
            <p:ph type="sldNum" sz="quarter" idx="12"/>
          </p:nvPr>
        </p:nvSpPr>
        <p:spPr/>
        <p:txBody>
          <a:bodyPr/>
          <a:lstStyle/>
          <a:p>
            <a:fld id="{F4317859-8A35-444E-800E-4FE2972162A5}" type="slidenum">
              <a:rPr lang="en-US" smtClean="0"/>
              <a:t>6</a:t>
            </a:fld>
            <a:endParaRPr lang="en-US"/>
          </a:p>
        </p:txBody>
      </p:sp>
      <p:sp>
        <p:nvSpPr>
          <p:cNvPr id="4" name="Rectangle 3">
            <a:extLst>
              <a:ext uri="{FF2B5EF4-FFF2-40B4-BE49-F238E27FC236}">
                <a16:creationId xmlns:a16="http://schemas.microsoft.com/office/drawing/2014/main" id="{258A6CEC-F18B-4FBB-96FD-7CCF625AED4E}"/>
              </a:ext>
            </a:extLst>
          </p:cNvPr>
          <p:cNvSpPr/>
          <p:nvPr/>
        </p:nvSpPr>
        <p:spPr>
          <a:xfrm>
            <a:off x="703842" y="5830957"/>
            <a:ext cx="6411115" cy="369332"/>
          </a:xfrm>
          <a:prstGeom prst="rect">
            <a:avLst/>
          </a:prstGeom>
        </p:spPr>
        <p:txBody>
          <a:bodyPr wrap="none">
            <a:spAutoFit/>
          </a:bodyPr>
          <a:lstStyle/>
          <a:p>
            <a:pPr algn="ctr"/>
            <a:r>
              <a:rPr lang="en-US" dirty="0">
                <a:latin typeface="Times New Roman" panose="02020603050405020304" pitchFamily="18" charset="0"/>
                <a:cs typeface="Times New Roman" panose="02020603050405020304" pitchFamily="18" charset="0"/>
              </a:rPr>
              <a:t>Conventional model Parameter table (</a:t>
            </a:r>
            <a:r>
              <a:rPr lang="en-IN" dirty="0"/>
              <a:t>D. Eakins and N.N. Thadhani</a:t>
            </a:r>
            <a:r>
              <a:rPr lang="en-US"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25217156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BCB50018-5272-4CE6-A730-507E8A9E4B93}"/>
              </a:ext>
            </a:extLst>
          </p:cNvPr>
          <p:cNvSpPr>
            <a:spLocks noGrp="1"/>
          </p:cNvSpPr>
          <p:nvPr>
            <p:ph type="title"/>
          </p:nvPr>
        </p:nvSpPr>
        <p:spPr>
          <a:xfrm>
            <a:off x="643467" y="84487"/>
            <a:ext cx="10905066" cy="1135737"/>
          </a:xfrm>
        </p:spPr>
        <p:txBody>
          <a:bodyPr>
            <a:normAutofit/>
          </a:bodyPr>
          <a:lstStyle/>
          <a:p>
            <a:pPr algn="ctr"/>
            <a:r>
              <a:rPr lang="en-US" sz="3600" dirty="0"/>
              <a:t>Conventional Model Result Comparison</a:t>
            </a:r>
          </a:p>
        </p:txBody>
      </p:sp>
      <p:sp>
        <p:nvSpPr>
          <p:cNvPr id="10" name="Rectangle 9">
            <a:extLst>
              <a:ext uri="{FF2B5EF4-FFF2-40B4-BE49-F238E27FC236}">
                <a16:creationId xmlns:a16="http://schemas.microsoft.com/office/drawing/2014/main" id="{2E80C965-DB6D-4F81-9E9E-B027384D0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Isosceles Triangle 11">
            <a:extLst>
              <a:ext uri="{FF2B5EF4-FFF2-40B4-BE49-F238E27FC236}">
                <a16:creationId xmlns:a16="http://schemas.microsoft.com/office/drawing/2014/main" id="{A580F890-B085-4E95-96AA-55AEBEC5CE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Isosceles Triangle 13">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Rectangle 15">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aphicFrame>
        <p:nvGraphicFramePr>
          <p:cNvPr id="17" name="Table 16">
            <a:extLst>
              <a:ext uri="{FF2B5EF4-FFF2-40B4-BE49-F238E27FC236}">
                <a16:creationId xmlns:a16="http://schemas.microsoft.com/office/drawing/2014/main" id="{396DEAEE-7BCE-4766-BFF1-155C3F50BDE0}"/>
              </a:ext>
            </a:extLst>
          </p:cNvPr>
          <p:cNvGraphicFramePr>
            <a:graphicFrameLocks noGrp="1"/>
          </p:cNvGraphicFramePr>
          <p:nvPr>
            <p:extLst>
              <p:ext uri="{D42A27DB-BD31-4B8C-83A1-F6EECF244321}">
                <p14:modId xmlns:p14="http://schemas.microsoft.com/office/powerpoint/2010/main" val="2801549610"/>
              </p:ext>
            </p:extLst>
          </p:nvPr>
        </p:nvGraphicFramePr>
        <p:xfrm>
          <a:off x="1470991" y="1577331"/>
          <a:ext cx="9087635" cy="3693702"/>
        </p:xfrm>
        <a:graphic>
          <a:graphicData uri="http://schemas.openxmlformats.org/drawingml/2006/table">
            <a:tbl>
              <a:tblPr firstRow="1" firstCol="1" bandRow="1"/>
              <a:tblGrid>
                <a:gridCol w="721916">
                  <a:extLst>
                    <a:ext uri="{9D8B030D-6E8A-4147-A177-3AD203B41FA5}">
                      <a16:colId xmlns:a16="http://schemas.microsoft.com/office/drawing/2014/main" val="2898200359"/>
                    </a:ext>
                  </a:extLst>
                </a:gridCol>
                <a:gridCol w="739036">
                  <a:extLst>
                    <a:ext uri="{9D8B030D-6E8A-4147-A177-3AD203B41FA5}">
                      <a16:colId xmlns:a16="http://schemas.microsoft.com/office/drawing/2014/main" val="1096216429"/>
                    </a:ext>
                  </a:extLst>
                </a:gridCol>
                <a:gridCol w="868116">
                  <a:extLst>
                    <a:ext uri="{9D8B030D-6E8A-4147-A177-3AD203B41FA5}">
                      <a16:colId xmlns:a16="http://schemas.microsoft.com/office/drawing/2014/main" val="2194268720"/>
                    </a:ext>
                  </a:extLst>
                </a:gridCol>
                <a:gridCol w="615212">
                  <a:extLst>
                    <a:ext uri="{9D8B030D-6E8A-4147-A177-3AD203B41FA5}">
                      <a16:colId xmlns:a16="http://schemas.microsoft.com/office/drawing/2014/main" val="884982906"/>
                    </a:ext>
                  </a:extLst>
                </a:gridCol>
                <a:gridCol w="721915">
                  <a:extLst>
                    <a:ext uri="{9D8B030D-6E8A-4147-A177-3AD203B41FA5}">
                      <a16:colId xmlns:a16="http://schemas.microsoft.com/office/drawing/2014/main" val="4046740430"/>
                    </a:ext>
                  </a:extLst>
                </a:gridCol>
                <a:gridCol w="636984">
                  <a:extLst>
                    <a:ext uri="{9D8B030D-6E8A-4147-A177-3AD203B41FA5}">
                      <a16:colId xmlns:a16="http://schemas.microsoft.com/office/drawing/2014/main" val="2876304946"/>
                    </a:ext>
                  </a:extLst>
                </a:gridCol>
                <a:gridCol w="679449">
                  <a:extLst>
                    <a:ext uri="{9D8B030D-6E8A-4147-A177-3AD203B41FA5}">
                      <a16:colId xmlns:a16="http://schemas.microsoft.com/office/drawing/2014/main" val="1436948310"/>
                    </a:ext>
                  </a:extLst>
                </a:gridCol>
                <a:gridCol w="594519">
                  <a:extLst>
                    <a:ext uri="{9D8B030D-6E8A-4147-A177-3AD203B41FA5}">
                      <a16:colId xmlns:a16="http://schemas.microsoft.com/office/drawing/2014/main" val="393240502"/>
                    </a:ext>
                  </a:extLst>
                </a:gridCol>
                <a:gridCol w="721915">
                  <a:extLst>
                    <a:ext uri="{9D8B030D-6E8A-4147-A177-3AD203B41FA5}">
                      <a16:colId xmlns:a16="http://schemas.microsoft.com/office/drawing/2014/main" val="2766256448"/>
                    </a:ext>
                  </a:extLst>
                </a:gridCol>
                <a:gridCol w="726061">
                  <a:extLst>
                    <a:ext uri="{9D8B030D-6E8A-4147-A177-3AD203B41FA5}">
                      <a16:colId xmlns:a16="http://schemas.microsoft.com/office/drawing/2014/main" val="2742823860"/>
                    </a:ext>
                  </a:extLst>
                </a:gridCol>
                <a:gridCol w="687504">
                  <a:extLst>
                    <a:ext uri="{9D8B030D-6E8A-4147-A177-3AD203B41FA5}">
                      <a16:colId xmlns:a16="http://schemas.microsoft.com/office/drawing/2014/main" val="836277905"/>
                    </a:ext>
                  </a:extLst>
                </a:gridCol>
                <a:gridCol w="687504">
                  <a:extLst>
                    <a:ext uri="{9D8B030D-6E8A-4147-A177-3AD203B41FA5}">
                      <a16:colId xmlns:a16="http://schemas.microsoft.com/office/drawing/2014/main" val="2222311419"/>
                    </a:ext>
                  </a:extLst>
                </a:gridCol>
                <a:gridCol w="687504">
                  <a:extLst>
                    <a:ext uri="{9D8B030D-6E8A-4147-A177-3AD203B41FA5}">
                      <a16:colId xmlns:a16="http://schemas.microsoft.com/office/drawing/2014/main" val="1495192605"/>
                    </a:ext>
                  </a:extLst>
                </a:gridCol>
              </a:tblGrid>
              <a:tr h="746047">
                <a:tc rowSpan="2">
                  <a:txBody>
                    <a:bodyPr/>
                    <a:lstStyle/>
                    <a:p>
                      <a:pPr marL="0" marR="0" algn="ctr">
                        <a:lnSpc>
                          <a:spcPct val="150000"/>
                        </a:lnSpc>
                        <a:spcBef>
                          <a:spcPts val="0"/>
                        </a:spcBef>
                        <a:spcAft>
                          <a:spcPts val="0"/>
                        </a:spcAft>
                      </a:pPr>
                      <a:r>
                        <a:rPr lang="en-US" sz="1800" b="0" dirty="0">
                          <a:effectLst/>
                          <a:latin typeface="Times New Roman" panose="02020603050405020304" pitchFamily="18" charset="0"/>
                          <a:ea typeface="Calibri" panose="020F0502020204030204" pitchFamily="34" charset="0"/>
                          <a:cs typeface="Times New Roman" panose="02020603050405020304" pitchFamily="18" charset="0"/>
                        </a:rPr>
                        <a:t>S.No</a:t>
                      </a:r>
                      <a:endParaRPr lang="en-US" sz="1600" b="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algn="ctr">
                        <a:lnSpc>
                          <a:spcPct val="150000"/>
                        </a:lnSpc>
                        <a:spcBef>
                          <a:spcPts val="0"/>
                        </a:spcBef>
                        <a:spcAft>
                          <a:spcPts val="0"/>
                        </a:spcAft>
                      </a:pPr>
                      <a:r>
                        <a:rPr lang="en-US" sz="1600" b="1" dirty="0">
                          <a:effectLst/>
                          <a:latin typeface="Times New Roman" panose="02020603050405020304" pitchFamily="18" charset="0"/>
                          <a:ea typeface="Calibri" panose="020F0502020204030204" pitchFamily="34" charset="0"/>
                          <a:cs typeface="Times New Roman" panose="02020603050405020304" pitchFamily="18" charset="0"/>
                        </a:rPr>
                        <a:t>Initial Dimension</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marL="0" marR="0" algn="ctr">
                        <a:lnSpc>
                          <a:spcPct val="150000"/>
                        </a:lnSpc>
                        <a:spcBef>
                          <a:spcPts val="0"/>
                        </a:spcBef>
                        <a:spcAft>
                          <a:spcPts val="0"/>
                        </a:spcAft>
                      </a:pPr>
                      <a:r>
                        <a:rPr lang="en-US" sz="1600" b="1" dirty="0">
                          <a:effectLst/>
                          <a:latin typeface="Times New Roman" panose="02020603050405020304" pitchFamily="18" charset="0"/>
                          <a:ea typeface="Calibri" panose="020F0502020204030204" pitchFamily="34" charset="0"/>
                          <a:cs typeface="Times New Roman" panose="02020603050405020304" pitchFamily="18" charset="0"/>
                        </a:rPr>
                        <a:t>Experimental Data</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marL="0" marR="0" algn="ctr">
                        <a:lnSpc>
                          <a:spcPct val="150000"/>
                        </a:lnSpc>
                        <a:spcBef>
                          <a:spcPts val="0"/>
                        </a:spcBef>
                        <a:spcAft>
                          <a:spcPts val="0"/>
                        </a:spcAft>
                      </a:pPr>
                      <a:r>
                        <a:rPr lang="en-US" sz="1600" b="1" dirty="0">
                          <a:effectLst/>
                          <a:latin typeface="Times New Roman" panose="02020603050405020304" pitchFamily="18" charset="0"/>
                          <a:ea typeface="Calibri" panose="020F0502020204030204" pitchFamily="34" charset="0"/>
                          <a:cs typeface="Times New Roman" panose="02020603050405020304" pitchFamily="18" charset="0"/>
                        </a:rPr>
                        <a:t>Von-Mises</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marL="0" marR="0" algn="ctr">
                        <a:lnSpc>
                          <a:spcPct val="150000"/>
                        </a:lnSpc>
                        <a:spcBef>
                          <a:spcPts val="0"/>
                        </a:spcBef>
                        <a:spcAft>
                          <a:spcPts val="0"/>
                        </a:spcAft>
                      </a:pPr>
                      <a:r>
                        <a:rPr lang="en-US" sz="1600" b="1" dirty="0">
                          <a:effectLst/>
                          <a:latin typeface="Times New Roman" panose="02020603050405020304" pitchFamily="18" charset="0"/>
                          <a:ea typeface="Calibri" panose="020F0502020204030204" pitchFamily="34" charset="0"/>
                          <a:cs typeface="Times New Roman" panose="02020603050405020304" pitchFamily="18" charset="0"/>
                        </a:rPr>
                        <a:t>Johnson-Cook</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marL="0" marR="0" algn="ctr">
                        <a:lnSpc>
                          <a:spcPct val="150000"/>
                        </a:lnSpc>
                        <a:spcBef>
                          <a:spcPts val="0"/>
                        </a:spcBef>
                        <a:spcAft>
                          <a:spcPts val="0"/>
                        </a:spcAft>
                      </a:pPr>
                      <a:r>
                        <a:rPr lang="en-US" sz="1600" b="1" dirty="0">
                          <a:effectLst/>
                          <a:latin typeface="Times New Roman" panose="02020603050405020304" pitchFamily="18" charset="0"/>
                          <a:ea typeface="Calibri" panose="020F0502020204030204" pitchFamily="34" charset="0"/>
                          <a:cs typeface="Times New Roman" panose="02020603050405020304" pitchFamily="18" charset="0"/>
                        </a:rPr>
                        <a:t>Steinberg-Guinan</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marL="0" marR="0" algn="ctr">
                        <a:lnSpc>
                          <a:spcPct val="150000"/>
                        </a:lnSpc>
                        <a:spcBef>
                          <a:spcPts val="0"/>
                        </a:spcBef>
                        <a:spcAft>
                          <a:spcPts val="0"/>
                        </a:spcAft>
                      </a:pPr>
                      <a:r>
                        <a:rPr lang="en-US" sz="1600" b="1" dirty="0">
                          <a:effectLst/>
                          <a:latin typeface="Times New Roman" panose="02020603050405020304" pitchFamily="18" charset="0"/>
                          <a:ea typeface="Calibri" panose="020F0502020204030204" pitchFamily="34" charset="0"/>
                          <a:cs typeface="Times New Roman" panose="02020603050405020304" pitchFamily="18" charset="0"/>
                        </a:rPr>
                        <a:t>Zerilli-Armstrong</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extLst>
                  <a:ext uri="{0D108BD9-81ED-4DB2-BD59-A6C34878D82A}">
                    <a16:rowId xmlns:a16="http://schemas.microsoft.com/office/drawing/2014/main" val="2539231935"/>
                  </a:ext>
                </a:extLst>
              </a:tr>
              <a:tr h="845786">
                <a:tc vMerge="1">
                  <a:txBody>
                    <a:bodyPr/>
                    <a:lstStyle/>
                    <a:p>
                      <a:endParaRPr lang="en-US"/>
                    </a:p>
                  </a:txBody>
                  <a:tcPr/>
                </a:tc>
                <a:tc>
                  <a:txBody>
                    <a:bodyPr/>
                    <a:lstStyle/>
                    <a:p>
                      <a:pPr marL="0" marR="0" algn="ctr">
                        <a:lnSpc>
                          <a:spcPct val="150000"/>
                        </a:lnSpc>
                        <a:spcBef>
                          <a:spcPts val="0"/>
                        </a:spcBef>
                        <a:spcAft>
                          <a:spcPts val="0"/>
                        </a:spcAft>
                      </a:pPr>
                      <a:r>
                        <a:rPr lang="en-US" sz="1400" b="1" dirty="0">
                          <a:effectLst/>
                          <a:latin typeface="Times New Roman" panose="02020603050405020304" pitchFamily="18" charset="0"/>
                          <a:ea typeface="Calibri" panose="020F0502020204030204" pitchFamily="34" charset="0"/>
                          <a:cs typeface="Times New Roman" panose="02020603050405020304" pitchFamily="18" charset="0"/>
                        </a:rPr>
                        <a:t>Length</a:t>
                      </a:r>
                    </a:p>
                    <a:p>
                      <a:pPr marL="0" marR="0" algn="ctr">
                        <a:lnSpc>
                          <a:spcPct val="150000"/>
                        </a:lnSpc>
                        <a:spcBef>
                          <a:spcPts val="0"/>
                        </a:spcBef>
                        <a:spcAft>
                          <a:spcPts val="0"/>
                        </a:spcAft>
                      </a:pPr>
                      <a:r>
                        <a:rPr lang="en-US" sz="1800" b="0" dirty="0">
                          <a:effectLst/>
                          <a:latin typeface="Times New Roman" panose="02020603050405020304" pitchFamily="18" charset="0"/>
                          <a:ea typeface="Calibri" panose="020F0502020204030204" pitchFamily="34" charset="0"/>
                          <a:cs typeface="Times New Roman" panose="02020603050405020304" pitchFamily="18" charset="0"/>
                        </a:rPr>
                        <a:t>(L)</a:t>
                      </a:r>
                      <a:endParaRPr lang="en-US" sz="1600" b="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US" sz="1400" b="1" dirty="0">
                          <a:effectLst/>
                          <a:latin typeface="Times New Roman" panose="02020603050405020304" pitchFamily="18" charset="0"/>
                          <a:ea typeface="Calibri" panose="020F0502020204030204" pitchFamily="34" charset="0"/>
                          <a:cs typeface="Times New Roman" panose="02020603050405020304" pitchFamily="18" charset="0"/>
                        </a:rPr>
                        <a:t>Diameter</a:t>
                      </a:r>
                      <a:r>
                        <a:rPr lang="en-US" sz="1800" b="0" dirty="0">
                          <a:effectLst/>
                          <a:latin typeface="Times New Roman" panose="02020603050405020304" pitchFamily="18" charset="0"/>
                          <a:ea typeface="Calibri" panose="020F0502020204030204" pitchFamily="34" charset="0"/>
                          <a:cs typeface="Times New Roman" panose="02020603050405020304" pitchFamily="18" charset="0"/>
                        </a:rPr>
                        <a:t>(D)</a:t>
                      </a:r>
                      <a:endParaRPr lang="en-US" sz="1600" b="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US" sz="1800" b="0" dirty="0">
                          <a:effectLst/>
                          <a:latin typeface="Times New Roman" panose="02020603050405020304" pitchFamily="18" charset="0"/>
                          <a:ea typeface="Calibri" panose="020F0502020204030204" pitchFamily="34" charset="0"/>
                          <a:cs typeface="Times New Roman" panose="02020603050405020304" pitchFamily="18" charset="0"/>
                        </a:rPr>
                        <a:t>L</a:t>
                      </a:r>
                      <a:endParaRPr lang="en-US" sz="1600" b="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US" sz="1800" b="0" dirty="0">
                          <a:effectLst/>
                          <a:latin typeface="Times New Roman" panose="02020603050405020304" pitchFamily="18" charset="0"/>
                          <a:ea typeface="Calibri" panose="020F0502020204030204" pitchFamily="34" charset="0"/>
                          <a:cs typeface="Times New Roman" panose="02020603050405020304" pitchFamily="18" charset="0"/>
                        </a:rPr>
                        <a:t>D</a:t>
                      </a:r>
                      <a:endParaRPr lang="en-US" sz="1600" b="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US" sz="1800" b="0" dirty="0">
                          <a:effectLst/>
                          <a:latin typeface="Times New Roman" panose="02020603050405020304" pitchFamily="18" charset="0"/>
                          <a:ea typeface="Calibri" panose="020F0502020204030204" pitchFamily="34" charset="0"/>
                          <a:cs typeface="Times New Roman" panose="02020603050405020304" pitchFamily="18" charset="0"/>
                        </a:rPr>
                        <a:t>L</a:t>
                      </a:r>
                      <a:endParaRPr lang="en-US" sz="1600" b="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US" sz="1800" b="0" dirty="0">
                          <a:effectLst/>
                          <a:latin typeface="Times New Roman" panose="02020603050405020304" pitchFamily="18" charset="0"/>
                          <a:ea typeface="Calibri" panose="020F0502020204030204" pitchFamily="34" charset="0"/>
                          <a:cs typeface="Times New Roman" panose="02020603050405020304" pitchFamily="18" charset="0"/>
                        </a:rPr>
                        <a:t>D</a:t>
                      </a:r>
                      <a:endParaRPr lang="en-US" sz="1600" b="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US" sz="1800" b="0">
                          <a:effectLst/>
                          <a:latin typeface="Times New Roman" panose="02020603050405020304" pitchFamily="18" charset="0"/>
                          <a:ea typeface="Calibri" panose="020F0502020204030204" pitchFamily="34" charset="0"/>
                          <a:cs typeface="Times New Roman" panose="02020603050405020304" pitchFamily="18" charset="0"/>
                        </a:rPr>
                        <a:t>L</a:t>
                      </a:r>
                      <a:endParaRPr lang="en-US" sz="1600" b="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US" sz="1800" b="0">
                          <a:effectLst/>
                          <a:latin typeface="Times New Roman" panose="02020603050405020304" pitchFamily="18" charset="0"/>
                          <a:ea typeface="Calibri" panose="020F0502020204030204" pitchFamily="34" charset="0"/>
                          <a:cs typeface="Times New Roman" panose="02020603050405020304" pitchFamily="18" charset="0"/>
                        </a:rPr>
                        <a:t>D</a:t>
                      </a:r>
                      <a:endParaRPr lang="en-US" sz="1600" b="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US" sz="1800" b="0" dirty="0">
                          <a:effectLst/>
                          <a:latin typeface="Times New Roman" panose="02020603050405020304" pitchFamily="18" charset="0"/>
                          <a:ea typeface="Calibri" panose="020F0502020204030204" pitchFamily="34" charset="0"/>
                          <a:cs typeface="Times New Roman" panose="02020603050405020304" pitchFamily="18" charset="0"/>
                        </a:rPr>
                        <a:t>L</a:t>
                      </a:r>
                      <a:endParaRPr lang="en-US" sz="1600" b="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US" sz="1800" b="0" dirty="0">
                          <a:effectLst/>
                          <a:latin typeface="Times New Roman" panose="02020603050405020304" pitchFamily="18" charset="0"/>
                          <a:ea typeface="Calibri" panose="020F0502020204030204" pitchFamily="34" charset="0"/>
                          <a:cs typeface="Times New Roman" panose="02020603050405020304" pitchFamily="18" charset="0"/>
                        </a:rPr>
                        <a:t>D</a:t>
                      </a:r>
                      <a:endParaRPr lang="en-US" sz="1600" b="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US" sz="1800" b="0" dirty="0">
                          <a:effectLst/>
                          <a:latin typeface="Times New Roman" panose="02020603050405020304" pitchFamily="18" charset="0"/>
                          <a:ea typeface="Calibri" panose="020F0502020204030204" pitchFamily="34" charset="0"/>
                          <a:cs typeface="Times New Roman" panose="02020603050405020304" pitchFamily="18" charset="0"/>
                        </a:rPr>
                        <a:t>L</a:t>
                      </a:r>
                      <a:endParaRPr lang="en-US" sz="1600" b="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US" sz="1800" b="0" dirty="0">
                          <a:effectLst/>
                          <a:latin typeface="Times New Roman" panose="02020603050405020304" pitchFamily="18" charset="0"/>
                          <a:ea typeface="Calibri" panose="020F0502020204030204" pitchFamily="34" charset="0"/>
                          <a:cs typeface="Times New Roman" panose="02020603050405020304" pitchFamily="18" charset="0"/>
                        </a:rPr>
                        <a:t>D</a:t>
                      </a:r>
                      <a:endParaRPr lang="en-US" sz="1600" b="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34927577"/>
                  </a:ext>
                </a:extLst>
              </a:tr>
              <a:tr h="1249313">
                <a:tc>
                  <a:txBody>
                    <a:bodyPr/>
                    <a:lstStyle/>
                    <a:p>
                      <a:pPr marL="0" marR="0" algn="ctr">
                        <a:lnSpc>
                          <a:spcPct val="150000"/>
                        </a:lnSpc>
                        <a:spcBef>
                          <a:spcPts val="0"/>
                        </a:spcBef>
                        <a:spcAft>
                          <a:spcPts val="0"/>
                        </a:spcAft>
                      </a:pPr>
                      <a:r>
                        <a:rPr lang="en-US" sz="1600">
                          <a:effectLst/>
                          <a:latin typeface="Times New Roman" panose="02020603050405020304" pitchFamily="18" charset="0"/>
                          <a:ea typeface="Calibri" panose="020F0502020204030204" pitchFamily="34" charset="0"/>
                          <a:cs typeface="Times New Roman" panose="02020603050405020304" pitchFamily="18" charset="0"/>
                        </a:rPr>
                        <a:t>1-</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76.2</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lgn="ctr">
                        <a:lnSpc>
                          <a:spcPct val="150000"/>
                        </a:lnSpc>
                        <a:spcBef>
                          <a:spcPts val="0"/>
                        </a:spcBef>
                        <a:spcAft>
                          <a:spcPts val="0"/>
                        </a:spcAft>
                      </a:pPr>
                      <a:r>
                        <a:rPr lang="en-US" sz="1600" b="1" dirty="0">
                          <a:effectLst/>
                          <a:latin typeface="Times New Roman" panose="02020603050405020304" pitchFamily="18" charset="0"/>
                          <a:ea typeface="Calibri" panose="020F0502020204030204" pitchFamily="34" charset="0"/>
                          <a:cs typeface="Times New Roman" panose="02020603050405020304" pitchFamily="18" charset="0"/>
                        </a:rPr>
                        <a:t>(mm)</a:t>
                      </a:r>
                      <a:endParaRPr lang="en-US"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19.05</a:t>
                      </a:r>
                      <a:r>
                        <a:rPr lang="en-US" sz="1600" b="1" dirty="0">
                          <a:effectLst/>
                          <a:latin typeface="Times New Roman" panose="02020603050405020304" pitchFamily="18" charset="0"/>
                          <a:ea typeface="Calibri" panose="020F0502020204030204" pitchFamily="34" charset="0"/>
                          <a:cs typeface="Times New Roman" panose="02020603050405020304" pitchFamily="18" charset="0"/>
                        </a:rPr>
                        <a:t> (mm)</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71.4</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lgn="ctr">
                        <a:lnSpc>
                          <a:spcPct val="150000"/>
                        </a:lnSpc>
                        <a:spcBef>
                          <a:spcPts val="0"/>
                        </a:spcBef>
                        <a:spcAft>
                          <a:spcPts val="0"/>
                        </a:spcAft>
                      </a:pPr>
                      <a:r>
                        <a:rPr lang="en-US" sz="1200" b="1" dirty="0">
                          <a:effectLst/>
                          <a:latin typeface="Times New Roman" panose="02020603050405020304" pitchFamily="18" charset="0"/>
                          <a:ea typeface="Calibri" panose="020F0502020204030204" pitchFamily="34" charset="0"/>
                          <a:cs typeface="Times New Roman" panose="02020603050405020304" pitchFamily="18" charset="0"/>
                        </a:rPr>
                        <a:t>(-4.8) </a:t>
                      </a:r>
                      <a:r>
                        <a:rPr lang="en-US" sz="1600" b="1" dirty="0">
                          <a:effectLst/>
                          <a:latin typeface="Times New Roman" panose="02020603050405020304" pitchFamily="18" charset="0"/>
                          <a:ea typeface="Calibri" panose="020F0502020204030204" pitchFamily="34" charset="0"/>
                          <a:cs typeface="Times New Roman" panose="02020603050405020304" pitchFamily="18" charset="0"/>
                        </a:rPr>
                        <a:t>mm</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23.65</a:t>
                      </a:r>
                      <a:r>
                        <a:rPr lang="en-US" sz="16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200" b="1" dirty="0">
                          <a:effectLst/>
                          <a:latin typeface="Times New Roman" panose="02020603050405020304" pitchFamily="18" charset="0"/>
                          <a:ea typeface="Calibri" panose="020F0502020204030204" pitchFamily="34" charset="0"/>
                          <a:cs typeface="Times New Roman" panose="02020603050405020304" pitchFamily="18" charset="0"/>
                        </a:rPr>
                        <a:t>(+4.6) </a:t>
                      </a:r>
                      <a:r>
                        <a:rPr lang="en-US" sz="1600" b="1" dirty="0">
                          <a:effectLst/>
                          <a:latin typeface="Times New Roman" panose="02020603050405020304" pitchFamily="18" charset="0"/>
                          <a:ea typeface="Calibri" panose="020F0502020204030204" pitchFamily="34" charset="0"/>
                          <a:cs typeface="Times New Roman" panose="02020603050405020304" pitchFamily="18" charset="0"/>
                        </a:rPr>
                        <a:t>mm</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US" sz="1600" b="1" dirty="0">
                          <a:effectLst/>
                          <a:latin typeface="Times New Roman" panose="02020603050405020304" pitchFamily="18" charset="0"/>
                          <a:ea typeface="Calibri" panose="020F0502020204030204" pitchFamily="34" charset="0"/>
                          <a:cs typeface="Times New Roman" panose="02020603050405020304" pitchFamily="18" charset="0"/>
                        </a:rPr>
                        <a:t>69.5</a:t>
                      </a:r>
                    </a:p>
                    <a:p>
                      <a:pPr marL="0" marR="0" algn="ctr">
                        <a:lnSpc>
                          <a:spcPct val="150000"/>
                        </a:lnSpc>
                        <a:spcBef>
                          <a:spcPts val="0"/>
                        </a:spcBef>
                        <a:spcAft>
                          <a:spcPts val="0"/>
                        </a:spcAft>
                      </a:pPr>
                      <a:r>
                        <a:rPr lang="en-US" sz="1200" b="1" dirty="0">
                          <a:effectLst/>
                          <a:latin typeface="Times New Roman" panose="02020603050405020304" pitchFamily="18" charset="0"/>
                          <a:ea typeface="Calibri" panose="020F0502020204030204" pitchFamily="34" charset="0"/>
                          <a:cs typeface="Times New Roman" panose="02020603050405020304" pitchFamily="18" charset="0"/>
                        </a:rPr>
                        <a:t>(-6.7)</a:t>
                      </a:r>
                      <a:endParaRPr lang="en-US" sz="11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US" sz="1600" b="1" dirty="0">
                          <a:effectLst/>
                          <a:latin typeface="Times New Roman" panose="02020603050405020304" pitchFamily="18" charset="0"/>
                          <a:ea typeface="Calibri" panose="020F0502020204030204" pitchFamily="34" charset="0"/>
                          <a:cs typeface="Times New Roman" panose="02020603050405020304" pitchFamily="18" charset="0"/>
                        </a:rPr>
                        <a:t>22</a:t>
                      </a:r>
                    </a:p>
                    <a:p>
                      <a:pPr marL="0" marR="0" algn="ctr">
                        <a:lnSpc>
                          <a:spcPct val="150000"/>
                        </a:lnSpc>
                        <a:spcBef>
                          <a:spcPts val="0"/>
                        </a:spcBef>
                        <a:spcAft>
                          <a:spcPts val="0"/>
                        </a:spcAft>
                      </a:pPr>
                      <a:r>
                        <a:rPr lang="en-US" sz="1200" b="1" dirty="0">
                          <a:effectLst/>
                          <a:latin typeface="Times New Roman" panose="02020603050405020304" pitchFamily="18" charset="0"/>
                          <a:ea typeface="Calibri" panose="020F0502020204030204" pitchFamily="34" charset="0"/>
                          <a:cs typeface="Times New Roman" panose="02020603050405020304" pitchFamily="18" charset="0"/>
                        </a:rPr>
                        <a:t>(+3.4)</a:t>
                      </a:r>
                      <a:endParaRPr lang="en-US" sz="11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US" sz="1600" b="1" dirty="0">
                          <a:effectLst/>
                          <a:latin typeface="Times New Roman" panose="02020603050405020304" pitchFamily="18" charset="0"/>
                          <a:ea typeface="Calibri" panose="020F0502020204030204" pitchFamily="34" charset="0"/>
                          <a:cs typeface="Times New Roman" panose="02020603050405020304" pitchFamily="18" charset="0"/>
                        </a:rPr>
                        <a:t>71.1</a:t>
                      </a:r>
                    </a:p>
                    <a:p>
                      <a:pPr marL="0" marR="0" algn="ctr">
                        <a:lnSpc>
                          <a:spcPct val="150000"/>
                        </a:lnSpc>
                        <a:spcBef>
                          <a:spcPts val="0"/>
                        </a:spcBef>
                        <a:spcAft>
                          <a:spcPts val="0"/>
                        </a:spcAft>
                      </a:pPr>
                      <a:r>
                        <a:rPr lang="en-US" sz="1200" b="1" dirty="0">
                          <a:effectLst/>
                          <a:latin typeface="Times New Roman" panose="02020603050405020304" pitchFamily="18" charset="0"/>
                          <a:ea typeface="Calibri" panose="020F0502020204030204" pitchFamily="34" charset="0"/>
                          <a:cs typeface="Times New Roman" panose="02020603050405020304" pitchFamily="18" charset="0"/>
                        </a:rPr>
                        <a:t>(-5.1)</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US" sz="1600" b="1" dirty="0">
                          <a:effectLst/>
                          <a:latin typeface="Times New Roman" panose="02020603050405020304" pitchFamily="18" charset="0"/>
                          <a:ea typeface="Calibri" panose="020F0502020204030204" pitchFamily="34" charset="0"/>
                          <a:cs typeface="Times New Roman" panose="02020603050405020304" pitchFamily="18" charset="0"/>
                        </a:rPr>
                        <a:t>21.3</a:t>
                      </a:r>
                    </a:p>
                    <a:p>
                      <a:pPr marL="0" marR="0" algn="ctr">
                        <a:lnSpc>
                          <a:spcPct val="150000"/>
                        </a:lnSpc>
                        <a:spcBef>
                          <a:spcPts val="0"/>
                        </a:spcBef>
                        <a:spcAft>
                          <a:spcPts val="0"/>
                        </a:spcAft>
                      </a:pPr>
                      <a:r>
                        <a:rPr lang="en-US" sz="1200" b="1" dirty="0">
                          <a:effectLst/>
                          <a:latin typeface="Times New Roman" panose="02020603050405020304" pitchFamily="18" charset="0"/>
                          <a:ea typeface="Calibri" panose="020F0502020204030204" pitchFamily="34" charset="0"/>
                          <a:cs typeface="Times New Roman" panose="02020603050405020304" pitchFamily="18" charset="0"/>
                        </a:rPr>
                        <a:t>(+3.0)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US" sz="1600" b="1" dirty="0">
                          <a:effectLst/>
                          <a:latin typeface="Times New Roman" panose="02020603050405020304" pitchFamily="18" charset="0"/>
                          <a:ea typeface="Calibri" panose="020F0502020204030204" pitchFamily="34" charset="0"/>
                          <a:cs typeface="Times New Roman" panose="02020603050405020304" pitchFamily="18" charset="0"/>
                        </a:rPr>
                        <a:t>70.4</a:t>
                      </a:r>
                    </a:p>
                    <a:p>
                      <a:pPr marL="0" marR="0" algn="ctr">
                        <a:lnSpc>
                          <a:spcPct val="150000"/>
                        </a:lnSpc>
                        <a:spcBef>
                          <a:spcPts val="0"/>
                        </a:spcBef>
                        <a:spcAft>
                          <a:spcPts val="0"/>
                        </a:spcAft>
                      </a:pPr>
                      <a:r>
                        <a:rPr lang="en-US" sz="1200" b="1" dirty="0">
                          <a:effectLst/>
                          <a:latin typeface="Times New Roman" panose="02020603050405020304" pitchFamily="18" charset="0"/>
                          <a:ea typeface="Calibri" panose="020F0502020204030204" pitchFamily="34" charset="0"/>
                          <a:cs typeface="Times New Roman" panose="02020603050405020304" pitchFamily="18" charset="0"/>
                        </a:rPr>
                        <a:t>(-5.78)</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US" sz="1600" b="1" dirty="0">
                          <a:effectLst/>
                          <a:latin typeface="Times New Roman" panose="02020603050405020304" pitchFamily="18" charset="0"/>
                          <a:ea typeface="Calibri" panose="020F0502020204030204" pitchFamily="34" charset="0"/>
                          <a:cs typeface="Times New Roman" panose="02020603050405020304" pitchFamily="18" charset="0"/>
                        </a:rPr>
                        <a:t>22.70</a:t>
                      </a:r>
                      <a:endParaRPr lang="en-US" sz="1400" b="1"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lgn="ctr">
                        <a:lnSpc>
                          <a:spcPct val="150000"/>
                        </a:lnSpc>
                        <a:spcBef>
                          <a:spcPts val="0"/>
                        </a:spcBef>
                        <a:spcAft>
                          <a:spcPts val="0"/>
                        </a:spcAft>
                      </a:pPr>
                      <a:r>
                        <a:rPr lang="en-US" sz="1200" b="1" dirty="0">
                          <a:effectLst/>
                          <a:latin typeface="Times New Roman" panose="02020603050405020304" pitchFamily="18" charset="0"/>
                          <a:ea typeface="Calibri" panose="020F0502020204030204" pitchFamily="34" charset="0"/>
                          <a:cs typeface="Times New Roman" panose="02020603050405020304" pitchFamily="18" charset="0"/>
                        </a:rPr>
                        <a:t>(+3.49)</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US" sz="1600" b="1" dirty="0">
                          <a:effectLst/>
                          <a:latin typeface="Times New Roman" panose="02020603050405020304" pitchFamily="18" charset="0"/>
                          <a:ea typeface="Calibri" panose="020F0502020204030204" pitchFamily="34" charset="0"/>
                          <a:cs typeface="Times New Roman" panose="02020603050405020304" pitchFamily="18" charset="0"/>
                        </a:rPr>
                        <a:t>69.3</a:t>
                      </a:r>
                    </a:p>
                    <a:p>
                      <a:pPr marL="0" marR="0" algn="ctr">
                        <a:lnSpc>
                          <a:spcPct val="150000"/>
                        </a:lnSpc>
                        <a:spcBef>
                          <a:spcPts val="0"/>
                        </a:spcBef>
                        <a:spcAft>
                          <a:spcPts val="0"/>
                        </a:spcAft>
                      </a:pPr>
                      <a:r>
                        <a:rPr lang="en-US" sz="1200" b="1" dirty="0">
                          <a:effectLst/>
                          <a:latin typeface="Times New Roman" panose="02020603050405020304" pitchFamily="18" charset="0"/>
                          <a:ea typeface="Calibri" panose="020F0502020204030204" pitchFamily="34" charset="0"/>
                          <a:cs typeface="Times New Roman" panose="02020603050405020304" pitchFamily="18" charset="0"/>
                        </a:rPr>
                        <a:t>(-6.9)</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US" sz="1600" b="1" dirty="0">
                          <a:effectLst/>
                          <a:latin typeface="Times New Roman" panose="02020603050405020304" pitchFamily="18" charset="0"/>
                          <a:ea typeface="Calibri" panose="020F0502020204030204" pitchFamily="34" charset="0"/>
                          <a:cs typeface="Times New Roman" panose="02020603050405020304" pitchFamily="18" charset="0"/>
                        </a:rPr>
                        <a:t>24.85</a:t>
                      </a:r>
                      <a:r>
                        <a:rPr lang="en-US" sz="1200" b="1" dirty="0">
                          <a:effectLst/>
                          <a:latin typeface="Times New Roman" panose="02020603050405020304" pitchFamily="18" charset="0"/>
                          <a:ea typeface="Calibri" panose="020F0502020204030204" pitchFamily="34" charset="0"/>
                          <a:cs typeface="Times New Roman" panose="02020603050405020304" pitchFamily="18" charset="0"/>
                        </a:rPr>
                        <a:t>(+5.8)</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82779215"/>
                  </a:ext>
                </a:extLst>
              </a:tr>
              <a:tr h="852556">
                <a:tc>
                  <a:txBody>
                    <a:bodyPr/>
                    <a:lstStyle/>
                    <a:p>
                      <a:pPr marL="0" marR="0" algn="ctr">
                        <a:lnSpc>
                          <a:spcPct val="150000"/>
                        </a:lnSpc>
                        <a:spcBef>
                          <a:spcPts val="0"/>
                        </a:spcBef>
                        <a:spcAft>
                          <a:spcPts val="0"/>
                        </a:spcAft>
                      </a:pPr>
                      <a:r>
                        <a:rPr lang="en-US" sz="1600" b="1" dirty="0">
                          <a:effectLst/>
                          <a:latin typeface="Times New Roman" panose="02020603050405020304" pitchFamily="18" charset="0"/>
                          <a:ea typeface="Calibri" panose="020F0502020204030204" pitchFamily="34" charset="0"/>
                          <a:cs typeface="Times New Roman" panose="02020603050405020304" pitchFamily="18" charset="0"/>
                        </a:rPr>
                        <a:t>Error (%)</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US" sz="1600" b="1" dirty="0">
                          <a:effectLst/>
                          <a:latin typeface="Times New Roman" panose="02020603050405020304" pitchFamily="18" charset="0"/>
                          <a:ea typeface="Calibri" panose="020F0502020204030204" pitchFamily="34" charset="0"/>
                          <a:cs typeface="Times New Roman" panose="02020603050405020304" pitchFamily="18" charset="0"/>
                        </a:rPr>
                        <a:t>28.35</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US" sz="1600" b="1">
                          <a:effectLst/>
                          <a:latin typeface="Times New Roman" panose="02020603050405020304" pitchFamily="18" charset="0"/>
                          <a:ea typeface="Calibri" panose="020F0502020204030204" pitchFamily="34" charset="0"/>
                          <a:cs typeface="Times New Roman" panose="02020603050405020304" pitchFamily="18" charset="0"/>
                        </a:rPr>
                        <a:t>24.05</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US" sz="1600" b="1" dirty="0">
                          <a:effectLst/>
                          <a:latin typeface="Times New Roman" panose="02020603050405020304" pitchFamily="18" charset="0"/>
                          <a:ea typeface="Calibri" panose="020F0502020204030204" pitchFamily="34" charset="0"/>
                          <a:cs typeface="Times New Roman" panose="02020603050405020304" pitchFamily="18" charset="0"/>
                        </a:rPr>
                        <a:t>6.80</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US" sz="1600" b="1" dirty="0">
                          <a:effectLst/>
                          <a:highlight>
                            <a:srgbClr val="C0C0C0"/>
                          </a:highlight>
                          <a:latin typeface="Times New Roman" panose="02020603050405020304" pitchFamily="18" charset="0"/>
                          <a:ea typeface="Calibri" panose="020F0502020204030204" pitchFamily="34" charset="0"/>
                          <a:cs typeface="Times New Roman" panose="02020603050405020304" pitchFamily="18" charset="0"/>
                        </a:rPr>
                        <a:t>33.11</a:t>
                      </a:r>
                      <a:endParaRPr lang="en-US" sz="1400" dirty="0">
                        <a:effectLst/>
                        <a:highlight>
                          <a:srgbClr val="C0C0C0"/>
                        </a:highligh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US" sz="1600" b="1">
                          <a:effectLst/>
                          <a:latin typeface="Times New Roman" panose="02020603050405020304" pitchFamily="18" charset="0"/>
                          <a:ea typeface="Calibri" panose="020F0502020204030204" pitchFamily="34" charset="0"/>
                          <a:cs typeface="Times New Roman" panose="02020603050405020304" pitchFamily="18" charset="0"/>
                        </a:rPr>
                        <a:t>17.0</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US" sz="1600" b="1" dirty="0">
                          <a:effectLst/>
                          <a:latin typeface="Times New Roman" panose="02020603050405020304" pitchFamily="18" charset="0"/>
                          <a:ea typeface="Calibri" panose="020F0502020204030204" pitchFamily="34" charset="0"/>
                          <a:cs typeface="Times New Roman" panose="02020603050405020304" pitchFamily="18" charset="0"/>
                        </a:rPr>
                        <a:t>22.44</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US" sz="1600" b="1" dirty="0">
                          <a:effectLst/>
                          <a:highlight>
                            <a:srgbClr val="C0C0C0"/>
                          </a:highlight>
                          <a:latin typeface="Times New Roman" panose="02020603050405020304" pitchFamily="18" charset="0"/>
                          <a:ea typeface="Calibri" panose="020F0502020204030204" pitchFamily="34" charset="0"/>
                          <a:cs typeface="Times New Roman" panose="02020603050405020304" pitchFamily="18" charset="0"/>
                        </a:rPr>
                        <a:t>30.43</a:t>
                      </a:r>
                      <a:endParaRPr lang="en-US" sz="1400" dirty="0">
                        <a:effectLst/>
                        <a:highlight>
                          <a:srgbClr val="C0C0C0"/>
                        </a:highligh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US" sz="1600" b="1" dirty="0">
                          <a:effectLst/>
                          <a:latin typeface="Times New Roman" panose="02020603050405020304" pitchFamily="18" charset="0"/>
                          <a:ea typeface="Calibri" panose="020F0502020204030204" pitchFamily="34" charset="0"/>
                          <a:cs typeface="Times New Roman" panose="02020603050405020304" pitchFamily="18" charset="0"/>
                        </a:rPr>
                        <a:t>22.41</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74235713"/>
                  </a:ext>
                </a:extLst>
              </a:tr>
            </a:tbl>
          </a:graphicData>
        </a:graphic>
      </p:graphicFrame>
      <p:sp>
        <p:nvSpPr>
          <p:cNvPr id="3" name="Rectangle 2">
            <a:extLst>
              <a:ext uri="{FF2B5EF4-FFF2-40B4-BE49-F238E27FC236}">
                <a16:creationId xmlns:a16="http://schemas.microsoft.com/office/drawing/2014/main" id="{224F45C5-AB9B-4CBF-9D6D-76E6E33BBA80}"/>
              </a:ext>
            </a:extLst>
          </p:cNvPr>
          <p:cNvSpPr/>
          <p:nvPr/>
        </p:nvSpPr>
        <p:spPr>
          <a:xfrm>
            <a:off x="4668205" y="5510518"/>
            <a:ext cx="3682355" cy="369332"/>
          </a:xfrm>
          <a:prstGeom prst="rect">
            <a:avLst/>
          </a:prstGeom>
        </p:spPr>
        <p:txBody>
          <a:bodyPr wrap="none">
            <a:spAutoFit/>
          </a:bodyPr>
          <a:lstStyle/>
          <a:p>
            <a:r>
              <a:rPr lang="en-US" i="1" dirty="0">
                <a:latin typeface="Times New Roman" panose="02020603050405020304" pitchFamily="18" charset="0"/>
                <a:cs typeface="Times New Roman" panose="02020603050405020304" pitchFamily="18" charset="0"/>
              </a:rPr>
              <a:t>Table: Rod (Sample) Dimension table</a:t>
            </a:r>
            <a:endParaRPr lang="en-US" i="1" dirty="0"/>
          </a:p>
        </p:txBody>
      </p:sp>
      <p:sp>
        <p:nvSpPr>
          <p:cNvPr id="4" name="Slide Number Placeholder 3">
            <a:extLst>
              <a:ext uri="{FF2B5EF4-FFF2-40B4-BE49-F238E27FC236}">
                <a16:creationId xmlns:a16="http://schemas.microsoft.com/office/drawing/2014/main" id="{176B707B-9CDD-4595-A5B6-C9904DB05B28}"/>
              </a:ext>
            </a:extLst>
          </p:cNvPr>
          <p:cNvSpPr>
            <a:spLocks noGrp="1"/>
          </p:cNvSpPr>
          <p:nvPr>
            <p:ph type="sldNum" sz="quarter" idx="12"/>
          </p:nvPr>
        </p:nvSpPr>
        <p:spPr/>
        <p:txBody>
          <a:bodyPr/>
          <a:lstStyle/>
          <a:p>
            <a:fld id="{F4317859-8A35-444E-800E-4FE2972162A5}" type="slidenum">
              <a:rPr lang="en-US" smtClean="0"/>
              <a:t>7</a:t>
            </a:fld>
            <a:endParaRPr lang="en-US"/>
          </a:p>
        </p:txBody>
      </p:sp>
    </p:spTree>
    <p:extLst>
      <p:ext uri="{BB962C8B-B14F-4D97-AF65-F5344CB8AC3E}">
        <p14:creationId xmlns:p14="http://schemas.microsoft.com/office/powerpoint/2010/main" val="29359090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E502F3-3CB8-47F8-99E8-DF369A94FFB4}"/>
              </a:ext>
            </a:extLst>
          </p:cNvPr>
          <p:cNvSpPr>
            <a:spLocks noGrp="1"/>
          </p:cNvSpPr>
          <p:nvPr>
            <p:ph type="title"/>
          </p:nvPr>
        </p:nvSpPr>
        <p:spPr>
          <a:xfrm>
            <a:off x="885474" y="19729"/>
            <a:ext cx="10515600" cy="1325563"/>
          </a:xfrm>
        </p:spPr>
        <p:txBody>
          <a:bodyPr>
            <a:normAutofit/>
          </a:bodyPr>
          <a:lstStyle/>
          <a:p>
            <a:pPr algn="ctr"/>
            <a:r>
              <a:rPr lang="en-US" sz="3600" dirty="0"/>
              <a:t>FEA: Simulation Deformed Profile</a:t>
            </a:r>
          </a:p>
        </p:txBody>
      </p:sp>
      <p:pic>
        <p:nvPicPr>
          <p:cNvPr id="4" name="Content Placeholder 3">
            <a:extLst>
              <a:ext uri="{FF2B5EF4-FFF2-40B4-BE49-F238E27FC236}">
                <a16:creationId xmlns:a16="http://schemas.microsoft.com/office/drawing/2014/main" id="{A420BF1A-FDA2-4156-9594-1E309CF448A3}"/>
              </a:ext>
            </a:extLst>
          </p:cNvPr>
          <p:cNvPicPr>
            <a:picLocks noGrp="1"/>
          </p:cNvPicPr>
          <p:nvPr>
            <p:ph idx="1"/>
          </p:nvPr>
        </p:nvPicPr>
        <p:blipFill>
          <a:blip r:embed="rId2">
            <a:extLst>
              <a:ext uri="{28A0092B-C50C-407E-A947-70E740481C1C}">
                <a14:useLocalDpi xmlns:a14="http://schemas.microsoft.com/office/drawing/2010/main" val="0"/>
              </a:ext>
            </a:extLst>
          </a:blip>
          <a:stretch>
            <a:fillRect/>
          </a:stretch>
        </p:blipFill>
        <p:spPr>
          <a:xfrm>
            <a:off x="417237" y="2081365"/>
            <a:ext cx="2631416" cy="994042"/>
          </a:xfrm>
          <a:prstGeom prst="rect">
            <a:avLst/>
          </a:prstGeom>
        </p:spPr>
      </p:pic>
      <p:graphicFrame>
        <p:nvGraphicFramePr>
          <p:cNvPr id="5" name="Chart 4">
            <a:extLst>
              <a:ext uri="{FF2B5EF4-FFF2-40B4-BE49-F238E27FC236}">
                <a16:creationId xmlns:a16="http://schemas.microsoft.com/office/drawing/2014/main" id="{963C55B4-59D2-48F6-8017-7E8E9F3CAF20}"/>
              </a:ext>
            </a:extLst>
          </p:cNvPr>
          <p:cNvGraphicFramePr/>
          <p:nvPr>
            <p:extLst>
              <p:ext uri="{D42A27DB-BD31-4B8C-83A1-F6EECF244321}">
                <p14:modId xmlns:p14="http://schemas.microsoft.com/office/powerpoint/2010/main" val="873445516"/>
              </p:ext>
            </p:extLst>
          </p:nvPr>
        </p:nvGraphicFramePr>
        <p:xfrm>
          <a:off x="185531" y="3590437"/>
          <a:ext cx="3180521" cy="2441658"/>
        </p:xfrm>
        <a:graphic>
          <a:graphicData uri="http://schemas.openxmlformats.org/drawingml/2006/chart">
            <c:chart xmlns:c="http://schemas.openxmlformats.org/drawingml/2006/chart" xmlns:r="http://schemas.openxmlformats.org/officeDocument/2006/relationships" r:id="rId3"/>
          </a:graphicData>
        </a:graphic>
      </p:graphicFrame>
      <p:pic>
        <p:nvPicPr>
          <p:cNvPr id="6" name="Picture 5">
            <a:extLst>
              <a:ext uri="{FF2B5EF4-FFF2-40B4-BE49-F238E27FC236}">
                <a16:creationId xmlns:a16="http://schemas.microsoft.com/office/drawing/2014/main" id="{D4C0BB46-3076-4DCB-BCDE-E9570AA6C898}"/>
              </a:ext>
            </a:extLst>
          </p:cNvPr>
          <p:cNvPicPr/>
          <p:nvPr/>
        </p:nvPicPr>
        <p:blipFill>
          <a:blip r:embed="rId4">
            <a:extLst>
              <a:ext uri="{28A0092B-C50C-407E-A947-70E740481C1C}">
                <a14:useLocalDpi xmlns:a14="http://schemas.microsoft.com/office/drawing/2010/main" val="0"/>
              </a:ext>
            </a:extLst>
          </a:blip>
          <a:stretch>
            <a:fillRect/>
          </a:stretch>
        </p:blipFill>
        <p:spPr>
          <a:xfrm>
            <a:off x="3548478" y="2081365"/>
            <a:ext cx="2547522" cy="994042"/>
          </a:xfrm>
          <a:prstGeom prst="rect">
            <a:avLst/>
          </a:prstGeom>
        </p:spPr>
      </p:pic>
      <p:graphicFrame>
        <p:nvGraphicFramePr>
          <p:cNvPr id="7" name="Chart 6">
            <a:extLst>
              <a:ext uri="{FF2B5EF4-FFF2-40B4-BE49-F238E27FC236}">
                <a16:creationId xmlns:a16="http://schemas.microsoft.com/office/drawing/2014/main" id="{6AECA280-AEEC-44F7-A2FF-A94E592A82FC}"/>
              </a:ext>
            </a:extLst>
          </p:cNvPr>
          <p:cNvGraphicFramePr/>
          <p:nvPr>
            <p:extLst>
              <p:ext uri="{D42A27DB-BD31-4B8C-83A1-F6EECF244321}">
                <p14:modId xmlns:p14="http://schemas.microsoft.com/office/powerpoint/2010/main" val="3220631452"/>
              </p:ext>
            </p:extLst>
          </p:nvPr>
        </p:nvGraphicFramePr>
        <p:xfrm>
          <a:off x="3048653" y="3590437"/>
          <a:ext cx="3396700" cy="2441658"/>
        </p:xfrm>
        <a:graphic>
          <a:graphicData uri="http://schemas.openxmlformats.org/drawingml/2006/chart">
            <c:chart xmlns:c="http://schemas.openxmlformats.org/drawingml/2006/chart" xmlns:r="http://schemas.openxmlformats.org/officeDocument/2006/relationships" r:id="rId5"/>
          </a:graphicData>
        </a:graphic>
      </p:graphicFrame>
      <p:pic>
        <p:nvPicPr>
          <p:cNvPr id="8" name="Picture 7" descr="A close up of a green screen&#10;&#10;Description automatically generated">
            <a:extLst>
              <a:ext uri="{FF2B5EF4-FFF2-40B4-BE49-F238E27FC236}">
                <a16:creationId xmlns:a16="http://schemas.microsoft.com/office/drawing/2014/main" id="{888E1BCF-F993-4A51-8EF5-D1ACFD33EDFE}"/>
              </a:ext>
            </a:extLst>
          </p:cNvPr>
          <p:cNvPicPr/>
          <p:nvPr/>
        </p:nvPicPr>
        <p:blipFill>
          <a:blip r:embed="rId6">
            <a:extLst>
              <a:ext uri="{28A0092B-C50C-407E-A947-70E740481C1C}">
                <a14:useLocalDpi xmlns:a14="http://schemas.microsoft.com/office/drawing/2010/main" val="0"/>
              </a:ext>
            </a:extLst>
          </a:blip>
          <a:stretch>
            <a:fillRect/>
          </a:stretch>
        </p:blipFill>
        <p:spPr>
          <a:xfrm>
            <a:off x="6595825" y="2081365"/>
            <a:ext cx="2336140" cy="994042"/>
          </a:xfrm>
          <a:prstGeom prst="rect">
            <a:avLst/>
          </a:prstGeom>
        </p:spPr>
      </p:pic>
      <p:graphicFrame>
        <p:nvGraphicFramePr>
          <p:cNvPr id="9" name="Chart 8">
            <a:extLst>
              <a:ext uri="{FF2B5EF4-FFF2-40B4-BE49-F238E27FC236}">
                <a16:creationId xmlns:a16="http://schemas.microsoft.com/office/drawing/2014/main" id="{3F3B4E0A-AAF8-4344-BCB4-0BBC535FA67C}"/>
              </a:ext>
            </a:extLst>
          </p:cNvPr>
          <p:cNvGraphicFramePr/>
          <p:nvPr>
            <p:extLst>
              <p:ext uri="{D42A27DB-BD31-4B8C-83A1-F6EECF244321}">
                <p14:modId xmlns:p14="http://schemas.microsoft.com/office/powerpoint/2010/main" val="3533947828"/>
              </p:ext>
            </p:extLst>
          </p:nvPr>
        </p:nvGraphicFramePr>
        <p:xfrm>
          <a:off x="6127047" y="3590437"/>
          <a:ext cx="3180520" cy="2441658"/>
        </p:xfrm>
        <a:graphic>
          <a:graphicData uri="http://schemas.openxmlformats.org/drawingml/2006/chart">
            <c:chart xmlns:c="http://schemas.openxmlformats.org/drawingml/2006/chart" xmlns:r="http://schemas.openxmlformats.org/officeDocument/2006/relationships" r:id="rId7"/>
          </a:graphicData>
        </a:graphic>
      </p:graphicFrame>
      <p:pic>
        <p:nvPicPr>
          <p:cNvPr id="10" name="Picture 9" descr="A close up of a green screen&#10;&#10;Description automatically generated">
            <a:extLst>
              <a:ext uri="{FF2B5EF4-FFF2-40B4-BE49-F238E27FC236}">
                <a16:creationId xmlns:a16="http://schemas.microsoft.com/office/drawing/2014/main" id="{65FE75F5-DF70-48AB-A5D9-BC0A7DB1CCCF}"/>
              </a:ext>
            </a:extLst>
          </p:cNvPr>
          <p:cNvPicPr/>
          <p:nvPr/>
        </p:nvPicPr>
        <p:blipFill>
          <a:blip r:embed="rId8">
            <a:extLst>
              <a:ext uri="{28A0092B-C50C-407E-A947-70E740481C1C}">
                <a14:useLocalDpi xmlns:a14="http://schemas.microsoft.com/office/drawing/2010/main" val="0"/>
              </a:ext>
            </a:extLst>
          </a:blip>
          <a:stretch>
            <a:fillRect/>
          </a:stretch>
        </p:blipFill>
        <p:spPr>
          <a:xfrm>
            <a:off x="9525955" y="2077221"/>
            <a:ext cx="2336140" cy="994042"/>
          </a:xfrm>
          <a:prstGeom prst="rect">
            <a:avLst/>
          </a:prstGeom>
        </p:spPr>
      </p:pic>
      <p:graphicFrame>
        <p:nvGraphicFramePr>
          <p:cNvPr id="11" name="Chart 10">
            <a:extLst>
              <a:ext uri="{FF2B5EF4-FFF2-40B4-BE49-F238E27FC236}">
                <a16:creationId xmlns:a16="http://schemas.microsoft.com/office/drawing/2014/main" id="{B674280B-99D1-4443-A032-5044C5856F4C}"/>
              </a:ext>
            </a:extLst>
          </p:cNvPr>
          <p:cNvGraphicFramePr/>
          <p:nvPr>
            <p:extLst>
              <p:ext uri="{D42A27DB-BD31-4B8C-83A1-F6EECF244321}">
                <p14:modId xmlns:p14="http://schemas.microsoft.com/office/powerpoint/2010/main" val="1105660581"/>
              </p:ext>
            </p:extLst>
          </p:nvPr>
        </p:nvGraphicFramePr>
        <p:xfrm>
          <a:off x="8931965" y="3716204"/>
          <a:ext cx="3396700" cy="2361371"/>
        </p:xfrm>
        <a:graphic>
          <a:graphicData uri="http://schemas.openxmlformats.org/drawingml/2006/chart">
            <c:chart xmlns:c="http://schemas.openxmlformats.org/drawingml/2006/chart" xmlns:r="http://schemas.openxmlformats.org/officeDocument/2006/relationships" r:id="rId9"/>
          </a:graphicData>
        </a:graphic>
      </p:graphicFrame>
      <p:sp>
        <p:nvSpPr>
          <p:cNvPr id="12" name="Slide Number Placeholder 11">
            <a:extLst>
              <a:ext uri="{FF2B5EF4-FFF2-40B4-BE49-F238E27FC236}">
                <a16:creationId xmlns:a16="http://schemas.microsoft.com/office/drawing/2014/main" id="{E06EE70E-1393-4B46-A21D-58A63475AE8E}"/>
              </a:ext>
            </a:extLst>
          </p:cNvPr>
          <p:cNvSpPr>
            <a:spLocks noGrp="1"/>
          </p:cNvSpPr>
          <p:nvPr>
            <p:ph type="sldNum" sz="quarter" idx="12"/>
          </p:nvPr>
        </p:nvSpPr>
        <p:spPr>
          <a:xfrm>
            <a:off x="6233923" y="1700140"/>
            <a:ext cx="2743200" cy="365125"/>
          </a:xfrm>
        </p:spPr>
        <p:txBody>
          <a:bodyPr/>
          <a:lstStyle/>
          <a:p>
            <a:r>
              <a:rPr lang="en-US" i="1" dirty="0">
                <a:solidFill>
                  <a:schemeClr val="tx1"/>
                </a:solidFill>
                <a:latin typeface="Times New Roman" panose="02020603050405020304" pitchFamily="18" charset="0"/>
                <a:cs typeface="Times New Roman" panose="02020603050405020304" pitchFamily="18" charset="0"/>
              </a:rPr>
              <a:t>Figure 7: Steinberg-Guinan Deformed Profile </a:t>
            </a:r>
            <a:endParaRPr lang="en-US" dirty="0">
              <a:solidFill>
                <a:schemeClr val="tx1"/>
              </a:solidFill>
              <a:latin typeface="Times New Roman" panose="02020603050405020304" pitchFamily="18" charset="0"/>
              <a:cs typeface="Times New Roman" panose="02020603050405020304" pitchFamily="18" charset="0"/>
            </a:endParaRPr>
          </a:p>
        </p:txBody>
      </p:sp>
      <p:sp>
        <p:nvSpPr>
          <p:cNvPr id="3" name="Rectangle 2">
            <a:extLst>
              <a:ext uri="{FF2B5EF4-FFF2-40B4-BE49-F238E27FC236}">
                <a16:creationId xmlns:a16="http://schemas.microsoft.com/office/drawing/2014/main" id="{E833A203-49C7-4525-9B77-78901D92B57C}"/>
              </a:ext>
            </a:extLst>
          </p:cNvPr>
          <p:cNvSpPr/>
          <p:nvPr/>
        </p:nvSpPr>
        <p:spPr>
          <a:xfrm>
            <a:off x="9525955" y="1662340"/>
            <a:ext cx="3396700" cy="298480"/>
          </a:xfrm>
          <a:prstGeom prst="rect">
            <a:avLst/>
          </a:prstGeom>
        </p:spPr>
        <p:txBody>
          <a:bodyPr wrap="square">
            <a:spAutoFit/>
          </a:bodyPr>
          <a:lstStyle/>
          <a:p>
            <a:pPr algn="just">
              <a:lnSpc>
                <a:spcPct val="150000"/>
              </a:lnSpc>
            </a:pPr>
            <a:r>
              <a:rPr lang="en-US" sz="1000" i="1" dirty="0">
                <a:latin typeface="Times New Roman" panose="02020603050405020304" pitchFamily="18" charset="0"/>
                <a:ea typeface="Calibri" panose="020F0502020204030204" pitchFamily="34" charset="0"/>
                <a:cs typeface="Times New Roman" panose="02020603050405020304" pitchFamily="18" charset="0"/>
              </a:rPr>
              <a:t>Figure 9 : Zerilli-Armstrong Deformed Profile </a:t>
            </a:r>
            <a:endParaRPr lang="en-US" sz="600" i="1"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5" name="Rectangle 14">
            <a:extLst>
              <a:ext uri="{FF2B5EF4-FFF2-40B4-BE49-F238E27FC236}">
                <a16:creationId xmlns:a16="http://schemas.microsoft.com/office/drawing/2014/main" id="{F4577873-0FED-40D9-A5FA-D457B6C2AEB7}"/>
              </a:ext>
            </a:extLst>
          </p:cNvPr>
          <p:cNvSpPr/>
          <p:nvPr/>
        </p:nvSpPr>
        <p:spPr>
          <a:xfrm>
            <a:off x="9525955" y="6185098"/>
            <a:ext cx="2430642" cy="400110"/>
          </a:xfrm>
          <a:prstGeom prst="rect">
            <a:avLst/>
          </a:prstGeom>
        </p:spPr>
        <p:txBody>
          <a:bodyPr wrap="square">
            <a:spAutoFit/>
          </a:bodyPr>
          <a:lstStyle/>
          <a:p>
            <a:r>
              <a:rPr lang="en-US" sz="1000" i="1" dirty="0">
                <a:latin typeface="Times New Roman" panose="02020603050405020304" pitchFamily="18" charset="0"/>
                <a:ea typeface="Calibri" panose="020F0502020204030204" pitchFamily="34" charset="0"/>
              </a:rPr>
              <a:t>Figure 10: Zerilli-Armstrong Profile Graph with deformation </a:t>
            </a:r>
            <a:endParaRPr lang="en-US" sz="1000" dirty="0"/>
          </a:p>
        </p:txBody>
      </p:sp>
      <p:sp>
        <p:nvSpPr>
          <p:cNvPr id="22" name="Rectangle 21">
            <a:extLst>
              <a:ext uri="{FF2B5EF4-FFF2-40B4-BE49-F238E27FC236}">
                <a16:creationId xmlns:a16="http://schemas.microsoft.com/office/drawing/2014/main" id="{976D890F-69AA-49E1-BB0B-0407E14FC32B}"/>
              </a:ext>
            </a:extLst>
          </p:cNvPr>
          <p:cNvSpPr/>
          <p:nvPr/>
        </p:nvSpPr>
        <p:spPr>
          <a:xfrm>
            <a:off x="3665358" y="6147015"/>
            <a:ext cx="2430642" cy="400110"/>
          </a:xfrm>
          <a:prstGeom prst="rect">
            <a:avLst/>
          </a:prstGeom>
        </p:spPr>
        <p:txBody>
          <a:bodyPr wrap="square">
            <a:spAutoFit/>
          </a:bodyPr>
          <a:lstStyle/>
          <a:p>
            <a:r>
              <a:rPr lang="en-US" sz="1000" i="1" dirty="0">
                <a:latin typeface="Times New Roman" panose="02020603050405020304" pitchFamily="18" charset="0"/>
                <a:ea typeface="Calibri" panose="020F0502020204030204" pitchFamily="34" charset="0"/>
              </a:rPr>
              <a:t>Figure 6: Johnson-Cook Profile Graph with deformation </a:t>
            </a:r>
            <a:endParaRPr lang="en-US" sz="1000" dirty="0"/>
          </a:p>
        </p:txBody>
      </p:sp>
      <p:sp>
        <p:nvSpPr>
          <p:cNvPr id="26" name="Rectangle 25">
            <a:extLst>
              <a:ext uri="{FF2B5EF4-FFF2-40B4-BE49-F238E27FC236}">
                <a16:creationId xmlns:a16="http://schemas.microsoft.com/office/drawing/2014/main" id="{E9F1F96F-1102-48C2-BC06-7C1C8EC65963}"/>
              </a:ext>
            </a:extLst>
          </p:cNvPr>
          <p:cNvSpPr/>
          <p:nvPr/>
        </p:nvSpPr>
        <p:spPr>
          <a:xfrm>
            <a:off x="3546088" y="1648529"/>
            <a:ext cx="2547522" cy="253916"/>
          </a:xfrm>
          <a:prstGeom prst="rect">
            <a:avLst/>
          </a:prstGeom>
        </p:spPr>
        <p:txBody>
          <a:bodyPr wrap="square">
            <a:spAutoFit/>
          </a:bodyPr>
          <a:lstStyle/>
          <a:p>
            <a:r>
              <a:rPr lang="en-US" sz="1050" i="1" dirty="0">
                <a:latin typeface="Times New Roman" panose="02020603050405020304" pitchFamily="18" charset="0"/>
                <a:ea typeface="Calibri" panose="020F0502020204030204" pitchFamily="34" charset="0"/>
              </a:rPr>
              <a:t>Figure 5: Johnson-Cook Deformed Profile </a:t>
            </a:r>
            <a:endParaRPr lang="en-US" sz="1050" dirty="0"/>
          </a:p>
        </p:txBody>
      </p:sp>
      <p:sp>
        <p:nvSpPr>
          <p:cNvPr id="28" name="Rectangle 27">
            <a:extLst>
              <a:ext uri="{FF2B5EF4-FFF2-40B4-BE49-F238E27FC236}">
                <a16:creationId xmlns:a16="http://schemas.microsoft.com/office/drawing/2014/main" id="{186B5535-7E37-458C-B1A0-490E0CD6EF97}"/>
              </a:ext>
            </a:extLst>
          </p:cNvPr>
          <p:cNvSpPr/>
          <p:nvPr/>
        </p:nvSpPr>
        <p:spPr>
          <a:xfrm>
            <a:off x="649637" y="6185098"/>
            <a:ext cx="2716415" cy="400110"/>
          </a:xfrm>
          <a:prstGeom prst="rect">
            <a:avLst/>
          </a:prstGeom>
        </p:spPr>
        <p:txBody>
          <a:bodyPr wrap="square">
            <a:spAutoFit/>
          </a:bodyPr>
          <a:lstStyle/>
          <a:p>
            <a:r>
              <a:rPr lang="en-US" sz="1000" i="1" dirty="0">
                <a:latin typeface="Times New Roman" panose="02020603050405020304" pitchFamily="18" charset="0"/>
                <a:ea typeface="Calibri" panose="020F0502020204030204" pitchFamily="34" charset="0"/>
              </a:rPr>
              <a:t>Figure 4: von Mises Profile Graph with deformation </a:t>
            </a:r>
            <a:endParaRPr lang="en-US" sz="1000" dirty="0"/>
          </a:p>
        </p:txBody>
      </p:sp>
      <p:sp>
        <p:nvSpPr>
          <p:cNvPr id="30" name="Rectangle 29">
            <a:extLst>
              <a:ext uri="{FF2B5EF4-FFF2-40B4-BE49-F238E27FC236}">
                <a16:creationId xmlns:a16="http://schemas.microsoft.com/office/drawing/2014/main" id="{52CA4147-32E9-450D-9EA5-350DA304A166}"/>
              </a:ext>
            </a:extLst>
          </p:cNvPr>
          <p:cNvSpPr/>
          <p:nvPr/>
        </p:nvSpPr>
        <p:spPr>
          <a:xfrm>
            <a:off x="614087" y="1704835"/>
            <a:ext cx="2301392" cy="246221"/>
          </a:xfrm>
          <a:prstGeom prst="rect">
            <a:avLst/>
          </a:prstGeom>
        </p:spPr>
        <p:txBody>
          <a:bodyPr wrap="square">
            <a:spAutoFit/>
          </a:bodyPr>
          <a:lstStyle/>
          <a:p>
            <a:r>
              <a:rPr lang="en-US" sz="1000" i="1" dirty="0">
                <a:latin typeface="Times New Roman" panose="02020603050405020304" pitchFamily="18" charset="0"/>
                <a:ea typeface="Calibri" panose="020F0502020204030204" pitchFamily="34" charset="0"/>
              </a:rPr>
              <a:t>Figure 3: von Mises Deformed Profile </a:t>
            </a:r>
            <a:endParaRPr lang="en-US" sz="1000" dirty="0"/>
          </a:p>
        </p:txBody>
      </p:sp>
      <p:sp>
        <p:nvSpPr>
          <p:cNvPr id="31" name="Rectangle 30">
            <a:extLst>
              <a:ext uri="{FF2B5EF4-FFF2-40B4-BE49-F238E27FC236}">
                <a16:creationId xmlns:a16="http://schemas.microsoft.com/office/drawing/2014/main" id="{09DCA812-E9CC-45CD-94DF-56086D89C3FD}"/>
              </a:ext>
            </a:extLst>
          </p:cNvPr>
          <p:cNvSpPr/>
          <p:nvPr/>
        </p:nvSpPr>
        <p:spPr>
          <a:xfrm>
            <a:off x="6546481" y="6147015"/>
            <a:ext cx="2430642" cy="400110"/>
          </a:xfrm>
          <a:prstGeom prst="rect">
            <a:avLst/>
          </a:prstGeom>
        </p:spPr>
        <p:txBody>
          <a:bodyPr wrap="square">
            <a:spAutoFit/>
          </a:bodyPr>
          <a:lstStyle/>
          <a:p>
            <a:r>
              <a:rPr lang="en-US" sz="1000" i="1" dirty="0">
                <a:latin typeface="Times New Roman" panose="02020603050405020304" pitchFamily="18" charset="0"/>
                <a:ea typeface="Calibri" panose="020F0502020204030204" pitchFamily="34" charset="0"/>
              </a:rPr>
              <a:t>Figure 8: </a:t>
            </a:r>
            <a:r>
              <a:rPr lang="en-US" sz="1000" i="1" dirty="0">
                <a:latin typeface="Times New Roman" panose="02020603050405020304" pitchFamily="18" charset="0"/>
                <a:cs typeface="Times New Roman" panose="02020603050405020304" pitchFamily="18" charset="0"/>
              </a:rPr>
              <a:t>Steinberg-Guinan</a:t>
            </a:r>
            <a:r>
              <a:rPr lang="en-US" sz="1000" i="1" dirty="0">
                <a:latin typeface="Times New Roman" panose="02020603050405020304" pitchFamily="18" charset="0"/>
                <a:ea typeface="Calibri" panose="020F0502020204030204" pitchFamily="34" charset="0"/>
              </a:rPr>
              <a:t> Profile Graph with deformation </a:t>
            </a:r>
            <a:endParaRPr lang="en-US" sz="1000" dirty="0"/>
          </a:p>
        </p:txBody>
      </p:sp>
    </p:spTree>
    <p:extLst>
      <p:ext uri="{BB962C8B-B14F-4D97-AF65-F5344CB8AC3E}">
        <p14:creationId xmlns:p14="http://schemas.microsoft.com/office/powerpoint/2010/main" val="41681297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AC0507-C400-4143-B890-180E950E6C4C}"/>
              </a:ext>
            </a:extLst>
          </p:cNvPr>
          <p:cNvSpPr>
            <a:spLocks noGrp="1"/>
          </p:cNvSpPr>
          <p:nvPr>
            <p:ph type="title"/>
          </p:nvPr>
        </p:nvSpPr>
        <p:spPr>
          <a:xfrm>
            <a:off x="752061" y="55977"/>
            <a:ext cx="10515600" cy="894666"/>
          </a:xfrm>
        </p:spPr>
        <p:txBody>
          <a:bodyPr>
            <a:normAutofit/>
          </a:bodyPr>
          <a:lstStyle/>
          <a:p>
            <a:pPr algn="ctr"/>
            <a:r>
              <a:rPr lang="en-US" sz="2800" dirty="0">
                <a:latin typeface="Times New Roman" panose="02020603050405020304" pitchFamily="18" charset="0"/>
                <a:cs typeface="Times New Roman" panose="02020603050405020304" pitchFamily="18" charset="0"/>
              </a:rPr>
              <a:t>New Model</a:t>
            </a:r>
          </a:p>
        </p:txBody>
      </p:sp>
      <p:sp>
        <p:nvSpPr>
          <p:cNvPr id="3" name="Content Placeholder 2">
            <a:extLst>
              <a:ext uri="{FF2B5EF4-FFF2-40B4-BE49-F238E27FC236}">
                <a16:creationId xmlns:a16="http://schemas.microsoft.com/office/drawing/2014/main" id="{32C31661-18A7-4780-870B-2E0C1757DC23}"/>
              </a:ext>
            </a:extLst>
          </p:cNvPr>
          <p:cNvSpPr>
            <a:spLocks noGrp="1"/>
          </p:cNvSpPr>
          <p:nvPr>
            <p:ph idx="1"/>
          </p:nvPr>
        </p:nvSpPr>
        <p:spPr>
          <a:xfrm>
            <a:off x="278296" y="950643"/>
            <a:ext cx="11463130" cy="5688696"/>
          </a:xfrm>
        </p:spPr>
        <p:txBody>
          <a:bodyPr>
            <a:normAutofit/>
          </a:bodyPr>
          <a:lstStyle/>
          <a:p>
            <a:r>
              <a:rPr lang="en-US" sz="1800" dirty="0"/>
              <a:t>In a new model, viscoelastic response is established based on Maxwell rheological model (Zener model).</a:t>
            </a:r>
          </a:p>
          <a:p>
            <a:pPr>
              <a:lnSpc>
                <a:spcPct val="100000"/>
              </a:lnSpc>
            </a:pPr>
            <a:r>
              <a:rPr lang="en-US" sz="1800" dirty="0"/>
              <a:t>The developed mathematical formulation is implemented in ABAQUS CAE as a user material subroutine (VUMAT).</a:t>
            </a:r>
          </a:p>
          <a:p>
            <a:pPr marL="0" indent="0" algn="ctr">
              <a:lnSpc>
                <a:spcPct val="100000"/>
              </a:lnSpc>
              <a:buNone/>
            </a:pPr>
            <a:r>
              <a:rPr lang="en-US" sz="2400" dirty="0">
                <a:latin typeface="Times New Roman" panose="02020603050405020304" pitchFamily="18" charset="0"/>
                <a:cs typeface="Times New Roman" panose="02020603050405020304" pitchFamily="18" charset="0"/>
              </a:rPr>
              <a:t>(</a:t>
            </a:r>
            <a:r>
              <a:rPr lang="en-US" sz="2400" b="1" dirty="0">
                <a:latin typeface="Times New Roman" panose="02020603050405020304" pitchFamily="18" charset="0"/>
                <a:cs typeface="Times New Roman" panose="02020603050405020304" pitchFamily="18" charset="0"/>
              </a:rPr>
              <a:t>Mathematical Description</a:t>
            </a:r>
            <a:r>
              <a:rPr lang="en-US" sz="2400" dirty="0">
                <a:latin typeface="Times New Roman" panose="02020603050405020304" pitchFamily="18" charset="0"/>
                <a:cs typeface="Times New Roman" panose="02020603050405020304" pitchFamily="18" charset="0"/>
              </a:rPr>
              <a:t>)</a:t>
            </a:r>
            <a:endParaRPr lang="en-US" sz="2400" dirty="0"/>
          </a:p>
          <a:p>
            <a:pPr>
              <a:lnSpc>
                <a:spcPct val="100000"/>
              </a:lnSpc>
            </a:pPr>
            <a:r>
              <a:rPr lang="en-US" sz="1800" dirty="0"/>
              <a:t>For a single Maxwell element representation, the stress-strain relation can be expressed as</a:t>
            </a:r>
          </a:p>
          <a:p>
            <a:pPr marL="0" indent="0">
              <a:buNone/>
            </a:pPr>
            <a:r>
              <a:rPr lang="en-US" sz="1800" dirty="0"/>
              <a:t>                                                                                                                     </a:t>
            </a:r>
          </a:p>
          <a:p>
            <a:pPr marL="0" indent="0">
              <a:buNone/>
            </a:pPr>
            <a:endParaRPr lang="en-US" sz="1800" dirty="0"/>
          </a:p>
          <a:p>
            <a:pPr marL="0" indent="0">
              <a:buNone/>
            </a:pPr>
            <a:r>
              <a:rPr lang="en-US" sz="1800" dirty="0"/>
              <a:t>Under constant strain, the homogenous solution for equation:</a:t>
            </a:r>
          </a:p>
          <a:p>
            <a:pPr marL="0" indent="0">
              <a:buNone/>
            </a:pPr>
            <a:endParaRPr lang="en-US" sz="1800" dirty="0"/>
          </a:p>
          <a:p>
            <a:pPr marL="0" indent="0">
              <a:buNone/>
            </a:pPr>
            <a:endParaRPr lang="en-US" sz="1800" dirty="0"/>
          </a:p>
          <a:p>
            <a:pPr marL="0" indent="0">
              <a:buNone/>
            </a:pPr>
            <a:r>
              <a:rPr lang="en-US" sz="1800" dirty="0"/>
              <a:t>                         with this IC, constant C is calculated. i.e. t = 0, only spring deforms.</a:t>
            </a:r>
          </a:p>
          <a:p>
            <a:pPr marL="0" indent="0">
              <a:buNone/>
            </a:pPr>
            <a:r>
              <a:rPr lang="en-US" sz="1600" dirty="0"/>
              <a:t>As      = 0,  leads to particular solution for equation:</a:t>
            </a:r>
          </a:p>
          <a:p>
            <a:pPr marL="0" indent="0">
              <a:buNone/>
            </a:pPr>
            <a:endParaRPr lang="en-US" sz="1800" dirty="0"/>
          </a:p>
          <a:p>
            <a:pPr marL="0" indent="0">
              <a:buNone/>
            </a:pPr>
            <a:r>
              <a:rPr lang="en-US" sz="1800" dirty="0"/>
              <a:t> </a:t>
            </a:r>
          </a:p>
        </p:txBody>
      </p:sp>
      <p:graphicFrame>
        <p:nvGraphicFramePr>
          <p:cNvPr id="13" name="Object 12">
            <a:extLst>
              <a:ext uri="{FF2B5EF4-FFF2-40B4-BE49-F238E27FC236}">
                <a16:creationId xmlns:a16="http://schemas.microsoft.com/office/drawing/2014/main" id="{012D641A-4B5A-4877-9DDC-8C9F8071C304}"/>
              </a:ext>
            </a:extLst>
          </p:cNvPr>
          <p:cNvGraphicFramePr>
            <a:graphicFrameLocks noChangeAspect="1"/>
          </p:cNvGraphicFramePr>
          <p:nvPr>
            <p:extLst>
              <p:ext uri="{D42A27DB-BD31-4B8C-83A1-F6EECF244321}">
                <p14:modId xmlns:p14="http://schemas.microsoft.com/office/powerpoint/2010/main" val="3103673264"/>
              </p:ext>
            </p:extLst>
          </p:nvPr>
        </p:nvGraphicFramePr>
        <p:xfrm>
          <a:off x="5010271" y="2567537"/>
          <a:ext cx="1417033" cy="665576"/>
        </p:xfrm>
        <a:graphic>
          <a:graphicData uri="http://schemas.openxmlformats.org/presentationml/2006/ole">
            <mc:AlternateContent xmlns:mc="http://schemas.openxmlformats.org/markup-compatibility/2006">
              <mc:Choice xmlns:v="urn:schemas-microsoft-com:vml" Requires="v">
                <p:oleObj spid="_x0000_s35069" name="Equation" r:id="rId3" imgW="838080" imgH="393480" progId="Equation.DSMT4">
                  <p:embed/>
                </p:oleObj>
              </mc:Choice>
              <mc:Fallback>
                <p:oleObj name="Equation" r:id="rId3" imgW="838080" imgH="393480" progId="Equation.DSMT4">
                  <p:embed/>
                  <p:pic>
                    <p:nvPicPr>
                      <p:cNvPr id="0" name=""/>
                      <p:cNvPicPr/>
                      <p:nvPr/>
                    </p:nvPicPr>
                    <p:blipFill>
                      <a:blip r:embed="rId4"/>
                      <a:stretch>
                        <a:fillRect/>
                      </a:stretch>
                    </p:blipFill>
                    <p:spPr>
                      <a:xfrm>
                        <a:off x="5010271" y="2567537"/>
                        <a:ext cx="1417033" cy="665576"/>
                      </a:xfrm>
                      <a:prstGeom prst="rect">
                        <a:avLst/>
                      </a:prstGeom>
                    </p:spPr>
                  </p:pic>
                </p:oleObj>
              </mc:Fallback>
            </mc:AlternateContent>
          </a:graphicData>
        </a:graphic>
      </p:graphicFrame>
      <p:graphicFrame>
        <p:nvGraphicFramePr>
          <p:cNvPr id="38" name="Object 37">
            <a:extLst>
              <a:ext uri="{FF2B5EF4-FFF2-40B4-BE49-F238E27FC236}">
                <a16:creationId xmlns:a16="http://schemas.microsoft.com/office/drawing/2014/main" id="{87BF6753-3F9A-4F88-8907-47AEFF95F5FE}"/>
              </a:ext>
            </a:extLst>
          </p:cNvPr>
          <p:cNvGraphicFramePr>
            <a:graphicFrameLocks noChangeAspect="1"/>
          </p:cNvGraphicFramePr>
          <p:nvPr>
            <p:extLst>
              <p:ext uri="{D42A27DB-BD31-4B8C-83A1-F6EECF244321}">
                <p14:modId xmlns:p14="http://schemas.microsoft.com/office/powerpoint/2010/main" val="1428463052"/>
              </p:ext>
            </p:extLst>
          </p:nvPr>
        </p:nvGraphicFramePr>
        <p:xfrm>
          <a:off x="4824741" y="3784879"/>
          <a:ext cx="1417033" cy="580984"/>
        </p:xfrm>
        <a:graphic>
          <a:graphicData uri="http://schemas.openxmlformats.org/presentationml/2006/ole">
            <mc:AlternateContent xmlns:mc="http://schemas.openxmlformats.org/markup-compatibility/2006">
              <mc:Choice xmlns:v="urn:schemas-microsoft-com:vml" Requires="v">
                <p:oleObj spid="_x0000_s35070" name="Equation" r:id="rId5" imgW="952631" imgH="390614" progId="Equation.DSMT4">
                  <p:embed/>
                </p:oleObj>
              </mc:Choice>
              <mc:Fallback>
                <p:oleObj name="Equation" r:id="rId5" imgW="952631" imgH="390614" progId="Equation.DSMT4">
                  <p:embed/>
                  <p:pic>
                    <p:nvPicPr>
                      <p:cNvPr id="0" name=""/>
                      <p:cNvPicPr/>
                      <p:nvPr/>
                    </p:nvPicPr>
                    <p:blipFill>
                      <a:blip r:embed="rId6"/>
                      <a:stretch>
                        <a:fillRect/>
                      </a:stretch>
                    </p:blipFill>
                    <p:spPr>
                      <a:xfrm>
                        <a:off x="4824741" y="3784879"/>
                        <a:ext cx="1417033" cy="580984"/>
                      </a:xfrm>
                      <a:prstGeom prst="rect">
                        <a:avLst/>
                      </a:prstGeom>
                    </p:spPr>
                  </p:pic>
                </p:oleObj>
              </mc:Fallback>
            </mc:AlternateContent>
          </a:graphicData>
        </a:graphic>
      </p:graphicFrame>
      <p:pic>
        <p:nvPicPr>
          <p:cNvPr id="52" name="Picture 51">
            <a:extLst>
              <a:ext uri="{FF2B5EF4-FFF2-40B4-BE49-F238E27FC236}">
                <a16:creationId xmlns:a16="http://schemas.microsoft.com/office/drawing/2014/main" id="{81B0AB71-9F7B-4EDA-B114-228A5419EEDC}"/>
              </a:ext>
            </a:extLst>
          </p:cNvPr>
          <p:cNvPicPr/>
          <p:nvPr/>
        </p:nvPicPr>
        <p:blipFill>
          <a:blip r:embed="rId7">
            <a:extLst>
              <a:ext uri="{28A0092B-C50C-407E-A947-70E740481C1C}">
                <a14:useLocalDpi xmlns:a14="http://schemas.microsoft.com/office/drawing/2010/main" val="0"/>
              </a:ext>
            </a:extLst>
          </a:blip>
          <a:stretch>
            <a:fillRect/>
          </a:stretch>
        </p:blipFill>
        <p:spPr>
          <a:xfrm>
            <a:off x="8748060" y="2980031"/>
            <a:ext cx="2856988" cy="2429558"/>
          </a:xfrm>
          <a:prstGeom prst="rect">
            <a:avLst/>
          </a:prstGeom>
        </p:spPr>
      </p:pic>
      <p:sp>
        <p:nvSpPr>
          <p:cNvPr id="4" name="Slide Number Placeholder 3">
            <a:extLst>
              <a:ext uri="{FF2B5EF4-FFF2-40B4-BE49-F238E27FC236}">
                <a16:creationId xmlns:a16="http://schemas.microsoft.com/office/drawing/2014/main" id="{828EE959-A12B-4F17-A876-7A0EF02CE0B5}"/>
              </a:ext>
            </a:extLst>
          </p:cNvPr>
          <p:cNvSpPr>
            <a:spLocks noGrp="1"/>
          </p:cNvSpPr>
          <p:nvPr>
            <p:ph type="sldNum" sz="quarter" idx="12"/>
          </p:nvPr>
        </p:nvSpPr>
        <p:spPr/>
        <p:txBody>
          <a:bodyPr/>
          <a:lstStyle/>
          <a:p>
            <a:fld id="{F4317859-8A35-444E-800E-4FE2972162A5}" type="slidenum">
              <a:rPr lang="en-US" smtClean="0"/>
              <a:t>9</a:t>
            </a:fld>
            <a:endParaRPr lang="en-US"/>
          </a:p>
        </p:txBody>
      </p:sp>
      <p:graphicFrame>
        <p:nvGraphicFramePr>
          <p:cNvPr id="6" name="Object 5">
            <a:extLst>
              <a:ext uri="{FF2B5EF4-FFF2-40B4-BE49-F238E27FC236}">
                <a16:creationId xmlns:a16="http://schemas.microsoft.com/office/drawing/2014/main" id="{E7D3DFED-50BF-4DC8-8DCE-469E46A467B4}"/>
              </a:ext>
            </a:extLst>
          </p:cNvPr>
          <p:cNvGraphicFramePr>
            <a:graphicFrameLocks noChangeAspect="1"/>
          </p:cNvGraphicFramePr>
          <p:nvPr>
            <p:extLst>
              <p:ext uri="{D42A27DB-BD31-4B8C-83A1-F6EECF244321}">
                <p14:modId xmlns:p14="http://schemas.microsoft.com/office/powerpoint/2010/main" val="931863249"/>
              </p:ext>
            </p:extLst>
          </p:nvPr>
        </p:nvGraphicFramePr>
        <p:xfrm>
          <a:off x="4502296" y="5260529"/>
          <a:ext cx="2061922" cy="580984"/>
        </p:xfrm>
        <a:graphic>
          <a:graphicData uri="http://schemas.openxmlformats.org/presentationml/2006/ole">
            <mc:AlternateContent xmlns:mc="http://schemas.openxmlformats.org/markup-compatibility/2006">
              <mc:Choice xmlns:v="urn:schemas-microsoft-com:vml" Requires="v">
                <p:oleObj spid="_x0000_s35071" name="Equation" r:id="rId8" imgW="1723977" imgH="485669" progId="Equation.DSMT4">
                  <p:embed/>
                </p:oleObj>
              </mc:Choice>
              <mc:Fallback>
                <p:oleObj name="Equation" r:id="rId8" imgW="1723977" imgH="485669" progId="Equation.DSMT4">
                  <p:embed/>
                  <p:pic>
                    <p:nvPicPr>
                      <p:cNvPr id="0" name=""/>
                      <p:cNvPicPr/>
                      <p:nvPr/>
                    </p:nvPicPr>
                    <p:blipFill>
                      <a:blip r:embed="rId9"/>
                      <a:stretch>
                        <a:fillRect/>
                      </a:stretch>
                    </p:blipFill>
                    <p:spPr>
                      <a:xfrm>
                        <a:off x="4502296" y="5260529"/>
                        <a:ext cx="2061922" cy="580984"/>
                      </a:xfrm>
                      <a:prstGeom prst="rect">
                        <a:avLst/>
                      </a:prstGeom>
                    </p:spPr>
                  </p:pic>
                </p:oleObj>
              </mc:Fallback>
            </mc:AlternateContent>
          </a:graphicData>
        </a:graphic>
      </p:graphicFrame>
      <p:graphicFrame>
        <p:nvGraphicFramePr>
          <p:cNvPr id="7" name="Object 6">
            <a:extLst>
              <a:ext uri="{FF2B5EF4-FFF2-40B4-BE49-F238E27FC236}">
                <a16:creationId xmlns:a16="http://schemas.microsoft.com/office/drawing/2014/main" id="{1D22045C-D691-49EE-8469-83B9DF36797A}"/>
              </a:ext>
            </a:extLst>
          </p:cNvPr>
          <p:cNvGraphicFramePr>
            <a:graphicFrameLocks noChangeAspect="1"/>
          </p:cNvGraphicFramePr>
          <p:nvPr>
            <p:extLst>
              <p:ext uri="{D42A27DB-BD31-4B8C-83A1-F6EECF244321}">
                <p14:modId xmlns:p14="http://schemas.microsoft.com/office/powerpoint/2010/main" val="3798416217"/>
              </p:ext>
            </p:extLst>
          </p:nvPr>
        </p:nvGraphicFramePr>
        <p:xfrm>
          <a:off x="586952" y="4686921"/>
          <a:ext cx="330218" cy="435729"/>
        </p:xfrm>
        <a:graphic>
          <a:graphicData uri="http://schemas.openxmlformats.org/presentationml/2006/ole">
            <mc:AlternateContent xmlns:mc="http://schemas.openxmlformats.org/markup-compatibility/2006">
              <mc:Choice xmlns:v="urn:schemas-microsoft-com:vml" Requires="v">
                <p:oleObj spid="_x0000_s35072" name="Equation" r:id="rId10" imgW="218996" imgH="476242" progId="Equation.DSMT4">
                  <p:embed/>
                </p:oleObj>
              </mc:Choice>
              <mc:Fallback>
                <p:oleObj name="Equation" r:id="rId10" imgW="218996" imgH="476242" progId="Equation.DSMT4">
                  <p:embed/>
                  <p:pic>
                    <p:nvPicPr>
                      <p:cNvPr id="0" name=""/>
                      <p:cNvPicPr/>
                      <p:nvPr/>
                    </p:nvPicPr>
                    <p:blipFill>
                      <a:blip r:embed="rId11"/>
                      <a:stretch>
                        <a:fillRect/>
                      </a:stretch>
                    </p:blipFill>
                    <p:spPr>
                      <a:xfrm>
                        <a:off x="586952" y="4686921"/>
                        <a:ext cx="330218" cy="435729"/>
                      </a:xfrm>
                      <a:prstGeom prst="rect">
                        <a:avLst/>
                      </a:prstGeom>
                    </p:spPr>
                  </p:pic>
                </p:oleObj>
              </mc:Fallback>
            </mc:AlternateContent>
          </a:graphicData>
        </a:graphic>
      </p:graphicFrame>
      <p:graphicFrame>
        <p:nvGraphicFramePr>
          <p:cNvPr id="8" name="Object 7">
            <a:extLst>
              <a:ext uri="{FF2B5EF4-FFF2-40B4-BE49-F238E27FC236}">
                <a16:creationId xmlns:a16="http://schemas.microsoft.com/office/drawing/2014/main" id="{ADD63202-6141-498D-9B38-66D862C22839}"/>
              </a:ext>
            </a:extLst>
          </p:cNvPr>
          <p:cNvGraphicFramePr>
            <a:graphicFrameLocks noChangeAspect="1"/>
          </p:cNvGraphicFramePr>
          <p:nvPr>
            <p:extLst>
              <p:ext uri="{D42A27DB-BD31-4B8C-83A1-F6EECF244321}">
                <p14:modId xmlns:p14="http://schemas.microsoft.com/office/powerpoint/2010/main" val="3094262766"/>
              </p:ext>
            </p:extLst>
          </p:nvPr>
        </p:nvGraphicFramePr>
        <p:xfrm>
          <a:off x="489167" y="4553571"/>
          <a:ext cx="1152525" cy="266700"/>
        </p:xfrm>
        <a:graphic>
          <a:graphicData uri="http://schemas.openxmlformats.org/presentationml/2006/ole">
            <mc:AlternateContent xmlns:mc="http://schemas.openxmlformats.org/markup-compatibility/2006">
              <mc:Choice xmlns:v="urn:schemas-microsoft-com:vml" Requires="v">
                <p:oleObj spid="_x0000_s35073" name="Equation" r:id="rId12" imgW="1152470" imgH="266590" progId="Equation.DSMT4">
                  <p:embed/>
                </p:oleObj>
              </mc:Choice>
              <mc:Fallback>
                <p:oleObj name="Equation" r:id="rId12" imgW="1152470" imgH="266590" progId="Equation.DSMT4">
                  <p:embed/>
                  <p:pic>
                    <p:nvPicPr>
                      <p:cNvPr id="0" name=""/>
                      <p:cNvPicPr/>
                      <p:nvPr/>
                    </p:nvPicPr>
                    <p:blipFill>
                      <a:blip r:embed="rId13"/>
                      <a:stretch>
                        <a:fillRect/>
                      </a:stretch>
                    </p:blipFill>
                    <p:spPr>
                      <a:xfrm>
                        <a:off x="489167" y="4553571"/>
                        <a:ext cx="1152525" cy="266700"/>
                      </a:xfrm>
                      <a:prstGeom prst="rect">
                        <a:avLst/>
                      </a:prstGeom>
                    </p:spPr>
                  </p:pic>
                </p:oleObj>
              </mc:Fallback>
            </mc:AlternateContent>
          </a:graphicData>
        </a:graphic>
      </p:graphicFrame>
      <p:sp>
        <p:nvSpPr>
          <p:cNvPr id="14" name="Title 1">
            <a:extLst>
              <a:ext uri="{FF2B5EF4-FFF2-40B4-BE49-F238E27FC236}">
                <a16:creationId xmlns:a16="http://schemas.microsoft.com/office/drawing/2014/main" id="{FE3B744C-8E56-4396-BF86-54255AA023E0}"/>
              </a:ext>
            </a:extLst>
          </p:cNvPr>
          <p:cNvSpPr txBox="1">
            <a:spLocks/>
          </p:cNvSpPr>
          <p:nvPr/>
        </p:nvSpPr>
        <p:spPr>
          <a:xfrm>
            <a:off x="6564219" y="2645131"/>
            <a:ext cx="4785068" cy="894666"/>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1600" b="1" dirty="0"/>
              <a:t>(1)  </a:t>
            </a:r>
            <a:r>
              <a:rPr lang="en-US" sz="1400" dirty="0">
                <a:latin typeface="+mn-lt"/>
              </a:rPr>
              <a:t>Here,      is the relaxation time</a:t>
            </a:r>
          </a:p>
          <a:p>
            <a:endParaRPr lang="en-US" sz="2800" dirty="0"/>
          </a:p>
        </p:txBody>
      </p:sp>
      <p:sp>
        <p:nvSpPr>
          <p:cNvPr id="9" name="Rectangle 8">
            <a:extLst>
              <a:ext uri="{FF2B5EF4-FFF2-40B4-BE49-F238E27FC236}">
                <a16:creationId xmlns:a16="http://schemas.microsoft.com/office/drawing/2014/main" id="{E11C8A4A-1A55-4BAF-8150-6CEF9A70B266}"/>
              </a:ext>
            </a:extLst>
          </p:cNvPr>
          <p:cNvSpPr/>
          <p:nvPr/>
        </p:nvSpPr>
        <p:spPr>
          <a:xfrm>
            <a:off x="340889" y="6126409"/>
            <a:ext cx="4103559" cy="369332"/>
          </a:xfrm>
          <a:prstGeom prst="rect">
            <a:avLst/>
          </a:prstGeom>
        </p:spPr>
        <p:txBody>
          <a:bodyPr wrap="none">
            <a:spAutoFit/>
          </a:bodyPr>
          <a:lstStyle/>
          <a:p>
            <a:r>
              <a:rPr lang="en-US" dirty="0"/>
              <a:t>Here, the relaxation function is defined as</a:t>
            </a:r>
          </a:p>
        </p:txBody>
      </p:sp>
      <p:graphicFrame>
        <p:nvGraphicFramePr>
          <p:cNvPr id="16" name="Object 15">
            <a:extLst>
              <a:ext uri="{FF2B5EF4-FFF2-40B4-BE49-F238E27FC236}">
                <a16:creationId xmlns:a16="http://schemas.microsoft.com/office/drawing/2014/main" id="{4208B74B-3114-47B2-9C3C-68F9431649B3}"/>
              </a:ext>
            </a:extLst>
          </p:cNvPr>
          <p:cNvGraphicFramePr>
            <a:graphicFrameLocks noChangeAspect="1"/>
          </p:cNvGraphicFramePr>
          <p:nvPr>
            <p:extLst>
              <p:ext uri="{D42A27DB-BD31-4B8C-83A1-F6EECF244321}">
                <p14:modId xmlns:p14="http://schemas.microsoft.com/office/powerpoint/2010/main" val="1510768100"/>
              </p:ext>
            </p:extLst>
          </p:nvPr>
        </p:nvGraphicFramePr>
        <p:xfrm>
          <a:off x="4568187" y="5978097"/>
          <a:ext cx="1767585" cy="624750"/>
        </p:xfrm>
        <a:graphic>
          <a:graphicData uri="http://schemas.openxmlformats.org/presentationml/2006/ole">
            <mc:AlternateContent xmlns:mc="http://schemas.openxmlformats.org/markup-compatibility/2006">
              <mc:Choice xmlns:v="urn:schemas-microsoft-com:vml" Requires="v">
                <p:oleObj spid="_x0000_s35074" name="Equation" r:id="rId14" imgW="1104922" imgH="390614" progId="Equation.DSMT4">
                  <p:embed/>
                </p:oleObj>
              </mc:Choice>
              <mc:Fallback>
                <p:oleObj name="Equation" r:id="rId14" imgW="1104922" imgH="390614" progId="Equation.DSMT4">
                  <p:embed/>
                  <p:pic>
                    <p:nvPicPr>
                      <p:cNvPr id="6" name="Object 5">
                        <a:extLst>
                          <a:ext uri="{FF2B5EF4-FFF2-40B4-BE49-F238E27FC236}">
                            <a16:creationId xmlns:a16="http://schemas.microsoft.com/office/drawing/2014/main" id="{FF727917-B9C7-48F1-A72F-01057B0ABEA1}"/>
                          </a:ext>
                        </a:extLst>
                      </p:cNvPr>
                      <p:cNvPicPr/>
                      <p:nvPr/>
                    </p:nvPicPr>
                    <p:blipFill>
                      <a:blip r:embed="rId15"/>
                      <a:stretch>
                        <a:fillRect/>
                      </a:stretch>
                    </p:blipFill>
                    <p:spPr>
                      <a:xfrm>
                        <a:off x="4568187" y="5978097"/>
                        <a:ext cx="1767585" cy="624750"/>
                      </a:xfrm>
                      <a:prstGeom prst="rect">
                        <a:avLst/>
                      </a:prstGeom>
                    </p:spPr>
                  </p:pic>
                </p:oleObj>
              </mc:Fallback>
            </mc:AlternateContent>
          </a:graphicData>
        </a:graphic>
      </p:graphicFrame>
      <p:sp>
        <p:nvSpPr>
          <p:cNvPr id="17" name="Title 1">
            <a:extLst>
              <a:ext uri="{FF2B5EF4-FFF2-40B4-BE49-F238E27FC236}">
                <a16:creationId xmlns:a16="http://schemas.microsoft.com/office/drawing/2014/main" id="{4F175EE3-26CD-4328-80BF-E4D82806DFAD}"/>
              </a:ext>
            </a:extLst>
          </p:cNvPr>
          <p:cNvSpPr txBox="1">
            <a:spLocks/>
          </p:cNvSpPr>
          <p:nvPr/>
        </p:nvSpPr>
        <p:spPr>
          <a:xfrm>
            <a:off x="6976292" y="6048408"/>
            <a:ext cx="4409661" cy="894666"/>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1400" dirty="0"/>
              <a:t>Indicates the </a:t>
            </a:r>
            <a:r>
              <a:rPr lang="en-US" sz="1400" b="1" dirty="0"/>
              <a:t>viscoelastic characteristics of the material</a:t>
            </a:r>
            <a:r>
              <a:rPr lang="en-US" sz="1400" dirty="0"/>
              <a:t>. </a:t>
            </a:r>
          </a:p>
          <a:p>
            <a:endParaRPr lang="en-US" sz="2800" dirty="0"/>
          </a:p>
        </p:txBody>
      </p:sp>
      <p:graphicFrame>
        <p:nvGraphicFramePr>
          <p:cNvPr id="10" name="Object 9">
            <a:extLst>
              <a:ext uri="{FF2B5EF4-FFF2-40B4-BE49-F238E27FC236}">
                <a16:creationId xmlns:a16="http://schemas.microsoft.com/office/drawing/2014/main" id="{F241F1CD-BDE2-4C5D-A0F1-676E5F1C6121}"/>
              </a:ext>
            </a:extLst>
          </p:cNvPr>
          <p:cNvGraphicFramePr>
            <a:graphicFrameLocks noChangeAspect="1"/>
          </p:cNvGraphicFramePr>
          <p:nvPr>
            <p:extLst>
              <p:ext uri="{D42A27DB-BD31-4B8C-83A1-F6EECF244321}">
                <p14:modId xmlns:p14="http://schemas.microsoft.com/office/powerpoint/2010/main" val="3962622986"/>
              </p:ext>
            </p:extLst>
          </p:nvPr>
        </p:nvGraphicFramePr>
        <p:xfrm>
          <a:off x="7316441" y="2796986"/>
          <a:ext cx="282884" cy="308600"/>
        </p:xfrm>
        <a:graphic>
          <a:graphicData uri="http://schemas.openxmlformats.org/presentationml/2006/ole">
            <mc:AlternateContent xmlns:mc="http://schemas.openxmlformats.org/markup-compatibility/2006">
              <mc:Choice xmlns:v="urn:schemas-microsoft-com:vml" Requires="v">
                <p:oleObj spid="_x0000_s35075" name="Equation" r:id="rId16" imgW="209540" imgH="228506" progId="Equation.DSMT4">
                  <p:embed/>
                </p:oleObj>
              </mc:Choice>
              <mc:Fallback>
                <p:oleObj name="Equation" r:id="rId16" imgW="209540" imgH="228506" progId="Equation.DSMT4">
                  <p:embed/>
                  <p:pic>
                    <p:nvPicPr>
                      <p:cNvPr id="0" name=""/>
                      <p:cNvPicPr/>
                      <p:nvPr/>
                    </p:nvPicPr>
                    <p:blipFill>
                      <a:blip r:embed="rId17"/>
                      <a:stretch>
                        <a:fillRect/>
                      </a:stretch>
                    </p:blipFill>
                    <p:spPr>
                      <a:xfrm>
                        <a:off x="7316441" y="2796986"/>
                        <a:ext cx="282884" cy="308600"/>
                      </a:xfrm>
                      <a:prstGeom prst="rect">
                        <a:avLst/>
                      </a:prstGeom>
                    </p:spPr>
                  </p:pic>
                </p:oleObj>
              </mc:Fallback>
            </mc:AlternateContent>
          </a:graphicData>
        </a:graphic>
      </p:graphicFrame>
      <p:sp>
        <p:nvSpPr>
          <p:cNvPr id="19" name="Title 1">
            <a:extLst>
              <a:ext uri="{FF2B5EF4-FFF2-40B4-BE49-F238E27FC236}">
                <a16:creationId xmlns:a16="http://schemas.microsoft.com/office/drawing/2014/main" id="{5B750F9E-382E-4797-8645-6696FA92DFDC}"/>
              </a:ext>
            </a:extLst>
          </p:cNvPr>
          <p:cNvSpPr txBox="1">
            <a:spLocks/>
          </p:cNvSpPr>
          <p:nvPr/>
        </p:nvSpPr>
        <p:spPr>
          <a:xfrm>
            <a:off x="6146977" y="3776905"/>
            <a:ext cx="834481" cy="507994"/>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1600" b="1" dirty="0">
                <a:latin typeface="Times New Roman" panose="02020603050405020304" pitchFamily="18" charset="0"/>
                <a:cs typeface="Times New Roman" panose="02020603050405020304" pitchFamily="18" charset="0"/>
              </a:rPr>
              <a:t>(2)</a:t>
            </a:r>
          </a:p>
        </p:txBody>
      </p:sp>
      <p:sp>
        <p:nvSpPr>
          <p:cNvPr id="20" name="Title 1">
            <a:extLst>
              <a:ext uri="{FF2B5EF4-FFF2-40B4-BE49-F238E27FC236}">
                <a16:creationId xmlns:a16="http://schemas.microsoft.com/office/drawing/2014/main" id="{27337FB7-704D-47E0-B816-4899000F467D}"/>
              </a:ext>
            </a:extLst>
          </p:cNvPr>
          <p:cNvSpPr txBox="1">
            <a:spLocks/>
          </p:cNvSpPr>
          <p:nvPr/>
        </p:nvSpPr>
        <p:spPr>
          <a:xfrm>
            <a:off x="6388727" y="5275214"/>
            <a:ext cx="834481" cy="507994"/>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1600" b="1" dirty="0">
                <a:latin typeface="Times New Roman" panose="02020603050405020304" pitchFamily="18" charset="0"/>
                <a:cs typeface="Times New Roman" panose="02020603050405020304" pitchFamily="18" charset="0"/>
              </a:rPr>
              <a:t>(3)</a:t>
            </a:r>
          </a:p>
        </p:txBody>
      </p:sp>
      <p:sp>
        <p:nvSpPr>
          <p:cNvPr id="21" name="Title 1">
            <a:extLst>
              <a:ext uri="{FF2B5EF4-FFF2-40B4-BE49-F238E27FC236}">
                <a16:creationId xmlns:a16="http://schemas.microsoft.com/office/drawing/2014/main" id="{F422AB48-086B-487D-8617-184DD2DBAEA0}"/>
              </a:ext>
            </a:extLst>
          </p:cNvPr>
          <p:cNvSpPr txBox="1">
            <a:spLocks/>
          </p:cNvSpPr>
          <p:nvPr/>
        </p:nvSpPr>
        <p:spPr>
          <a:xfrm>
            <a:off x="6312793" y="6038586"/>
            <a:ext cx="834481" cy="507994"/>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1600" b="1" dirty="0">
                <a:latin typeface="Times New Roman" panose="02020603050405020304" pitchFamily="18" charset="0"/>
                <a:cs typeface="Times New Roman" panose="02020603050405020304" pitchFamily="18" charset="0"/>
              </a:rPr>
              <a:t>(4)</a:t>
            </a:r>
          </a:p>
        </p:txBody>
      </p:sp>
      <p:sp>
        <p:nvSpPr>
          <p:cNvPr id="22" name="Rectangle 21">
            <a:extLst>
              <a:ext uri="{FF2B5EF4-FFF2-40B4-BE49-F238E27FC236}">
                <a16:creationId xmlns:a16="http://schemas.microsoft.com/office/drawing/2014/main" id="{BD3B6D5D-81E1-4A01-8587-A620957A8FD0}"/>
              </a:ext>
            </a:extLst>
          </p:cNvPr>
          <p:cNvSpPr/>
          <p:nvPr/>
        </p:nvSpPr>
        <p:spPr>
          <a:xfrm>
            <a:off x="9500967" y="5389584"/>
            <a:ext cx="1665841" cy="261610"/>
          </a:xfrm>
          <a:prstGeom prst="rect">
            <a:avLst/>
          </a:prstGeom>
        </p:spPr>
        <p:txBody>
          <a:bodyPr wrap="none">
            <a:spAutoFit/>
          </a:bodyPr>
          <a:lstStyle/>
          <a:p>
            <a:r>
              <a:rPr lang="en-US" sz="1100" dirty="0"/>
              <a:t>Stress- relaxation (Fig. 11)</a:t>
            </a:r>
          </a:p>
        </p:txBody>
      </p:sp>
    </p:spTree>
    <p:extLst>
      <p:ext uri="{BB962C8B-B14F-4D97-AF65-F5344CB8AC3E}">
        <p14:creationId xmlns:p14="http://schemas.microsoft.com/office/powerpoint/2010/main" val="177317257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888</TotalTime>
  <Words>1482</Words>
  <Application>Microsoft Office PowerPoint</Application>
  <PresentationFormat>Widescreen</PresentationFormat>
  <Paragraphs>312</Paragraphs>
  <Slides>16</Slides>
  <Notes>0</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2</vt:i4>
      </vt:variant>
      <vt:variant>
        <vt:lpstr>Slide Titles</vt:lpstr>
      </vt:variant>
      <vt:variant>
        <vt:i4>16</vt:i4>
      </vt:variant>
    </vt:vector>
  </HeadingPairs>
  <TitlesOfParts>
    <vt:vector size="24" baseType="lpstr">
      <vt:lpstr>Arial</vt:lpstr>
      <vt:lpstr>Calibri</vt:lpstr>
      <vt:lpstr>Calibri Light</vt:lpstr>
      <vt:lpstr>Cambria Math</vt:lpstr>
      <vt:lpstr>Times New Roman</vt:lpstr>
      <vt:lpstr>Office Theme</vt:lpstr>
      <vt:lpstr>Equation</vt:lpstr>
      <vt:lpstr>Document</vt:lpstr>
      <vt:lpstr>Conventional and New Models for Simulation of Dynamic Yielding</vt:lpstr>
      <vt:lpstr>Research Motivation</vt:lpstr>
      <vt:lpstr>Problem Statement </vt:lpstr>
      <vt:lpstr>Introduction</vt:lpstr>
      <vt:lpstr>Experimental Taylor Impact Test</vt:lpstr>
      <vt:lpstr>Conventional model and it’s parameter</vt:lpstr>
      <vt:lpstr>Conventional Model Result Comparison</vt:lpstr>
      <vt:lpstr>FEA: Simulation Deformed Profile</vt:lpstr>
      <vt:lpstr>New Model</vt:lpstr>
      <vt:lpstr>PowerPoint Presentation</vt:lpstr>
      <vt:lpstr>Implementation in FEA (VUMAT): Simulation Deformed Profile</vt:lpstr>
      <vt:lpstr>FINAL DEFORMED SAMPLE RESULTS COMPARISON </vt:lpstr>
      <vt:lpstr>Comparison of the experimental and simulated profile evaluation</vt:lpstr>
      <vt:lpstr>Comparison of the experimental and simulated profile evaluation</vt:lpstr>
      <vt:lpstr>Conclusion</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Conventional and New Models for Simulation of Dynamic Yielding</dc:title>
  <dc:creator>Space</dc:creator>
  <cp:lastModifiedBy>Space</cp:lastModifiedBy>
  <cp:revision>41</cp:revision>
  <dcterms:created xsi:type="dcterms:W3CDTF">2020-06-18T08:07:03Z</dcterms:created>
  <dcterms:modified xsi:type="dcterms:W3CDTF">2020-06-21T23:32:12Z</dcterms:modified>
</cp:coreProperties>
</file>