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1602700" cy="324040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666" y="4602"/>
      </p:cViewPr>
      <p:guideLst>
        <p:guide orient="horz" pos="10206"/>
        <p:guide pos="68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FE8F5-D100-43E0-B024-E6FDD2694613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801688"/>
            <a:ext cx="267335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8E437-27EC-420B-A6B3-37B821922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8E437-27EC-420B-A6B3-37B82192232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080000" y="1292760"/>
            <a:ext cx="19442160" cy="5411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080000" y="7582320"/>
            <a:ext cx="19442160" cy="896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080000" y="17398440"/>
            <a:ext cx="19442160" cy="896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80000" y="1292760"/>
            <a:ext cx="19442160" cy="5411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080000" y="7582320"/>
            <a:ext cx="9487440" cy="896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1041920" y="7582320"/>
            <a:ext cx="9487440" cy="896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1041920" y="17398440"/>
            <a:ext cx="9487440" cy="896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080000" y="17398440"/>
            <a:ext cx="9487440" cy="896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080000" y="1292760"/>
            <a:ext cx="19442160" cy="5411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080000" y="7582320"/>
            <a:ext cx="9487440" cy="896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1041920" y="7582320"/>
            <a:ext cx="9487440" cy="896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4" name="Рисунок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1920" y="18097200"/>
            <a:ext cx="9487440" cy="7566480"/>
          </a:xfrm>
          <a:prstGeom prst="rect">
            <a:avLst/>
          </a:prstGeom>
        </p:spPr>
      </p:pic>
      <p:pic>
        <p:nvPicPr>
          <p:cNvPr id="35" name="Рисунок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000" y="18097200"/>
            <a:ext cx="9487440" cy="7566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080000" y="1292760"/>
            <a:ext cx="19442160" cy="5411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080000" y="7582320"/>
            <a:ext cx="19442160" cy="18794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080000" y="1292760"/>
            <a:ext cx="19442160" cy="5411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080000" y="7582320"/>
            <a:ext cx="19442160" cy="18794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080000" y="1292760"/>
            <a:ext cx="19442160" cy="5411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080000" y="7582320"/>
            <a:ext cx="9487440" cy="18794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1041920" y="7582320"/>
            <a:ext cx="9487440" cy="18794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080000" y="1292760"/>
            <a:ext cx="19442160" cy="5411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080000" y="1292760"/>
            <a:ext cx="19442160" cy="25083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80000" y="1292760"/>
            <a:ext cx="19442160" cy="5411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080000" y="7582320"/>
            <a:ext cx="9487440" cy="896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080000" y="17398440"/>
            <a:ext cx="9487440" cy="896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1041920" y="7582320"/>
            <a:ext cx="9487440" cy="18794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80000" y="1292760"/>
            <a:ext cx="19442160" cy="5411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080000" y="7582320"/>
            <a:ext cx="9487440" cy="18794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1041920" y="7582320"/>
            <a:ext cx="9487440" cy="896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1041920" y="17398440"/>
            <a:ext cx="9487440" cy="896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80000" y="1292760"/>
            <a:ext cx="19442160" cy="5411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080000" y="7582320"/>
            <a:ext cx="9487440" cy="896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1041920" y="7582320"/>
            <a:ext cx="9487440" cy="896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080000" y="17398440"/>
            <a:ext cx="19441800" cy="896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080000" y="1292760"/>
            <a:ext cx="19442160" cy="5410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080000" y="7582320"/>
            <a:ext cx="19442160" cy="1879416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1656334" y="1224361"/>
            <a:ext cx="17497944" cy="2016000"/>
          </a:xfrm>
          <a:prstGeom prst="rect">
            <a:avLst/>
          </a:prstGeom>
          <a:noFill/>
        </p:spPr>
        <p:txBody>
          <a:bodyPr lIns="308520" tIns="154440" rIns="308520" bIns="154440" anchor="ctr"/>
          <a:lstStyle/>
          <a:p>
            <a:pPr algn="ctr">
              <a:lnSpc>
                <a:spcPct val="100000"/>
              </a:lnSpc>
            </a:pPr>
            <a:r>
              <a:rPr lang="ru-RU" sz="4600" b="1" dirty="0" smtClean="0"/>
              <a:t>Разработка электромеханических моделей углеродных </a:t>
            </a:r>
            <a:r>
              <a:rPr lang="ru-RU" sz="4600" b="1" dirty="0" err="1" smtClean="0"/>
              <a:t>нановискеров</a:t>
            </a:r>
            <a:r>
              <a:rPr lang="ru-RU" sz="4600" b="1" dirty="0" smtClean="0"/>
              <a:t> как детекторов масс </a:t>
            </a:r>
            <a:endParaRPr sz="46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232398" y="-1"/>
            <a:ext cx="16921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Санкт-Петербургский Политехнический Университет Петра Великого </a:t>
            </a:r>
          </a:p>
          <a:p>
            <a:pPr algn="ctr"/>
            <a:r>
              <a:rPr lang="ru-RU" sz="4000" dirty="0" smtClean="0"/>
              <a:t>Кафедра Теоретической Механики </a:t>
            </a:r>
            <a:endParaRPr lang="ru-RU" sz="4000" dirty="0"/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 cstate="print"/>
          <a:srcRect l="31183" t="8657" r="30077" b="6688"/>
          <a:stretch>
            <a:fillRect/>
          </a:stretch>
        </p:blipFill>
        <p:spPr bwMode="auto">
          <a:xfrm>
            <a:off x="0" y="0"/>
            <a:ext cx="2160390" cy="265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 cstate="print"/>
          <a:srcRect l="3040" t="12422" r="55453" b="14735"/>
          <a:stretch>
            <a:fillRect/>
          </a:stretch>
        </p:blipFill>
        <p:spPr bwMode="auto">
          <a:xfrm>
            <a:off x="18938254" y="0"/>
            <a:ext cx="2664446" cy="262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Прямая соединительная линия 41"/>
          <p:cNvCxnSpPr/>
          <p:nvPr/>
        </p:nvCxnSpPr>
        <p:spPr>
          <a:xfrm>
            <a:off x="0" y="4176689"/>
            <a:ext cx="2160270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26"/>
          <p:cNvSpPr>
            <a:spLocks noChangeArrowheads="1"/>
          </p:cNvSpPr>
          <p:nvPr/>
        </p:nvSpPr>
        <p:spPr bwMode="auto">
          <a:xfrm>
            <a:off x="648222" y="8497169"/>
            <a:ext cx="346535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/>
              <a:t>Одиночный вискер н</a:t>
            </a:r>
            <a:r>
              <a:rPr lang="ru-RU" altLang="ru-RU" sz="2800" dirty="0" smtClean="0"/>
              <a:t>а игле</a:t>
            </a:r>
            <a:endParaRPr lang="en-US" altLang="ru-RU" sz="2800" dirty="0"/>
          </a:p>
          <a:p>
            <a:pPr algn="ctr"/>
            <a:endParaRPr lang="en-US" altLang="ru-RU" dirty="0"/>
          </a:p>
        </p:txBody>
      </p:sp>
      <p:sp>
        <p:nvSpPr>
          <p:cNvPr id="75" name="Прямоугольник 26"/>
          <p:cNvSpPr>
            <a:spLocks noChangeArrowheads="1"/>
          </p:cNvSpPr>
          <p:nvPr/>
        </p:nvSpPr>
        <p:spPr bwMode="auto">
          <a:xfrm>
            <a:off x="4896694" y="8569177"/>
            <a:ext cx="388843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/>
              <a:t>Двойной вискер</a:t>
            </a:r>
            <a:endParaRPr lang="en-US" altLang="ru-RU" sz="2800" dirty="0"/>
          </a:p>
          <a:p>
            <a:pPr algn="ctr"/>
            <a:endParaRPr lang="en-US" alt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9073158" y="4464721"/>
            <a:ext cx="125295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Одним из самых популярных технических направлений науки на протяжении </a:t>
            </a:r>
            <a:r>
              <a:rPr lang="ru-RU" sz="2400" dirty="0" smtClean="0"/>
              <a:t>длительного </a:t>
            </a:r>
            <a:r>
              <a:rPr lang="ru-RU" sz="2400" dirty="0" smtClean="0"/>
              <a:t>периода времени является создание, исследование и применение </a:t>
            </a:r>
            <a:r>
              <a:rPr lang="ru-RU" sz="2400" dirty="0" err="1" smtClean="0"/>
              <a:t>наноструктур</a:t>
            </a:r>
            <a:r>
              <a:rPr lang="ru-RU" sz="2400" dirty="0" smtClean="0"/>
              <a:t> и </a:t>
            </a:r>
            <a:r>
              <a:rPr lang="ru-RU" sz="2400" dirty="0" err="1" smtClean="0"/>
              <a:t>наноматериалов</a:t>
            </a:r>
            <a:r>
              <a:rPr lang="ru-RU" sz="2400" dirty="0" smtClean="0"/>
              <a:t>. </a:t>
            </a:r>
            <a:r>
              <a:rPr lang="ru-RU" sz="2400" dirty="0" err="1" smtClean="0"/>
              <a:t>Наноструктуры</a:t>
            </a:r>
            <a:r>
              <a:rPr lang="ru-RU" sz="2400" dirty="0" smtClean="0"/>
              <a:t> - объекты, созданные человеком и имеющие малые размеры (</a:t>
            </a:r>
            <a:r>
              <a:rPr lang="ru-RU" sz="2400" dirty="0" smtClean="0"/>
              <a:t>от нескольких </a:t>
            </a:r>
            <a:r>
              <a:rPr lang="ru-RU" sz="2400" dirty="0" smtClean="0"/>
              <a:t>нанометров до сотен микрометров). Эта область науки открывает много </a:t>
            </a:r>
            <a:r>
              <a:rPr lang="ru-RU" sz="2400" dirty="0" smtClean="0"/>
              <a:t>новых и </a:t>
            </a:r>
            <a:r>
              <a:rPr lang="ru-RU" sz="2400" dirty="0" smtClean="0"/>
              <a:t>интересных возможностей для экспериментов и теоретических расчётов. </a:t>
            </a:r>
            <a:r>
              <a:rPr lang="ru-RU" sz="2400" dirty="0" err="1" smtClean="0"/>
              <a:t>Наноструктуры</a:t>
            </a:r>
            <a:r>
              <a:rPr lang="ru-RU" sz="2400" dirty="0" smtClean="0"/>
              <a:t> могут </a:t>
            </a:r>
            <a:r>
              <a:rPr lang="ru-RU" sz="2400" dirty="0" smtClean="0"/>
              <a:t>быть очень полезны для медицины, механики, инженерии и биологии: могут быть </a:t>
            </a:r>
            <a:r>
              <a:rPr lang="ru-RU" sz="2400" dirty="0" smtClean="0"/>
              <a:t>использованы </a:t>
            </a:r>
            <a:r>
              <a:rPr lang="ru-RU" sz="2400" dirty="0" smtClean="0"/>
              <a:t>для разрезания клеток, взвешивания объектов на нано- и микро- уровнях, а </a:t>
            </a:r>
            <a:r>
              <a:rPr lang="ru-RU" sz="2400" dirty="0" smtClean="0"/>
              <a:t>также </a:t>
            </a:r>
            <a:r>
              <a:rPr lang="ru-RU" sz="2400" dirty="0" smtClean="0"/>
              <a:t>для построения более сложных структур. Возможности использования таких </a:t>
            </a:r>
            <a:r>
              <a:rPr lang="ru-RU" sz="2400" dirty="0" smtClean="0"/>
              <a:t>изобретений </a:t>
            </a:r>
            <a:r>
              <a:rPr lang="ru-RU" sz="2400" dirty="0" err="1" smtClean="0"/>
              <a:t>неограничены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Последние годы это направление исследований получило резкий толчок в развитии, </a:t>
            </a:r>
            <a:r>
              <a:rPr lang="ru-RU" sz="2400" dirty="0" smtClean="0"/>
              <a:t>так как </a:t>
            </a:r>
            <a:r>
              <a:rPr lang="ru-RU" sz="2400" dirty="0" smtClean="0"/>
              <a:t>появились технологии, позволяющие создавать </a:t>
            </a:r>
            <a:r>
              <a:rPr lang="ru-RU" sz="2400" dirty="0" err="1" smtClean="0"/>
              <a:t>наноконструкции</a:t>
            </a:r>
            <a:r>
              <a:rPr lang="ru-RU" sz="2400" dirty="0" smtClean="0"/>
              <a:t> нужной формы и </a:t>
            </a:r>
            <a:r>
              <a:rPr lang="ru-RU" sz="2400" dirty="0" smtClean="0"/>
              <a:t>размеров </a:t>
            </a:r>
            <a:r>
              <a:rPr lang="ru-RU" sz="2400" dirty="0" smtClean="0"/>
              <a:t>даже на таком </a:t>
            </a:r>
            <a:r>
              <a:rPr lang="ru-RU" sz="2400" dirty="0" smtClean="0"/>
              <a:t>уровне.</a:t>
            </a:r>
            <a:endParaRPr lang="ru-RU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2304406" y="3024561"/>
            <a:ext cx="16417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В.В.Ванюшкина</a:t>
            </a:r>
          </a:p>
          <a:p>
            <a:r>
              <a:rPr lang="ru-RU" sz="2800" dirty="0" smtClean="0"/>
              <a:t>Научный руководитель: к. ф.-м. н., доц. каф. </a:t>
            </a:r>
            <a:r>
              <a:rPr lang="ru-RU" sz="2800" dirty="0" smtClean="0"/>
              <a:t>«</a:t>
            </a:r>
            <a:r>
              <a:rPr lang="ru-RU" sz="2800" dirty="0" smtClean="0"/>
              <a:t>Механика и процессы управления</a:t>
            </a:r>
            <a:r>
              <a:rPr lang="ru-RU" sz="2800" dirty="0" smtClean="0"/>
              <a:t>» Л.В. Штукин</a:t>
            </a:r>
            <a:endParaRPr lang="ru-RU" sz="2800" dirty="0"/>
          </a:p>
        </p:txBody>
      </p:sp>
      <p:pic>
        <p:nvPicPr>
          <p:cNvPr id="55" name="Picture 4" descr="N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206" y="4464721"/>
            <a:ext cx="3816274" cy="368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" descr="both_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4686" y="4464721"/>
            <a:ext cx="3930701" cy="37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Valentina\Desktop\Student\magister\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516537" y="8713193"/>
            <a:ext cx="5086163" cy="4527743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>
            <a:off x="0" y="9649298"/>
            <a:ext cx="166339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Одной из технологий для создания </a:t>
            </a:r>
            <a:r>
              <a:rPr lang="ru-RU" sz="2400" dirty="0" err="1" smtClean="0"/>
              <a:t>наноструктур</a:t>
            </a:r>
            <a:r>
              <a:rPr lang="ru-RU" sz="2400" dirty="0" smtClean="0"/>
              <a:t> является напыление аморфного </a:t>
            </a:r>
            <a:r>
              <a:rPr lang="ru-RU" sz="2400" dirty="0" smtClean="0"/>
              <a:t>углерода на </a:t>
            </a:r>
            <a:r>
              <a:rPr lang="ru-RU" sz="2400" dirty="0" smtClean="0"/>
              <a:t>металлическую иглу</a:t>
            </a:r>
            <a:r>
              <a:rPr lang="ru-RU" sz="2400" dirty="0" smtClean="0"/>
              <a:t>. </a:t>
            </a:r>
            <a:r>
              <a:rPr lang="ru-RU" sz="2400" dirty="0" smtClean="0"/>
              <a:t>При таком опыте максимальное ускоряющее напряжение составляет 30 кВ, диаметр </a:t>
            </a:r>
            <a:r>
              <a:rPr lang="ru-RU" sz="2400" dirty="0" smtClean="0"/>
              <a:t>сфокусированного </a:t>
            </a:r>
            <a:r>
              <a:rPr lang="ru-RU" sz="2400" dirty="0" smtClean="0"/>
              <a:t>электронного пучка 2 нм. Игла, на которой будет </a:t>
            </a:r>
            <a:r>
              <a:rPr lang="ru-RU" sz="2400" dirty="0" err="1" smtClean="0"/>
              <a:t>нарощен</a:t>
            </a:r>
            <a:r>
              <a:rPr lang="ru-RU" sz="2400" dirty="0" smtClean="0"/>
              <a:t> вискер </a:t>
            </a:r>
            <a:r>
              <a:rPr lang="ru-RU" sz="2400" dirty="0" smtClean="0"/>
              <a:t>размещается на </a:t>
            </a:r>
            <a:r>
              <a:rPr lang="ru-RU" sz="2400" dirty="0" smtClean="0"/>
              <a:t>столике (2). Ниже иглы располагается мишень (3), </a:t>
            </a:r>
            <a:r>
              <a:rPr lang="ru-RU" sz="2400" dirty="0" smtClean="0"/>
              <a:t> представляющая </a:t>
            </a:r>
            <a:r>
              <a:rPr lang="ru-RU" sz="2400" dirty="0" smtClean="0"/>
              <a:t>собой </a:t>
            </a:r>
            <a:r>
              <a:rPr lang="ru-RU" sz="2400" dirty="0" smtClean="0"/>
              <a:t>металлическую поверхность </a:t>
            </a:r>
            <a:r>
              <a:rPr lang="ru-RU" sz="2400" dirty="0" smtClean="0"/>
              <a:t>с углеродным покрытием. Электронный пучок (4) фокусируется на </a:t>
            </a:r>
            <a:r>
              <a:rPr lang="ru-RU" sz="2400" dirty="0" smtClean="0"/>
              <a:t>вершине иглы</a:t>
            </a:r>
            <a:r>
              <a:rPr lang="ru-RU" sz="2400" dirty="0" smtClean="0"/>
              <a:t>, и осуществляется сканирование по области с небольшой площадью. При этом </a:t>
            </a:r>
            <a:r>
              <a:rPr lang="ru-RU" sz="2400" dirty="0" smtClean="0"/>
              <a:t>производится </a:t>
            </a:r>
            <a:r>
              <a:rPr lang="ru-RU" sz="2400" dirty="0" smtClean="0"/>
              <a:t>экспонирование как участка иглы (1), так и участка расположенной ниже </a:t>
            </a:r>
            <a:r>
              <a:rPr lang="ru-RU" sz="2400" dirty="0" smtClean="0"/>
              <a:t>мишени (3</a:t>
            </a:r>
            <a:r>
              <a:rPr lang="ru-RU" sz="2400" dirty="0" smtClean="0"/>
              <a:t>). В зоне экспонирования на поверхности иглы происходит зарождение </a:t>
            </a:r>
            <a:r>
              <a:rPr lang="ru-RU" sz="2400" dirty="0" err="1" smtClean="0"/>
              <a:t>нановискера</a:t>
            </a:r>
            <a:r>
              <a:rPr lang="ru-RU" sz="2400" dirty="0" smtClean="0"/>
              <a:t> (5</a:t>
            </a:r>
            <a:r>
              <a:rPr lang="ru-RU" sz="2400" dirty="0" smtClean="0"/>
              <a:t>). Задавая </a:t>
            </a:r>
            <a:r>
              <a:rPr lang="ru-RU" sz="2400" dirty="0" smtClean="0"/>
              <a:t>направление и скорость перемещения пучка электронов относительно </a:t>
            </a:r>
            <a:r>
              <a:rPr lang="ru-RU" sz="2400" dirty="0" smtClean="0"/>
              <a:t>неподвижной иглы </a:t>
            </a:r>
            <a:r>
              <a:rPr lang="ru-RU" sz="2400" dirty="0" smtClean="0"/>
              <a:t>а также площадь экспонирования, ускоряющее напряжение и ток пучка, можно </a:t>
            </a:r>
            <a:r>
              <a:rPr lang="ru-RU" sz="2400" dirty="0" smtClean="0"/>
              <a:t>управлять </a:t>
            </a:r>
            <a:r>
              <a:rPr lang="ru-RU" sz="2400" dirty="0" smtClean="0"/>
              <a:t>ростом </a:t>
            </a:r>
            <a:r>
              <a:rPr lang="ru-RU" sz="2400" dirty="0" err="1" smtClean="0"/>
              <a:t>нановискера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1027" name="Picture 3" descr="C:\Users\Valentina\Desktop\Student\magister\sameshape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64646" y="13753753"/>
            <a:ext cx="7960784" cy="3600400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12817574" y="13177689"/>
            <a:ext cx="6695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Дифференциальный резонатор</a:t>
            </a:r>
            <a:endParaRPr lang="ru-RU" sz="32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864246" y="13105681"/>
            <a:ext cx="8617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Задача о </a:t>
            </a:r>
            <a:r>
              <a:rPr lang="ru-RU" sz="3200" b="1" dirty="0" err="1" smtClean="0"/>
              <a:t>вискере</a:t>
            </a:r>
            <a:r>
              <a:rPr lang="ru-RU" sz="3200" b="1" dirty="0" smtClean="0"/>
              <a:t> колеблющемся на </a:t>
            </a:r>
            <a:r>
              <a:rPr lang="ru-RU" sz="3200" b="1" dirty="0" smtClean="0"/>
              <a:t>игле</a:t>
            </a:r>
            <a:endParaRPr lang="ru-RU" dirty="0"/>
          </a:p>
        </p:txBody>
      </p:sp>
      <p:pic>
        <p:nvPicPr>
          <p:cNvPr id="1028" name="Picture 4" descr="C:\Users\Valentina\Desktop\Student\magister\doublewhisk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889582" y="13825762"/>
            <a:ext cx="3605535" cy="3328408"/>
          </a:xfrm>
          <a:prstGeom prst="rect">
            <a:avLst/>
          </a:prstGeom>
          <a:noFill/>
        </p:spPr>
      </p:pic>
      <p:pic>
        <p:nvPicPr>
          <p:cNvPr id="1029" name="Picture 5" descr="C:\Users\Valentina\Desktop\Student\magister\2whisker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561990" y="13897769"/>
            <a:ext cx="3672408" cy="3402551"/>
          </a:xfrm>
          <a:prstGeom prst="rect">
            <a:avLst/>
          </a:prstGeom>
          <a:noFill/>
        </p:spPr>
      </p:pic>
      <p:sp>
        <p:nvSpPr>
          <p:cNvPr id="61" name="TextBox 60"/>
          <p:cNvSpPr txBox="1"/>
          <p:nvPr/>
        </p:nvSpPr>
        <p:spPr>
          <a:xfrm>
            <a:off x="6552878" y="24122905"/>
            <a:ext cx="6476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Емкостные датчики колебаний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60190" y="13825761"/>
            <a:ext cx="4536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ходе одного из экспериментов над такой системой было обнаружено, </a:t>
            </a:r>
            <a:r>
              <a:rPr lang="ru-RU" sz="2400" dirty="0" smtClean="0"/>
              <a:t>что</a:t>
            </a:r>
            <a:r>
              <a:rPr lang="en-US" sz="2400" dirty="0" smtClean="0"/>
              <a:t> </a:t>
            </a:r>
            <a:r>
              <a:rPr lang="ru-RU" sz="2400" dirty="0" smtClean="0"/>
              <a:t>существует </a:t>
            </a:r>
            <a:r>
              <a:rPr lang="ru-RU" sz="2400" dirty="0" smtClean="0"/>
              <a:t>две близкие собственные частоты этой системы с похожими формами </a:t>
            </a:r>
            <a:r>
              <a:rPr lang="ru-RU" sz="2400" dirty="0" smtClean="0"/>
              <a:t>колебаний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12385526" y="13825761"/>
            <a:ext cx="0" cy="10081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288182" y="17426161"/>
            <a:ext cx="12025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Объяснение этого явления заключается в том, что нельзя рассматривать вискер, как </a:t>
            </a:r>
            <a:r>
              <a:rPr lang="ru-RU" sz="2400" dirty="0" smtClean="0"/>
              <a:t>консольную </a:t>
            </a:r>
            <a:r>
              <a:rPr lang="ru-RU" sz="2400" dirty="0" smtClean="0"/>
              <a:t>балку на </a:t>
            </a:r>
            <a:r>
              <a:rPr lang="ru-RU" sz="2400" dirty="0" smtClean="0"/>
              <a:t>неподвижном </a:t>
            </a:r>
            <a:r>
              <a:rPr lang="ru-RU" sz="2400" dirty="0" smtClean="0"/>
              <a:t>основании, необходимо учитывать колебания </a:t>
            </a:r>
            <a:r>
              <a:rPr lang="ru-RU" sz="2400" dirty="0" smtClean="0"/>
              <a:t>иглы. Можно предположить</a:t>
            </a:r>
            <a:r>
              <a:rPr lang="ru-RU" sz="2400" dirty="0" smtClean="0"/>
              <a:t>, что игла </a:t>
            </a:r>
            <a:r>
              <a:rPr lang="ru-RU" sz="2400" dirty="0" smtClean="0"/>
              <a:t>колеблется </a:t>
            </a:r>
            <a:r>
              <a:rPr lang="ru-RU" sz="2400" dirty="0" smtClean="0"/>
              <a:t>со своей высокой частотой, соответствующей одной из </a:t>
            </a:r>
            <a:r>
              <a:rPr lang="ru-RU" sz="2400" dirty="0" err="1" smtClean="0"/>
              <a:t>многоузловых</a:t>
            </a:r>
            <a:r>
              <a:rPr lang="ru-RU" sz="2400" dirty="0" smtClean="0"/>
              <a:t> форм колебаний, </a:t>
            </a:r>
            <a:r>
              <a:rPr lang="ru-RU" sz="2400" dirty="0" smtClean="0"/>
              <a:t>а вискер </a:t>
            </a:r>
            <a:r>
              <a:rPr lang="ru-RU" sz="2400" dirty="0" smtClean="0"/>
              <a:t>с первой частотой имеет первую форму </a:t>
            </a:r>
            <a:r>
              <a:rPr lang="ru-RU" sz="2400" dirty="0" smtClean="0"/>
              <a:t>колебаний.</a:t>
            </a:r>
            <a:endParaRPr lang="ru-RU" sz="2400" dirty="0"/>
          </a:p>
        </p:txBody>
      </p:sp>
      <p:pic>
        <p:nvPicPr>
          <p:cNvPr id="89" name="Picture 2" descr="C:\Users\Valentina\Desktop\Student\magister\balka1.png"/>
          <p:cNvPicPr>
            <a:picLocks noChangeAspect="1" noChangeArrowheads="1"/>
          </p:cNvPicPr>
          <p:nvPr/>
        </p:nvPicPr>
        <p:blipFill>
          <a:blip r:embed="rId11" cstate="print"/>
          <a:srcRect l="10160" t="6146" r="8564"/>
          <a:stretch>
            <a:fillRect/>
          </a:stretch>
        </p:blipFill>
        <p:spPr bwMode="auto">
          <a:xfrm>
            <a:off x="1296294" y="21530617"/>
            <a:ext cx="4610864" cy="2304256"/>
          </a:xfrm>
          <a:prstGeom prst="rect">
            <a:avLst/>
          </a:prstGeom>
          <a:noFill/>
        </p:spPr>
      </p:pic>
      <p:pic>
        <p:nvPicPr>
          <p:cNvPr id="94" name="Picture 3" descr="C:\Users\Valentina\Desktop\Student\magister\balka2.png"/>
          <p:cNvPicPr>
            <a:picLocks noChangeAspect="1" noChangeArrowheads="1"/>
          </p:cNvPicPr>
          <p:nvPr/>
        </p:nvPicPr>
        <p:blipFill>
          <a:blip r:embed="rId12" cstate="print"/>
          <a:srcRect l="10176" t="3991" r="8419"/>
          <a:stretch>
            <a:fillRect/>
          </a:stretch>
        </p:blipFill>
        <p:spPr bwMode="auto">
          <a:xfrm>
            <a:off x="1296294" y="19370377"/>
            <a:ext cx="4608512" cy="2274930"/>
          </a:xfrm>
          <a:prstGeom prst="rect">
            <a:avLst/>
          </a:prstGeom>
          <a:noFill/>
        </p:spPr>
      </p:pic>
      <p:pic>
        <p:nvPicPr>
          <p:cNvPr id="98" name="Picture 4" descr="C:\Users\Valentina\Desktop\Student\magister\whisker1.png"/>
          <p:cNvPicPr>
            <a:picLocks noChangeAspect="1" noChangeArrowheads="1"/>
          </p:cNvPicPr>
          <p:nvPr/>
        </p:nvPicPr>
        <p:blipFill>
          <a:blip r:embed="rId13" cstate="print"/>
          <a:srcRect l="11093" t="1540" r="7502"/>
          <a:stretch>
            <a:fillRect/>
          </a:stretch>
        </p:blipFill>
        <p:spPr bwMode="auto">
          <a:xfrm>
            <a:off x="7200950" y="19298369"/>
            <a:ext cx="4896544" cy="2388558"/>
          </a:xfrm>
          <a:prstGeom prst="rect">
            <a:avLst/>
          </a:prstGeom>
          <a:noFill/>
        </p:spPr>
      </p:pic>
      <p:pic>
        <p:nvPicPr>
          <p:cNvPr id="99" name="Picture 5" descr="C:\Users\Valentina\Desktop\Student\magister\whisker2.png"/>
          <p:cNvPicPr>
            <a:picLocks noChangeAspect="1" noChangeArrowheads="1"/>
          </p:cNvPicPr>
          <p:nvPr/>
        </p:nvPicPr>
        <p:blipFill>
          <a:blip r:embed="rId14" cstate="print"/>
          <a:srcRect l="11798" t="3055" r="7803"/>
          <a:stretch>
            <a:fillRect/>
          </a:stretch>
        </p:blipFill>
        <p:spPr bwMode="auto">
          <a:xfrm>
            <a:off x="7272958" y="21602625"/>
            <a:ext cx="4824536" cy="2402037"/>
          </a:xfrm>
          <a:prstGeom prst="rect">
            <a:avLst/>
          </a:prstGeom>
          <a:noFill/>
        </p:spPr>
      </p:pic>
      <p:sp>
        <p:nvSpPr>
          <p:cNvPr id="100" name="TextBox 22"/>
          <p:cNvSpPr txBox="1">
            <a:spLocks noChangeArrowheads="1"/>
          </p:cNvSpPr>
          <p:nvPr/>
        </p:nvSpPr>
        <p:spPr bwMode="auto">
          <a:xfrm>
            <a:off x="19658334" y="21386601"/>
            <a:ext cx="944493" cy="39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42" tIns="58421" rIns="116842" bIns="58421">
            <a:spAutoFit/>
          </a:bodyPr>
          <a:lstStyle/>
          <a:p>
            <a:r>
              <a:rPr lang="en-US" dirty="0">
                <a:latin typeface="Trebuchet MS" pitchFamily="34" charset="0"/>
              </a:rPr>
              <a:t>∆m=5%</a:t>
            </a:r>
            <a:endParaRPr lang="ru-RU" dirty="0">
              <a:latin typeface="Trebuchet MS" pitchFamily="34" charset="0"/>
            </a:endParaRPr>
          </a:p>
        </p:txBody>
      </p:sp>
      <p:sp>
        <p:nvSpPr>
          <p:cNvPr id="101" name="TextBox 23"/>
          <p:cNvSpPr txBox="1">
            <a:spLocks noChangeArrowheads="1"/>
          </p:cNvSpPr>
          <p:nvPr/>
        </p:nvSpPr>
        <p:spPr bwMode="auto">
          <a:xfrm>
            <a:off x="19802350" y="23402825"/>
            <a:ext cx="944493" cy="39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842" tIns="58421" rIns="116842" bIns="58421">
            <a:spAutoFit/>
          </a:bodyPr>
          <a:lstStyle/>
          <a:p>
            <a:r>
              <a:rPr lang="en-US" dirty="0">
                <a:latin typeface="Trebuchet MS" pitchFamily="34" charset="0"/>
              </a:rPr>
              <a:t>∆m=8%</a:t>
            </a:r>
            <a:endParaRPr lang="ru-RU" dirty="0">
              <a:latin typeface="Trebuchet MS" pitchFamily="34" charset="0"/>
            </a:endParaRPr>
          </a:p>
        </p:txBody>
      </p:sp>
      <p:pic>
        <p:nvPicPr>
          <p:cNvPr id="102" name="Picture 13" descr="C:\Users\Valentina\Desktop\Student\magister\3-2.png"/>
          <p:cNvPicPr>
            <a:picLocks noChangeAspect="1" noChangeArrowheads="1"/>
          </p:cNvPicPr>
          <p:nvPr/>
        </p:nvPicPr>
        <p:blipFill>
          <a:blip r:embed="rId15" cstate="print"/>
          <a:srcRect l="8881" r="6900"/>
          <a:stretch>
            <a:fillRect/>
          </a:stretch>
        </p:blipFill>
        <p:spPr bwMode="auto">
          <a:xfrm>
            <a:off x="13033598" y="20810537"/>
            <a:ext cx="6120680" cy="1974174"/>
          </a:xfrm>
          <a:prstGeom prst="rect">
            <a:avLst/>
          </a:prstGeom>
          <a:noFill/>
        </p:spPr>
      </p:pic>
      <p:pic>
        <p:nvPicPr>
          <p:cNvPr id="103" name="Picture 14" descr="C:\Users\Valentina\Desktop\Student\magister\4-2.png"/>
          <p:cNvPicPr>
            <a:picLocks noChangeAspect="1" noChangeArrowheads="1"/>
          </p:cNvPicPr>
          <p:nvPr/>
        </p:nvPicPr>
        <p:blipFill>
          <a:blip r:embed="rId16" cstate="print"/>
          <a:srcRect l="8576" r="7096" b="1559"/>
          <a:stretch>
            <a:fillRect/>
          </a:stretch>
        </p:blipFill>
        <p:spPr bwMode="auto">
          <a:xfrm>
            <a:off x="12961590" y="22754753"/>
            <a:ext cx="6186251" cy="2016224"/>
          </a:xfrm>
          <a:prstGeom prst="rect">
            <a:avLst/>
          </a:prstGeom>
          <a:noFill/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13537654" y="20954553"/>
            <a:ext cx="2664296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13465646" y="22898769"/>
            <a:ext cx="22322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15697894" y="22898769"/>
            <a:ext cx="0" cy="144016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16201950" y="20954553"/>
            <a:ext cx="0" cy="144016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Picture 3" descr="C:\Users\Valentina\Desktop\Student\magister\condensator.png"/>
          <p:cNvPicPr>
            <a:picLocks noChangeAspect="1" noChangeArrowheads="1"/>
          </p:cNvPicPr>
          <p:nvPr/>
        </p:nvPicPr>
        <p:blipFill>
          <a:blip r:embed="rId17" cstate="print"/>
          <a:srcRect t="2477"/>
          <a:stretch>
            <a:fillRect/>
          </a:stretch>
        </p:blipFill>
        <p:spPr bwMode="auto">
          <a:xfrm>
            <a:off x="0" y="24770977"/>
            <a:ext cx="303310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2" descr="C:\Users\Valentina\Desktop\Student\magister\kolebania1.png"/>
          <p:cNvPicPr>
            <a:picLocks noChangeAspect="1" noChangeArrowheads="1"/>
          </p:cNvPicPr>
          <p:nvPr/>
        </p:nvPicPr>
        <p:blipFill>
          <a:blip r:embed="rId18" cstate="print"/>
          <a:srcRect l="7297" r="7286" b="50822"/>
          <a:stretch>
            <a:fillRect/>
          </a:stretch>
        </p:blipFill>
        <p:spPr bwMode="auto">
          <a:xfrm>
            <a:off x="2952478" y="24914993"/>
            <a:ext cx="4608512" cy="1584176"/>
          </a:xfrm>
          <a:prstGeom prst="rect">
            <a:avLst/>
          </a:prstGeom>
          <a:noFill/>
        </p:spPr>
      </p:pic>
      <p:pic>
        <p:nvPicPr>
          <p:cNvPr id="110" name="Picture 2" descr="C:\Users\Valentina\Desktop\Student\magister\kolebania1.png"/>
          <p:cNvPicPr>
            <a:picLocks noChangeAspect="1" noChangeArrowheads="1"/>
          </p:cNvPicPr>
          <p:nvPr/>
        </p:nvPicPr>
        <p:blipFill>
          <a:blip r:embed="rId18" cstate="print"/>
          <a:srcRect l="7297" t="52266" r="7286"/>
          <a:stretch>
            <a:fillRect/>
          </a:stretch>
        </p:blipFill>
        <p:spPr bwMode="auto">
          <a:xfrm>
            <a:off x="2952478" y="26499169"/>
            <a:ext cx="4608512" cy="1728192"/>
          </a:xfrm>
          <a:prstGeom prst="rect">
            <a:avLst/>
          </a:prstGeom>
          <a:noFill/>
        </p:spPr>
      </p:pic>
      <p:pic>
        <p:nvPicPr>
          <p:cNvPr id="111" name="Picture 3" descr="C:\Users\Valentina\Desktop\Student\magister\ustCondens.png"/>
          <p:cNvPicPr>
            <a:picLocks noChangeAspect="1" noChangeArrowheads="1"/>
          </p:cNvPicPr>
          <p:nvPr/>
        </p:nvPicPr>
        <p:blipFill>
          <a:blip r:embed="rId19" cstate="print"/>
          <a:srcRect l="7102" r="7125"/>
          <a:stretch>
            <a:fillRect/>
          </a:stretch>
        </p:blipFill>
        <p:spPr bwMode="auto">
          <a:xfrm>
            <a:off x="7705006" y="25059009"/>
            <a:ext cx="5517721" cy="3024336"/>
          </a:xfrm>
          <a:prstGeom prst="rect">
            <a:avLst/>
          </a:prstGeom>
          <a:noFill/>
        </p:spPr>
      </p:pic>
      <p:pic>
        <p:nvPicPr>
          <p:cNvPr id="112" name="Picture 2" descr="C:\Users\Valentina\Desktop\Student\magister\lineinii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3465646" y="24914993"/>
            <a:ext cx="2664296" cy="3194134"/>
          </a:xfrm>
          <a:prstGeom prst="rect">
            <a:avLst/>
          </a:prstGeom>
          <a:noFill/>
        </p:spPr>
      </p:pic>
      <p:pic>
        <p:nvPicPr>
          <p:cNvPr id="114" name="Picture 3" descr="C:\Users\Valentina\Desktop\Student\magister\lineinii3.png"/>
          <p:cNvPicPr>
            <a:picLocks noChangeAspect="1" noChangeArrowheads="1"/>
          </p:cNvPicPr>
          <p:nvPr/>
        </p:nvPicPr>
        <p:blipFill>
          <a:blip r:embed="rId21" cstate="print"/>
          <a:srcRect l="7082" t="49232" r="7346" b="3813"/>
          <a:stretch>
            <a:fillRect/>
          </a:stretch>
        </p:blipFill>
        <p:spPr bwMode="auto">
          <a:xfrm>
            <a:off x="16201950" y="26571177"/>
            <a:ext cx="5112568" cy="1656184"/>
          </a:xfrm>
          <a:prstGeom prst="rect">
            <a:avLst/>
          </a:prstGeom>
          <a:noFill/>
        </p:spPr>
      </p:pic>
      <p:pic>
        <p:nvPicPr>
          <p:cNvPr id="115" name="Picture 3" descr="C:\Users\Valentina\Desktop\Student\magister\lineinii3.png"/>
          <p:cNvPicPr>
            <a:picLocks noChangeAspect="1" noChangeArrowheads="1"/>
          </p:cNvPicPr>
          <p:nvPr/>
        </p:nvPicPr>
        <p:blipFill>
          <a:blip r:embed="rId21" cstate="print"/>
          <a:srcRect l="7082" t="2277" r="7346" b="50986"/>
          <a:stretch>
            <a:fillRect/>
          </a:stretch>
        </p:blipFill>
        <p:spPr bwMode="auto">
          <a:xfrm>
            <a:off x="16129942" y="24987001"/>
            <a:ext cx="5110684" cy="1656184"/>
          </a:xfrm>
          <a:prstGeom prst="rect">
            <a:avLst/>
          </a:prstGeom>
          <a:noFill/>
        </p:spPr>
      </p:pic>
      <p:cxnSp>
        <p:nvCxnSpPr>
          <p:cNvPr id="116" name="Прямая соединительная линия 115"/>
          <p:cNvCxnSpPr/>
          <p:nvPr/>
        </p:nvCxnSpPr>
        <p:spPr>
          <a:xfrm>
            <a:off x="13321630" y="24987001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Прямоугольник 118"/>
          <p:cNvSpPr/>
          <p:nvPr/>
        </p:nvSpPr>
        <p:spPr>
          <a:xfrm>
            <a:off x="12313518" y="17282145"/>
            <a:ext cx="9289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Под дифференциальным резонатором из углеродных вискеров понимается система, состоящая из двух параллельно расположенных вискеров, соединённых между собой упругой перемычкой и закреплённых на жёстком основании.</a:t>
            </a:r>
            <a:endParaRPr lang="ru-RU" sz="2400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12313518" y="18794313"/>
            <a:ext cx="92891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Свободные колебания системы с двумя степенями свободы и близкими собственными </a:t>
            </a:r>
            <a:r>
              <a:rPr lang="ru-RU" sz="2400" dirty="0" smtClean="0"/>
              <a:t>частотами </a:t>
            </a:r>
            <a:r>
              <a:rPr lang="ru-RU" sz="2400" dirty="0" smtClean="0"/>
              <a:t>имеют вид биений. Период огибающей сильно зависит даже от малых </a:t>
            </a:r>
            <a:r>
              <a:rPr lang="ru-RU" sz="2400" dirty="0" smtClean="0"/>
              <a:t>изменений упругих </a:t>
            </a:r>
            <a:r>
              <a:rPr lang="ru-RU" sz="2400" dirty="0" smtClean="0"/>
              <a:t>и инерционных свойств системы, что может позволить повысить точность </a:t>
            </a:r>
            <a:r>
              <a:rPr lang="ru-RU" sz="2400" dirty="0" smtClean="0"/>
              <a:t>измерения </a:t>
            </a:r>
            <a:r>
              <a:rPr lang="ru-RU" sz="2400" dirty="0" smtClean="0"/>
              <a:t>малых добавленных масс.</a:t>
            </a:r>
            <a:endParaRPr lang="ru-RU" sz="2400" dirty="0"/>
          </a:p>
        </p:txBody>
      </p:sp>
      <p:sp>
        <p:nvSpPr>
          <p:cNvPr id="121" name="TextBox 120"/>
          <p:cNvSpPr txBox="1"/>
          <p:nvPr/>
        </p:nvSpPr>
        <p:spPr>
          <a:xfrm rot="16200000">
            <a:off x="-459868" y="21270555"/>
            <a:ext cx="2873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Форма колебаний иглы</a:t>
            </a:r>
            <a:endParaRPr lang="ru-RU" b="1" dirty="0"/>
          </a:p>
        </p:txBody>
      </p:sp>
      <p:sp>
        <p:nvSpPr>
          <p:cNvPr id="122" name="TextBox 121"/>
          <p:cNvSpPr txBox="1"/>
          <p:nvPr/>
        </p:nvSpPr>
        <p:spPr>
          <a:xfrm rot="16200000">
            <a:off x="5197574" y="21445762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Форма колебаний вискера</a:t>
            </a:r>
            <a:endParaRPr lang="ru-RU" b="1" dirty="0"/>
          </a:p>
        </p:txBody>
      </p:sp>
      <p:cxnSp>
        <p:nvCxnSpPr>
          <p:cNvPr id="125" name="Прямая соединительная линия 124"/>
          <p:cNvCxnSpPr/>
          <p:nvPr/>
        </p:nvCxnSpPr>
        <p:spPr>
          <a:xfrm>
            <a:off x="12385526" y="24770977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Прямоугольник 134"/>
          <p:cNvSpPr/>
          <p:nvPr/>
        </p:nvSpPr>
        <p:spPr>
          <a:xfrm>
            <a:off x="0" y="28227361"/>
            <a:ext cx="133216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Амплитуда </a:t>
            </a:r>
            <a:r>
              <a:rPr lang="ru-RU" sz="2400" dirty="0" smtClean="0"/>
              <a:t>механических колебаний не превышает 1, то есть вискер не </a:t>
            </a:r>
            <a:r>
              <a:rPr lang="ru-RU" sz="2400" dirty="0" smtClean="0"/>
              <a:t>касается второй </a:t>
            </a:r>
            <a:r>
              <a:rPr lang="ru-RU" sz="2400" dirty="0" smtClean="0"/>
              <a:t>обкладки конденсатора и замыкания электрической схемы не происходит. З</a:t>
            </a:r>
            <a:r>
              <a:rPr lang="ru-RU" sz="2400" dirty="0" smtClean="0"/>
              <a:t>аметно</a:t>
            </a:r>
            <a:r>
              <a:rPr lang="ru-RU" sz="2400" dirty="0" smtClean="0"/>
              <a:t>, что колебания напряжения и отклонение вискера имеют очень близкую к друг </a:t>
            </a:r>
            <a:r>
              <a:rPr lang="ru-RU" sz="2400" dirty="0" smtClean="0"/>
              <a:t>другу форму</a:t>
            </a:r>
            <a:r>
              <a:rPr lang="ru-RU" sz="2400" dirty="0" smtClean="0"/>
              <a:t>, а именно положения максимумов и минимумов амплитуды огибающей </a:t>
            </a:r>
            <a:r>
              <a:rPr lang="ru-RU" sz="2400" dirty="0" smtClean="0"/>
              <a:t>совпадают, это </a:t>
            </a:r>
            <a:r>
              <a:rPr lang="ru-RU" sz="2400" dirty="0" smtClean="0"/>
              <a:t>позволяет исследовать переходной процесс колебаний </a:t>
            </a:r>
            <a:r>
              <a:rPr lang="ru-RU" sz="2400" dirty="0" smtClean="0"/>
              <a:t>с помощью вольтметра. Колебания </a:t>
            </a:r>
            <a:r>
              <a:rPr lang="ru-RU" sz="2400" dirty="0" smtClean="0"/>
              <a:t>вискера имеют </a:t>
            </a:r>
            <a:r>
              <a:rPr lang="ru-RU" sz="2400" dirty="0" smtClean="0"/>
              <a:t>гармоническую </a:t>
            </a:r>
            <a:r>
              <a:rPr lang="ru-RU" sz="2400" dirty="0" smtClean="0"/>
              <a:t>форму и постоянную амплитуду. Колебания напряжения отличаются от </a:t>
            </a:r>
            <a:r>
              <a:rPr lang="ru-RU" sz="2400" dirty="0" smtClean="0"/>
              <a:t>гармонических</a:t>
            </a:r>
            <a:r>
              <a:rPr lang="ru-RU" sz="2400" dirty="0" smtClean="0"/>
              <a:t>, что обусловлено </a:t>
            </a:r>
            <a:r>
              <a:rPr lang="ru-RU" sz="2400" dirty="0" smtClean="0"/>
              <a:t>нелинейностью уравнений</a:t>
            </a:r>
            <a:r>
              <a:rPr lang="ru-RU" sz="2400" dirty="0" smtClean="0"/>
              <a:t>, описывающих электрические </a:t>
            </a:r>
            <a:r>
              <a:rPr lang="ru-RU" sz="2400" dirty="0" smtClean="0"/>
              <a:t>процессы.</a:t>
            </a:r>
            <a:endParaRPr lang="ru-RU" dirty="0"/>
          </a:p>
        </p:txBody>
      </p:sp>
      <p:sp>
        <p:nvSpPr>
          <p:cNvPr id="136" name="Прямоугольник 135"/>
          <p:cNvSpPr/>
          <p:nvPr/>
        </p:nvSpPr>
        <p:spPr>
          <a:xfrm>
            <a:off x="13393638" y="28195642"/>
            <a:ext cx="82090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Для исправления неточностей </a:t>
            </a:r>
            <a:r>
              <a:rPr lang="ru-RU" sz="2400" dirty="0" smtClean="0"/>
              <a:t>детектора, </a:t>
            </a:r>
            <a:r>
              <a:rPr lang="ru-RU" sz="2400" dirty="0" smtClean="0"/>
              <a:t>необходимо </a:t>
            </a:r>
            <a:r>
              <a:rPr lang="ru-RU" sz="2400" dirty="0" smtClean="0"/>
              <a:t>учитывать </a:t>
            </a:r>
            <a:r>
              <a:rPr lang="ru-RU" sz="2400" dirty="0" smtClean="0"/>
              <a:t>в качестве выходного сигнала не напряжение на каждом из конденсаторов отдельно, а </a:t>
            </a:r>
            <a:r>
              <a:rPr lang="ru-RU" sz="2400" dirty="0" smtClean="0"/>
              <a:t>их разность</a:t>
            </a:r>
            <a:r>
              <a:rPr lang="ru-RU" sz="2400" dirty="0" smtClean="0"/>
              <a:t>. </a:t>
            </a:r>
            <a:r>
              <a:rPr lang="ru-RU" sz="2400" dirty="0" smtClean="0"/>
              <a:t>Видно</a:t>
            </a:r>
            <a:r>
              <a:rPr lang="ru-RU" sz="2400" dirty="0" smtClean="0"/>
              <a:t>, что колебания </a:t>
            </a:r>
            <a:r>
              <a:rPr lang="ru-RU" sz="2400" dirty="0" smtClean="0"/>
              <a:t>разности напряжений </a:t>
            </a:r>
            <a:r>
              <a:rPr lang="ru-RU" sz="2400" dirty="0" smtClean="0"/>
              <a:t>практически точно повторяют колебания вискера, за исключением </a:t>
            </a:r>
            <a:r>
              <a:rPr lang="ru-RU" sz="2400" dirty="0" smtClean="0"/>
              <a:t>некоторой асимметричности </a:t>
            </a:r>
            <a:r>
              <a:rPr lang="ru-RU" sz="2400" dirty="0" smtClean="0"/>
              <a:t>в графике механических колебаний, которая вызвана наличием </a:t>
            </a:r>
            <a:r>
              <a:rPr lang="ru-RU" sz="2400" dirty="0" smtClean="0"/>
              <a:t>электрического </a:t>
            </a:r>
            <a:r>
              <a:rPr lang="ru-RU" sz="2400" dirty="0" smtClean="0"/>
              <a:t>воздействия на вискер.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3566</TotalTime>
  <Words>608</Words>
  <Application>Microsoft Office PowerPoint</Application>
  <PresentationFormat>Произвольный</PresentationFormat>
  <Paragraphs>24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Valentina Vanushkina</dc:creator>
  <cp:lastModifiedBy>Valentina</cp:lastModifiedBy>
  <cp:revision>23</cp:revision>
  <dcterms:modified xsi:type="dcterms:W3CDTF">2017-06-15T09:09:25Z</dcterms:modified>
</cp:coreProperties>
</file>