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C26-7F05-4608-AD49-C9BE99458AEC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305881-3DBA-43DE-BD28-0F1B2152707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C26-7F05-4608-AD49-C9BE99458AEC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5881-3DBA-43DE-BD28-0F1B215270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C26-7F05-4608-AD49-C9BE99458AEC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5881-3DBA-43DE-BD28-0F1B215270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C26-7F05-4608-AD49-C9BE99458AEC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305881-3DBA-43DE-BD28-0F1B2152707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C26-7F05-4608-AD49-C9BE99458AEC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305881-3DBA-43DE-BD28-0F1B2152707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C26-7F05-4608-AD49-C9BE99458AEC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305881-3DBA-43DE-BD28-0F1B2152707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C26-7F05-4608-AD49-C9BE99458AEC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305881-3DBA-43DE-BD28-0F1B2152707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C26-7F05-4608-AD49-C9BE99458AEC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305881-3DBA-43DE-BD28-0F1B2152707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C26-7F05-4608-AD49-C9BE99458AEC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305881-3DBA-43DE-BD28-0F1B2152707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C26-7F05-4608-AD49-C9BE99458AEC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305881-3DBA-43DE-BD28-0F1B2152707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EC26-7F05-4608-AD49-C9BE99458AEC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305881-3DBA-43DE-BD28-0F1B2152707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AA9EC26-7F05-4608-AD49-C9BE99458AEC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F305881-3DBA-43DE-BD28-0F1B2152707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573016"/>
            <a:ext cx="7543800" cy="914400"/>
          </a:xfrm>
        </p:spPr>
        <p:txBody>
          <a:bodyPr/>
          <a:lstStyle/>
          <a:p>
            <a:pPr algn="ctr"/>
            <a:r>
              <a:rPr lang="ru-RU" dirty="0" err="1" smtClean="0"/>
              <a:t>Гидроразрыв</a:t>
            </a:r>
            <a:r>
              <a:rPr lang="ru-RU" dirty="0" smtClean="0"/>
              <a:t> пласта</a:t>
            </a:r>
            <a:br>
              <a:rPr lang="ru-RU" dirty="0" smtClean="0"/>
            </a:br>
            <a:r>
              <a:rPr lang="ru-RU" dirty="0" smtClean="0"/>
              <a:t>Модель </a:t>
            </a:r>
            <a:r>
              <a:rPr lang="en-US" dirty="0" smtClean="0"/>
              <a:t>PKN</a:t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dirty="0" smtClean="0"/>
              <a:t>Perkins‐Kern-</a:t>
            </a:r>
            <a:r>
              <a:rPr lang="en-US" dirty="0" err="1" smtClean="0"/>
              <a:t>Nordgren</a:t>
            </a:r>
            <a:r>
              <a:rPr lang="en-US" dirty="0"/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88224" y="5229200"/>
            <a:ext cx="23038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/>
              <a:t>Выполнил: студент </a:t>
            </a:r>
          </a:p>
          <a:p>
            <a:pPr algn="r"/>
            <a:r>
              <a:rPr lang="ru-RU" dirty="0" smtClean="0"/>
              <a:t>группы 33604/1</a:t>
            </a:r>
          </a:p>
          <a:p>
            <a:pPr algn="r"/>
            <a:r>
              <a:rPr lang="ru-RU" dirty="0" smtClean="0"/>
              <a:t>Богданов Дмитрий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69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391836" y="1700808"/>
                <a:ext cx="4073551" cy="13437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𝐿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0,39(</m:t>
                          </m:r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′</m:t>
                                  </m:r>
                                  <m:sSup>
                                    <m:sSupPr>
                                      <m:ctrlPr>
                                        <a:rPr lang="en-US" sz="3200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sz="32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b="0" i="1" smtClean="0">
                                              <a:latin typeface="Cambria Math"/>
                                            </a:rPr>
                                            <m:t>𝑞</m:t>
                                          </m:r>
                                        </m:e>
                                        <m:sub>
                                          <m:r>
                                            <a:rPr lang="en-US" sz="3200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sup>
                              </m:sSup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/>
                                          <a:ea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/>
                                          <a:ea typeface="Cambria Math"/>
                                        </a:rPr>
                                        <m:t>𝑓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3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836" y="1700808"/>
                <a:ext cx="4073551" cy="134376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568518" y="3473205"/>
                <a:ext cx="3720186" cy="1194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𝑤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2,18(</m:t>
                          </m:r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/>
                                          <a:ea typeface="Cambria Math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′</m:t>
                                  </m:r>
                                  <m:sSup>
                                    <m:sSupPr>
                                      <m:ctrlPr>
                                        <a:rPr lang="en-US" sz="3200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sz="32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b="0" i="1" smtClean="0">
                                              <a:latin typeface="Cambria Math"/>
                                            </a:rPr>
                                            <m:t>h</m:t>
                                          </m:r>
                                        </m:e>
                                        <m:sub>
                                          <m:r>
                                            <a:rPr lang="en-US" sz="3200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sup>
                                  </m:sSup>
                                </m:sup>
                              </m:sSup>
                            </m:den>
                          </m:f>
                          <m:r>
                            <a:rPr lang="en-US" sz="3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8518" y="3473205"/>
                <a:ext cx="3720186" cy="119410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9851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055256" y="1556792"/>
                <a:ext cx="2857642" cy="1441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𝐿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𝐿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256" y="1556792"/>
                <a:ext cx="2857642" cy="14418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573554" y="3325033"/>
                <a:ext cx="3821046" cy="1117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𝑤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4(</m:t>
                          </m:r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/>
                                          <a:ea typeface="Cambria Math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′</m:t>
                                  </m:r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𝐿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sub>
                                  </m:sSub>
                                </m:sup>
                              </m:sSup>
                            </m:den>
                          </m:f>
                          <m:r>
                            <a:rPr lang="en-US" sz="3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3554" y="3325033"/>
                <a:ext cx="3821046" cy="111767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05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772816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Создана </a:t>
            </a:r>
            <a:r>
              <a:rPr lang="ru-RU" sz="3200" dirty="0" err="1" smtClean="0"/>
              <a:t>Перкинсом</a:t>
            </a:r>
            <a:r>
              <a:rPr lang="ru-RU" sz="2800" dirty="0" smtClean="0"/>
              <a:t> и Керном в  1961 г.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636912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Рассматриваемая модель: высокая трещина, с поперечным сечением эллиптической формы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36848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92696"/>
            <a:ext cx="5698793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3896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476672"/>
            <a:ext cx="78800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О</a:t>
            </a:r>
            <a:r>
              <a:rPr lang="ru-RU" sz="3200" dirty="0" smtClean="0"/>
              <a:t>сновное уравнение</a:t>
            </a:r>
            <a:br>
              <a:rPr lang="ru-RU" sz="3200" dirty="0" smtClean="0"/>
            </a:br>
            <a:r>
              <a:rPr lang="ru-RU" sz="3200" dirty="0" smtClean="0"/>
              <a:t>течения </a:t>
            </a:r>
            <a:r>
              <a:rPr lang="ru-RU" sz="3200" dirty="0" err="1" smtClean="0"/>
              <a:t>Ньютоновской</a:t>
            </a:r>
            <a:r>
              <a:rPr lang="ru-RU" sz="3200" dirty="0" smtClean="0"/>
              <a:t> жидкости для эллиптического сечения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151059" y="2920006"/>
                <a:ext cx="2845587" cy="11660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𝑑𝑝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64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𝑞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059" y="2920006"/>
                <a:ext cx="2845587" cy="1166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65440" y="4869160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где </a:t>
            </a:r>
            <a:r>
              <a:rPr lang="en-US" sz="2400" dirty="0" smtClean="0"/>
              <a:t>q – </a:t>
            </a:r>
            <a:r>
              <a:rPr lang="ru-RU" sz="2400" dirty="0" smtClean="0"/>
              <a:t>поток, </a:t>
            </a:r>
          </a:p>
          <a:p>
            <a:r>
              <a:rPr lang="ru-RU" sz="2400" dirty="0" smtClean="0"/>
              <a:t>µ - вязкость жидкости, </a:t>
            </a:r>
          </a:p>
          <a:p>
            <a:r>
              <a:rPr lang="en-US" sz="2400" dirty="0" err="1" smtClean="0"/>
              <a:t>h</a:t>
            </a:r>
            <a:r>
              <a:rPr lang="en-US" sz="2400" baseline="-25000" dirty="0" err="1" smtClean="0"/>
              <a:t>f</a:t>
            </a:r>
            <a:r>
              <a:rPr lang="ru-RU" sz="2400" dirty="0" smtClean="0"/>
              <a:t> </a:t>
            </a:r>
            <a:r>
              <a:rPr lang="en-US" sz="2400" dirty="0" smtClean="0"/>
              <a:t>– </a:t>
            </a:r>
            <a:r>
              <a:rPr lang="ru-RU" sz="2400" dirty="0" smtClean="0"/>
              <a:t>высота, </a:t>
            </a:r>
          </a:p>
          <a:p>
            <a:r>
              <a:rPr lang="en-US" sz="2400" dirty="0" smtClean="0"/>
              <a:t>w – </a:t>
            </a:r>
            <a:r>
              <a:rPr lang="ru-RU" sz="2400" dirty="0" smtClean="0"/>
              <a:t>ширина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524328" y="33183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47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3688" y="404664"/>
            <a:ext cx="59046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Д</a:t>
            </a:r>
            <a:r>
              <a:rPr lang="ru-RU" sz="3200" dirty="0" smtClean="0"/>
              <a:t>авление </a:t>
            </a:r>
          </a:p>
          <a:p>
            <a:pPr algn="ctr"/>
            <a:r>
              <a:rPr lang="ru-RU" sz="3200" dirty="0" smtClean="0"/>
              <a:t>для распространения</a:t>
            </a:r>
            <a:br>
              <a:rPr lang="ru-RU" sz="3200" dirty="0" smtClean="0"/>
            </a:br>
            <a:r>
              <a:rPr lang="ru-RU" sz="3200" dirty="0" smtClean="0"/>
              <a:t>радиального разрушения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842202" y="2927460"/>
                <a:ext cx="3747628" cy="12114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𝑝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/>
                                          <a:ea typeface="Cambria Math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𝐹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(1−</m:t>
                                  </m:r>
                                  <m:sSup>
                                    <m:sSupPr>
                                      <m:ctrlPr>
                                        <a:rPr lang="en-US" sz="3200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200" b="0" i="1" smtClean="0">
                                          <a:latin typeface="Cambria Math"/>
                                          <a:ea typeface="Cambria Math"/>
                                        </a:rPr>
                                        <m:t>𝜈</m:t>
                                      </m:r>
                                    </m:e>
                                    <m:sup>
                                      <m:r>
                                        <a:rPr lang="en-US" sz="3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b="0" i="1" smtClean="0">
                                  <a:latin typeface="Cambria Math"/>
                                </a:rPr>
                                <m:t>𝑉</m:t>
                              </m:r>
                            </m:den>
                          </m:f>
                          <m:r>
                            <a:rPr lang="en-US" sz="3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2202" y="2927460"/>
                <a:ext cx="3747628" cy="121142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819634" y="334850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5301208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где </a:t>
            </a:r>
            <a:r>
              <a:rPr lang="el-GR" sz="2400" dirty="0" smtClean="0"/>
              <a:t>γ</a:t>
            </a:r>
            <a:r>
              <a:rPr lang="en-US" sz="2400" baseline="-25000" dirty="0" smtClean="0"/>
              <a:t>F</a:t>
            </a:r>
            <a:r>
              <a:rPr lang="ru-RU" sz="2400" dirty="0" smtClean="0"/>
              <a:t> -</a:t>
            </a:r>
            <a:r>
              <a:rPr lang="en-US" sz="2400" dirty="0" smtClean="0"/>
              <a:t> </a:t>
            </a:r>
            <a:r>
              <a:rPr lang="ru-RU" sz="2400" dirty="0" smtClean="0"/>
              <a:t>удельная поверхностная энергия разрушения, </a:t>
            </a:r>
            <a:endParaRPr lang="en-US" sz="2400" dirty="0" smtClean="0"/>
          </a:p>
          <a:p>
            <a:r>
              <a:rPr lang="en-US" sz="2400" dirty="0" smtClean="0"/>
              <a:t>E – </a:t>
            </a:r>
            <a:r>
              <a:rPr lang="ru-RU" sz="2400" dirty="0" smtClean="0"/>
              <a:t>модуль Юнга, </a:t>
            </a:r>
          </a:p>
          <a:p>
            <a:r>
              <a:rPr lang="el-GR" sz="2400" dirty="0" smtClean="0"/>
              <a:t>ν</a:t>
            </a:r>
            <a:r>
              <a:rPr lang="ru-RU" sz="2400" dirty="0" smtClean="0"/>
              <a:t> - коэффициент Пуассона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04725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9238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Подставляя (2) в (1), заменив поток </a:t>
            </a:r>
            <a:r>
              <a:rPr lang="en-US" dirty="0" smtClean="0"/>
              <a:t>q </a:t>
            </a:r>
            <a:r>
              <a:rPr lang="ru-RU" dirty="0" smtClean="0"/>
              <a:t>на </a:t>
            </a:r>
            <a:r>
              <a:rPr lang="en-US" dirty="0" smtClean="0"/>
              <a:t>q</a:t>
            </a:r>
            <a:r>
              <a:rPr lang="en-US" baseline="-25000" dirty="0" smtClean="0"/>
              <a:t>i</a:t>
            </a:r>
            <a:r>
              <a:rPr lang="en-US" dirty="0" smtClean="0"/>
              <a:t>/2(</a:t>
            </a:r>
            <a:r>
              <a:rPr lang="ru-RU" dirty="0" smtClean="0"/>
              <a:t>скорость закачки) и интегрируя по </a:t>
            </a:r>
            <a:r>
              <a:rPr lang="en-US" dirty="0" smtClean="0"/>
              <a:t>L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981021" y="1916832"/>
                <a:ext cx="3469989" cy="12747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𝑝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=(</m:t>
                          </m:r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</a:rPr>
                                <m:t>16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𝐸</m:t>
                                  </m:r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32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b="0" i="1" smtClean="0">
                                          <a:latin typeface="Cambria Math"/>
                                          <a:ea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/>
                                          <a:ea typeface="Cambria Math"/>
                                        </a:rPr>
                                        <m:t>𝑓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3200" b="0" i="1" smtClean="0">
                              <a:latin typeface="Cambria Math"/>
                            </a:rPr>
                            <m:t>𝐿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021" y="1916832"/>
                <a:ext cx="3469989" cy="127470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549940" y="3914027"/>
                <a:ext cx="4332148" cy="10271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𝑤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3(</m:t>
                          </m:r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𝐿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</a:rPr>
                                <m:t>𝐸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′</m:t>
                              </m:r>
                            </m:den>
                          </m:f>
                          <m:r>
                            <a:rPr lang="en-US" sz="3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9940" y="3914027"/>
                <a:ext cx="4332148" cy="10271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3205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843808" y="1419808"/>
                <a:ext cx="3380541" cy="10287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</m:num>
                        <m:den>
                          <m:r>
                            <a:rPr lang="ru-RU" sz="320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1419808"/>
                <a:ext cx="3380541" cy="102874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185706" y="3933056"/>
            <a:ext cx="7274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где </a:t>
            </a:r>
            <a:r>
              <a:rPr lang="en-US" sz="2400" dirty="0" smtClean="0"/>
              <a:t>q - </a:t>
            </a:r>
            <a:r>
              <a:rPr lang="ru-RU" sz="2400" dirty="0" smtClean="0"/>
              <a:t>объемная скорость потока через поперечное</a:t>
            </a:r>
            <a:r>
              <a:rPr lang="ru-RU" sz="2400" dirty="0"/>
              <a:t> </a:t>
            </a:r>
            <a:r>
              <a:rPr lang="ru-RU" sz="2400" dirty="0" smtClean="0"/>
              <a:t>сечение</a:t>
            </a:r>
            <a:r>
              <a:rPr lang="en-US" sz="2400" dirty="0" smtClean="0"/>
              <a:t>,</a:t>
            </a:r>
            <a:r>
              <a:rPr lang="ru-RU" sz="2400" dirty="0" smtClean="0"/>
              <a:t> </a:t>
            </a:r>
          </a:p>
          <a:p>
            <a:r>
              <a:rPr lang="en-US" sz="2400" dirty="0" smtClean="0"/>
              <a:t>A - </a:t>
            </a:r>
            <a:r>
              <a:rPr lang="ru-RU" sz="2400" dirty="0" smtClean="0"/>
              <a:t>площади сечения</a:t>
            </a:r>
            <a:r>
              <a:rPr lang="en-US" sz="2400" dirty="0" smtClean="0"/>
              <a:t> </a:t>
            </a:r>
            <a:r>
              <a:rPr lang="ru-RU" sz="2400" dirty="0" smtClean="0"/>
              <a:t>трещины, </a:t>
            </a:r>
          </a:p>
          <a:p>
            <a:r>
              <a:rPr lang="en-US" sz="2400" dirty="0" err="1" smtClean="0"/>
              <a:t>q</a:t>
            </a:r>
            <a:r>
              <a:rPr lang="en-US" sz="2400" baseline="-25000" dirty="0" err="1" smtClean="0"/>
              <a:t>L</a:t>
            </a:r>
            <a:r>
              <a:rPr lang="en-US" sz="2400" dirty="0" smtClean="0"/>
              <a:t> – </a:t>
            </a:r>
            <a:r>
              <a:rPr lang="ru-RU" sz="2400" dirty="0" smtClean="0"/>
              <a:t>объемная скорость утечки на единицу длины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37286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275856" y="980728"/>
                <a:ext cx="2282420" cy="624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=2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𝑓</m:t>
                          </m:r>
                        </m:sub>
                      </m:sSub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980728"/>
                <a:ext cx="2282420" cy="6242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959647" y="2204864"/>
                <a:ext cx="2914837" cy="12243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𝑒𝑥𝑝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647" y="2204864"/>
                <a:ext cx="2914837" cy="12243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643710" y="4941168"/>
            <a:ext cx="55467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где 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L</a:t>
            </a:r>
            <a:r>
              <a:rPr lang="ru-RU" sz="2400" dirty="0" smtClean="0"/>
              <a:t>  - коэффициент утечки,</a:t>
            </a:r>
          </a:p>
          <a:p>
            <a:r>
              <a:rPr lang="en-US" sz="2400" dirty="0" smtClean="0"/>
              <a:t>t – </a:t>
            </a:r>
            <a:r>
              <a:rPr lang="ru-RU" sz="2400" dirty="0" smtClean="0"/>
              <a:t>текущее время,</a:t>
            </a:r>
          </a:p>
          <a:p>
            <a:r>
              <a:rPr lang="en-US" sz="2400" dirty="0" smtClean="0"/>
              <a:t>t – </a:t>
            </a:r>
            <a:r>
              <a:rPr lang="ru-RU" sz="2400" dirty="0" smtClean="0"/>
              <a:t>время обнаружения точки утечки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70395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43608" y="2513378"/>
                <a:ext cx="6696744" cy="1779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𝐸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′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128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ru-RU" sz="320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ru-RU" sz="320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8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ad>
                            <m:radPr>
                              <m:degHide m:val="on"/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𝑒𝑥𝑝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𝑤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3200" b="0" dirty="0" smtClean="0"/>
              </a:p>
              <a:p>
                <a:endParaRPr lang="ru-RU" sz="3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513378"/>
                <a:ext cx="6696744" cy="177971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0653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235</TotalTime>
  <Words>461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Базовая</vt:lpstr>
      <vt:lpstr>Гидроразрыв пласта Модель PKN (Perkins‐Kern-Nordgren)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Гидроразрыв пласта Модель PKN (Perkins‐Kern Nordgren)</dc:title>
  <dc:creator>ALF</dc:creator>
  <cp:lastModifiedBy>ALF</cp:lastModifiedBy>
  <cp:revision>13</cp:revision>
  <dcterms:created xsi:type="dcterms:W3CDTF">2015-03-05T20:32:04Z</dcterms:created>
  <dcterms:modified xsi:type="dcterms:W3CDTF">2015-03-06T00:27:30Z</dcterms:modified>
</cp:coreProperties>
</file>