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57" r:id="rId4"/>
    <p:sldId id="258" r:id="rId5"/>
    <p:sldId id="259" r:id="rId6"/>
    <p:sldId id="278" r:id="rId7"/>
    <p:sldId id="260" r:id="rId8"/>
    <p:sldId id="261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76C031-2F4D-4C41-8453-05FE552EDFF4}">
          <p14:sldIdLst>
            <p14:sldId id="256"/>
            <p14:sldId id="277"/>
            <p14:sldId id="257"/>
            <p14:sldId id="258"/>
            <p14:sldId id="259"/>
            <p14:sldId id="278"/>
            <p14:sldId id="260"/>
            <p14:sldId id="261"/>
            <p14:sldId id="27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98A54-097C-4039-A394-C43FEC9AD09D}" v="33" dt="2023-05-24T13:58:26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49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DD39F-2319-4689-8F28-BE2AC681E720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0FBBB-24C6-4B6A-B481-D03926FB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6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0FBBB-24C6-4B6A-B481-D03926FB2FFE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47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0FBBB-24C6-4B6A-B481-D03926FB2F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6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0FBBB-24C6-4B6A-B481-D03926FB2FF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36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0FBBB-24C6-4B6A-B481-D03926FB2F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0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0FBBB-24C6-4B6A-B481-D03926FB2F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37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0FBBB-24C6-4B6A-B481-D03926FB2F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4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0FBBB-24C6-4B6A-B481-D03926FB2F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F9D5-2916-6FD6-731F-C720B1EA7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14B4FA-353B-588E-D216-E2E464AD3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7C44F-3719-221B-DB58-72F38B2E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F1D4-749B-4AB3-81F0-A680E67B6E9C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F7F765-1DBB-1693-916E-54707D2D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076F6-58A7-1420-900D-0410FC71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9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9710D-594E-D291-BFE8-27649771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2B67E0-1766-0791-168B-198107B20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19824-D20E-88E9-9EBE-F9875845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EEBB-0CB1-453E-9F44-E8437E8BB88C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44C921-7906-2CA5-1A71-7EDA7B58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5BEF1-64D0-3297-ABF5-1CA53A0E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5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45DBEC-5AE3-E4E9-C7DC-8933BDE26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C1A42-5E3C-EFB2-40A8-421BC2151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2A9EA1-7E9E-F979-7DA4-468DA026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DE44-6ACF-43CB-993A-408582071748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11CD4-B769-8EC0-2DC9-5246B397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4EEBF-5B69-6BFA-8EB9-C63BB666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9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DCC35-C16E-8925-C906-70FCD32B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34DAF9-D879-4524-1AC3-E567D1DA4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EC923-9DE5-77E7-2651-50C157AA0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B319-AF10-464A-86EC-2547222AAD77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5E680-F1A3-D56E-83AB-D2437268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9B7FF-05EF-857D-A739-4E83C5EC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9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A8C8B-CA15-FF6F-BCF0-9AD1E675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6277F-217B-B7E4-A637-21F56AC26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165F8-C336-5F94-D80F-EE7E89154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028-3278-4DAD-BAED-094A0E6E55C3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D39EB-4446-D091-6E66-D4F0DE0D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BA994-5008-296C-7159-6F3F8B6D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1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0AC3E-6606-8074-F313-6117F766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C41F23-073A-A689-733C-41B796B5A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03017F-AB09-EDCF-F83A-E15E912C9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25DBD-9B8D-5DBF-2D73-6C8189DD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E8A3-B75B-4E72-956D-6318D31C61D0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3B721A-655A-E8EC-46E3-5FAF12B1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4361D-0371-119E-6B61-55327793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22E2D-F83E-E1C5-00F1-1EB9178C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A9351-9764-57C3-9487-0A9FD5B3E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58D001-4208-791C-A562-C98249CE8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34ED28-3043-3850-B36E-3ED77D73F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1FC6B-D8AC-F873-D2DF-34FC7DA6D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830556-4EC4-0E08-5D02-7ACE63D9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13B8-F819-47A2-9D08-9DB2E1BFA5B9}" type="datetime1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23B96B-4C4C-F83D-4D92-DEF96E1A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F7224E-D3AD-D081-3992-3409B3F2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4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87EFC-6380-F669-9821-CD896FDD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D6E351-BAE8-C962-8F13-B19A2A6C4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8579-81D8-4E40-A2B2-E2B690FA2B0B}" type="datetime1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760CFE-71A1-F8A0-5EB1-B40A0A91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F98E07-7C57-5174-1D15-D3FFFAF4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3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E942F7-312A-0374-85A6-90B11973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7496-81C7-4D69-880C-51754D4DD8E8}" type="datetime1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59B547-25B4-E173-06A3-57C000B8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D62BA8-5418-2698-E309-A3AB7434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2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1F337-40F8-A21E-D9F1-471FC962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FD834-8DDA-CBB2-CF41-2F1D480AA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B52E44-9395-0178-8324-36207DAC3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DFD5D7-822E-F990-3CFB-C692A7E9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04F4-DD82-428C-965B-6EB5D1717D01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0BB43-D10F-A8F7-2A0B-61450BBC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B044D0-BC1A-2126-15F0-FF17835D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2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14F71-0816-893C-0E19-658DBB7C7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23B92F-22FF-37E0-912A-3E40776C7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61148-C922-6BF2-08DB-512E5F9B2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73E92D-C649-8C20-6524-0DAEB294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1B08-91F8-4795-B897-0E1A3D991BA5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FD6203-F66E-C03F-3247-7C5E2D43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5058DB-3A1E-9816-0B37-1C7E7AA4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8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4A682-EE54-72D8-69D1-21695F60D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6E5293-0607-8EC7-35C2-EEB57508C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4A27EE-3200-0651-C6CE-A2CDA5584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7E7EF-48D8-4097-9742-BF727A22E8E3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605F7-2CAA-356E-816B-E92458D37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C1C05-9767-0D1D-2256-B628EB5B2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AB629-B07D-4313-B2C0-6F29C3C60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6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76B92B-1FE9-5EF3-922F-8B07DA1D2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DB7E2-E7F9-1104-97D1-90FF565F3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889098"/>
            <a:ext cx="9144000" cy="3063240"/>
          </a:xfrm>
        </p:spPr>
        <p:txBody>
          <a:bodyPr>
            <a:normAutofit/>
          </a:bodyPr>
          <a:lstStyle/>
          <a:p>
            <a:r>
              <a:rPr lang="ru-RU" sz="5600" dirty="0">
                <a:solidFill>
                  <a:srgbClr val="FFFFFF"/>
                </a:solidFill>
              </a:rPr>
              <a:t>Моделирования процесса бурения наклонных скважин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67A695-B18D-67F0-8E9E-0A9162C3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Выполнил студент группы 5030103/90301: Лучко М. А.</a:t>
            </a:r>
          </a:p>
          <a:p>
            <a:r>
              <a:rPr lang="ru-RU" dirty="0">
                <a:solidFill>
                  <a:srgbClr val="FFFFFF"/>
                </a:solidFill>
              </a:rPr>
              <a:t>Руководитель: Лобода О. С.</a:t>
            </a:r>
          </a:p>
          <a:p>
            <a:r>
              <a:rPr lang="ru-RU" dirty="0">
                <a:solidFill>
                  <a:srgbClr val="FFFFFF"/>
                </a:solidFill>
              </a:rPr>
              <a:t>Консультант: Кульчицкий И. А.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77ABDF-EBEE-354A-51E0-E5F8E64B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09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EDBB69-8DEC-02F5-5591-EEC903041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28" y="217031"/>
            <a:ext cx="4524375" cy="61393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636AF6-FE8E-B819-B64F-B4079D8BC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203" y="217031"/>
            <a:ext cx="2229053" cy="61626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EE38D0-E504-F5BE-3176-BE7BFDE68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256" y="214472"/>
            <a:ext cx="2875764" cy="616523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22460F-1726-0551-7D4F-0964D8E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2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F9BD2-20FA-2FAF-8FD9-8A47E89D0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424" y="1036608"/>
            <a:ext cx="3455146" cy="302890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EA2CF9-5A46-CB79-C534-C35C78ED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11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18C50-9529-3B60-8487-664300F2ED49}"/>
              </a:ext>
            </a:extLst>
          </p:cNvPr>
          <p:cNvSpPr txBox="1"/>
          <p:nvPr/>
        </p:nvSpPr>
        <p:spPr>
          <a:xfrm>
            <a:off x="7961752" y="4289994"/>
            <a:ext cx="3933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*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Гусман А. М., </a:t>
            </a:r>
            <a:r>
              <a:rPr lang="ru-R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Порожский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К.П. Буровые комплексы. Современные технологии и оборудование</a:t>
            </a:r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EDBED-A266-E4EF-955A-FFB7FAD1DC55}"/>
              </a:ext>
            </a:extLst>
          </p:cNvPr>
          <p:cNvSpPr txBox="1"/>
          <p:nvPr/>
        </p:nvSpPr>
        <p:spPr>
          <a:xfrm>
            <a:off x="496563" y="381740"/>
            <a:ext cx="11328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3 </a:t>
            </a:r>
            <a:r>
              <a:rPr lang="ru-RU" sz="2000" dirty="0"/>
              <a:t>Теория прочности ( Гипотеза наибольших касательных напряжений) или теория прочности Треска -    </a:t>
            </a:r>
          </a:p>
          <a:p>
            <a:pPr algn="just"/>
            <a:r>
              <a:rPr lang="ru-RU" sz="2000" dirty="0"/>
              <a:t>Сен-Венана  </a:t>
            </a:r>
          </a:p>
          <a:p>
            <a:endParaRPr lang="ru-RU" sz="2000" dirty="0"/>
          </a:p>
          <a:p>
            <a:r>
              <a:rPr lang="ru-RU" sz="2000" dirty="0"/>
              <a:t>Условие прочности: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CBBF0F-F70E-E2F7-1117-5056F280B5E7}"/>
                  </a:ext>
                </a:extLst>
              </p:cNvPr>
              <p:cNvSpPr txBox="1"/>
              <p:nvPr/>
            </p:nvSpPr>
            <p:spPr>
              <a:xfrm>
                <a:off x="661093" y="1663771"/>
                <a:ext cx="6094520" cy="718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ru-R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экв</m:t>
                          </m:r>
                        </m:sub>
                      </m:sSub>
                      <m:r>
                        <a:rPr lang="ru-RU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  <m:sup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zy</m:t>
                              </m:r>
                            </m:sub>
                            <m:sup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CBBF0F-F70E-E2F7-1117-5056F280B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93" y="1663771"/>
                <a:ext cx="6094520" cy="7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0A909D-586A-3F86-F0E2-C354875827B0}"/>
                  </a:ext>
                </a:extLst>
              </p:cNvPr>
              <p:cNvSpPr txBox="1"/>
              <p:nvPr/>
            </p:nvSpPr>
            <p:spPr>
              <a:xfrm>
                <a:off x="661093" y="2369990"/>
                <a:ext cx="6094520" cy="564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, где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−модуль сдвига, для стали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=8∗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 Мпа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0A909D-586A-3F86-F0E2-C3548758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93" y="2369990"/>
                <a:ext cx="6094520" cy="564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6435E6-3A37-7856-CB80-582BC19AF0FC}"/>
                  </a:ext>
                </a:extLst>
              </p:cNvPr>
              <p:cNvSpPr txBox="1"/>
              <p:nvPr/>
            </p:nvSpPr>
            <p:spPr>
              <a:xfrm>
                <a:off x="630430" y="2982486"/>
                <a:ext cx="7331322" cy="66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, где 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−длина 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интересен угол закручивания на 100м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6435E6-3A37-7856-CB80-582BC19AF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30" y="2982486"/>
                <a:ext cx="7331322" cy="665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964D12-596A-C82F-0E43-FDD03474C8DF}"/>
                  </a:ext>
                </a:extLst>
              </p:cNvPr>
              <p:cNvSpPr txBox="1"/>
              <p:nvPr/>
            </p:nvSpPr>
            <p:spPr>
              <a:xfrm>
                <a:off x="661337" y="3504726"/>
                <a:ext cx="6094520" cy="1424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800" i="1" kern="1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18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радиус трубы, 0.06м</m:t>
                      </m:r>
                    </m:oMath>
                  </m:oMathPara>
                </a14:m>
                <a:endParaRPr lang="ru-RU" sz="14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18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ru-RU" sz="18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=9.86</m:t>
                      </m:r>
                      <m:f>
                        <m:fPr>
                          <m:ctrlP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град</m:t>
                          </m:r>
                        </m:num>
                        <m:den>
                          <m:r>
                            <a:rPr lang="ru-RU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100м</m:t>
                          </m:r>
                        </m:den>
                      </m:f>
                    </m:oMath>
                  </m:oMathPara>
                </a14:m>
                <a:endParaRPr lang="ru-RU" sz="1400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964D12-596A-C82F-0E43-FDD03474C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7" y="3504726"/>
                <a:ext cx="6094520" cy="14245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9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7E9F3-D04E-DF9F-AF37-C139072B503D}"/>
              </a:ext>
            </a:extLst>
          </p:cNvPr>
          <p:cNvSpPr txBox="1"/>
          <p:nvPr/>
        </p:nvSpPr>
        <p:spPr>
          <a:xfrm>
            <a:off x="129545" y="4524059"/>
            <a:ext cx="4806159" cy="1035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*</a:t>
            </a:r>
            <a:r>
              <a:rPr lang="en-US" sz="1400" dirty="0" err="1">
                <a:effectLst/>
              </a:rPr>
              <a:t>Беккер</a:t>
            </a:r>
            <a:r>
              <a:rPr lang="en-US" sz="1400" dirty="0">
                <a:effectLst/>
              </a:rPr>
              <a:t> А. Т. «</a:t>
            </a:r>
            <a:r>
              <a:rPr lang="en-US" sz="1400" dirty="0" err="1">
                <a:effectLst/>
              </a:rPr>
              <a:t>Особенности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шельфовых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сооружений</a:t>
            </a:r>
            <a:r>
              <a:rPr lang="en-US" sz="1400" dirty="0">
                <a:effectLst/>
              </a:rPr>
              <a:t>» </a:t>
            </a:r>
            <a:r>
              <a:rPr lang="en-US" sz="1400" dirty="0" err="1">
                <a:effectLst/>
              </a:rPr>
              <a:t>Дальневосточный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федеральный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университет</a:t>
            </a:r>
            <a:endParaRPr lang="en-US" sz="1400" dirty="0"/>
          </a:p>
        </p:txBody>
      </p:sp>
      <p:pic>
        <p:nvPicPr>
          <p:cNvPr id="2" name="Picture 2" descr="Изображение выглядит как диаграмма, линия, текст, скат&#10;&#10;Автоматически созданное описание">
            <a:extLst>
              <a:ext uri="{FF2B5EF4-FFF2-40B4-BE49-F238E27FC236}">
                <a16:creationId xmlns:a16="http://schemas.microsoft.com/office/drawing/2014/main" id="{AB4268FC-17D7-A1ED-F03A-ED5287D7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372" y="1048501"/>
            <a:ext cx="7122502" cy="49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Изображение выглядит как диаграмма,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AA591A2-72FD-E8AB-47CD-8F6D17FF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5" y="1048501"/>
            <a:ext cx="4512281" cy="27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19A8FD-C859-C58F-F27A-8223BECF6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8AB629-B07D-4313-B2C0-6F29C3C6074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50E13-1340-59B8-B8BD-C2238EE20766}"/>
              </a:ext>
            </a:extLst>
          </p:cNvPr>
          <p:cNvSpPr txBox="1"/>
          <p:nvPr/>
        </p:nvSpPr>
        <p:spPr>
          <a:xfrm>
            <a:off x="1264252" y="136525"/>
            <a:ext cx="934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+mj-lt"/>
              </a:rPr>
              <a:t>Схема месторождения Чайво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8E3FC02-460C-D243-3B9B-1B2B536F5328}"/>
              </a:ext>
            </a:extLst>
          </p:cNvPr>
          <p:cNvSpPr/>
          <p:nvPr/>
        </p:nvSpPr>
        <p:spPr>
          <a:xfrm>
            <a:off x="5220070" y="2583402"/>
            <a:ext cx="1890944" cy="11950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4F42E9-1CE4-2227-5F25-321FF1B5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254"/>
            <a:ext cx="12192000" cy="18129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21A900-1532-E680-8F04-1DCD68F5F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9088"/>
            <a:ext cx="12192000" cy="149011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6F8ABBC-9ACF-D885-3DBD-BA3D3924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13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59E3F-E462-037F-45D6-BEFD489F9DA9}"/>
              </a:ext>
            </a:extLst>
          </p:cNvPr>
          <p:cNvSpPr txBox="1"/>
          <p:nvPr/>
        </p:nvSpPr>
        <p:spPr>
          <a:xfrm>
            <a:off x="2112885" y="485394"/>
            <a:ext cx="824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+mj-lt"/>
              </a:rPr>
              <a:t>Изогнутый наклонный сегмент труб</a:t>
            </a:r>
          </a:p>
        </p:txBody>
      </p:sp>
    </p:spTree>
    <p:extLst>
      <p:ext uri="{BB962C8B-B14F-4D97-AF65-F5344CB8AC3E}">
        <p14:creationId xmlns:p14="http://schemas.microsoft.com/office/powerpoint/2010/main" val="222696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54C6A-0730-BA1D-0788-F20D061D3459}"/>
              </a:ext>
            </a:extLst>
          </p:cNvPr>
          <p:cNvSpPr txBox="1"/>
          <p:nvPr/>
        </p:nvSpPr>
        <p:spPr>
          <a:xfrm>
            <a:off x="875101" y="1363676"/>
            <a:ext cx="3543298" cy="397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dirty="0"/>
              <a:t>-</a:t>
            </a:r>
            <a:r>
              <a:rPr lang="en-US" sz="2000" dirty="0" err="1"/>
              <a:t>Напряжения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симметричны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-</a:t>
            </a:r>
            <a:r>
              <a:rPr lang="en-US" sz="2000" dirty="0" err="1"/>
              <a:t>Сконцентрированы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внешней</a:t>
            </a:r>
            <a:r>
              <a:rPr lang="en-US" sz="2000" dirty="0"/>
              <a:t> </a:t>
            </a:r>
            <a:r>
              <a:rPr lang="en-US" sz="2000" dirty="0" err="1"/>
              <a:t>стороне</a:t>
            </a:r>
            <a:r>
              <a:rPr lang="en-US" sz="2000" dirty="0"/>
              <a:t> </a:t>
            </a:r>
            <a:r>
              <a:rPr lang="en-US" sz="2000" dirty="0" err="1"/>
              <a:t>изгиба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- </a:t>
            </a:r>
            <a:r>
              <a:rPr lang="en-US" sz="2000" dirty="0" err="1"/>
              <a:t>Отклонение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вертикали </a:t>
            </a:r>
            <a:r>
              <a:rPr lang="en-US" sz="2000" dirty="0" err="1"/>
              <a:t>составило</a:t>
            </a:r>
            <a:r>
              <a:rPr lang="en-US" sz="2000" dirty="0"/>
              <a:t> 2м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EE8218-1DC1-9AA9-5867-A00B3D8D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500" y="239231"/>
            <a:ext cx="2743200" cy="63795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CC0159-7D68-A2F2-8F01-18595DD0B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699" y="239231"/>
            <a:ext cx="2822945" cy="637953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F1EE62-4427-8985-C46F-B5CE45BC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8AB629-B07D-4313-B2C0-6F29C3C60742}" type="slidenum">
              <a:rPr lang="en-US" sz="1000"/>
              <a:pPr>
                <a:spcAft>
                  <a:spcPts val="600"/>
                </a:spcAft>
              </a:pPr>
              <a:t>14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6530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C97BE-3D5B-C591-C1BF-9E822084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Оптимизация геометри</a:t>
            </a:r>
            <a:r>
              <a:rPr lang="ru-RU" sz="4000" dirty="0">
                <a:solidFill>
                  <a:srgbClr val="FFFFFF"/>
                </a:solidFill>
              </a:rPr>
              <a:t>и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 descr="Изображение выглядит как снимок экрана, текст,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3BB71290-4282-38CE-E703-14D2DD6BD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442" y="1966293"/>
            <a:ext cx="10793115" cy="445216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C78511-C098-1E82-A9D1-1B70D5AD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52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C38D12-7651-50E3-1523-B3FCFCA57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67" b="1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EBBEC-0918-8BA7-6F7C-01BC09528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527" y="303692"/>
            <a:ext cx="5234473" cy="11845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Долото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61EC59-5CC7-62E6-5DDF-CFE1A590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7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C8167-AA34-8711-A73A-02E2D462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752" y="275439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 dirty="0"/>
              <a:t>Расчет Долота</a:t>
            </a:r>
          </a:p>
        </p:txBody>
      </p:sp>
      <p:sp>
        <p:nvSpPr>
          <p:cNvPr id="3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AB5D0E2-05A7-9571-57C3-E8894192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200" dirty="0"/>
              <a:t>-Задание материала </a:t>
            </a:r>
          </a:p>
          <a:p>
            <a:pPr marL="0" indent="0">
              <a:buNone/>
            </a:pPr>
            <a:r>
              <a:rPr lang="ru-RU" sz="2200" dirty="0"/>
              <a:t>-Создания сетки</a:t>
            </a:r>
          </a:p>
          <a:p>
            <a:pPr marL="0" indent="0">
              <a:buNone/>
            </a:pPr>
            <a:r>
              <a:rPr lang="ru-RU" sz="2200" dirty="0"/>
              <a:t>-Постановка граничных условий</a:t>
            </a:r>
          </a:p>
          <a:p>
            <a:pPr marL="0" indent="0">
              <a:buNone/>
            </a:pPr>
            <a:r>
              <a:rPr lang="ru-RU" sz="2200" dirty="0"/>
              <a:t>-Выполнение расчета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A586E2-7BF0-E903-2F4B-23382C4B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9" y="546769"/>
            <a:ext cx="8656311" cy="471768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AC93C83-3052-87E1-F6CD-1BF7F70B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78AB629-B07D-4313-B2C0-6F29C3C60742}" type="slidenum">
              <a:rPr lang="ru-RU" smtClean="0"/>
              <a:pPr>
                <a:spcAft>
                  <a:spcPts val="60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8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396B56-6177-AC38-E045-7E654E66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634"/>
            <a:ext cx="12192000" cy="503873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2536570-0242-B0B8-F3E0-64080C04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29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31654-49D3-408E-D3E0-B1759E4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Оптимизация долота (95% массы)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E753444-845C-48DC-7215-D4A36705B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7FB2DB-5211-5AA8-364F-DB734F85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928"/>
            <a:ext cx="12192000" cy="503873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0F19693-CD2A-FAC7-335F-F15C13CD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76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B216A8-75F4-6B8A-3CA2-34A0C36CC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6" b="814"/>
          <a:stretch/>
        </p:blipFill>
        <p:spPr bwMode="auto">
          <a:xfrm>
            <a:off x="0" y="-2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51EE8-77C1-EA89-D0F6-0C646D8C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438" y="3704176"/>
            <a:ext cx="9792471" cy="20570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Перенос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задач</a:t>
            </a:r>
            <a:r>
              <a:rPr lang="en-US" dirty="0">
                <a:solidFill>
                  <a:srgbClr val="FFFFFF"/>
                </a:solidFill>
              </a:rPr>
              <a:t> в </a:t>
            </a:r>
            <a:r>
              <a:rPr lang="en-US" dirty="0" err="1">
                <a:solidFill>
                  <a:srgbClr val="FFFFFF"/>
                </a:solidFill>
              </a:rPr>
              <a:t>цифровое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поле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438E9B-028F-0288-106D-02BCCEA2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B78AB629-B07D-4313-B2C0-6F29C3C60742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5252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AE345-FE0D-6327-986D-C8BBD5DC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90% массы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18F99-CB3E-5021-AC57-44A9DE12C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282EA1-5ED5-8692-AA21-0D3EC539B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851"/>
            <a:ext cx="12192000" cy="503873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35F70-2B68-B353-4047-EC968578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57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EE0CB-AB82-1283-8A90-D2DAB5DA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60% массы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5DE429-C8C3-D941-EB3B-12EA4F0AF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9F320C-BC87-67F6-D903-56A15FA37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7619"/>
            <a:ext cx="12192000" cy="503873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09B168-D2C1-8E80-9EF0-7FF296A4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49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22BB70-3EBB-398E-7FC2-851E45483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66675"/>
            <a:ext cx="7867650" cy="672465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081EA4F-DD79-694E-0B50-B31B341E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09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BCD0-A5FA-6CFE-CF14-6F938191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6122"/>
          </a:xfrm>
        </p:spPr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683AB-6BCC-71E2-51B8-363714BE3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9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-Созданы 3</a:t>
            </a:r>
            <a:r>
              <a:rPr lang="en-US" sz="2400" dirty="0"/>
              <a:t>D </a:t>
            </a:r>
            <a:r>
              <a:rPr lang="ru-RU" sz="2400" dirty="0"/>
              <a:t>модели бурильных труб и долота.</a:t>
            </a:r>
          </a:p>
          <a:p>
            <a:pPr marL="0" indent="0">
              <a:buNone/>
            </a:pPr>
            <a:r>
              <a:rPr lang="ru-RU" sz="2400" dirty="0"/>
              <a:t>-Проведен расчет моделей в различных эксплуатационных условиях.</a:t>
            </a:r>
          </a:p>
          <a:p>
            <a:pPr marL="0" indent="0">
              <a:buNone/>
            </a:pPr>
            <a:r>
              <a:rPr lang="ru-RU" sz="2400" dirty="0"/>
              <a:t>-Расчетные значения сходятся с данными, полученными на месторождениях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D20A2B-666E-2B4B-3D7C-DDBB8351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23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0424F-7942-D7D4-91BB-DDD8D825EF41}"/>
              </a:ext>
            </a:extLst>
          </p:cNvPr>
          <p:cNvSpPr txBox="1"/>
          <p:nvPr/>
        </p:nvSpPr>
        <p:spPr>
          <a:xfrm>
            <a:off x="838200" y="3284738"/>
            <a:ext cx="7444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+mj-lt"/>
              </a:rPr>
              <a:t>Практическая применимость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3B03D-536F-C467-DC2B-52676A516841}"/>
              </a:ext>
            </a:extLst>
          </p:cNvPr>
          <p:cNvSpPr txBox="1"/>
          <p:nvPr/>
        </p:nvSpPr>
        <p:spPr>
          <a:xfrm>
            <a:off x="838200" y="4136854"/>
            <a:ext cx="9516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-Возможны расчеты труб из любого материала и диаметра </a:t>
            </a:r>
          </a:p>
          <a:p>
            <a:r>
              <a:rPr lang="ru-RU" sz="2400" dirty="0"/>
              <a:t>-Возможность задавать любые силовые условия, моделирующие воздействие на трубу</a:t>
            </a:r>
          </a:p>
        </p:txBody>
      </p:sp>
    </p:spTree>
    <p:extLst>
      <p:ext uri="{BB962C8B-B14F-4D97-AF65-F5344CB8AC3E}">
        <p14:creationId xmlns:p14="http://schemas.microsoft.com/office/powerpoint/2010/main" val="333311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EA16AFE-D5A7-293C-D8C0-28A14C6C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3600" dirty="0"/>
              <a:t>Цели работы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0FF964-74D9-B7E2-482E-A0E9052DC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6" b="21658"/>
          <a:stretch/>
        </p:blipFill>
        <p:spPr bwMode="auto">
          <a:xfrm>
            <a:off x="2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6A953329-BDC7-C5DB-5283-A0CCAE8D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 dirty="0"/>
              <a:t>1. Создание </a:t>
            </a:r>
            <a:r>
              <a:rPr lang="en-US" sz="1800" dirty="0"/>
              <a:t>3D </a:t>
            </a:r>
            <a:r>
              <a:rPr lang="ru-RU" sz="1800" dirty="0"/>
              <a:t>моделей основных элементов буровой колонны</a:t>
            </a:r>
          </a:p>
          <a:p>
            <a:pPr marL="0" indent="0">
              <a:buNone/>
            </a:pPr>
            <a:r>
              <a:rPr lang="ru-RU" sz="1800" dirty="0"/>
              <a:t>2. Прочностной расчет моделей в эксплуатационных  условиях</a:t>
            </a:r>
          </a:p>
          <a:p>
            <a:pPr marL="0" indent="0">
              <a:buNone/>
            </a:pPr>
            <a:r>
              <a:rPr lang="ru-RU" sz="1800" dirty="0"/>
              <a:t>3. Оптимизация моделей с учетом полученных результатов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BED4E42-3FAC-045D-3222-F15316F2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9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2BF64-C0C5-11E3-ACD3-9B5F998A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3</a:t>
            </a:r>
            <a:r>
              <a:rPr lang="en-US" dirty="0"/>
              <a:t>D </a:t>
            </a:r>
            <a:r>
              <a:rPr lang="ru-RU" dirty="0"/>
              <a:t>модели буровой трубы</a:t>
            </a:r>
          </a:p>
        </p:txBody>
      </p:sp>
      <p:pic>
        <p:nvPicPr>
          <p:cNvPr id="6" name="Рисунок 5" descr="Изображение выглядит как труба, земля, Стальная обсадная труба, стальной&#10;&#10;Автоматически созданное описание">
            <a:extLst>
              <a:ext uri="{FF2B5EF4-FFF2-40B4-BE49-F238E27FC236}">
                <a16:creationId xmlns:a16="http://schemas.microsoft.com/office/drawing/2014/main" id="{ED41DA8D-ABDF-1C38-3DC1-412CEFD1F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55" y="1424368"/>
            <a:ext cx="4278864" cy="2845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E0333E-CBA9-1790-A7D2-0CB8E1E7C695}"/>
              </a:ext>
            </a:extLst>
          </p:cNvPr>
          <p:cNvSpPr txBox="1"/>
          <p:nvPr/>
        </p:nvSpPr>
        <p:spPr>
          <a:xfrm>
            <a:off x="838200" y="1690688"/>
            <a:ext cx="354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ГОСТ 32696-2014</a:t>
            </a:r>
          </a:p>
          <a:p>
            <a:r>
              <a:rPr lang="ru-RU" dirty="0"/>
              <a:t>Сталь 20ХН3А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BD51AB-9BE3-669C-D4F9-8A16E4EA1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3" y="2470942"/>
            <a:ext cx="4374211" cy="43822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2DB7F9-389F-831B-F7CE-BAA232EF8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689" y="4269813"/>
            <a:ext cx="7777243" cy="23176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C384B8C-8080-CAF5-8368-CB6E4C9F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4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08CA9-47C9-4F6C-50D8-B1E2DE0E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3</a:t>
            </a:r>
            <a:r>
              <a:rPr lang="en-US" dirty="0"/>
              <a:t>D </a:t>
            </a:r>
            <a:r>
              <a:rPr lang="ru-RU" dirty="0"/>
              <a:t>модели </a:t>
            </a:r>
            <a:r>
              <a:rPr lang="en-US" dirty="0"/>
              <a:t>PDC-</a:t>
            </a:r>
            <a:r>
              <a:rPr lang="ru-RU" dirty="0"/>
              <a:t>долота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407E9-65BC-B430-1889-6A730D647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78" y="1825624"/>
            <a:ext cx="4080029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ГОСТ 26474-85</a:t>
            </a:r>
          </a:p>
          <a:p>
            <a:pPr marL="0" indent="0">
              <a:buNone/>
            </a:pPr>
            <a:r>
              <a:rPr lang="ru-RU" sz="1800" dirty="0"/>
              <a:t>Материалы: сталь, карбид вольфрама, промышленные алмазы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61DE6B-7A69-CD8B-90F0-359A68522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74" y="4132835"/>
            <a:ext cx="2717250" cy="21653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E1518-1B07-438A-3330-0C470FB7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97" y="4209785"/>
            <a:ext cx="2537926" cy="20114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5D3FE8-7421-6716-92AB-39FEB0E86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87209"/>
            <a:ext cx="5012332" cy="342647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719A81-DDE7-B408-9E8A-511D6250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3AA5D-853A-3EC2-4907-6AA3CD460048}"/>
              </a:ext>
            </a:extLst>
          </p:cNvPr>
          <p:cNvSpPr txBox="1"/>
          <p:nvPr/>
        </p:nvSpPr>
        <p:spPr>
          <a:xfrm>
            <a:off x="855174" y="2782669"/>
            <a:ext cx="300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 модели были созданы в среде </a:t>
            </a:r>
            <a:r>
              <a:rPr lang="en-US" dirty="0" err="1"/>
              <a:t>Solidworks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54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1E63B7C-CA37-8782-8AC8-F29DD9B0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Материалы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DF6F2A-6721-5F10-1A36-871774C19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6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2B6C5-762E-BF84-9038-8F2ECAF9F9B9}"/>
              </a:ext>
            </a:extLst>
          </p:cNvPr>
          <p:cNvSpPr txBox="1"/>
          <p:nvPr/>
        </p:nvSpPr>
        <p:spPr>
          <a:xfrm>
            <a:off x="497149" y="1831177"/>
            <a:ext cx="597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Карбид вольфрама: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3AA482-847D-DA19-822D-03F96E858B6F}"/>
                  </a:ext>
                </a:extLst>
              </p:cNvPr>
              <p:cNvSpPr txBox="1"/>
              <p:nvPr/>
            </p:nvSpPr>
            <p:spPr>
              <a:xfrm>
                <a:off x="605901" y="2154343"/>
                <a:ext cx="6094520" cy="565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плостность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=14000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3AA482-847D-DA19-822D-03F96E858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01" y="2154343"/>
                <a:ext cx="6094520" cy="5651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3ECA4D-B84C-8EF5-3921-D4DD39A55537}"/>
                  </a:ext>
                </a:extLst>
              </p:cNvPr>
              <p:cNvSpPr txBox="1"/>
              <p:nvPr/>
            </p:nvSpPr>
            <p:spPr>
              <a:xfrm>
                <a:off x="605901" y="2617997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коэффициент Пуассона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3ECA4D-B84C-8EF5-3921-D4DD39A55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01" y="2617997"/>
                <a:ext cx="6094520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91EB19-7703-D8D3-5D2F-CA237FDBB5EF}"/>
                  </a:ext>
                </a:extLst>
              </p:cNvPr>
              <p:cNvSpPr txBox="1"/>
              <p:nvPr/>
            </p:nvSpPr>
            <p:spPr>
              <a:xfrm>
                <a:off x="605901" y="2943815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модуль Юнг</m:t>
                          </m:r>
                          <m:r>
                            <a:rPr lang="ru-RU" i="0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=5.4∗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Па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91EB19-7703-D8D3-5D2F-CA237FDB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01" y="2943815"/>
                <a:ext cx="609452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78A2B0-A426-C54B-DE9D-6846BF51577E}"/>
                  </a:ext>
                </a:extLst>
              </p:cNvPr>
              <p:cNvSpPr txBox="1"/>
              <p:nvPr/>
            </p:nvSpPr>
            <p:spPr>
              <a:xfrm>
                <a:off x="605901" y="3244334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объемный модуль упругости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=4.5∗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Па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78A2B0-A426-C54B-DE9D-6846BF515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01" y="3244334"/>
                <a:ext cx="6094520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1A6098-3458-D94A-059F-3D71842A09C1}"/>
                  </a:ext>
                </a:extLst>
              </p:cNvPr>
              <p:cNvSpPr txBox="1"/>
              <p:nvPr/>
            </p:nvSpPr>
            <p:spPr>
              <a:xfrm>
                <a:off x="605901" y="3583181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модуль сдвига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=2.08∗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Па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1A6098-3458-D94A-059F-3D71842A0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01" y="3583181"/>
                <a:ext cx="609452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0198BD2-E394-17F2-D4E7-70F7D58D75B8}"/>
              </a:ext>
            </a:extLst>
          </p:cNvPr>
          <p:cNvSpPr txBox="1"/>
          <p:nvPr/>
        </p:nvSpPr>
        <p:spPr>
          <a:xfrm>
            <a:off x="6471820" y="1776056"/>
            <a:ext cx="262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Искусственный алмаз: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FDF9DC-F029-4EE9-E6D4-AFF74FB46684}"/>
                  </a:ext>
                </a:extLst>
              </p:cNvPr>
              <p:cNvSpPr txBox="1"/>
              <p:nvPr/>
            </p:nvSpPr>
            <p:spPr>
              <a:xfrm>
                <a:off x="6700421" y="2158405"/>
                <a:ext cx="2536794" cy="565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=3500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м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FDF9DC-F029-4EE9-E6D4-AFF74FB46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421" y="2158405"/>
                <a:ext cx="2536794" cy="5651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1A82CA-C216-A096-EA08-4C434CB32830}"/>
                  </a:ext>
                </a:extLst>
              </p:cNvPr>
              <p:cNvSpPr txBox="1"/>
              <p:nvPr/>
            </p:nvSpPr>
            <p:spPr>
              <a:xfrm>
                <a:off x="6700421" y="2928573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=1.2∗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Па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1A82CA-C216-A096-EA08-4C434CB32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421" y="2928573"/>
                <a:ext cx="60945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4F676A-ED73-0701-F3C5-04EBAFE55AEA}"/>
                  </a:ext>
                </a:extLst>
              </p:cNvPr>
              <p:cNvSpPr txBox="1"/>
              <p:nvPr/>
            </p:nvSpPr>
            <p:spPr>
              <a:xfrm>
                <a:off x="6700421" y="2613595"/>
                <a:ext cx="64496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4F676A-ED73-0701-F3C5-04EBAFE55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421" y="2613595"/>
                <a:ext cx="64496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3CBB41-D348-65B8-E1FD-7F1DDB21211E}"/>
                  </a:ext>
                </a:extLst>
              </p:cNvPr>
              <p:cNvSpPr txBox="1"/>
              <p:nvPr/>
            </p:nvSpPr>
            <p:spPr>
              <a:xfrm>
                <a:off x="6695243" y="3255877"/>
                <a:ext cx="65739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=4.44∗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Па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3CBB41-D348-65B8-E1FD-7F1DDB212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43" y="3255877"/>
                <a:ext cx="657391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8EF867-09CB-D974-A7A2-B04EE067CB6F}"/>
                  </a:ext>
                </a:extLst>
              </p:cNvPr>
              <p:cNvSpPr txBox="1"/>
              <p:nvPr/>
            </p:nvSpPr>
            <p:spPr>
              <a:xfrm>
                <a:off x="6695243" y="3570295"/>
                <a:ext cx="66360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=5.78∗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Па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8EF867-09CB-D974-A7A2-B04EE067C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43" y="3570295"/>
                <a:ext cx="663605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BA582DFC-2A84-3219-29C2-8DF153B1A4AC}"/>
              </a:ext>
            </a:extLst>
          </p:cNvPr>
          <p:cNvSpPr txBox="1"/>
          <p:nvPr/>
        </p:nvSpPr>
        <p:spPr>
          <a:xfrm>
            <a:off x="605901" y="3811171"/>
            <a:ext cx="666713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 прочности при сжатии 3.7ГПа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EC0022-90FF-6F4A-3F10-263453218DA8}"/>
              </a:ext>
            </a:extLst>
          </p:cNvPr>
          <p:cNvSpPr txBox="1"/>
          <p:nvPr/>
        </p:nvSpPr>
        <p:spPr>
          <a:xfrm>
            <a:off x="6635688" y="3790648"/>
            <a:ext cx="666713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 прочности при сжатии 4-5ГПа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B0C770-DF61-084F-D250-0D91C811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13" y="4295091"/>
            <a:ext cx="3000653" cy="22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FE3A3F9-4EF8-B389-66FC-6F7BED9B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43" y="4389853"/>
            <a:ext cx="3497433" cy="23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1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AA8CFE-D34B-55E9-553E-D94169BAA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2" y="1552005"/>
            <a:ext cx="6079646" cy="3909527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45A25EA-1F9B-65CD-832F-01095B1C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889223"/>
            <a:ext cx="5399314" cy="53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1F96735-0821-CA10-DF33-987DFF73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7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32C0E0-1BDF-8364-2BBC-065F11EF204D}"/>
              </a:ext>
            </a:extLst>
          </p:cNvPr>
          <p:cNvSpPr txBox="1">
            <a:spLocks/>
          </p:cNvSpPr>
          <p:nvPr/>
        </p:nvSpPr>
        <p:spPr>
          <a:xfrm>
            <a:off x="456460" y="19253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Сравнение полученной модели и реального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3897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4B3A3-8FB3-11F1-57B1-0B510C0B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Прочностной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расчет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труб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Изображение выглядит как снимок экрана, текст, Цвет электр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C6984BB-FB5D-00CE-43BD-F2E9B5D3A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67"/>
          <a:stretch/>
        </p:blipFill>
        <p:spPr>
          <a:xfrm>
            <a:off x="198744" y="1669554"/>
            <a:ext cx="5803323" cy="389035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A6D0F95-8486-1B23-4E6D-62539F11A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467"/>
          <a:stretch/>
        </p:blipFill>
        <p:spPr>
          <a:xfrm>
            <a:off x="6200812" y="1669554"/>
            <a:ext cx="5803323" cy="389035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5BF8A8C-D954-869B-FEEF-EAAAA363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AB629-B07D-4313-B2C0-6F29C3C6074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9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3CBEF12-C9B8-466E-A7FE-B00B9ADF4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C204D-C2EB-B4F2-389D-F7FFE3DFC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0319"/>
            <a:ext cx="4164401" cy="1851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Граничные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условия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E344F-12DC-BFD3-2462-40BBB8949A80}"/>
              </a:ext>
            </a:extLst>
          </p:cNvPr>
          <p:cNvSpPr txBox="1"/>
          <p:nvPr/>
        </p:nvSpPr>
        <p:spPr>
          <a:xfrm>
            <a:off x="5188941" y="370319"/>
            <a:ext cx="6298971" cy="1851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-</a:t>
            </a:r>
            <a:r>
              <a:rPr lang="en-US" sz="2000" dirty="0" err="1"/>
              <a:t>Сила</a:t>
            </a:r>
            <a:r>
              <a:rPr lang="en-US" sz="2000" dirty="0"/>
              <a:t> </a:t>
            </a:r>
            <a:r>
              <a:rPr lang="en-US" sz="2000" dirty="0" err="1"/>
              <a:t>эквивалентная</a:t>
            </a:r>
            <a:r>
              <a:rPr lang="en-US" sz="2000" dirty="0"/>
              <a:t> </a:t>
            </a:r>
            <a:r>
              <a:rPr lang="en-US" sz="2000" dirty="0" err="1"/>
              <a:t>весу</a:t>
            </a:r>
            <a:r>
              <a:rPr lang="en-US" sz="2000" dirty="0"/>
              <a:t> 4км </a:t>
            </a:r>
            <a:r>
              <a:rPr lang="en-US" sz="2000" dirty="0" err="1"/>
              <a:t>труб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-</a:t>
            </a:r>
            <a:r>
              <a:rPr lang="en-US" sz="2000" dirty="0" err="1"/>
              <a:t>Момент</a:t>
            </a:r>
            <a:r>
              <a:rPr lang="en-US" sz="2000" dirty="0"/>
              <a:t> </a:t>
            </a:r>
            <a:r>
              <a:rPr lang="en-US" sz="2000" dirty="0" err="1"/>
              <a:t>двигателя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поверхности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-</a:t>
            </a:r>
            <a:r>
              <a:rPr lang="en-US" sz="2000" dirty="0" err="1"/>
              <a:t>Условие</a:t>
            </a:r>
            <a:r>
              <a:rPr lang="en-US" sz="2000" dirty="0"/>
              <a:t> </a:t>
            </a:r>
            <a:r>
              <a:rPr lang="en-US" sz="2000" dirty="0" err="1"/>
              <a:t>застревания</a:t>
            </a:r>
            <a:r>
              <a:rPr lang="en-US" sz="2000" dirty="0"/>
              <a:t> </a:t>
            </a:r>
            <a:r>
              <a:rPr lang="en-US" sz="2000" dirty="0" err="1"/>
              <a:t>долота</a:t>
            </a:r>
            <a:r>
              <a:rPr lang="en-US" sz="2000" dirty="0"/>
              <a:t> в </a:t>
            </a:r>
            <a:r>
              <a:rPr lang="en-US" sz="2000" dirty="0" err="1"/>
              <a:t>пласте</a:t>
            </a:r>
            <a:r>
              <a:rPr lang="en-US" sz="2000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4A6FCAE-4B65-E135-5A32-6649DC8E3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0" b="-2"/>
          <a:stretch/>
        </p:blipFill>
        <p:spPr bwMode="auto">
          <a:xfrm>
            <a:off x="838199" y="2392326"/>
            <a:ext cx="4164414" cy="391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B44695-55DA-C008-C363-BA639C2A9E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" r="-3" b="-3"/>
          <a:stretch/>
        </p:blipFill>
        <p:spPr bwMode="auto">
          <a:xfrm>
            <a:off x="5188940" y="2392326"/>
            <a:ext cx="6298971" cy="3917209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335B79-93A5-0A4E-3741-5A387AA1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78AB629-B07D-4313-B2C0-6F29C3C6074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2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429</Words>
  <Application>Microsoft Office PowerPoint</Application>
  <PresentationFormat>Широкоэкранный</PresentationFormat>
  <Paragraphs>100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Тема Office</vt:lpstr>
      <vt:lpstr>Моделирования процесса бурения наклонных скважин</vt:lpstr>
      <vt:lpstr>Перенос задач в цифровое поле</vt:lpstr>
      <vt:lpstr>Цели работы </vt:lpstr>
      <vt:lpstr>Создание 3D модели буровой трубы</vt:lpstr>
      <vt:lpstr>Создание 3D модели PDC-долота</vt:lpstr>
      <vt:lpstr>Материалы</vt:lpstr>
      <vt:lpstr>Презентация PowerPoint</vt:lpstr>
      <vt:lpstr>Прочностной расчет труб</vt:lpstr>
      <vt:lpstr>Граничные условия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Оптимизация геометрии</vt:lpstr>
      <vt:lpstr>Долото</vt:lpstr>
      <vt:lpstr>Расчет Долота</vt:lpstr>
      <vt:lpstr>Презентация PowerPoint</vt:lpstr>
      <vt:lpstr>Оптимизация долота (95% массы)</vt:lpstr>
      <vt:lpstr>90% массы</vt:lpstr>
      <vt:lpstr>60% массы</vt:lpstr>
      <vt:lpstr>Презентация PowerPoint</vt:lpstr>
      <vt:lpstr>Результаты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моделирования процесса бурения наклонных скважин</dc:title>
  <dc:creator>михаил лучко</dc:creator>
  <cp:lastModifiedBy>михаил лучко</cp:lastModifiedBy>
  <cp:revision>13</cp:revision>
  <dcterms:created xsi:type="dcterms:W3CDTF">2023-05-24T11:15:21Z</dcterms:created>
  <dcterms:modified xsi:type="dcterms:W3CDTF">2023-06-28T19:13:15Z</dcterms:modified>
</cp:coreProperties>
</file>