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77" r:id="rId5"/>
    <p:sldId id="271" r:id="rId6"/>
    <p:sldId id="279" r:id="rId7"/>
    <p:sldId id="272" r:id="rId8"/>
    <p:sldId id="273" r:id="rId9"/>
    <p:sldId id="274" r:id="rId10"/>
    <p:sldId id="283" r:id="rId11"/>
    <p:sldId id="280" r:id="rId12"/>
    <p:sldId id="282" r:id="rId13"/>
    <p:sldId id="284" r:id="rId14"/>
    <p:sldId id="28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>
      <p:cViewPr varScale="1">
        <p:scale>
          <a:sx n="120" d="100"/>
          <a:sy n="120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3DC49-2BB0-47BB-88BA-C1825F5735C9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74AE8-2801-46BF-B495-9C8D79B4B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2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74AE8-2801-46BF-B495-9C8D79B4BA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3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74AE8-2801-46BF-B495-9C8D79B4BA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3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4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0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5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3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0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8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9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6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0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9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FA6FA-7F77-4DAC-91B8-B490A09E04C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DCAD6-C572-4B94-BA1C-13F38ED6E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2924944"/>
            <a:ext cx="8424936" cy="1470025"/>
          </a:xfrm>
        </p:spPr>
        <p:txBody>
          <a:bodyPr>
            <a:noAutofit/>
          </a:bodyPr>
          <a:lstStyle/>
          <a:p>
            <a:r>
              <a:rPr lang="ru-RU" sz="2400" b="1" cap="all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Максимизация экономических параметров на этапе выбора системы разработки месторождения при помощи нейросети</a:t>
            </a:r>
            <a:br>
              <a:rPr lang="ru-RU" sz="3400" b="1" cap="al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691113"/>
            <a:ext cx="7128792" cy="79935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Студент: Галеев Р.Р., группа №5030103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/90301</a:t>
            </a:r>
            <a:endParaRPr lang="ru-RU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Научный руководитель: Лобода О.С., доцент </a:t>
            </a:r>
            <a:r>
              <a:rPr lang="ru-RU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ВШТМиМФ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к.ф.-м.н.</a:t>
            </a:r>
          </a:p>
          <a:p>
            <a:pPr algn="l"/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Консультант: Рощектаев А.П., ведущий эксперт ООО Газпромнефть НТЦ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29211"/>
            <a:ext cx="1252616" cy="12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62" y="673227"/>
            <a:ext cx="3344506" cy="9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9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407" y="303051"/>
            <a:ext cx="31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Нейронная сеть</a:t>
            </a:r>
            <a:endParaRPr lang="ru-RU" sz="4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A6F15F-A759-F90A-1C1C-D140A444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15" y="3297687"/>
            <a:ext cx="9144000" cy="3110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C21F61-263C-F14F-6D55-CC505C69F4E9}"/>
              </a:ext>
            </a:extLst>
          </p:cNvPr>
          <p:cNvSpPr txBox="1"/>
          <p:nvPr/>
        </p:nvSpPr>
        <p:spPr>
          <a:xfrm>
            <a:off x="467544" y="1600314"/>
            <a:ext cx="77048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аппроксимации </a:t>
            </a:r>
            <a:r>
              <a:rPr lang="en-US" dirty="0">
                <a:solidFill>
                  <a:schemeClr val="tx1"/>
                </a:solidFill>
              </a:rPr>
              <a:t>Q-</a:t>
            </a:r>
            <a:r>
              <a:rPr lang="ru-RU" dirty="0">
                <a:solidFill>
                  <a:schemeClr val="tx1"/>
                </a:solidFill>
              </a:rPr>
              <a:t>функции была использована трёхслойная нейронная сеть. В скрытых слоях нейронной сети было </a:t>
            </a:r>
            <a:r>
              <a:rPr lang="ru-RU" dirty="0"/>
              <a:t>задействовано по 64 нейрона. Для оценки ошибки агента при обновлении его </a:t>
            </a:r>
            <a:r>
              <a:rPr lang="en-US" dirty="0"/>
              <a:t>Q-</a:t>
            </a:r>
            <a:r>
              <a:rPr lang="ru-RU" dirty="0"/>
              <a:t>функции была использована функция </a:t>
            </a:r>
            <a:r>
              <a:rPr lang="ru-RU" dirty="0" err="1"/>
              <a:t>Хьюбера</a:t>
            </a:r>
            <a:r>
              <a:rPr lang="ru-RU" dirty="0"/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EA89E3B-218C-FA1A-DDD4-66F663E65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734" y="2565956"/>
            <a:ext cx="4001058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407" y="303051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</a:t>
            </a:r>
            <a:endParaRPr lang="ru-RU" sz="4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id="{6294B81D-5B17-15B1-4248-B0C121AA4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36690" y="4653136"/>
            <a:ext cx="2916180" cy="1703127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693636-8113-3D20-016D-D428A19EF5F8}"/>
              </a:ext>
            </a:extLst>
          </p:cNvPr>
          <p:cNvSpPr txBox="1"/>
          <p:nvPr/>
        </p:nvSpPr>
        <p:spPr>
          <a:xfrm>
            <a:off x="5617434" y="4406915"/>
            <a:ext cx="35265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Затраты вычислительных мощностей при запуске программы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5D350B-FC3D-6A9C-D21B-30662C17A4FD}"/>
              </a:ext>
            </a:extLst>
          </p:cNvPr>
          <p:cNvSpPr txBox="1"/>
          <p:nvPr/>
        </p:nvSpPr>
        <p:spPr>
          <a:xfrm rot="16200000">
            <a:off x="4997141" y="2368554"/>
            <a:ext cx="1398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Эпсилон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6965F-AFAB-7484-474B-6B41336E0ADA}"/>
              </a:ext>
            </a:extLst>
          </p:cNvPr>
          <p:cNvSpPr txBox="1"/>
          <p:nvPr/>
        </p:nvSpPr>
        <p:spPr>
          <a:xfrm>
            <a:off x="7001270" y="4114982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Эпизоды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33" y="1554600"/>
            <a:ext cx="3323513" cy="278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96DC7-65A3-690A-E8B9-B9F828F7A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26" y="1633980"/>
            <a:ext cx="5563376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407" y="303051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</a:t>
            </a:r>
            <a:endParaRPr lang="ru-RU" sz="4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A1E763-DC0E-8497-C4F8-EB992CB26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35" y="1595874"/>
            <a:ext cx="5753903" cy="436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04F229-B6B8-47C2-4283-892B9BDCE146}"/>
              </a:ext>
            </a:extLst>
          </p:cNvPr>
          <p:cNvSpPr txBox="1"/>
          <p:nvPr/>
        </p:nvSpPr>
        <p:spPr>
          <a:xfrm>
            <a:off x="6369944" y="1595874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Результаты </a:t>
            </a:r>
            <a:r>
              <a:rPr lang="en-US" dirty="0"/>
              <a:t>NPV:</a:t>
            </a:r>
          </a:p>
          <a:p>
            <a:r>
              <a:rPr lang="ru-RU" dirty="0"/>
              <a:t>Стратегия, разработанная вручную: 703 млн. руб.</a:t>
            </a:r>
          </a:p>
          <a:p>
            <a:r>
              <a:rPr lang="ru-RU" dirty="0"/>
              <a:t>Стратегия, сгенерированная алгоритмом, использующим нейронную сеть: 708 млн. руб.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9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407" y="303051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</a:t>
            </a:r>
          </a:p>
          <a:p>
            <a:r>
              <a:rPr lang="ru-RU" sz="20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Время запуска скважин</a:t>
            </a: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266385-DCFB-B12A-AFBD-A6714911D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93025"/>
              </p:ext>
            </p:extLst>
          </p:nvPr>
        </p:nvGraphicFramePr>
        <p:xfrm>
          <a:off x="545967" y="1365990"/>
          <a:ext cx="3043600" cy="5189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669">
                  <a:extLst>
                    <a:ext uri="{9D8B030D-6E8A-4147-A177-3AD203B41FA5}">
                      <a16:colId xmlns:a16="http://schemas.microsoft.com/office/drawing/2014/main" val="4281694249"/>
                    </a:ext>
                  </a:extLst>
                </a:gridCol>
                <a:gridCol w="760977">
                  <a:extLst>
                    <a:ext uri="{9D8B030D-6E8A-4147-A177-3AD203B41FA5}">
                      <a16:colId xmlns:a16="http://schemas.microsoft.com/office/drawing/2014/main" val="2003416067"/>
                    </a:ext>
                  </a:extLst>
                </a:gridCol>
                <a:gridCol w="760977">
                  <a:extLst>
                    <a:ext uri="{9D8B030D-6E8A-4147-A177-3AD203B41FA5}">
                      <a16:colId xmlns:a16="http://schemas.microsoft.com/office/drawing/2014/main" val="104641205"/>
                    </a:ext>
                  </a:extLst>
                </a:gridCol>
                <a:gridCol w="760977">
                  <a:extLst>
                    <a:ext uri="{9D8B030D-6E8A-4147-A177-3AD203B41FA5}">
                      <a16:colId xmlns:a16="http://schemas.microsoft.com/office/drawing/2014/main" val="408678405"/>
                    </a:ext>
                  </a:extLst>
                </a:gridCol>
              </a:tblGrid>
              <a:tr h="61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Имя скважины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доб(1)/наг(2)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Время запуска (день)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куст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1805808537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750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558812326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450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2546748264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990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2178069493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4p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510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3153078316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5p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1230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3287955494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6p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1050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439117018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7p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690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2758850131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8p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570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1456066339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9p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1380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843844943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10p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1110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80191337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11p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930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1271608236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12p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630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903078283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13p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2771808624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14p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1620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2695004968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15p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1560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2497971841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16p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870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2341933566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17p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1170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3198073517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18p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3206756760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19p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1551640326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20p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1320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3806849085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21p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232503883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22p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780058986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23p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2293164161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24p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1440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1506929099"/>
                  </a:ext>
                </a:extLst>
              </a:tr>
              <a:tr h="619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25p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153" marR="53153" marT="0" marB="0"/>
                </a:tc>
                <a:extLst>
                  <a:ext uri="{0D108BD9-81ED-4DB2-BD59-A6C34878D82A}">
                    <a16:rowId xmlns:a16="http://schemas.microsoft.com/office/drawing/2014/main" val="416036561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5B62477-EDD2-3A01-9CF2-947F4D5E6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8071"/>
              </p:ext>
            </p:extLst>
          </p:nvPr>
        </p:nvGraphicFramePr>
        <p:xfrm>
          <a:off x="4355976" y="1365990"/>
          <a:ext cx="4242057" cy="518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191">
                  <a:extLst>
                    <a:ext uri="{9D8B030D-6E8A-4147-A177-3AD203B41FA5}">
                      <a16:colId xmlns:a16="http://schemas.microsoft.com/office/drawing/2014/main" val="1470977949"/>
                    </a:ext>
                  </a:extLst>
                </a:gridCol>
                <a:gridCol w="1060622">
                  <a:extLst>
                    <a:ext uri="{9D8B030D-6E8A-4147-A177-3AD203B41FA5}">
                      <a16:colId xmlns:a16="http://schemas.microsoft.com/office/drawing/2014/main" val="1393536073"/>
                    </a:ext>
                  </a:extLst>
                </a:gridCol>
                <a:gridCol w="1060622">
                  <a:extLst>
                    <a:ext uri="{9D8B030D-6E8A-4147-A177-3AD203B41FA5}">
                      <a16:colId xmlns:a16="http://schemas.microsoft.com/office/drawing/2014/main" val="3822823900"/>
                    </a:ext>
                  </a:extLst>
                </a:gridCol>
                <a:gridCol w="1060622">
                  <a:extLst>
                    <a:ext uri="{9D8B030D-6E8A-4147-A177-3AD203B41FA5}">
                      <a16:colId xmlns:a16="http://schemas.microsoft.com/office/drawing/2014/main" val="4189388432"/>
                    </a:ext>
                  </a:extLst>
                </a:gridCol>
              </a:tblGrid>
              <a:tr h="148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Имя скважины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доб(1)/наг(2)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Время запуска (день)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Куст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22162473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600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939667133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1290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543944476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540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560559878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849345549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5i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1200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4262631645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6i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660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789198974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7i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840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2810053695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8i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1260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661316921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9i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960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2889134548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10i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 dirty="0">
                          <a:effectLst/>
                        </a:rPr>
                        <a:t>720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070839747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11i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780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779188187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12i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181658385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13i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1680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761398928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14i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1470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221791170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15i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1140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2738206373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16i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1020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2670767297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17i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810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4293609880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18i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90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2838150973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19i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576976391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20i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1530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387594796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21i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1710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048642326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22i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1350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3967005101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23i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900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197011896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24i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1080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839211141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25i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3583885094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26i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799235145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27i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1590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2323375518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28i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1650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636167934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29i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1410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4272591225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30i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77297698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31i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360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2625009010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32i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1740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1225178382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33i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3865037793"/>
                  </a:ext>
                </a:extLst>
              </a:tr>
              <a:tr h="148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34i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390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6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85" marR="39485" marT="0" marB="0"/>
                </a:tc>
                <a:extLst>
                  <a:ext uri="{0D108BD9-81ED-4DB2-BD59-A6C34878D82A}">
                    <a16:rowId xmlns:a16="http://schemas.microsoft.com/office/drawing/2014/main" val="229580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39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407" y="303051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</a:t>
            </a:r>
            <a:endParaRPr lang="ru-RU" sz="4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83246A-A2FA-8BDD-D622-C5901DF876AD}"/>
              </a:ext>
            </a:extLst>
          </p:cNvPr>
          <p:cNvSpPr txBox="1"/>
          <p:nvPr/>
        </p:nvSpPr>
        <p:spPr>
          <a:xfrm>
            <a:off x="337542" y="1474700"/>
            <a:ext cx="8410922" cy="4941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ходе работы был исследован алгоритм глубокого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Q-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обучения, а также проведена его реализация на языке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Python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получены и обработаны данные из модуля экономической оценки месторождения.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ходе проведения исследования было установлено, что нейронная сеть и использованные математические модели точны и способны решить задачу по максимизации экономических параметров месторождения.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ходе обучения нейронной сети удалось увеличить итоговый NPV со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77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млн. руб. (случайная стратегия для расстановки скважин) до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708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млн. руб. (оптимальная стратегия для расстановки скважин) при расчёте на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лет для данной модели месторождения.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Разница между расчётами вручную и при помощи алгоритма составляе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 5 млн. руб.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27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013501"/>
            <a:ext cx="7292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296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867" y="1412776"/>
            <a:ext cx="8876265" cy="369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Целью энергетической политики России является максимально эффективное использование природных энергетических ресурсов и потенциала энергетического сектора для устойчивого роста экономики.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влияние человеческого фактора при выборе оптимальной стратегии темпа ввода скважин.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Расширение области применения нейронных сетей.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7407" y="303051"/>
            <a:ext cx="273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</a:t>
            </a:r>
            <a:endParaRPr lang="ru-RU" sz="4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6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407" y="303051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работы</a:t>
            </a:r>
            <a:endParaRPr lang="ru-RU" sz="4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E4F83D-310D-DC03-3E81-141DB2874239}"/>
              </a:ext>
            </a:extLst>
          </p:cNvPr>
          <p:cNvSpPr txBox="1"/>
          <p:nvPr/>
        </p:nvSpPr>
        <p:spPr>
          <a:xfrm>
            <a:off x="284659" y="1556792"/>
            <a:ext cx="8679829" cy="388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сследование возможности использования нейронных сетей для максимизации экономических параметров при выборе системы разработки месторождения.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Исследование и обработка данных из модуля экономической оценки месторождения.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Выбор подходящих алгоритмов и математических моделей для решения задачи.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азработка модели нейронной сети для принятия решений по выбору оптимальной системы разработки месторождения.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4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4/1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303051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Постановка задачи</a:t>
            </a: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EF0920-B7B3-2976-0CB4-39B527422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1" r="2431" b="-3"/>
          <a:stretch/>
        </p:blipFill>
        <p:spPr>
          <a:xfrm>
            <a:off x="5508104" y="1412776"/>
            <a:ext cx="3443454" cy="3496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0E78AB-2142-6D01-64B4-A1DA85F9B89B}"/>
              </a:ext>
            </a:extLst>
          </p:cNvPr>
          <p:cNvSpPr txBox="1"/>
          <p:nvPr/>
        </p:nvSpPr>
        <p:spPr>
          <a:xfrm>
            <a:off x="284659" y="1412776"/>
            <a:ext cx="5079429" cy="5547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Дан модуль экономической оценки месторождения и гидродинамическая модель оренбургского месторождения.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Пользователю предоставляется доступ к темпу вводу скважин (не более одной скважины в месяц, расчёт осуществляется на 10 лет).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Принимая во внимание условие задачи максимизировать экономические показатели на этапе разработки при помощи нейросети.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8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5/1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303051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Решение</a:t>
            </a: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8F07A0-0234-9571-4320-5D4170FB125B}"/>
              </a:ext>
            </a:extLst>
          </p:cNvPr>
          <p:cNvSpPr txBox="1"/>
          <p:nvPr/>
        </p:nvSpPr>
        <p:spPr>
          <a:xfrm>
            <a:off x="795048" y="1476100"/>
            <a:ext cx="7553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Решением для данной задачи будет являться поиск оптимальной расстановки скважин при помощи Эпсилон-жадной стратегии и алгоритма </a:t>
            </a:r>
            <a:r>
              <a:rPr lang="en-US" sz="1800" dirty="0">
                <a:solidFill>
                  <a:schemeClr val="tx1"/>
                </a:solidFill>
              </a:rPr>
              <a:t>Deep Q-Learning</a:t>
            </a:r>
            <a:r>
              <a:rPr lang="ru-RU" sz="1800" dirty="0">
                <a:solidFill>
                  <a:schemeClr val="tx1"/>
                </a:solidFill>
              </a:rPr>
              <a:t>, использующий нейронную сеть, так как стоит задача обучения без учителя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psilon-Greedy Q-learning | Baeldung on Computer Science">
            <a:extLst>
              <a:ext uri="{FF2B5EF4-FFF2-40B4-BE49-F238E27FC236}">
                <a16:creationId xmlns:a16="http://schemas.microsoft.com/office/drawing/2014/main" id="{B59AD536-D5B8-48F8-79F3-8ECFD52D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03" y="2708920"/>
            <a:ext cx="2945389" cy="33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7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6/1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2548" y="116632"/>
            <a:ext cx="4239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Обучение с подкреплением</a:t>
            </a:r>
            <a:endParaRPr lang="ru-RU" sz="4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63C41-CB4F-8727-1B2A-EEB709991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838" y="1844824"/>
            <a:ext cx="5906324" cy="2286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651B9-EC17-1C03-F6E4-1C19C581E1A4}"/>
              </a:ext>
            </a:extLst>
          </p:cNvPr>
          <p:cNvSpPr txBox="1"/>
          <p:nvPr/>
        </p:nvSpPr>
        <p:spPr>
          <a:xfrm>
            <a:off x="1934514" y="4509120"/>
            <a:ext cx="54457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 – </a:t>
            </a:r>
            <a:r>
              <a:rPr lang="ru-RU" sz="1800" dirty="0">
                <a:solidFill>
                  <a:schemeClr val="tx1"/>
                </a:solidFill>
              </a:rPr>
              <a:t>Множество состояний среды</a:t>
            </a:r>
          </a:p>
          <a:p>
            <a:r>
              <a:rPr lang="ru-RU" dirty="0"/>
              <a:t>А – Действия агента</a:t>
            </a:r>
          </a:p>
          <a:p>
            <a:r>
              <a:rPr lang="en-US" dirty="0"/>
              <a:t>R – </a:t>
            </a:r>
            <a:r>
              <a:rPr lang="ru-RU" dirty="0"/>
              <a:t>Награда, получаемая агентом</a:t>
            </a:r>
          </a:p>
          <a:p>
            <a:endParaRPr lang="ru-RU" dirty="0"/>
          </a:p>
          <a:p>
            <a:r>
              <a:rPr lang="ru-RU" dirty="0"/>
              <a:t>Агент совершает действия А в среде </a:t>
            </a:r>
            <a:r>
              <a:rPr lang="en-US" dirty="0"/>
              <a:t>S</a:t>
            </a:r>
            <a:r>
              <a:rPr lang="ru-RU" dirty="0"/>
              <a:t> и получает за это награду или штраф </a:t>
            </a:r>
            <a:r>
              <a:rPr lang="en-US" dirty="0"/>
              <a:t>R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Целью агента является максимизация получаемой награды.</a:t>
            </a:r>
          </a:p>
        </p:txBody>
      </p:sp>
    </p:spTree>
    <p:extLst>
      <p:ext uri="{BB962C8B-B14F-4D97-AF65-F5344CB8AC3E}">
        <p14:creationId xmlns:p14="http://schemas.microsoft.com/office/powerpoint/2010/main" val="24742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7/1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407" y="303051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Q-</a:t>
            </a:r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обучение</a:t>
            </a:r>
            <a:endParaRPr lang="ru-RU" sz="4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3031F0-287D-CBEE-EB29-E709AD153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" y="2132856"/>
            <a:ext cx="9144000" cy="3801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742444-9125-3C14-F9E6-16D6E721C02E}"/>
              </a:ext>
            </a:extLst>
          </p:cNvPr>
          <p:cNvSpPr txBox="1"/>
          <p:nvPr/>
        </p:nvSpPr>
        <p:spPr>
          <a:xfrm>
            <a:off x="2276947" y="1460066"/>
            <a:ext cx="4590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Q-</a:t>
            </a:r>
            <a:r>
              <a:rPr lang="ru-RU" dirty="0"/>
              <a:t>функция – функция полезности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35901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14099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Глубокое </a:t>
            </a:r>
            <a:r>
              <a:rPr lang="en-US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Q-</a:t>
            </a:r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обучение</a:t>
            </a:r>
            <a:endParaRPr lang="ru-RU" sz="4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309D2F-9B4D-71DC-D71A-9FB84A8D4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66" y="1556792"/>
            <a:ext cx="6697010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5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30" y="116632"/>
            <a:ext cx="902551" cy="89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8815" y="6568386"/>
            <a:ext cx="1259632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Галеев Р.Р.</a:t>
            </a:r>
            <a:endParaRPr lang="en-US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816" y="6568386"/>
            <a:ext cx="7893183" cy="292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en-US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/1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7407" y="303051"/>
            <a:ext cx="31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Нейронная сеть</a:t>
            </a:r>
            <a:endParaRPr lang="ru-RU" sz="4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http://www.spbstu.ru/university/organizational-documents/corporate-identity/identity-files/logo_main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9" y="142900"/>
            <a:ext cx="2952328" cy="8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A6F15F-A759-F90A-1C1C-D140A444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15" y="3297687"/>
            <a:ext cx="9144000" cy="3110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C21F61-263C-F14F-6D55-CC505C69F4E9}"/>
              </a:ext>
            </a:extLst>
          </p:cNvPr>
          <p:cNvSpPr txBox="1"/>
          <p:nvPr/>
        </p:nvSpPr>
        <p:spPr>
          <a:xfrm>
            <a:off x="467544" y="1600314"/>
            <a:ext cx="7704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Google Sans"/>
              </a:rPr>
              <a:t>Искусственная нейронная сеть - 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математическая модель, а также её программное или аппаратное воплощение, построенная по принципу организации и функционирования биологических 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нейронных сетей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 нервных клеток живого организма.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87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10678</TotalTime>
  <Words>905</Words>
  <Application>Microsoft Office PowerPoint</Application>
  <PresentationFormat>Экран (4:3)</PresentationFormat>
  <Paragraphs>319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Google Sans</vt:lpstr>
      <vt:lpstr>Tahoma</vt:lpstr>
      <vt:lpstr>Times New Roman</vt:lpstr>
      <vt:lpstr>Тема Office</vt:lpstr>
      <vt:lpstr>Максимизация экономических параметров на этапе выбора системы разработки месторождения при помощи нейросети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Численное решение задач теРМОУПРУГОСТИ гиперболического типа в случае ударных воздействий</dc:title>
  <dc:creator>Eugene</dc:creator>
  <cp:lastModifiedBy>Галеев Рауль Рустемович</cp:lastModifiedBy>
  <cp:revision>221</cp:revision>
  <dcterms:created xsi:type="dcterms:W3CDTF">2013-02-16T13:21:59Z</dcterms:created>
  <dcterms:modified xsi:type="dcterms:W3CDTF">2023-06-27T13:03:05Z</dcterms:modified>
</cp:coreProperties>
</file>