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3080-3721-4EA2-9D34-82A8BCBDD010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DF26-32BC-4DDC-BB84-DE4BFCDE85F9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3080-3721-4EA2-9D34-82A8BCBDD010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DF26-32BC-4DDC-BB84-DE4BFCDE8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3080-3721-4EA2-9D34-82A8BCBDD010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DF26-32BC-4DDC-BB84-DE4BFCDE8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3080-3721-4EA2-9D34-82A8BCBDD010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DF26-32BC-4DDC-BB84-DE4BFCDE8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3080-3721-4EA2-9D34-82A8BCBDD010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DF26-32BC-4DDC-BB84-DE4BFCDE85F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3080-3721-4EA2-9D34-82A8BCBDD010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DF26-32BC-4DDC-BB84-DE4BFCDE8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3080-3721-4EA2-9D34-82A8BCBDD010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DF26-32BC-4DDC-BB84-DE4BFCDE8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3080-3721-4EA2-9D34-82A8BCBDD010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DF26-32BC-4DDC-BB84-DE4BFCDE8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3080-3721-4EA2-9D34-82A8BCBDD010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DF26-32BC-4DDC-BB84-DE4BFCDE85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3080-3721-4EA2-9D34-82A8BCBDD010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DF26-32BC-4DDC-BB84-DE4BFCDE85F9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3080-3721-4EA2-9D34-82A8BCBDD010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DF26-32BC-4DDC-BB84-DE4BFCDE85F9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14C3080-3721-4EA2-9D34-82A8BCBDD010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E9ADF26-32BC-4DDC-BB84-DE4BFCDE85F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ru-RU" dirty="0" smtClean="0"/>
              <a:t>Движение тела-точки в гравитационном поле.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4293096"/>
            <a:ext cx="4419600" cy="1728192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dirty="0" smtClean="0"/>
              <a:t>В</a:t>
            </a:r>
            <a:r>
              <a:rPr lang="ru-RU" dirty="0" smtClean="0"/>
              <a:t>ыполнил: </a:t>
            </a:r>
            <a:r>
              <a:rPr lang="ru-RU" dirty="0" smtClean="0"/>
              <a:t>студент 3 курса Ляжков С.Д.</a:t>
            </a:r>
          </a:p>
          <a:p>
            <a:pPr algn="r"/>
            <a:r>
              <a:rPr lang="ru-RU" dirty="0" smtClean="0"/>
              <a:t>Кафедры «Теоретическая механика»</a:t>
            </a:r>
          </a:p>
          <a:p>
            <a:pPr algn="r"/>
            <a:r>
              <a:rPr lang="ru-RU" dirty="0" smtClean="0"/>
              <a:t>Группа 33604</a:t>
            </a:r>
            <a:r>
              <a:rPr lang="en-US" dirty="0" smtClean="0"/>
              <a:t>/1</a:t>
            </a:r>
          </a:p>
          <a:p>
            <a:pPr algn="r"/>
            <a:r>
              <a:rPr lang="ru-RU" dirty="0" smtClean="0"/>
              <a:t>Преподаватель: Иванова Е.А.</a:t>
            </a:r>
          </a:p>
          <a:p>
            <a:pPr algn="r"/>
            <a:r>
              <a:rPr lang="ru-RU" dirty="0" smtClean="0"/>
              <a:t>05.12.2017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99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Движение тела-точки в гравитационном поле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1</m:t>
                    </m:r>
                    <m:r>
                      <a:rPr lang="ru-RU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dirty="0" smtClean="0"/>
                  <a:t>случай</a:t>
                </a:r>
                <a:r>
                  <a:rPr lang="en-US" dirty="0" smtClean="0"/>
                  <a:t>.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b="1" i="1">
                            <a:latin typeface="Cambria Math"/>
                            <a:ea typeface="Cambria Math"/>
                          </a:rPr>
                          <m:t>𝓻</m:t>
                        </m:r>
                      </m:e>
                      <m:sub>
                        <m:r>
                          <a:rPr lang="en-US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⊥</m:t>
                    </m:r>
                    <m:sSub>
                      <m:sSubPr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𝒗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b="1" i="1">
                        <a:latin typeface="Cambria Math"/>
                        <a:ea typeface="Cambria Math"/>
                      </a:rPr>
                      <m:t>⊥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𝛀</m:t>
                        </m:r>
                      </m:e>
                      <m:sub>
                        <m:r>
                          <a:rPr lang="en-US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            </m:t>
                      </m:r>
                    </m:oMath>
                  </m:oMathPara>
                </a14:m>
                <a:endParaRPr lang="ru-RU" b="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ru-RU" dirty="0" smtClean="0">
                    <a:ea typeface="Cambria Math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𝒥</m:t>
                    </m:r>
                    <m:r>
                      <a:rPr lang="ru-RU" b="0" i="0" smtClean="0"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</a:rPr>
                      <m:t>π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                                   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𝒥</m:t>
                    </m:r>
                    <m:r>
                      <a:rPr lang="ru-RU" b="0" i="0" smtClean="0">
                        <a:latin typeface="Cambria Math"/>
                        <a:ea typeface="Cambria Math"/>
                      </a:rPr>
                      <m:t>=50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                           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𝒥</m:t>
                    </m:r>
                    <m:r>
                      <a:rPr lang="ru-RU" b="0" i="0" smtClean="0">
                        <a:latin typeface="Cambria Math"/>
                        <a:ea typeface="Cambria Math"/>
                      </a:rPr>
                      <m:t>=500</m:t>
                    </m:r>
                  </m:oMath>
                </a14:m>
                <a:endParaRPr lang="ru-RU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2060849"/>
            <a:ext cx="2952328" cy="309634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979" y="2060849"/>
            <a:ext cx="2818259" cy="30963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239" y="2048645"/>
            <a:ext cx="2793250" cy="312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67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Движение тела-точки в гравитационном поле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1" y="1628800"/>
                <a:ext cx="8229600" cy="452596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</a:rPr>
                      <m:t>2</m:t>
                    </m:r>
                    <m:r>
                      <a:rPr lang="ru-RU">
                        <a:latin typeface="Cambria Math"/>
                      </a:rPr>
                      <m:t> </m:t>
                    </m:r>
                  </m:oMath>
                </a14:m>
                <a:r>
                  <a:rPr lang="ru-RU" dirty="0" smtClean="0"/>
                  <a:t>случай</a:t>
                </a:r>
                <a:r>
                  <a:rPr lang="en-US" dirty="0" smtClean="0"/>
                  <a:t>.</a:t>
                </a:r>
                <a:r>
                  <a:rPr lang="ru-RU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b="1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ru-RU" b="1" i="1">
                            <a:latin typeface="Cambria Math"/>
                            <a:ea typeface="Cambria Math"/>
                          </a:rPr>
                          <m:t>𝓻</m:t>
                        </m:r>
                      </m:e>
                      <m:sub>
                        <m:r>
                          <a:rPr lang="en-US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ru-RU" i="1">
                        <a:latin typeface="Cambria Math"/>
                        <a:ea typeface="Cambria Math"/>
                      </a:rPr>
                      <m:t>↑↓</m:t>
                    </m:r>
                  </m:oMath>
                </a14:m>
                <a:r>
                  <a:rPr lang="en-US" b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𝒗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b="1">
                        <a:latin typeface="Cambria Math"/>
                        <a:ea typeface="Cambria Math"/>
                      </a:rPr>
                      <m:t>, </m:t>
                    </m:r>
                    <m:d>
                      <m:dPr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b="1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𝒗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𝛀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b="1">
                        <a:latin typeface="Cambria Math"/>
                        <a:ea typeface="Cambria Math"/>
                      </a:rPr>
                      <m:t>≅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>
                            <a:latin typeface="Cambria Math"/>
                            <a:ea typeface="Cambria Math"/>
                          </a:rPr>
                          <m:t>144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</m:oMath>
                </a14:m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r>
                  <a:rPr lang="ru-RU" dirty="0" smtClean="0">
                    <a:ea typeface="Cambria Math"/>
                  </a:rPr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𝒥</m:t>
                    </m:r>
                    <m:r>
                      <a:rPr lang="ru-RU"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π</m:t>
                    </m:r>
                  </m:oMath>
                </a14:m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/>
                        <a:ea typeface="Cambria Math"/>
                      </a:rPr>
                      <m:t>                                          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𝒥</m:t>
                    </m:r>
                    <m:r>
                      <a:rPr lang="ru-RU">
                        <a:latin typeface="Cambria Math"/>
                        <a:ea typeface="Cambria Math"/>
                      </a:rPr>
                      <m:t>=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50                     </m:t>
                    </m:r>
                    <m:r>
                      <a:rPr lang="ru-RU" i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 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𝒥</m:t>
                    </m:r>
                    <m:r>
                      <a:rPr lang="ru-RU">
                        <a:latin typeface="Cambria Math"/>
                        <a:ea typeface="Cambria Math"/>
                      </a:rPr>
                      <m:t>=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239</m:t>
                    </m:r>
                    <m:r>
                      <a:rPr lang="ru-RU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ru-RU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1" y="1628800"/>
                <a:ext cx="8229600" cy="4525963"/>
              </a:xfrm>
              <a:blipFill rotWithShape="1">
                <a:blip r:embed="rId2"/>
                <a:stretch>
                  <a:fillRect l="-963" t="-404" b="-9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2060848"/>
            <a:ext cx="3168352" cy="33242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3" y="2060848"/>
            <a:ext cx="3162300" cy="332422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899" y="2060848"/>
            <a:ext cx="2523597" cy="332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93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Движение тела-точки в гравитационном поле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8112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</a:rPr>
                      <m:t>3</m:t>
                    </m:r>
                    <m:r>
                      <a:rPr lang="ru-RU">
                        <a:latin typeface="Cambria Math"/>
                      </a:rPr>
                      <m:t> </m:t>
                    </m:r>
                  </m:oMath>
                </a14:m>
                <a:r>
                  <a:rPr lang="ru-RU" dirty="0" smtClean="0"/>
                  <a:t>случай</a:t>
                </a:r>
                <a:r>
                  <a:rPr lang="en-US" dirty="0" smtClean="0"/>
                  <a:t>.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b="1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b="1" i="1">
                                    <a:latin typeface="Cambria Math"/>
                                    <a:ea typeface="Cambria Math"/>
                                  </a:rPr>
                                  <m:t>𝓻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𝒗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>
                        <a:latin typeface="Cambria Math"/>
                        <a:ea typeface="Cambria Math"/>
                      </a:rPr>
                      <m:t>≅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>
                            <a:latin typeface="Cambria Math"/>
                            <a:ea typeface="Cambria Math"/>
                          </a:rPr>
                          <m:t>61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  <m:r>
                      <a:rPr lang="en-US">
                        <a:latin typeface="Cambria Math"/>
                        <a:ea typeface="Cambria Math"/>
                      </a:rPr>
                      <m:t>,</m:t>
                    </m:r>
                    <m:d>
                      <m:dPr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b="1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𝛀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dirty="0">
                        <a:latin typeface="Cambria Math"/>
                      </a:rPr>
                      <m:t>≅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dirty="0">
                            <a:latin typeface="Cambria Math"/>
                          </a:rPr>
                          <m:t>140</m:t>
                        </m:r>
                      </m:e>
                      <m:sup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  <m:r>
                      <a:rPr lang="en-US" dirty="0">
                        <a:latin typeface="Cambria Math"/>
                        <a:ea typeface="Cambria Math"/>
                      </a:rPr>
                      <m:t>,</m:t>
                    </m:r>
                    <m:d>
                      <m:dPr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b="1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</a:rPr>
                                  <m:t>𝒗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𝛀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>
                        <a:latin typeface="Cambria Math"/>
                        <a:ea typeface="Cambria Math"/>
                      </a:rPr>
                      <m:t>≅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>
                            <a:latin typeface="Cambria Math"/>
                            <a:ea typeface="Cambria Math"/>
                          </a:rPr>
                          <m:t>91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ru-RU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𝒥</m:t>
                    </m:r>
                    <m:r>
                      <a:rPr lang="ru-RU"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π</m:t>
                    </m:r>
                  </m:oMath>
                </a14:m>
                <a:r>
                  <a:rPr lang="ru-RU" dirty="0"/>
                  <a:t> </a:t>
                </a:r>
                <a:r>
                  <a:rPr lang="ru-RU" dirty="0">
                    <a:ea typeface="Cambria Math"/>
                  </a:rPr>
                  <a:t> </a:t>
                </a:r>
                <a:r>
                  <a:rPr lang="en-US" dirty="0" smtClean="0">
                    <a:ea typeface="Cambria Math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                               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𝒥</m:t>
                    </m:r>
                    <m:r>
                      <a:rPr lang="ru-RU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50</m:t>
                    </m:r>
                  </m:oMath>
                </a14:m>
                <a:r>
                  <a:rPr lang="ru-RU" dirty="0"/>
                  <a:t> </a:t>
                </a:r>
                <a:r>
                  <a:rPr lang="en-US" dirty="0" smtClean="0"/>
                  <a:t>   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𝒥</m:t>
                    </m:r>
                    <m:r>
                      <a:rPr lang="ru-RU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500</m:t>
                    </m:r>
                  </m:oMath>
                </a14:m>
                <a:r>
                  <a:rPr lang="ru-RU" dirty="0"/>
                  <a:t> </a:t>
                </a:r>
                <a:endParaRPr lang="en-US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81128"/>
              </a:xfrm>
              <a:blipFill rotWithShape="1">
                <a:blip r:embed="rId2"/>
                <a:stretch>
                  <a:fillRect l="-963" t="-3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132857"/>
            <a:ext cx="3384376" cy="28083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132856"/>
            <a:ext cx="2880320" cy="280831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7" y="2132856"/>
            <a:ext cx="2448272" cy="280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16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Движение тела-точки в гравитационном поле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Замечание. Из системы (5) видно</a:t>
                </a:r>
                <a:r>
                  <a:rPr lang="en-US" dirty="0" smtClean="0"/>
                  <a:t>,</a:t>
                </a:r>
                <a:r>
                  <a:rPr lang="ru-RU" dirty="0" smtClean="0"/>
                  <a:t> что при</a:t>
                </a:r>
                <a:r>
                  <a:rPr lang="en-US" dirty="0" smtClean="0"/>
                  <a:t> 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ru-RU" dirty="0" smtClean="0"/>
                  <a:t> рассматриваемая в задаче тело-точка имеет постоянную угловую скорость</a:t>
                </a:r>
                <a:r>
                  <a:rPr lang="en-US" dirty="0" smtClean="0"/>
                  <a:t> </a:t>
                </a:r>
                <a:r>
                  <a:rPr lang="ru-RU" dirty="0" smtClean="0"/>
                  <a:t>(из системы (6) при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𝒥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dirty="0" smtClean="0"/>
                  <a:t>). </a:t>
                </a:r>
                <a:r>
                  <a:rPr lang="ru-RU" dirty="0" smtClean="0"/>
                  <a:t>В расчете при увеличении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𝒥</m:t>
                    </m:r>
                  </m:oMath>
                </a14:m>
                <a:r>
                  <a:rPr lang="ru-RU" dirty="0" smtClean="0"/>
                  <a:t> (в частности</a:t>
                </a:r>
                <a:r>
                  <a:rPr lang="en-US" dirty="0" smtClean="0"/>
                  <a:t>, </a:t>
                </a:r>
                <a:r>
                  <a:rPr lang="ru-RU" dirty="0" smtClean="0"/>
                  <a:t>при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ru-RU" dirty="0" smtClean="0"/>
                  <a:t>порядка более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400</m:t>
                    </m:r>
                  </m:oMath>
                </a14:m>
                <a:r>
                  <a:rPr lang="ru-RU" dirty="0" smtClean="0"/>
                  <a:t>) видно</a:t>
                </a:r>
                <a:r>
                  <a:rPr lang="en-US" dirty="0" smtClean="0"/>
                  <a:t>, </a:t>
                </a:r>
                <a:r>
                  <a:rPr lang="ru-RU" dirty="0" smtClean="0"/>
                  <a:t>что траектория тела-точки при его движении имеет меньшую «кривизну».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 r="-4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974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данной работе было исследовано движение тела-точки в гравитационном поле</a:t>
            </a:r>
            <a:r>
              <a:rPr lang="en-US" dirty="0" smtClean="0"/>
              <a:t>, </a:t>
            </a:r>
            <a:r>
              <a:rPr lang="ru-RU" dirty="0" smtClean="0"/>
              <a:t>в зависимости от начальных векторных величин(радиус-вектора</a:t>
            </a:r>
            <a:r>
              <a:rPr lang="en-US" dirty="0" smtClean="0"/>
              <a:t>, </a:t>
            </a:r>
            <a:r>
              <a:rPr lang="ru-RU" dirty="0" smtClean="0"/>
              <a:t>трансляционной и угловой скоростей).</a:t>
            </a:r>
          </a:p>
          <a:p>
            <a:r>
              <a:rPr lang="ru-RU" dirty="0" smtClean="0"/>
              <a:t>Автор благодарен Бабенкову М.Б</a:t>
            </a:r>
            <a:r>
              <a:rPr lang="en-US" dirty="0" smtClean="0"/>
              <a:t>. </a:t>
            </a:r>
            <a:r>
              <a:rPr lang="ru-RU" dirty="0" smtClean="0"/>
              <a:t>за помощь в работе с пакетом </a:t>
            </a:r>
            <a:r>
              <a:rPr lang="en-US" dirty="0" smtClean="0"/>
              <a:t>Wolfram Mathematica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Была использована следующая литература: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В.А.Пальмов</a:t>
            </a:r>
            <a:r>
              <a:rPr lang="ru-RU" dirty="0" smtClean="0"/>
              <a:t> </a:t>
            </a:r>
            <a:r>
              <a:rPr lang="ru-RU" sz="1800" dirty="0" smtClean="0"/>
              <a:t>Фундаментальные законы природы в нелинейной </a:t>
            </a:r>
            <a:r>
              <a:rPr lang="ru-RU" sz="1800" dirty="0" err="1" smtClean="0"/>
              <a:t>термомеханике</a:t>
            </a:r>
            <a:r>
              <a:rPr lang="ru-RU" sz="1800" dirty="0" smtClean="0"/>
              <a:t> деформируемых тел  143 </a:t>
            </a:r>
            <a:r>
              <a:rPr lang="ru-RU" sz="1800" dirty="0"/>
              <a:t>с</a:t>
            </a:r>
            <a:r>
              <a:rPr lang="ru-RU" sz="1800" dirty="0" smtClean="0"/>
              <a:t>.</a:t>
            </a:r>
            <a:r>
              <a:rPr lang="en-US" sz="1800" dirty="0" smtClean="0"/>
              <a:t>, </a:t>
            </a:r>
            <a:r>
              <a:rPr lang="ru-RU" sz="1800" b="1" dirty="0" smtClean="0"/>
              <a:t> (</a:t>
            </a:r>
            <a:r>
              <a:rPr lang="ru-RU" sz="1800" dirty="0" smtClean="0"/>
              <a:t>2008)</a:t>
            </a:r>
            <a:r>
              <a:rPr lang="ru-RU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ru-RU" dirty="0" smtClean="0"/>
              <a:t>2. </a:t>
            </a:r>
            <a:r>
              <a:rPr lang="ru-RU" dirty="0" err="1" smtClean="0"/>
              <a:t>П.А.Жилин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sz="1800" dirty="0" smtClean="0"/>
              <a:t>Динамика твердого тела. Учебное пособие 560 с.</a:t>
            </a:r>
            <a:r>
              <a:rPr lang="en-US" sz="1800" dirty="0" smtClean="0"/>
              <a:t>, (2014)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52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теоретической механике кинематика называется </a:t>
            </a:r>
            <a:r>
              <a:rPr lang="ru-RU" dirty="0" smtClean="0"/>
              <a:t>геометрией движения</a:t>
            </a:r>
            <a:r>
              <a:rPr lang="ru-RU" dirty="0"/>
              <a:t>, и под движением понимается перемещение точки </a:t>
            </a:r>
            <a:r>
              <a:rPr lang="ru-RU" dirty="0" smtClean="0"/>
              <a:t>в пространстве </a:t>
            </a:r>
            <a:r>
              <a:rPr lang="ru-RU" dirty="0"/>
              <a:t>[1]. </a:t>
            </a:r>
            <a:r>
              <a:rPr lang="ru-RU" dirty="0" smtClean="0"/>
              <a:t>С </a:t>
            </a:r>
            <a:r>
              <a:rPr lang="ru-RU" dirty="0"/>
              <a:t>таким пониманием движения </a:t>
            </a:r>
            <a:r>
              <a:rPr lang="ru-RU" dirty="0" smtClean="0"/>
              <a:t>связано фундаментальное </a:t>
            </a:r>
            <a:r>
              <a:rPr lang="ru-RU" dirty="0"/>
              <a:t>понятие теоретической механики — понятие </a:t>
            </a:r>
            <a:r>
              <a:rPr lang="ru-RU" dirty="0" smtClean="0"/>
              <a:t>о материальной </a:t>
            </a:r>
            <a:r>
              <a:rPr lang="ru-RU" dirty="0"/>
              <a:t>точке. Под ней понимается материальное тело, </a:t>
            </a:r>
            <a:r>
              <a:rPr lang="ru-RU" dirty="0" smtClean="0"/>
              <a:t>имеющее бесконечно </a:t>
            </a:r>
            <a:r>
              <a:rPr lang="ru-RU" dirty="0"/>
              <a:t>малые размеры, но обладающее некоторой конечной массой</a:t>
            </a:r>
            <a:r>
              <a:rPr lang="ru-RU" dirty="0" smtClean="0"/>
              <a:t>. Но в современной физике для описания движения необходимо ввести новое понятие  </a:t>
            </a:r>
            <a:r>
              <a:rPr lang="ru-RU" b="1" dirty="0" smtClean="0"/>
              <a:t>тела-точки</a:t>
            </a:r>
            <a:r>
              <a:rPr lang="ru-RU" dirty="0" smtClean="0"/>
              <a:t> – объекта</a:t>
            </a:r>
            <a:r>
              <a:rPr lang="en-US" dirty="0" smtClean="0"/>
              <a:t>, </a:t>
            </a:r>
            <a:r>
              <a:rPr lang="ru-RU" dirty="0" smtClean="0"/>
              <a:t>имеющего бесконечно малые размеры</a:t>
            </a:r>
            <a:r>
              <a:rPr lang="en-US" dirty="0" smtClean="0"/>
              <a:t>, </a:t>
            </a:r>
            <a:r>
              <a:rPr lang="ru-RU" dirty="0" smtClean="0"/>
              <a:t>но обладающего конечными массой и моментом инерции.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81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Движение тела-точки в гравитационном </a:t>
            </a:r>
            <a:r>
              <a:rPr lang="ru-RU" dirty="0" smtClean="0"/>
              <a:t>поле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Рассмотрим систему</a:t>
            </a:r>
            <a:r>
              <a:rPr lang="en-US" dirty="0" smtClean="0"/>
              <a:t>, </a:t>
            </a:r>
            <a:r>
              <a:rPr lang="ru-RU" dirty="0" smtClean="0"/>
              <a:t>состоящую из двух материальных тел</a:t>
            </a:r>
            <a:r>
              <a:rPr lang="en-US" dirty="0" smtClean="0"/>
              <a:t>(</a:t>
            </a:r>
            <a:r>
              <a:rPr lang="ru-RU" dirty="0" smtClean="0"/>
              <a:t>на рисунке)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420888"/>
            <a:ext cx="3686175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5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Движение тела-точки в гравитационном поле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O – </a:t>
                </a:r>
                <a:r>
                  <a:rPr lang="ru-RU" dirty="0" smtClean="0"/>
                  <a:t>начало отсчета.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𝑭</m:t>
                    </m:r>
                    <m:r>
                      <a:rPr lang="en-US" b="1" i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dirty="0" smtClean="0"/>
                  <a:t>сила гравитационного взаимодействия между телами 2</a:t>
                </a:r>
                <a:r>
                  <a:rPr lang="en-US" dirty="0" smtClean="0"/>
                  <a:t>(</a:t>
                </a:r>
                <a:r>
                  <a:rPr lang="ru-RU" dirty="0" smtClean="0"/>
                  <a:t>рассматриваемая тело-точка) и 1(опорная точка).</a:t>
                </a:r>
                <a:r>
                  <a:rPr lang="en-US" dirty="0" smtClean="0"/>
                  <a:t> </a:t>
                </a:r>
                <a:r>
                  <a:rPr lang="ru-RU" dirty="0" smtClean="0"/>
                  <a:t>Тело 1 неподвижно. Тело-точка 2 имеет массу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ru-RU" b="0" i="1" smtClean="0">
                            <a:latin typeface="Cambria Math"/>
                          </a:rPr>
                          <m:t>в данном случае 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ru-RU" b="0" i="1" smtClean="0">
                            <a:latin typeface="Cambria Math"/>
                          </a:rPr>
                          <m:t>=</m:t>
                        </m:r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𝜌</m:t>
                        </m:r>
                        <m:nary>
                          <m:naryPr>
                            <m:limLoc m:val="undOvr"/>
                            <m:ctrlPr>
                              <a:rPr lang="ru-RU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sub>
                          <m:sup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𝑑𝑉</m:t>
                            </m:r>
                          </m:e>
                        </m:nary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dirty="0" smtClean="0"/>
                  <a:t>, </a:t>
                </a:r>
                <a:r>
                  <a:rPr lang="ru-RU" dirty="0" smtClean="0"/>
                  <a:t>притом масса</a:t>
                </a:r>
                <a:r>
                  <a:rPr lang="en-US" dirty="0" smtClean="0"/>
                  <a:t> </a:t>
                </a:r>
                <a:r>
                  <a:rPr lang="ru-RU" dirty="0" smtClean="0"/>
                  <a:t> тела </a:t>
                </a:r>
                <a:r>
                  <a:rPr lang="en-US" dirty="0" smtClean="0"/>
                  <a:t>1 </a:t>
                </a:r>
                <a:r>
                  <a:rPr lang="ru-RU" dirty="0" smtClean="0"/>
                  <a:t>много больше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1" i="0" smtClean="0">
                        <a:latin typeface="Cambria Math"/>
                      </a:rPr>
                      <m:t>.</m:t>
                    </m:r>
                  </m:oMath>
                </a14:m>
                <a:r>
                  <a:rPr lang="ru-RU" dirty="0" smtClean="0"/>
                  <a:t>Можно сделать перенос начала отсчета в тело 1. Кинетическая энергия тела-точки есть квадратичная форма его скоростей</a:t>
                </a:r>
                <a:r>
                  <a:rPr lang="en-US" dirty="0" smtClean="0"/>
                  <a:t>[2].</a:t>
                </a:r>
                <a:endParaRPr lang="ru-RU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𝐾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1" i="1" smtClean="0">
                        <a:latin typeface="Cambria Math"/>
                      </a:rPr>
                      <m:t>𝒗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𝒗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𝒗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𝝎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𝐽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𝝎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𝝎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, </m:t>
                    </m:r>
                  </m:oMath>
                </a14:m>
                <a:r>
                  <a:rPr lang="en-US" b="1" i="1" dirty="0" smtClean="0">
                    <a:ea typeface="Cambria Math"/>
                  </a:rPr>
                  <a:t>   </a:t>
                </a:r>
                <a:r>
                  <a:rPr lang="en-US" dirty="0">
                    <a:ea typeface="Cambria Math"/>
                  </a:rPr>
                  <a:t> </a:t>
                </a:r>
                <a:r>
                  <a:rPr lang="en-US" dirty="0" smtClean="0">
                    <a:ea typeface="Cambria Math"/>
                  </a:rPr>
                  <a:t>                      (1)</a:t>
                </a:r>
                <a:endParaRPr lang="ru-RU" b="1" i="1" dirty="0" smtClean="0">
                  <a:ea typeface="Cambria Math"/>
                </a:endParaRPr>
              </a:p>
              <a:p>
                <a:r>
                  <a:rPr lang="ru-RU" dirty="0" smtClean="0"/>
                  <a:t>где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𝐽</m:t>
                    </m:r>
                    <m:r>
                      <a:rPr lang="ru-RU" b="0" i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dirty="0" smtClean="0"/>
                  <a:t>момент инерции тела-точки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𝒗</m:t>
                    </m:r>
                    <m:r>
                      <a:rPr lang="en-US" b="1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b="1" dirty="0" smtClean="0"/>
                  <a:t> </a:t>
                </a:r>
                <a:r>
                  <a:rPr lang="ru-RU" dirty="0" smtClean="0"/>
                  <a:t>скорость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𝝎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−</m:t>
                    </m:r>
                  </m:oMath>
                </a14:m>
                <a:r>
                  <a:rPr lang="ru-RU" b="1" dirty="0" smtClean="0"/>
                  <a:t> </a:t>
                </a:r>
                <a:r>
                  <a:rPr lang="ru-RU" dirty="0" smtClean="0"/>
                  <a:t>угловая скорость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1" i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dirty="0" smtClean="0"/>
                  <a:t>параметр</a:t>
                </a:r>
                <a:r>
                  <a:rPr lang="en-US" dirty="0" smtClean="0"/>
                  <a:t>, </a:t>
                </a:r>
                <a:r>
                  <a:rPr lang="ru-RU" dirty="0" smtClean="0"/>
                  <a:t>отличающий тело-точку.</a:t>
                </a:r>
                <a:r>
                  <a:rPr lang="en-US" dirty="0" smtClean="0"/>
                  <a:t> </a:t>
                </a:r>
                <a:r>
                  <a:rPr lang="ru-RU" dirty="0" smtClean="0"/>
                  <a:t>Все представленные векторные величины зависят от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.</a:t>
                </a:r>
                <a:endParaRPr lang="en-US" b="1" dirty="0" smtClean="0"/>
              </a:p>
              <a:p>
                <a:endParaRPr lang="ru-RU" b="1" i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887" r="-12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77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Движение тела-точки в гравитационном поле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Количество движения тела-точки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1" i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ru-RU" dirty="0" smtClean="0"/>
                  <a:t>линейная</a:t>
                </a:r>
                <a:r>
                  <a:rPr lang="en-US" dirty="0" smtClean="0"/>
                  <a:t> </a:t>
                </a:r>
                <a:r>
                  <a:rPr lang="ru-RU" dirty="0" smtClean="0"/>
                  <a:t>форма скоростей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𝐾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𝒗</m:t>
                        </m:r>
                      </m:den>
                    </m:f>
                    <m:r>
                      <a:rPr lang="en-US" b="1" i="0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1" i="1" smtClean="0">
                        <a:latin typeface="Cambria Math"/>
                      </a:rPr>
                      <m:t>𝒗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𝝎</m:t>
                    </m:r>
                  </m:oMath>
                </a14:m>
                <a:r>
                  <a:rPr lang="en-US" b="1" dirty="0" smtClean="0"/>
                  <a:t>                   </a:t>
                </a:r>
                <a:r>
                  <a:rPr lang="en-US" dirty="0" smtClean="0"/>
                  <a:t>(2)</a:t>
                </a:r>
              </a:p>
              <a:p>
                <a:r>
                  <a:rPr lang="ru-RU" dirty="0" smtClean="0"/>
                  <a:t>Кинетическим моментом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1" i="1" smtClean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sup>
                    </m:sSubSup>
                  </m:oMath>
                </a14:m>
                <a:r>
                  <a:rPr lang="en-US" b="1" i="1" dirty="0" smtClean="0"/>
                  <a:t> </a:t>
                </a:r>
                <a:r>
                  <a:rPr lang="ru-RU" dirty="0" smtClean="0"/>
                  <a:t>тела-точки</a:t>
                </a:r>
                <a:r>
                  <a:rPr lang="en-US" dirty="0" smtClean="0"/>
                  <a:t>, </a:t>
                </a:r>
                <a:r>
                  <a:rPr lang="ru-RU" dirty="0" smtClean="0"/>
                  <a:t>вычисленного относительно опорной точки </a:t>
                </a:r>
                <a:r>
                  <a:rPr lang="en-US" dirty="0" smtClean="0"/>
                  <a:t>Q(</a:t>
                </a:r>
                <a:r>
                  <a:rPr lang="ru-RU" dirty="0" smtClean="0"/>
                  <a:t>теле отсчета)</a:t>
                </a:r>
                <a:r>
                  <a:rPr lang="ru-RU" dirty="0"/>
                  <a:t> </a:t>
                </a:r>
                <a:r>
                  <a:rPr lang="ru-RU" dirty="0" smtClean="0"/>
                  <a:t>– линейная форма скоростей</a:t>
                </a:r>
                <a:r>
                  <a:rPr lang="en-US" dirty="0" smtClean="0"/>
                  <a:t>, </a:t>
                </a:r>
                <a:r>
                  <a:rPr lang="ru-RU" dirty="0" smtClean="0"/>
                  <a:t>вычисляемая по формуле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1" i="1" smtClean="0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2 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𝒓</m:t>
                        </m:r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𝐾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𝒗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𝐾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𝝎</m:t>
                        </m:r>
                      </m:den>
                    </m:f>
                  </m:oMath>
                </a14:m>
                <a:r>
                  <a:rPr lang="en-US" dirty="0" smtClean="0"/>
                  <a:t>, </a:t>
                </a:r>
                <a:r>
                  <a:rPr lang="ru-RU" dirty="0" smtClean="0"/>
                  <a:t>т.к.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=0,⇒</m:t>
                    </m:r>
                  </m:oMath>
                </a14:m>
                <a:endParaRPr lang="en-US" b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𝑲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1" i="0" smtClean="0">
                        <a:latin typeface="Cambria Math"/>
                      </a:rPr>
                      <m:t>=</m:t>
                    </m:r>
                    <m:r>
                      <a:rPr lang="en-US" b="1" i="1" dirty="0" smtClean="0">
                        <a:latin typeface="Cambria Math"/>
                      </a:rPr>
                      <m:t>𝒓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US" b="1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𝑚</m:t>
                        </m:r>
                        <m:r>
                          <a:rPr lang="en-US" b="1" i="1">
                            <a:latin typeface="Cambria Math"/>
                          </a:rPr>
                          <m:t>𝒗</m:t>
                        </m:r>
                        <m:r>
                          <a:rPr lang="en-US" b="1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𝐵</m:t>
                        </m:r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𝝎</m:t>
                        </m:r>
                      </m:e>
                    </m:d>
                    <m:r>
                      <a:rPr lang="en-US" b="1" i="0" dirty="0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𝒗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𝐽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𝝎</m:t>
                    </m:r>
                  </m:oMath>
                </a14:m>
                <a:r>
                  <a:rPr lang="en-US" b="1" dirty="0" smtClean="0"/>
                  <a:t>    </a:t>
                </a:r>
                <a:r>
                  <a:rPr lang="en-US" dirty="0" smtClean="0"/>
                  <a:t>(3)</a:t>
                </a:r>
                <a:endParaRPr lang="ru-RU" b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006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Движение тела-точки в гравитационном поле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Уравнения движения тела-точки принимают вид: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b="1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eqArrPr>
                          <m:e>
                            <m:acc>
                              <m:accPr>
                                <m:chr m:val="̇"/>
                                <m:ctrlPr>
                                  <a:rPr lang="ru-RU" b="1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𝑲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b="1" i="1" smtClean="0">
                                <a:latin typeface="Cambria Math"/>
                              </a:rPr>
                              <m:t>=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𝑭</m:t>
                            </m:r>
                          </m:e>
                          <m:e>
                            <m:acc>
                              <m:accPr>
                                <m:chr m:val="̇"/>
                                <m:ctrlPr>
                                  <a:rPr lang="ru-RU" b="1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𝑲</m:t>
                                    </m:r>
                                  </m:e>
                                  <m:sub>
                                    <m:r>
                                      <a:rPr lang="en-US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b="0" i="0" smtClean="0"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𝑴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e</m:t>
                                </m:r>
                              </m:sub>
                            </m:sSub>
                          </m:e>
                        </m:eqArr>
                      </m:e>
                    </m:d>
                  </m:oMath>
                </a14:m>
                <a:r>
                  <a:rPr lang="en-US" dirty="0" smtClean="0"/>
                  <a:t>,</a:t>
                </a:r>
              </a:p>
              <a:p>
                <a:r>
                  <a:rPr lang="ru-RU" dirty="0" smtClean="0"/>
                  <a:t>Где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𝑭</m:t>
                    </m:r>
                    <m:r>
                      <a:rPr lang="en-US" b="1" i="1" smtClean="0">
                        <a:latin typeface="Cambria Math"/>
                      </a:rPr>
                      <m:t>=−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𝛾</m:t>
                    </m:r>
                    <m:f>
                      <m:fPr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num>
                      <m:den>
                        <m:d>
                          <m:dPr>
                            <m:begChr m:val="|"/>
                            <m:endChr m:val=""/>
                            <m:ctrlPr>
                              <a:rPr lang="en-US" b="1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𝒓</m:t>
                            </m:r>
                          </m:e>
                        </m:d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begChr m:val="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ru-RU">
                                    <a:latin typeface="Cambria Math"/>
                                  </a:rPr>
                                  <m:t>​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latin typeface="Cambria Math"/>
                          </a:rPr>
                          <m:t>𝑴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</a:rPr>
                          <m:t>e</m:t>
                        </m:r>
                      </m:sub>
                    </m:sSub>
                    <m:r>
                      <a:rPr lang="ru-RU" b="1" i="1" dirty="0" smtClean="0">
                        <a:latin typeface="Cambria Math"/>
                      </a:rPr>
                      <m:t>=</m:t>
                    </m:r>
                    <m:r>
                      <a:rPr lang="en-US" b="1" i="1" dirty="0" smtClean="0">
                        <a:latin typeface="Cambria Math"/>
                      </a:rPr>
                      <m:t>𝒓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𝑭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US" b="1" dirty="0" smtClean="0"/>
                  <a:t>     </a:t>
                </a:r>
                <a:r>
                  <a:rPr lang="en-US" dirty="0" smtClean="0"/>
                  <a:t>(4)</a:t>
                </a:r>
              </a:p>
              <a:p>
                <a:r>
                  <a:rPr lang="en-US" b="1" dirty="0" smtClean="0"/>
                  <a:t>(</a:t>
                </a:r>
                <a:r>
                  <a:rPr lang="en-US" dirty="0" smtClean="0"/>
                  <a:t>2),(3),(4)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⇒ 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  <m:acc>
                              <m:accPr>
                                <m:chr m:val="̈"/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  <m:r>
                              <a:rPr lang="en-US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  <m:acc>
                              <m:accPr>
                                <m:chr m:val="̇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𝝎</m:t>
                                </m:r>
                              </m:e>
                            </m:acc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𝛾</m:t>
                            </m:r>
                            <m:f>
                              <m:fPr>
                                <m:ctrlP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𝒓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b="1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1" i="1" smtClean="0">
                                            <a:latin typeface="Cambria Math"/>
                                            <a:ea typeface="Cambria Math"/>
                                          </a:rPr>
                                          <m:t>𝒓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0" smtClean="0">
                                        <a:latin typeface="Cambria Math"/>
                                        <a:ea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den>
                            </m:f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  <m:acc>
                              <m:accPr>
                                <m:chr m:val="̈"/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𝐽</m:t>
                            </m:r>
                            <m:acc>
                              <m:accPr>
                                <m:chr m:val="̇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𝝎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𝝎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×</m:t>
                            </m:r>
                            <m:acc>
                              <m:accPr>
                                <m:chr m:val="̇"/>
                                <m:ctrlPr>
                                  <a:rPr lang="en-US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</m:eqArr>
                      </m:e>
                    </m:d>
                  </m:oMath>
                </a14:m>
                <a:r>
                  <a:rPr lang="en-US" b="1" dirty="0" smtClean="0"/>
                  <a:t>     </a:t>
                </a:r>
                <a:r>
                  <a:rPr lang="en-US" dirty="0" smtClean="0"/>
                  <a:t>(5)</a:t>
                </a:r>
              </a:p>
              <a:p>
                <a:endParaRPr lang="ru-RU" b="1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631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Движение тела-точки в гравитационном поле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Сделаем замену </a:t>
                </a:r>
                <a:r>
                  <a:rPr lang="ru-RU" smtClean="0"/>
                  <a:t>всех величин в </a:t>
                </a:r>
                <a:r>
                  <a:rPr lang="ru-RU" dirty="0" smtClean="0"/>
                  <a:t>системе (5). Для этого положим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𝜏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  <m:rad>
                      <m:radPr>
                        <m:degHide m:val="on"/>
                        <m:ctrlPr>
                          <a:rPr lang="ru-RU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ru-RU" b="0" i="1" smtClean="0">
                                <a:latin typeface="Cambria Math"/>
                                <a:ea typeface="Cambria Math"/>
                              </a:rPr>
                              <m:t>𝛾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den>
                        </m:f>
                      </m:e>
                    </m:rad>
                    <m:r>
                      <a:rPr lang="en-US" b="0" i="0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𝓻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den>
                    </m:f>
                    <m:r>
                      <a:rPr lang="en-US" b="1" i="1" smtClean="0">
                        <a:latin typeface="Cambria Math"/>
                        <a:ea typeface="Cambria Math"/>
                      </a:rPr>
                      <m:t>, 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𝛀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𝝎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num>
                          <m:den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𝛾</m:t>
                            </m:r>
                          </m:den>
                        </m:f>
                      </m:e>
                    </m:rad>
                    <m:r>
                      <a:rPr lang="en-US" b="1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𝐽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 smtClean="0"/>
                  <a:t> </a:t>
                </a:r>
              </a:p>
              <a:p>
                <a:r>
                  <a:rPr lang="ru-RU" dirty="0" smtClean="0"/>
                  <a:t>Таким образом</a:t>
                </a:r>
                <a:r>
                  <a:rPr lang="en-US" dirty="0" smtClean="0"/>
                  <a:t>, </a:t>
                </a:r>
                <a:r>
                  <a:rPr lang="ru-RU" dirty="0" smtClean="0"/>
                  <a:t>система (5) принимает вид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/>
                              </a:rPr>
                            </m:ctrlPr>
                          </m:eqArrPr>
                          <m:e>
                            <m:acc>
                              <m:accPr>
                                <m:chr m:val="̈"/>
                                <m:ctrlPr>
                                  <a:rPr lang="en-US" b="1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𝓻</m:t>
                                </m:r>
                              </m:e>
                            </m:acc>
                            <m:r>
                              <a:rPr lang="en-US" b="1" i="1">
                                <a:latin typeface="Cambria Math"/>
                              </a:rPr>
                              <m:t>+</m:t>
                            </m:r>
                            <m:acc>
                              <m:accPr>
                                <m:chr m:val="̇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𝛀</m:t>
                                </m:r>
                              </m:e>
                            </m:acc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𝓻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1" i="1" smtClean="0">
                                            <a:latin typeface="Cambria Math"/>
                                            <a:ea typeface="Cambria Math"/>
                                          </a:rPr>
                                          <m:t>𝓻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den>
                            </m:f>
                          </m:e>
                          <m:e>
                            <m:acc>
                              <m:accPr>
                                <m:chr m:val="̈"/>
                                <m:ctrlPr>
                                  <a:rPr lang="en-US" b="1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𝓻</m:t>
                                </m:r>
                              </m:e>
                            </m:acc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𝒥</m:t>
                            </m:r>
                            <m:acc>
                              <m:accPr>
                                <m:chr m:val="̇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𝛀</m:t>
                                </m:r>
                              </m:e>
                            </m:acc>
                            <m:r>
                              <a:rPr lang="en-US" i="1">
                                <a:latin typeface="Cambria Math"/>
                              </a:rPr>
                              <m:t>=</m:t>
                            </m:r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𝛀</m:t>
                            </m:r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×</m:t>
                            </m:r>
                            <m:acc>
                              <m:accPr>
                                <m:chr m:val="̇"/>
                                <m:ctrlP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𝓻</m:t>
                                </m:r>
                              </m:e>
                            </m:acc>
                          </m:e>
                        </m:eqArr>
                      </m:e>
                    </m:d>
                  </m:oMath>
                </a14:m>
                <a:r>
                  <a:rPr lang="en-US" b="1" dirty="0"/>
                  <a:t>     </a:t>
                </a:r>
                <a:r>
                  <a:rPr lang="en-US" dirty="0" smtClean="0"/>
                  <a:t>(6)</a:t>
                </a:r>
              </a:p>
              <a:p>
                <a:endParaRPr lang="en-US" dirty="0"/>
              </a:p>
              <a:p>
                <a:r>
                  <a:rPr lang="ru-RU" dirty="0" smtClean="0"/>
                  <a:t>Начальные условия к системе (6):</a:t>
                </a:r>
                <a14:m>
                  <m:oMath xmlns:m="http://schemas.openxmlformats.org/officeDocument/2006/math">
                    <m:r>
                      <a:rPr lang="ru-RU" b="1" i="1" smtClean="0">
                        <a:latin typeface="Cambria Math"/>
                        <a:ea typeface="Cambria Math"/>
                      </a:rPr>
                      <m:t>𝓻</m:t>
                    </m:r>
                    <m:d>
                      <m:d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e>
                    </m:d>
                    <m:r>
                      <a:rPr lang="en-US" b="0" i="0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b="1" i="1">
                            <a:latin typeface="Cambria Math"/>
                            <a:ea typeface="Cambria Math"/>
                          </a:rPr>
                          <m:t>𝓻</m:t>
                        </m:r>
                      </m:e>
                      <m:sub>
                        <m:r>
                          <a:rPr lang="en-US" b="0" i="0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latin typeface="Cambria Math"/>
                        <a:ea typeface="Cambria Math"/>
                      </a:rPr>
                      <m:t>, </m:t>
                    </m:r>
                    <m:acc>
                      <m:accPr>
                        <m:chr m:val="̇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𝓻</m:t>
                        </m:r>
                      </m:e>
                    </m:acc>
                    <m:d>
                      <m:d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e>
                    </m:d>
                    <m:r>
                      <a:rPr lang="en-US" b="0" i="0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𝒗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b="1" i="1" smtClean="0">
                        <a:latin typeface="Cambria Math"/>
                        <a:ea typeface="Cambria Math"/>
                      </a:rPr>
                      <m:t>,  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𝛀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e>
                    </m:d>
                    <m:r>
                      <a:rPr lang="en-US" b="0" i="0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𝛀</m:t>
                        </m:r>
                      </m:e>
                      <m:sub>
                        <m:r>
                          <a:rPr lang="en-US" b="0" i="0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343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Движение тела-точки в гравитационном поле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dirty="0" smtClean="0"/>
                  <a:t>Система (6) не имеет аналитического решения. Численное решение (интересующее в данной задаче)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𝓻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={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}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− </m:t>
                    </m:r>
                  </m:oMath>
                </a14:m>
                <a:r>
                  <a:rPr lang="ru-RU" dirty="0" smtClean="0"/>
                  <a:t>радиус-вектор </a:t>
                </a:r>
                <a:r>
                  <a:rPr lang="en-US" dirty="0" smtClean="0"/>
                  <a:t> </a:t>
                </a:r>
                <a:r>
                  <a:rPr lang="ru-RU" dirty="0" smtClean="0"/>
                  <a:t>тела-точки 2</a:t>
                </a:r>
                <a:r>
                  <a:rPr lang="en-US" dirty="0"/>
                  <a:t> </a:t>
                </a:r>
                <a:r>
                  <a:rPr lang="ru-RU" dirty="0" smtClean="0"/>
                  <a:t>зависит как от  начальных условий</a:t>
                </a:r>
                <a:r>
                  <a:rPr lang="en-US" dirty="0" smtClean="0"/>
                  <a:t>, </a:t>
                </a:r>
                <a:r>
                  <a:rPr lang="ru-RU" dirty="0" smtClean="0"/>
                  <a:t>так и от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𝒥</m:t>
                    </m:r>
                    <m:r>
                      <a:rPr lang="ru-RU" b="0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ru-RU" dirty="0" smtClean="0"/>
                  <a:t> Система (6) численно решена в пакете </a:t>
                </a:r>
                <a:r>
                  <a:rPr lang="en-US" dirty="0" smtClean="0"/>
                  <a:t>Wolfram Mathematica.</a:t>
                </a:r>
              </a:p>
              <a:p>
                <a:r>
                  <a:rPr lang="ru-RU" dirty="0" smtClean="0"/>
                  <a:t>Рассмотрим три случая при разных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𝒥</m:t>
                    </m:r>
                  </m:oMath>
                </a14:m>
                <a:r>
                  <a:rPr lang="en-US" dirty="0" smtClean="0"/>
                  <a:t>(</a:t>
                </a:r>
                <a:r>
                  <a:rPr lang="ru-RU" dirty="0" smtClean="0"/>
                  <a:t>тривиальный случай – на следующем слайде)</a:t>
                </a:r>
                <a:r>
                  <a:rPr lang="en-US" dirty="0" smtClean="0"/>
                  <a:t>, </a:t>
                </a:r>
                <a:r>
                  <a:rPr lang="ru-RU" dirty="0" smtClean="0"/>
                  <a:t>зафиксировав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ru-RU" b="1" i="0">
                            <a:latin typeface="Cambria Math"/>
                            <a:ea typeface="Cambria Math"/>
                          </a:rPr>
                          <m:t>𝓻</m:t>
                        </m:r>
                      </m:e>
                      <m:sub>
                        <m:r>
                          <a:rPr lang="en-US" i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/>
                            <a:ea typeface="Cambria Math"/>
                          </a:rPr>
                          <m:t>1,1,1</m:t>
                        </m:r>
                      </m:e>
                    </m:d>
                  </m:oMath>
                </a14:m>
                <a:endParaRPr lang="ru-RU" dirty="0" smtClean="0"/>
              </a:p>
              <a:p>
                <a:r>
                  <a:rPr lang="ru-RU" dirty="0" smtClean="0"/>
                  <a:t>1.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b="1" i="1">
                            <a:latin typeface="Cambria Math"/>
                            <a:ea typeface="Cambria Math"/>
                          </a:rPr>
                          <m:t>𝓻</m:t>
                        </m:r>
                      </m:e>
                      <m:sub>
                        <m:r>
                          <a:rPr lang="en-US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⊥</m:t>
                    </m:r>
                    <m:sSub>
                      <m:sSubPr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𝒗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b="1" i="1" smtClean="0">
                        <a:latin typeface="Cambria Math"/>
                        <a:ea typeface="Cambria Math"/>
                      </a:rPr>
                      <m:t>⊥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𝛀</m:t>
                        </m:r>
                      </m:e>
                      <m:sub>
                        <m:r>
                          <a:rPr lang="en-US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2.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b="1" i="1">
                            <a:latin typeface="Cambria Math"/>
                            <a:ea typeface="Cambria Math"/>
                          </a:rPr>
                          <m:t>𝓻</m:t>
                        </m:r>
                      </m:e>
                      <m:sub>
                        <m:r>
                          <a:rPr lang="en-US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ru-RU" i="1" smtClean="0">
                        <a:latin typeface="Cambria Math"/>
                        <a:ea typeface="Cambria Math"/>
                      </a:rPr>
                      <m:t>↑↓</m:t>
                    </m:r>
                  </m:oMath>
                </a14:m>
                <a:r>
                  <a:rPr lang="en-US" b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𝒗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b="1" i="0" smtClean="0">
                        <a:latin typeface="Cambria Math"/>
                        <a:ea typeface="Cambria Math"/>
                      </a:rPr>
                      <m:t>, 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b="1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𝒗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𝛀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b="1">
                        <a:latin typeface="Cambria Math"/>
                        <a:ea typeface="Cambria Math"/>
                      </a:rPr>
                      <m:t>≅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/>
                            <a:ea typeface="Cambria Math"/>
                          </a:rPr>
                          <m:t>144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</m:oMath>
                </a14:m>
                <a:endParaRPr lang="en-US" b="1" dirty="0" smtClean="0"/>
              </a:p>
              <a:p>
                <a:r>
                  <a:rPr lang="en-US" dirty="0" smtClean="0"/>
                  <a:t>3.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b="1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b="1" i="1">
                                    <a:latin typeface="Cambria Math"/>
                                    <a:ea typeface="Cambria Math"/>
                                  </a:rPr>
                                  <m:t>𝓻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𝒗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>
                        <a:latin typeface="Cambria Math"/>
                        <a:ea typeface="Cambria Math"/>
                      </a:rPr>
                      <m:t>≅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>
                            <a:latin typeface="Cambria Math"/>
                            <a:ea typeface="Cambria Math"/>
                          </a:rPr>
                          <m:t>61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  <m:r>
                      <a:rPr lang="en-US">
                        <a:latin typeface="Cambria Math"/>
                        <a:ea typeface="Cambria Math"/>
                      </a:rPr>
                      <m:t>,</m:t>
                    </m:r>
                    <m:d>
                      <m:dPr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b="1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𝛀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dirty="0">
                        <a:latin typeface="Cambria Math"/>
                      </a:rPr>
                      <m:t>≅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dirty="0">
                            <a:latin typeface="Cambria Math"/>
                          </a:rPr>
                          <m:t>140</m:t>
                        </m:r>
                      </m:e>
                      <m:sup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  <m:r>
                      <a:rPr lang="en-US" dirty="0">
                        <a:latin typeface="Cambria Math"/>
                        <a:ea typeface="Cambria Math"/>
                      </a:rPr>
                      <m:t>,</m:t>
                    </m:r>
                    <m:d>
                      <m:dPr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b="1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𝒗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𝛀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>
                        <a:latin typeface="Cambria Math"/>
                        <a:ea typeface="Cambria Math"/>
                      </a:rPr>
                      <m:t>≅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>
                            <a:latin typeface="Cambria Math"/>
                            <a:ea typeface="Cambria Math"/>
                          </a:rPr>
                          <m:t>91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 r="-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20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Движение тела-точки в гравитационном поле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Тривиальный случай</a:t>
                </a:r>
                <a:r>
                  <a:rPr lang="en-US" dirty="0" smtClean="0"/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𝒗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𝛀</m:t>
                        </m:r>
                      </m:e>
                      <m:sub>
                        <m:r>
                          <a:rPr lang="en-US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r>
                  <a:rPr lang="en-US" dirty="0" smtClean="0"/>
                  <a:t>. </a:t>
                </a:r>
                <a:r>
                  <a:rPr lang="ru-RU" dirty="0" smtClean="0"/>
                  <a:t>Тело-точка</a:t>
                </a:r>
                <a:r>
                  <a:rPr lang="ru-RU" dirty="0"/>
                  <a:t> </a:t>
                </a:r>
                <a:r>
                  <a:rPr lang="ru-RU" dirty="0" smtClean="0"/>
                  <a:t>упадет на тело 1</a:t>
                </a:r>
                <a:r>
                  <a:rPr lang="en-US" dirty="0" smtClean="0"/>
                  <a:t>.</a:t>
                </a:r>
              </a:p>
              <a:p>
                <a:endParaRPr lang="ru-RU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881568"/>
            <a:ext cx="3960440" cy="249087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01" y="2881568"/>
            <a:ext cx="4305300" cy="249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54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666</TotalTime>
  <Words>1051</Words>
  <Application>Microsoft Office PowerPoint</Application>
  <PresentationFormat>Экран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Паркет</vt:lpstr>
      <vt:lpstr>Движение тела-точки в гравитационном поле.</vt:lpstr>
      <vt:lpstr>ВВЕДЕНИЕ</vt:lpstr>
      <vt:lpstr>Движение тела-точки в гравитационном поле</vt:lpstr>
      <vt:lpstr>Движение тела-точки в гравитационном поле</vt:lpstr>
      <vt:lpstr>Движение тела-точки в гравитационном поле</vt:lpstr>
      <vt:lpstr>Движение тела-точки в гравитационном поле</vt:lpstr>
      <vt:lpstr>Движение тела-точки в гравитационном поле</vt:lpstr>
      <vt:lpstr>Движение тела-точки в гравитационном поле</vt:lpstr>
      <vt:lpstr>Движение тела-точки в гравитационном поле</vt:lpstr>
      <vt:lpstr>Движение тела-точки в гравитационном поле</vt:lpstr>
      <vt:lpstr>Движение тела-точки в гравитационном поле</vt:lpstr>
      <vt:lpstr>Движение тела-точки в гравитационном поле</vt:lpstr>
      <vt:lpstr>Движение тела-точки в гравитационном поле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Движение тела-точки в гравитационном поле.</dc:title>
  <dc:creator>123</dc:creator>
  <cp:lastModifiedBy>123</cp:lastModifiedBy>
  <cp:revision>29</cp:revision>
  <dcterms:created xsi:type="dcterms:W3CDTF">2017-12-06T00:05:03Z</dcterms:created>
  <dcterms:modified xsi:type="dcterms:W3CDTF">2018-06-01T16:20:21Z</dcterms:modified>
</cp:coreProperties>
</file>