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25"/>
  </p:notesMasterIdLst>
  <p:sldIdLst>
    <p:sldId id="256" r:id="rId2"/>
    <p:sldId id="257" r:id="rId3"/>
    <p:sldId id="260" r:id="rId4"/>
    <p:sldId id="284" r:id="rId5"/>
    <p:sldId id="258" r:id="rId6"/>
    <p:sldId id="267" r:id="rId7"/>
    <p:sldId id="259" r:id="rId8"/>
    <p:sldId id="261" r:id="rId9"/>
    <p:sldId id="262" r:id="rId10"/>
    <p:sldId id="264" r:id="rId11"/>
    <p:sldId id="266" r:id="rId12"/>
    <p:sldId id="265" r:id="rId13"/>
    <p:sldId id="278" r:id="rId14"/>
    <p:sldId id="269" r:id="rId15"/>
    <p:sldId id="270" r:id="rId16"/>
    <p:sldId id="271" r:id="rId17"/>
    <p:sldId id="279" r:id="rId18"/>
    <p:sldId id="272" r:id="rId19"/>
    <p:sldId id="273" r:id="rId20"/>
    <p:sldId id="280" r:id="rId21"/>
    <p:sldId id="283" r:id="rId22"/>
    <p:sldId id="277" r:id="rId23"/>
    <p:sldId id="26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5ACD6-065E-4D29-BECF-457BC1CED699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7E6EE-147E-458A-A8BD-9A0163290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48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7E6EE-147E-458A-A8BD-9A0163290BD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053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7E6EE-147E-458A-A8BD-9A0163290BD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2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15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0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3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96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4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3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74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7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1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53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3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4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35CE8E-7A15-9E8E-6669-74C26C74D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862" y="536083"/>
            <a:ext cx="9932276" cy="3149654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Расчёт прочности водосброса </a:t>
            </a:r>
            <a:b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действии гидродинамической нагрузки с использованием пространственного описания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017A79-6F1F-19BF-8CDB-D7621E0F0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9863" y="4253296"/>
            <a:ext cx="9932275" cy="1138511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Студент: Садовченко Е. А., гр. 5030103/90101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Витохин Е. Ю., Доцент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ВШТМиМФ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к.ф.-м.н.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35FED6-F4C0-2A61-3C80-BD5A52494BDB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 – 2023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834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BB0D962-3903-7369-2715-B73A93F24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21" y="177526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Эйлеровой сетки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5B1B454-270B-B828-F382-02B1CE9E1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0" y="1220063"/>
            <a:ext cx="10941269" cy="27686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Пространственное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описание применимо при моделировании движения жидкости </a:t>
            </a:r>
          </a:p>
          <a:p>
            <a:pPr algn="just">
              <a:lnSpc>
                <a:spcPct val="110000"/>
              </a:lnSpc>
              <a:buClr>
                <a:schemeClr val="accent4">
                  <a:lumMod val="50000"/>
                </a:schemeClr>
              </a:buClr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Данная сетка остается неизменной, поскольку материал деформируется внутри заранее выделенной области, узлы которой зафиксированы в пространстве.</a:t>
            </a:r>
          </a:p>
          <a:p>
            <a:pPr algn="just">
              <a:lnSpc>
                <a:spcPct val="110000"/>
              </a:lnSpc>
              <a:buClr>
                <a:schemeClr val="accent4">
                  <a:lumMod val="50000"/>
                </a:schemeClr>
              </a:buClr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элементов Эйлеровой сетки остаются частично или полностью пустыми. Граница материала должна вычисляться в течение каждого временного шага и как правило не соответствует границе элемента.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AAEB36-60DC-38EB-6E90-4577F9728CFE}"/>
              </a:ext>
            </a:extLst>
          </p:cNvPr>
          <p:cNvSpPr/>
          <p:nvPr/>
        </p:nvSpPr>
        <p:spPr>
          <a:xfrm>
            <a:off x="-1" y="6499499"/>
            <a:ext cx="2254470" cy="3585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Садовченко Е. А.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2AA42E-EEF5-0D68-4993-0D746932603F}"/>
              </a:ext>
            </a:extLst>
          </p:cNvPr>
          <p:cNvSpPr/>
          <p:nvPr/>
        </p:nvSpPr>
        <p:spPr>
          <a:xfrm>
            <a:off x="2254469" y="6499499"/>
            <a:ext cx="9937531" cy="365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10/23</a:t>
            </a:r>
          </a:p>
        </p:txBody>
      </p:sp>
      <p:pic>
        <p:nvPicPr>
          <p:cNvPr id="8" name="Рисунок 7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8FF3A150-08DE-674D-667A-D607B3C25F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1" b="19039"/>
          <a:stretch/>
        </p:blipFill>
        <p:spPr bwMode="auto">
          <a:xfrm>
            <a:off x="2277316" y="3988676"/>
            <a:ext cx="7069809" cy="24463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ACBCDB-172F-2C0B-50E7-AEA2312F04CA}"/>
              </a:ext>
            </a:extLst>
          </p:cNvPr>
          <p:cNvSpPr txBox="1"/>
          <p:nvPr/>
        </p:nvSpPr>
        <p:spPr>
          <a:xfrm>
            <a:off x="2501200" y="6488668"/>
            <a:ext cx="743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прочности водосброса при действии гидродинамической нагрузки.</a:t>
            </a:r>
          </a:p>
        </p:txBody>
      </p:sp>
    </p:spTree>
    <p:extLst>
      <p:ext uri="{BB962C8B-B14F-4D97-AF65-F5344CB8AC3E}">
        <p14:creationId xmlns:p14="http://schemas.microsoft.com/office/powerpoint/2010/main" val="3418504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текст, шаблон, Прямоугольни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E032678-59FB-5C4E-D6BB-0CCBC9BBC4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18753" r="10654"/>
          <a:stretch/>
        </p:blipFill>
        <p:spPr>
          <a:xfrm>
            <a:off x="5821222" y="1452027"/>
            <a:ext cx="6370778" cy="263125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расный, Карминный цвет, флаг&#10;&#10;Автоматически созданное описание">
            <a:extLst>
              <a:ext uri="{FF2B5EF4-FFF2-40B4-BE49-F238E27FC236}">
                <a16:creationId xmlns:a16="http://schemas.microsoft.com/office/drawing/2014/main" id="{C2A15F82-39EA-F2C9-E9AA-69441E83AB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5" b="6237"/>
          <a:stretch/>
        </p:blipFill>
        <p:spPr>
          <a:xfrm>
            <a:off x="241299" y="1520075"/>
            <a:ext cx="5854700" cy="2381924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8A0B91A-38C1-2D3B-85A5-90B14B271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21" y="177526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Конечно-элементная модель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EE7E57D-C490-D4A2-CFE8-7A1B05BE6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965934"/>
              </p:ext>
            </p:extLst>
          </p:nvPr>
        </p:nvGraphicFramePr>
        <p:xfrm>
          <a:off x="-1" y="4508938"/>
          <a:ext cx="12192000" cy="1823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1357">
                  <a:extLst>
                    <a:ext uri="{9D8B030D-6E8A-4147-A177-3AD203B41FA5}">
                      <a16:colId xmlns:a16="http://schemas.microsoft.com/office/drawing/2014/main" val="3996107593"/>
                    </a:ext>
                  </a:extLst>
                </a:gridCol>
                <a:gridCol w="2703325">
                  <a:extLst>
                    <a:ext uri="{9D8B030D-6E8A-4147-A177-3AD203B41FA5}">
                      <a16:colId xmlns:a16="http://schemas.microsoft.com/office/drawing/2014/main" val="899875445"/>
                    </a:ext>
                  </a:extLst>
                </a:gridCol>
                <a:gridCol w="2162661">
                  <a:extLst>
                    <a:ext uri="{9D8B030D-6E8A-4147-A177-3AD203B41FA5}">
                      <a16:colId xmlns:a16="http://schemas.microsoft.com/office/drawing/2014/main" val="1904472253"/>
                    </a:ext>
                  </a:extLst>
                </a:gridCol>
                <a:gridCol w="1802218">
                  <a:extLst>
                    <a:ext uri="{9D8B030D-6E8A-4147-A177-3AD203B41FA5}">
                      <a16:colId xmlns:a16="http://schemas.microsoft.com/office/drawing/2014/main" val="3980571173"/>
                    </a:ext>
                  </a:extLst>
                </a:gridCol>
                <a:gridCol w="1982439">
                  <a:extLst>
                    <a:ext uri="{9D8B030D-6E8A-4147-A177-3AD203B41FA5}">
                      <a16:colId xmlns:a16="http://schemas.microsoft.com/office/drawing/2014/main" val="2537971274"/>
                    </a:ext>
                  </a:extLst>
                </a:gridCol>
              </a:tblGrid>
              <a:tr h="536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Область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элемента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Элементы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Узлы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Размер, м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65166"/>
                  </a:ext>
                </a:extLst>
              </a:tr>
              <a:tr h="20698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Эйлерова область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EC3D8R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24263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49216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534046"/>
                  </a:ext>
                </a:extLst>
              </a:tr>
              <a:tr h="52229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Водосброс + основание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C3D8R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5734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11898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686702"/>
                  </a:ext>
                </a:extLst>
              </a:tr>
              <a:tr h="38717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Затвор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C3D8R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632113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EFA9E2-65BC-AF6D-6660-11491EFF4277}"/>
              </a:ext>
            </a:extLst>
          </p:cNvPr>
          <p:cNvSpPr/>
          <p:nvPr/>
        </p:nvSpPr>
        <p:spPr>
          <a:xfrm>
            <a:off x="-1" y="6499499"/>
            <a:ext cx="2254470" cy="3585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Садовченко Е. А.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83B622F-41E2-70F6-C68D-E51917376FB4}"/>
              </a:ext>
            </a:extLst>
          </p:cNvPr>
          <p:cNvSpPr/>
          <p:nvPr/>
        </p:nvSpPr>
        <p:spPr>
          <a:xfrm>
            <a:off x="2254469" y="6499499"/>
            <a:ext cx="9937531" cy="365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34F9AC-DAB2-F7D2-0629-DA1C30A22E3A}"/>
              </a:ext>
            </a:extLst>
          </p:cNvPr>
          <p:cNvSpPr txBox="1"/>
          <p:nvPr/>
        </p:nvSpPr>
        <p:spPr>
          <a:xfrm>
            <a:off x="2501200" y="6488668"/>
            <a:ext cx="743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прочности водосброса при действии гидродинамической нагрузки.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8B7433D-3C5B-4490-18E5-D82073C10878}"/>
              </a:ext>
            </a:extLst>
          </p:cNvPr>
          <p:cNvSpPr/>
          <p:nvPr/>
        </p:nvSpPr>
        <p:spPr>
          <a:xfrm>
            <a:off x="5943600" y="3574721"/>
            <a:ext cx="614855" cy="327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C2EAA9-6C9F-5476-4D63-FEF384E1B611}"/>
              </a:ext>
            </a:extLst>
          </p:cNvPr>
          <p:cNvSpPr txBox="1"/>
          <p:nvPr/>
        </p:nvSpPr>
        <p:spPr>
          <a:xfrm>
            <a:off x="2774536" y="3481283"/>
            <a:ext cx="6093372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Сетка – «Плоская» модель.</a:t>
            </a:r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026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шаблон, Прямоугольни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3ED17FB-9847-6F6B-0CA9-0EE053D43A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"/>
          <a:stretch/>
        </p:blipFill>
        <p:spPr>
          <a:xfrm>
            <a:off x="6095999" y="1101151"/>
            <a:ext cx="5758792" cy="3028950"/>
          </a:xfrm>
          <a:prstGeom prst="rect">
            <a:avLst/>
          </a:prstGeom>
        </p:spPr>
      </p:pic>
      <p:pic>
        <p:nvPicPr>
          <p:cNvPr id="6" name="Рисунок 5" descr="Изображение выглядит как инструмент, самолет&#10;&#10;Автоматически созданное описание">
            <a:extLst>
              <a:ext uri="{FF2B5EF4-FFF2-40B4-BE49-F238E27FC236}">
                <a16:creationId xmlns:a16="http://schemas.microsoft.com/office/drawing/2014/main" id="{E0ECF035-9A0D-724A-F918-E3872A920E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1"/>
          <a:stretch/>
        </p:blipFill>
        <p:spPr>
          <a:xfrm>
            <a:off x="458513" y="884600"/>
            <a:ext cx="5637486" cy="302895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6D26BBC-BEC0-CF93-2B0A-D95FD17E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21" y="177526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Конечно-элементная модель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7C06FF-BB58-DB78-1D86-D5945F053C45}"/>
              </a:ext>
            </a:extLst>
          </p:cNvPr>
          <p:cNvSpPr txBox="1"/>
          <p:nvPr/>
        </p:nvSpPr>
        <p:spPr>
          <a:xfrm>
            <a:off x="3049313" y="3880770"/>
            <a:ext cx="6093372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Сетка – Трехмерная модель.</a:t>
            </a:r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57210650-E502-E135-4ED2-8592C5D24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51736"/>
              </p:ext>
            </p:extLst>
          </p:nvPr>
        </p:nvGraphicFramePr>
        <p:xfrm>
          <a:off x="-1" y="4508938"/>
          <a:ext cx="12192000" cy="1823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1357">
                  <a:extLst>
                    <a:ext uri="{9D8B030D-6E8A-4147-A177-3AD203B41FA5}">
                      <a16:colId xmlns:a16="http://schemas.microsoft.com/office/drawing/2014/main" val="3996107593"/>
                    </a:ext>
                  </a:extLst>
                </a:gridCol>
                <a:gridCol w="2703325">
                  <a:extLst>
                    <a:ext uri="{9D8B030D-6E8A-4147-A177-3AD203B41FA5}">
                      <a16:colId xmlns:a16="http://schemas.microsoft.com/office/drawing/2014/main" val="899875445"/>
                    </a:ext>
                  </a:extLst>
                </a:gridCol>
                <a:gridCol w="2162661">
                  <a:extLst>
                    <a:ext uri="{9D8B030D-6E8A-4147-A177-3AD203B41FA5}">
                      <a16:colId xmlns:a16="http://schemas.microsoft.com/office/drawing/2014/main" val="1904472253"/>
                    </a:ext>
                  </a:extLst>
                </a:gridCol>
                <a:gridCol w="1802218">
                  <a:extLst>
                    <a:ext uri="{9D8B030D-6E8A-4147-A177-3AD203B41FA5}">
                      <a16:colId xmlns:a16="http://schemas.microsoft.com/office/drawing/2014/main" val="3980571173"/>
                    </a:ext>
                  </a:extLst>
                </a:gridCol>
                <a:gridCol w="1982439">
                  <a:extLst>
                    <a:ext uri="{9D8B030D-6E8A-4147-A177-3AD203B41FA5}">
                      <a16:colId xmlns:a16="http://schemas.microsoft.com/office/drawing/2014/main" val="2537971274"/>
                    </a:ext>
                  </a:extLst>
                </a:gridCol>
              </a:tblGrid>
              <a:tr h="536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Область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элемента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Элементы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Узлы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Размер, м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65166"/>
                  </a:ext>
                </a:extLst>
              </a:tr>
              <a:tr h="20698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Эйлерова область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EC3D8R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166470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181440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534046"/>
                  </a:ext>
                </a:extLst>
              </a:tr>
              <a:tr h="52229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Водосброс + основание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C3D10M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45204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68251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686702"/>
                  </a:ext>
                </a:extLst>
              </a:tr>
              <a:tr h="38717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Затворы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C3D8R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632113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EA305C-FB70-25A0-DBE7-AA3246B0249C}"/>
              </a:ext>
            </a:extLst>
          </p:cNvPr>
          <p:cNvSpPr/>
          <p:nvPr/>
        </p:nvSpPr>
        <p:spPr>
          <a:xfrm>
            <a:off x="-1" y="6499499"/>
            <a:ext cx="2254470" cy="3585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Садовченко Е. А.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06362B-75E6-E0BD-BE15-3C75BB0B0F96}"/>
              </a:ext>
            </a:extLst>
          </p:cNvPr>
          <p:cNvSpPr/>
          <p:nvPr/>
        </p:nvSpPr>
        <p:spPr>
          <a:xfrm>
            <a:off x="2254469" y="6499499"/>
            <a:ext cx="9937531" cy="365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D2515A-874D-879C-FE45-AFBCDD87C3CA}"/>
              </a:ext>
            </a:extLst>
          </p:cNvPr>
          <p:cNvSpPr txBox="1"/>
          <p:nvPr/>
        </p:nvSpPr>
        <p:spPr>
          <a:xfrm>
            <a:off x="2501200" y="6488668"/>
            <a:ext cx="743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прочности водосброса при действии гидродинамической нагрузки.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1DDB105-5254-4702-A94F-E46660A505CC}"/>
              </a:ext>
            </a:extLst>
          </p:cNvPr>
          <p:cNvSpPr/>
          <p:nvPr/>
        </p:nvSpPr>
        <p:spPr>
          <a:xfrm>
            <a:off x="6095999" y="3267516"/>
            <a:ext cx="730470" cy="723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609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9F25E3B-7745-646B-DEBA-5797E4A3072C}"/>
              </a:ext>
            </a:extLst>
          </p:cNvPr>
          <p:cNvSpPr/>
          <p:nvPr/>
        </p:nvSpPr>
        <p:spPr>
          <a:xfrm>
            <a:off x="-1" y="6499499"/>
            <a:ext cx="2254470" cy="3585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Садовченко Е. 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45C78A6-16D2-1A1B-2479-135972927EFF}"/>
              </a:ext>
            </a:extLst>
          </p:cNvPr>
          <p:cNvSpPr/>
          <p:nvPr/>
        </p:nvSpPr>
        <p:spPr>
          <a:xfrm>
            <a:off x="2254469" y="6499499"/>
            <a:ext cx="9937531" cy="365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/23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CB2FB4-69E7-9CA1-0C41-81261F6F3AAA}"/>
              </a:ext>
            </a:extLst>
          </p:cNvPr>
          <p:cNvSpPr/>
          <p:nvPr/>
        </p:nvSpPr>
        <p:spPr>
          <a:xfrm>
            <a:off x="-1" y="2383957"/>
            <a:ext cx="12192001" cy="16080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3DD9E-AEF5-A3BA-AE94-926F967A7261}"/>
              </a:ext>
            </a:extLst>
          </p:cNvPr>
          <p:cNvSpPr txBox="1"/>
          <p:nvPr/>
        </p:nvSpPr>
        <p:spPr>
          <a:xfrm>
            <a:off x="1484586" y="2680166"/>
            <a:ext cx="9758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0ACE69-E054-58E2-F2ED-0C679706AB09}"/>
              </a:ext>
            </a:extLst>
          </p:cNvPr>
          <p:cNvSpPr txBox="1"/>
          <p:nvPr/>
        </p:nvSpPr>
        <p:spPr>
          <a:xfrm>
            <a:off x="2501200" y="6488668"/>
            <a:ext cx="743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прочности водосброса при действии гидродинамической нагрузки.</a:t>
            </a:r>
          </a:p>
        </p:txBody>
      </p:sp>
    </p:spTree>
    <p:extLst>
      <p:ext uri="{BB962C8B-B14F-4D97-AF65-F5344CB8AC3E}">
        <p14:creationId xmlns:p14="http://schemas.microsoft.com/office/powerpoint/2010/main" val="2840187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A101A8F-9E0C-81D0-C132-5E64DDD2C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21" y="177526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Иллюстрация движения жидкости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921626F-F990-0757-6BA1-7AE95F08F496}"/>
              </a:ext>
            </a:extLst>
          </p:cNvPr>
          <p:cNvSpPr/>
          <p:nvPr/>
        </p:nvSpPr>
        <p:spPr>
          <a:xfrm>
            <a:off x="-1" y="6499499"/>
            <a:ext cx="2254470" cy="3585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Садовченко Е. А.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930D6A6-2828-5BD5-F3B1-FF04F33DA283}"/>
              </a:ext>
            </a:extLst>
          </p:cNvPr>
          <p:cNvSpPr/>
          <p:nvPr/>
        </p:nvSpPr>
        <p:spPr>
          <a:xfrm>
            <a:off x="2254469" y="6499499"/>
            <a:ext cx="9937531" cy="365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/23</a:t>
            </a:r>
          </a:p>
        </p:txBody>
      </p:sp>
      <p:pic>
        <p:nvPicPr>
          <p:cNvPr id="4" name="Видео 2">
            <a:hlinkClick r:id="" action="ppaction://media"/>
            <a:extLst>
              <a:ext uri="{FF2B5EF4-FFF2-40B4-BE49-F238E27FC236}">
                <a16:creationId xmlns:a16="http://schemas.microsoft.com/office/drawing/2014/main" id="{6856D758-6363-ADD1-C2BA-E635D1E8EB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3597" y="1216282"/>
            <a:ext cx="9024806" cy="463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655E5-C3E3-E1B9-54C8-D19313BBB6A0}"/>
              </a:ext>
            </a:extLst>
          </p:cNvPr>
          <p:cNvSpPr txBox="1"/>
          <p:nvPr/>
        </p:nvSpPr>
        <p:spPr>
          <a:xfrm>
            <a:off x="2501200" y="6488668"/>
            <a:ext cx="743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прочности водосброса при действии гидродинамической нагрузки.</a:t>
            </a:r>
          </a:p>
        </p:txBody>
      </p:sp>
    </p:spTree>
    <p:extLst>
      <p:ext uri="{BB962C8B-B14F-4D97-AF65-F5344CB8AC3E}">
        <p14:creationId xmlns:p14="http://schemas.microsoft.com/office/powerpoint/2010/main" val="260000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58514C-C20B-834A-9773-00B224085FE0}"/>
              </a:ext>
            </a:extLst>
          </p:cNvPr>
          <p:cNvSpPr/>
          <p:nvPr/>
        </p:nvSpPr>
        <p:spPr>
          <a:xfrm>
            <a:off x="-1" y="6499499"/>
            <a:ext cx="2254470" cy="3585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Садовченко Е. 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1DE84C-B7B6-884E-2068-09CD9540D1E1}"/>
              </a:ext>
            </a:extLst>
          </p:cNvPr>
          <p:cNvSpPr/>
          <p:nvPr/>
        </p:nvSpPr>
        <p:spPr>
          <a:xfrm>
            <a:off x="2254469" y="6499499"/>
            <a:ext cx="9937531" cy="365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/23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6B1F8B5-48B4-6EFE-E2C7-FBB54C125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21" y="177526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Результаты. Поле скоростей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Изображение выглядит как снимок экрана, зеле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2D8FB9E0-1A2A-8C36-812B-5A1EC04E58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2" r="41713" b="30464"/>
          <a:stretch/>
        </p:blipFill>
        <p:spPr>
          <a:xfrm>
            <a:off x="40532" y="1503089"/>
            <a:ext cx="6279895" cy="358291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16F39DD-775E-5E41-7001-B2FE9B60C3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" r="45473" b="30695"/>
          <a:stretch/>
        </p:blipFill>
        <p:spPr bwMode="auto">
          <a:xfrm>
            <a:off x="5991946" y="1503089"/>
            <a:ext cx="5803413" cy="35829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E1FB46-D671-2B09-BE87-77D4891DDD3E}"/>
              </a:ext>
            </a:extLst>
          </p:cNvPr>
          <p:cNvSpPr txBox="1"/>
          <p:nvPr/>
        </p:nvSpPr>
        <p:spPr>
          <a:xfrm>
            <a:off x="295828" y="5086003"/>
            <a:ext cx="11591580" cy="406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0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 скоростей в «плоской» задаче в момент времени </a:t>
            </a:r>
            <a:r>
              <a:rPr lang="en-US" sz="20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= 5c</a:t>
            </a:r>
            <a:r>
              <a:rPr lang="ru-RU" sz="20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C13336-EB69-CA6E-9FDC-A1250D71A12A}"/>
              </a:ext>
            </a:extLst>
          </p:cNvPr>
          <p:cNvSpPr txBox="1"/>
          <p:nvPr/>
        </p:nvSpPr>
        <p:spPr>
          <a:xfrm>
            <a:off x="7073393" y="1434378"/>
            <a:ext cx="59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м/с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F50F98-4DF1-6100-5A5C-76DF99BEF07A}"/>
              </a:ext>
            </a:extLst>
          </p:cNvPr>
          <p:cNvSpPr txBox="1"/>
          <p:nvPr/>
        </p:nvSpPr>
        <p:spPr>
          <a:xfrm>
            <a:off x="1121979" y="1365667"/>
            <a:ext cx="59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м/с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F3BB6A-ED55-B4E5-0E13-AE181049ABE7}"/>
              </a:ext>
            </a:extLst>
          </p:cNvPr>
          <p:cNvSpPr txBox="1"/>
          <p:nvPr/>
        </p:nvSpPr>
        <p:spPr>
          <a:xfrm>
            <a:off x="2501200" y="6488668"/>
            <a:ext cx="743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прочности водосброса при действии гидродинамической нагрузки.</a:t>
            </a:r>
          </a:p>
        </p:txBody>
      </p:sp>
    </p:spTree>
    <p:extLst>
      <p:ext uri="{BB962C8B-B14F-4D97-AF65-F5344CB8AC3E}">
        <p14:creationId xmlns:p14="http://schemas.microsoft.com/office/powerpoint/2010/main" val="2344883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D21EE1-E227-B5A8-C299-33C028A95E1D}"/>
              </a:ext>
            </a:extLst>
          </p:cNvPr>
          <p:cNvSpPr/>
          <p:nvPr/>
        </p:nvSpPr>
        <p:spPr>
          <a:xfrm>
            <a:off x="-1" y="6499499"/>
            <a:ext cx="2254470" cy="3585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Садовченко Е. 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724F41-B72F-2906-9486-60F4144C61F5}"/>
              </a:ext>
            </a:extLst>
          </p:cNvPr>
          <p:cNvSpPr/>
          <p:nvPr/>
        </p:nvSpPr>
        <p:spPr>
          <a:xfrm>
            <a:off x="2254469" y="6499499"/>
            <a:ext cx="9937531" cy="365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/23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8A4B244-EF41-1558-8959-F8D7DFDB636E}"/>
              </a:ext>
            </a:extLst>
          </p:cNvPr>
          <p:cNvSpPr txBox="1">
            <a:spLocks/>
          </p:cNvSpPr>
          <p:nvPr/>
        </p:nvSpPr>
        <p:spPr>
          <a:xfrm>
            <a:off x="554421" y="1775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Результаты. Поле скоростей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5FE3741-838F-7883-1C9A-6B646FB9CE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6" b="28545"/>
          <a:stretch/>
        </p:blipFill>
        <p:spPr bwMode="auto">
          <a:xfrm>
            <a:off x="-26223" y="2212715"/>
            <a:ext cx="6122223" cy="2116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A460C19-48AF-D481-3623-42053FCAB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" b="28623"/>
          <a:stretch/>
        </p:blipFill>
        <p:spPr bwMode="auto">
          <a:xfrm>
            <a:off x="5959704" y="2212715"/>
            <a:ext cx="6104076" cy="2116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B6B510-C706-8224-EFB5-F04F6FD0C577}"/>
              </a:ext>
            </a:extLst>
          </p:cNvPr>
          <p:cNvSpPr txBox="1"/>
          <p:nvPr/>
        </p:nvSpPr>
        <p:spPr>
          <a:xfrm>
            <a:off x="97506" y="4403233"/>
            <a:ext cx="11591580" cy="406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0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 скоростей в «плоской» задаче в момент времени </a:t>
            </a:r>
            <a:r>
              <a:rPr lang="en-US" sz="20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= 52c</a:t>
            </a:r>
            <a:r>
              <a:rPr lang="ru-RU" sz="20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15F5B6-4373-F740-579C-495855B8801C}"/>
              </a:ext>
            </a:extLst>
          </p:cNvPr>
          <p:cNvSpPr txBox="1"/>
          <p:nvPr/>
        </p:nvSpPr>
        <p:spPr>
          <a:xfrm>
            <a:off x="528144" y="2035897"/>
            <a:ext cx="59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м/с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41B306-2802-F890-E17E-E15AF6B14E8D}"/>
              </a:ext>
            </a:extLst>
          </p:cNvPr>
          <p:cNvSpPr txBox="1"/>
          <p:nvPr/>
        </p:nvSpPr>
        <p:spPr>
          <a:xfrm>
            <a:off x="6514071" y="2035897"/>
            <a:ext cx="59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м/с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66DCE5-E07A-C7E7-BDA3-01974DBD69D5}"/>
              </a:ext>
            </a:extLst>
          </p:cNvPr>
          <p:cNvSpPr txBox="1"/>
          <p:nvPr/>
        </p:nvSpPr>
        <p:spPr>
          <a:xfrm>
            <a:off x="2501200" y="6488668"/>
            <a:ext cx="743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прочности водосброса при действии гидродинамической нагрузки.</a:t>
            </a:r>
          </a:p>
        </p:txBody>
      </p:sp>
    </p:spTree>
    <p:extLst>
      <p:ext uri="{BB962C8B-B14F-4D97-AF65-F5344CB8AC3E}">
        <p14:creationId xmlns:p14="http://schemas.microsoft.com/office/powerpoint/2010/main" val="3782525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2DDCC88-032B-FFC9-898A-E0EE23D1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21" y="177526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Иллюстрация движения жидкости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Видео 5">
            <a:hlinkClick r:id="" action="ppaction://media"/>
            <a:extLst>
              <a:ext uri="{FF2B5EF4-FFF2-40B4-BE49-F238E27FC236}">
                <a16:creationId xmlns:a16="http://schemas.microsoft.com/office/drawing/2014/main" id="{E91A8749-6D9F-1CF4-A64B-21D65671E81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6400" y="1157288"/>
            <a:ext cx="8839200" cy="4543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B6754ED-CF36-3B7F-7935-D70A8DB2D084}"/>
              </a:ext>
            </a:extLst>
          </p:cNvPr>
          <p:cNvSpPr/>
          <p:nvPr/>
        </p:nvSpPr>
        <p:spPr>
          <a:xfrm>
            <a:off x="-1" y="6499499"/>
            <a:ext cx="2254470" cy="3585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Садовченко Е. 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FF58ABA-D047-4E72-498C-4184F9B05821}"/>
              </a:ext>
            </a:extLst>
          </p:cNvPr>
          <p:cNvSpPr/>
          <p:nvPr/>
        </p:nvSpPr>
        <p:spPr>
          <a:xfrm>
            <a:off x="2254469" y="6499499"/>
            <a:ext cx="9937531" cy="365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95AB8E-1D24-DCD4-254D-7E2906613ED1}"/>
              </a:ext>
            </a:extLst>
          </p:cNvPr>
          <p:cNvSpPr txBox="1"/>
          <p:nvPr/>
        </p:nvSpPr>
        <p:spPr>
          <a:xfrm>
            <a:off x="2501200" y="6488668"/>
            <a:ext cx="743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прочности водосброса при действии гидродинамической нагрузки.</a:t>
            </a:r>
          </a:p>
        </p:txBody>
      </p:sp>
    </p:spTree>
    <p:extLst>
      <p:ext uri="{BB962C8B-B14F-4D97-AF65-F5344CB8AC3E}">
        <p14:creationId xmlns:p14="http://schemas.microsoft.com/office/powerpoint/2010/main" val="334644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замок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DDCE2F0D-1BF5-7DB0-8210-E11ABA5DD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" t="-687" r="19456" b="3092"/>
          <a:stretch/>
        </p:blipFill>
        <p:spPr bwMode="auto">
          <a:xfrm>
            <a:off x="554421" y="1338077"/>
            <a:ext cx="5220374" cy="3287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D2A565ED-655B-9659-9FBB-CA1F2C59E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795" y="1101522"/>
            <a:ext cx="5964895" cy="376039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306AF1-C18B-D116-632B-98F1BE5A8FEA}"/>
              </a:ext>
            </a:extLst>
          </p:cNvPr>
          <p:cNvSpPr/>
          <p:nvPr/>
        </p:nvSpPr>
        <p:spPr>
          <a:xfrm>
            <a:off x="-1" y="6499499"/>
            <a:ext cx="2254470" cy="3585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Садовченко Е. 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E161099-E4C5-C8E7-E084-1796364B01B1}"/>
              </a:ext>
            </a:extLst>
          </p:cNvPr>
          <p:cNvSpPr/>
          <p:nvPr/>
        </p:nvSpPr>
        <p:spPr>
          <a:xfrm>
            <a:off x="2254469" y="6499499"/>
            <a:ext cx="9937531" cy="365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206AE2-3577-01D7-F066-85677A4CAB78}"/>
              </a:ext>
            </a:extLst>
          </p:cNvPr>
          <p:cNvSpPr txBox="1"/>
          <p:nvPr/>
        </p:nvSpPr>
        <p:spPr>
          <a:xfrm>
            <a:off x="45999" y="4725730"/>
            <a:ext cx="6093372" cy="744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0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Расположение контрольной точки для измерения перемещения.</a:t>
            </a:r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F67D97-EE22-C37F-AAF2-7B2A6EA5B1CB}"/>
              </a:ext>
            </a:extLst>
          </p:cNvPr>
          <p:cNvSpPr txBox="1"/>
          <p:nvPr/>
        </p:nvSpPr>
        <p:spPr>
          <a:xfrm>
            <a:off x="6052629" y="4717414"/>
            <a:ext cx="6093372" cy="406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0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перемещений на контрольной точке.</a:t>
            </a:r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4E676E-A301-0D50-3B87-9F4127C8AD96}"/>
              </a:ext>
            </a:extLst>
          </p:cNvPr>
          <p:cNvSpPr txBox="1"/>
          <p:nvPr/>
        </p:nvSpPr>
        <p:spPr>
          <a:xfrm>
            <a:off x="357352" y="5512873"/>
            <a:ext cx="11477296" cy="87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Анализируя график приведенный справа видно, что перемещения носят колебательный характер и имеют порядок миллиметров. 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2BFFC19D-D0CA-F04C-698B-900CA09DF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21" y="177526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Результаты. Анализ перемещений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665245-7636-6A39-C9AB-E1CC5814356A}"/>
              </a:ext>
            </a:extLst>
          </p:cNvPr>
          <p:cNvSpPr txBox="1"/>
          <p:nvPr/>
        </p:nvSpPr>
        <p:spPr>
          <a:xfrm>
            <a:off x="2501200" y="6488668"/>
            <a:ext cx="743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прочности водосброса при действии гидродинамической нагрузки.</a:t>
            </a:r>
          </a:p>
        </p:txBody>
      </p:sp>
    </p:spTree>
    <p:extLst>
      <p:ext uri="{BB962C8B-B14F-4D97-AF65-F5344CB8AC3E}">
        <p14:creationId xmlns:p14="http://schemas.microsoft.com/office/powerpoint/2010/main" val="3069018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380E31F-4172-7087-62BD-952072126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21" y="177526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Результаты. Анализ сжимающих напряжений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57D65F-38E2-DDDE-339E-EAE381173388}"/>
              </a:ext>
            </a:extLst>
          </p:cNvPr>
          <p:cNvSpPr/>
          <p:nvPr/>
        </p:nvSpPr>
        <p:spPr>
          <a:xfrm>
            <a:off x="-1" y="6499499"/>
            <a:ext cx="2254470" cy="3585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Садовченко Е. 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57A219-9A74-F18A-123F-98791BA7304B}"/>
              </a:ext>
            </a:extLst>
          </p:cNvPr>
          <p:cNvSpPr/>
          <p:nvPr/>
        </p:nvSpPr>
        <p:spPr>
          <a:xfrm>
            <a:off x="2254469" y="6499499"/>
            <a:ext cx="9937531" cy="365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/23</a:t>
            </a:r>
          </a:p>
        </p:txBody>
      </p:sp>
      <p:pic>
        <p:nvPicPr>
          <p:cNvPr id="13" name="Рисунок 12" descr="Изображение выглядит как текст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A21638E-1FF5-4DE0-F31C-E1EBA80689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r="1210"/>
          <a:stretch/>
        </p:blipFill>
        <p:spPr>
          <a:xfrm>
            <a:off x="125729" y="1503089"/>
            <a:ext cx="6013642" cy="322264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DEA0FC6-8F22-AA42-58C6-7E4BB82ABF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r="1577"/>
          <a:stretch/>
        </p:blipFill>
        <p:spPr>
          <a:xfrm>
            <a:off x="6079660" y="1503089"/>
            <a:ext cx="6013642" cy="32226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FB2FDC-3D14-679C-5D2F-FB4C9F6CFB4C}"/>
              </a:ext>
            </a:extLst>
          </p:cNvPr>
          <p:cNvSpPr txBox="1"/>
          <p:nvPr/>
        </p:nvSpPr>
        <p:spPr>
          <a:xfrm>
            <a:off x="357352" y="5595837"/>
            <a:ext cx="11477296" cy="469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Максимальные сжимающие напряжения возникают в районе верхнего бьефа.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74AC17-0EE1-FD83-BEAE-49CFF80FA61F}"/>
              </a:ext>
            </a:extLst>
          </p:cNvPr>
          <p:cNvSpPr txBox="1"/>
          <p:nvPr/>
        </p:nvSpPr>
        <p:spPr>
          <a:xfrm>
            <a:off x="343581" y="4913125"/>
            <a:ext cx="11591580" cy="406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0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 горизонтальных и вертикальных напряжений вдоль потока в момент времени </a:t>
            </a:r>
            <a:r>
              <a:rPr lang="en-US" sz="20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= 3c</a:t>
            </a:r>
            <a:r>
              <a:rPr lang="ru-RU" sz="20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C4D9F3-555E-ADCA-56B3-0D57E1E7BCB0}"/>
              </a:ext>
            </a:extLst>
          </p:cNvPr>
          <p:cNvSpPr txBox="1"/>
          <p:nvPr/>
        </p:nvSpPr>
        <p:spPr>
          <a:xfrm>
            <a:off x="554421" y="1538545"/>
            <a:ext cx="59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D605A0-1C27-7D0C-E004-BF88DC32F7B1}"/>
              </a:ext>
            </a:extLst>
          </p:cNvPr>
          <p:cNvSpPr txBox="1"/>
          <p:nvPr/>
        </p:nvSpPr>
        <p:spPr>
          <a:xfrm>
            <a:off x="6568063" y="1551059"/>
            <a:ext cx="59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340143-C25D-F637-7926-00596E2C365A}"/>
              </a:ext>
            </a:extLst>
          </p:cNvPr>
          <p:cNvSpPr txBox="1"/>
          <p:nvPr/>
        </p:nvSpPr>
        <p:spPr>
          <a:xfrm>
            <a:off x="2501200" y="6488668"/>
            <a:ext cx="743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прочности водосброса при действии гидродинамической нагрузки.</a:t>
            </a:r>
          </a:p>
        </p:txBody>
      </p:sp>
    </p:spTree>
    <p:extLst>
      <p:ext uri="{BB962C8B-B14F-4D97-AF65-F5344CB8AC3E}">
        <p14:creationId xmlns:p14="http://schemas.microsoft.com/office/powerpoint/2010/main" val="4325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6CA2E-7B36-3C59-9B4C-899FDC0F1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45" y="156295"/>
            <a:ext cx="10673255" cy="1325563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95C2C5-0120-7BDE-A5FD-32316FA82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45" y="2893330"/>
            <a:ext cx="11033234" cy="312283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algn="just">
              <a:lnSpc>
                <a:spcPct val="120000"/>
              </a:lnSpc>
              <a:buClr>
                <a:schemeClr val="accent4">
                  <a:lumMod val="50000"/>
                </a:schemeClr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модели (геометрии) водосброса Ита </a:t>
            </a:r>
          </a:p>
          <a:p>
            <a:pPr algn="just">
              <a:lnSpc>
                <a:spcPct val="120000"/>
              </a:lnSpc>
              <a:buClr>
                <a:schemeClr val="accent4">
                  <a:lumMod val="50000"/>
                </a:schemeClr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движения жидкости с помощью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 (</a:t>
            </a:r>
            <a:r>
              <a:rPr 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coupled Eulerian-Lagrangian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 </a:t>
            </a:r>
          </a:p>
          <a:p>
            <a:pPr algn="just">
              <a:lnSpc>
                <a:spcPct val="120000"/>
              </a:lnSpc>
              <a:buClr>
                <a:schemeClr val="accent4">
                  <a:lumMod val="50000"/>
                </a:schemeClr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напряженно-деформированного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гидротехнического сооружения</a:t>
            </a:r>
          </a:p>
          <a:p>
            <a:pPr algn="just">
              <a:lnSpc>
                <a:spcPct val="120000"/>
              </a:lnSpc>
              <a:buClr>
                <a:schemeClr val="accent4">
                  <a:lumMod val="50000"/>
                </a:schemeClr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поля скоростей жидкости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4F6D463-34A5-071C-C4D4-68AA4E01F1F9}"/>
              </a:ext>
            </a:extLst>
          </p:cNvPr>
          <p:cNvSpPr/>
          <p:nvPr/>
        </p:nvSpPr>
        <p:spPr>
          <a:xfrm>
            <a:off x="-1" y="6499499"/>
            <a:ext cx="2254470" cy="3585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Садовченко Е. А.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E4F7CF-EB69-ED54-79D5-79DDF10F532E}"/>
              </a:ext>
            </a:extLst>
          </p:cNvPr>
          <p:cNvSpPr/>
          <p:nvPr/>
        </p:nvSpPr>
        <p:spPr>
          <a:xfrm>
            <a:off x="2254469" y="6499499"/>
            <a:ext cx="9937531" cy="365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092FEF-3911-3AAB-870D-FF1B8E35EDBE}"/>
              </a:ext>
            </a:extLst>
          </p:cNvPr>
          <p:cNvSpPr txBox="1"/>
          <p:nvPr/>
        </p:nvSpPr>
        <p:spPr>
          <a:xfrm>
            <a:off x="680545" y="1309241"/>
            <a:ext cx="11033234" cy="12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Определить напряженно-деформированное состояние водосброса Ита с использованием метода связанного расчета пространственного и материального описания,  позволяющего учесть взаимное влияние водной среды и бетона.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481071-38E4-04B9-68DA-1D5C91E56564}"/>
              </a:ext>
            </a:extLst>
          </p:cNvPr>
          <p:cNvSpPr txBox="1"/>
          <p:nvPr/>
        </p:nvSpPr>
        <p:spPr>
          <a:xfrm>
            <a:off x="2501200" y="6488668"/>
            <a:ext cx="743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прочности водосброса при действии гидродинамической нагрузки.</a:t>
            </a:r>
          </a:p>
        </p:txBody>
      </p:sp>
    </p:spTree>
    <p:extLst>
      <p:ext uri="{BB962C8B-B14F-4D97-AF65-F5344CB8AC3E}">
        <p14:creationId xmlns:p14="http://schemas.microsoft.com/office/powerpoint/2010/main" val="729047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220FF3-EC60-CC3F-D51A-22929BE66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641" y="1265993"/>
            <a:ext cx="6497751" cy="379851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8A3D29-78D4-034F-1571-77BC92C5E06A}"/>
              </a:ext>
            </a:extLst>
          </p:cNvPr>
          <p:cNvSpPr/>
          <p:nvPr/>
        </p:nvSpPr>
        <p:spPr>
          <a:xfrm>
            <a:off x="-1" y="6499499"/>
            <a:ext cx="2254470" cy="3585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Садовченко Е. 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95DA9BC-D78C-C3F9-F457-29421B9D5CCE}"/>
              </a:ext>
            </a:extLst>
          </p:cNvPr>
          <p:cNvSpPr/>
          <p:nvPr/>
        </p:nvSpPr>
        <p:spPr>
          <a:xfrm>
            <a:off x="2254469" y="6499499"/>
            <a:ext cx="9937531" cy="365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/23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E800423-6D9B-AD2F-F9EB-8A841B30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21" y="177526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Результаты. Анализ главных растягивающих напряжений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Изображение выглядит как зелены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53DBB82-9045-4664-3789-4440A5E528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t="1496" r="34282" b="13757"/>
          <a:stretch/>
        </p:blipFill>
        <p:spPr>
          <a:xfrm>
            <a:off x="859792" y="1424880"/>
            <a:ext cx="3712478" cy="31852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6E7E13-A824-11A7-9633-2DDC4B39D17A}"/>
              </a:ext>
            </a:extLst>
          </p:cNvPr>
          <p:cNvSpPr txBox="1"/>
          <p:nvPr/>
        </p:nvSpPr>
        <p:spPr>
          <a:xfrm>
            <a:off x="-137835" y="4559971"/>
            <a:ext cx="5559545" cy="744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0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Расположение контрольных элементов для измерения напряжений.</a:t>
            </a:r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1C6A8-7DB8-A146-7064-646D737F521C}"/>
              </a:ext>
            </a:extLst>
          </p:cNvPr>
          <p:cNvSpPr txBox="1"/>
          <p:nvPr/>
        </p:nvSpPr>
        <p:spPr>
          <a:xfrm>
            <a:off x="5243787" y="4892892"/>
            <a:ext cx="5559545" cy="406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0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Первые главные напряжения.</a:t>
            </a:r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5852BD-027F-771A-9E7B-4A7055FF81FA}"/>
              </a:ext>
            </a:extLst>
          </p:cNvPr>
          <p:cNvSpPr txBox="1"/>
          <p:nvPr/>
        </p:nvSpPr>
        <p:spPr>
          <a:xfrm>
            <a:off x="357352" y="5299222"/>
            <a:ext cx="11477296" cy="12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начальный момент времени возникает скачок напряжений, связанный с действием ударной волны.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Далее напряжения начинают увеличиваться до тех пор, пока поток не установится.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A2731-284E-1B86-D7D5-333C66CEAA59}"/>
              </a:ext>
            </a:extLst>
          </p:cNvPr>
          <p:cNvSpPr txBox="1"/>
          <p:nvPr/>
        </p:nvSpPr>
        <p:spPr>
          <a:xfrm>
            <a:off x="2501200" y="6488668"/>
            <a:ext cx="743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прочности водосброса при действии гидродинамической нагрузки.</a:t>
            </a:r>
          </a:p>
        </p:txBody>
      </p:sp>
    </p:spTree>
    <p:extLst>
      <p:ext uri="{BB962C8B-B14F-4D97-AF65-F5344CB8AC3E}">
        <p14:creationId xmlns:p14="http://schemas.microsoft.com/office/powerpoint/2010/main" val="1902997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31DBEB2-ADC0-6FDF-15C1-D5D09FD5F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21" y="177526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прочности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FA90D9E-A36C-C929-0B84-E71BD49E46A0}"/>
              </a:ext>
            </a:extLst>
          </p:cNvPr>
          <p:cNvSpPr/>
          <p:nvPr/>
        </p:nvSpPr>
        <p:spPr>
          <a:xfrm>
            <a:off x="-1" y="6499499"/>
            <a:ext cx="2254470" cy="3585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Садовченко Е. 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0005D7-4706-05FA-4C49-D4CDD799B670}"/>
              </a:ext>
            </a:extLst>
          </p:cNvPr>
          <p:cNvSpPr/>
          <p:nvPr/>
        </p:nvSpPr>
        <p:spPr>
          <a:xfrm>
            <a:off x="2254469" y="6499499"/>
            <a:ext cx="9937531" cy="365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/23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D9BED94E-7CBE-EF9D-D5D8-18FF5BD59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0" y="1452466"/>
            <a:ext cx="10941269" cy="3791582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Clr>
                <a:schemeClr val="accent4">
                  <a:lumMod val="50000"/>
                </a:schemeClr>
              </a:buClr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Максимальные сжимающие напряжения в бетоне достигают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10,8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МПа</a:t>
            </a:r>
          </a:p>
          <a:p>
            <a:pPr algn="just">
              <a:lnSpc>
                <a:spcPct val="110000"/>
              </a:lnSpc>
              <a:buClr>
                <a:schemeClr val="accent4">
                  <a:lumMod val="50000"/>
                </a:schemeClr>
              </a:buClr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Максимальные растягивающие напряжения равны 1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6,87 МПа и возникают в быках в модели с несимметричной нагрузкой в момент времени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= 20 c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Прочность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бетона при сжатии равна более 18 МПа, на растяжение порядка 2 – 3 МПа.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 быков имеют армирование, которое воспринимает растягивающие напряжения, превышающие предельно допустимые значения напряжений в бетоне.</a:t>
            </a:r>
          </a:p>
          <a:p>
            <a:pPr marL="0" indent="0">
              <a:buNone/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FF9CE5-275C-9987-1233-BB57B1C920BE}"/>
              </a:ext>
            </a:extLst>
          </p:cNvPr>
          <p:cNvSpPr/>
          <p:nvPr/>
        </p:nvSpPr>
        <p:spPr>
          <a:xfrm>
            <a:off x="554421" y="5005126"/>
            <a:ext cx="11214791" cy="105740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3D373C-A18A-C6C1-C3B3-BB621105A4C5}"/>
              </a:ext>
            </a:extLst>
          </p:cNvPr>
          <p:cNvSpPr txBox="1"/>
          <p:nvPr/>
        </p:nvSpPr>
        <p:spPr>
          <a:xfrm>
            <a:off x="691182" y="5068512"/>
            <a:ext cx="109412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можно считать, что прочность конструкции водосброса при рассмотренных гидродинамических нагрузках обеспечена!</a:t>
            </a:r>
            <a:endParaRPr lang="ru-RU" sz="2600" b="1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4FE44-061D-D24E-78F5-09CB4E1D0AEB}"/>
              </a:ext>
            </a:extLst>
          </p:cNvPr>
          <p:cNvSpPr txBox="1"/>
          <p:nvPr/>
        </p:nvSpPr>
        <p:spPr>
          <a:xfrm>
            <a:off x="2501200" y="6488668"/>
            <a:ext cx="743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прочности водосброса при действии гидродинамической нагрузки.</a:t>
            </a:r>
          </a:p>
        </p:txBody>
      </p:sp>
    </p:spTree>
    <p:extLst>
      <p:ext uri="{BB962C8B-B14F-4D97-AF65-F5344CB8AC3E}">
        <p14:creationId xmlns:p14="http://schemas.microsoft.com/office/powerpoint/2010/main" val="2338798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илат&#10;&#10;Автоматически созданное описание">
            <a:extLst>
              <a:ext uri="{FF2B5EF4-FFF2-40B4-BE49-F238E27FC236}">
                <a16:creationId xmlns:a16="http://schemas.microsoft.com/office/drawing/2014/main" id="{CAB3EC34-DC01-7A09-2084-12D7DE8FE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824"/>
          <a:stretch/>
        </p:blipFill>
        <p:spPr>
          <a:xfrm>
            <a:off x="1835883" y="177526"/>
            <a:ext cx="7190018" cy="6196061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44F2355-83FD-0D03-5A81-0C4D4A612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21" y="177526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развитие работы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220D253-E07A-ADCB-D856-81A927625844}"/>
              </a:ext>
            </a:extLst>
          </p:cNvPr>
          <p:cNvSpPr/>
          <p:nvPr/>
        </p:nvSpPr>
        <p:spPr>
          <a:xfrm>
            <a:off x="-1" y="6499499"/>
            <a:ext cx="2254470" cy="3585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Садовченко Е. 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1702B4B-BD9A-5F0C-6744-94685F76306B}"/>
              </a:ext>
            </a:extLst>
          </p:cNvPr>
          <p:cNvSpPr/>
          <p:nvPr/>
        </p:nvSpPr>
        <p:spPr>
          <a:xfrm>
            <a:off x="2254469" y="6499499"/>
            <a:ext cx="9937531" cy="365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/23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832584F7-D95C-FBE1-3F7F-352319FBC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435" y="1656005"/>
            <a:ext cx="10859814" cy="4717582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Clr>
                <a:schemeClr val="accent4">
                  <a:lumMod val="50000"/>
                </a:schemeClr>
              </a:buClr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граничных условий притока и оттока жидкости</a:t>
            </a:r>
          </a:p>
          <a:p>
            <a:pPr algn="just">
              <a:lnSpc>
                <a:spcPct val="110000"/>
              </a:lnSpc>
              <a:buClr>
                <a:schemeClr val="accent4">
                  <a:lumMod val="50000"/>
                </a:schemeClr>
              </a:buClr>
            </a:pPr>
            <a:r>
              <a:rPr lang="ru-RU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Рассмотрение возможности проверки армирования бетона для повышения его прочностных характеристик</a:t>
            </a:r>
            <a:endParaRPr lang="ru-RU" sz="24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Clr>
                <a:schemeClr val="accent4">
                  <a:lumMod val="50000"/>
                </a:schemeClr>
              </a:buClr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Построение полной картины сооружений гидроэлектростанции Ита – добавление в модель второго водосброса и грунтовой плотины</a:t>
            </a:r>
          </a:p>
          <a:p>
            <a:pPr marL="0" indent="0" algn="just">
              <a:lnSpc>
                <a:spcPct val="130000"/>
              </a:lnSpc>
              <a:buClr>
                <a:schemeClr val="accent4">
                  <a:lumMod val="50000"/>
                </a:schemeClr>
              </a:buClr>
              <a:buNone/>
            </a:pPr>
            <a:r>
              <a:rPr lang="ru-RU" sz="31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1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163A1-E6CC-63B2-C8A8-EBD9F0943FE0}"/>
              </a:ext>
            </a:extLst>
          </p:cNvPr>
          <p:cNvSpPr txBox="1"/>
          <p:nvPr/>
        </p:nvSpPr>
        <p:spPr>
          <a:xfrm>
            <a:off x="2501200" y="6488668"/>
            <a:ext cx="743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прочности водосброса при действии гидродинамической нагрузки.</a:t>
            </a:r>
          </a:p>
        </p:txBody>
      </p:sp>
    </p:spTree>
    <p:extLst>
      <p:ext uri="{BB962C8B-B14F-4D97-AF65-F5344CB8AC3E}">
        <p14:creationId xmlns:p14="http://schemas.microsoft.com/office/powerpoint/2010/main" val="2505812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50C9E47-E6DC-C6D8-EDD5-849DB79FF7D7}"/>
              </a:ext>
            </a:extLst>
          </p:cNvPr>
          <p:cNvSpPr/>
          <p:nvPr/>
        </p:nvSpPr>
        <p:spPr>
          <a:xfrm>
            <a:off x="-1" y="2383957"/>
            <a:ext cx="12192001" cy="16080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C4E18AB-06F7-2AA1-BDB3-4548D7F63D4F}"/>
              </a:ext>
            </a:extLst>
          </p:cNvPr>
          <p:cNvSpPr/>
          <p:nvPr/>
        </p:nvSpPr>
        <p:spPr>
          <a:xfrm>
            <a:off x="-1" y="6499499"/>
            <a:ext cx="2254470" cy="3585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Садовченко Е. 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BB4FCE-9264-3B4B-5884-F2A391A7671C}"/>
              </a:ext>
            </a:extLst>
          </p:cNvPr>
          <p:cNvSpPr/>
          <p:nvPr/>
        </p:nvSpPr>
        <p:spPr>
          <a:xfrm>
            <a:off x="2254469" y="6499499"/>
            <a:ext cx="9937531" cy="365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/23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295988-CB0C-233B-4DDF-7E419E497D10}"/>
              </a:ext>
            </a:extLst>
          </p:cNvPr>
          <p:cNvSpPr txBox="1"/>
          <p:nvPr/>
        </p:nvSpPr>
        <p:spPr>
          <a:xfrm>
            <a:off x="1484586" y="2680166"/>
            <a:ext cx="9758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E27E41C6-A425-823D-F751-520C76450536}"/>
              </a:ext>
            </a:extLst>
          </p:cNvPr>
          <p:cNvSpPr txBox="1">
            <a:spLocks/>
          </p:cNvSpPr>
          <p:nvPr/>
        </p:nvSpPr>
        <p:spPr>
          <a:xfrm>
            <a:off x="310057" y="4482382"/>
            <a:ext cx="10933384" cy="1526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buClr>
                <a:schemeClr val="accent4">
                  <a:lumMod val="50000"/>
                </a:schemeClr>
              </a:buCl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Расчет прочности водосброса при действии гидродинамической нагрузки с использованием пространственного описания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Clr>
                <a:schemeClr val="accent4">
                  <a:lumMod val="50000"/>
                </a:schemeClr>
              </a:buCl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Студент: Садовченко Е. А., гр. 5030103/90101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21F119-4393-772C-F8C3-323ADCF6F4BC}"/>
              </a:ext>
            </a:extLst>
          </p:cNvPr>
          <p:cNvSpPr txBox="1"/>
          <p:nvPr/>
        </p:nvSpPr>
        <p:spPr>
          <a:xfrm>
            <a:off x="2501200" y="6488668"/>
            <a:ext cx="743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прочности водосброса при действии гидродинамической нагрузки.</a:t>
            </a:r>
          </a:p>
        </p:txBody>
      </p:sp>
    </p:spTree>
    <p:extLst>
      <p:ext uri="{BB962C8B-B14F-4D97-AF65-F5344CB8AC3E}">
        <p14:creationId xmlns:p14="http://schemas.microsoft.com/office/powerpoint/2010/main" val="1221507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7F6780-9772-2F87-4E3B-D3F7A482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45" y="177526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EC2E89-E8F7-263F-A8BE-BF00FC2E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435" y="1388010"/>
            <a:ext cx="10859814" cy="5174237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30000"/>
              </a:lnSpc>
              <a:buClr>
                <a:schemeClr val="accent4">
                  <a:lumMod val="50000"/>
                </a:schemeClr>
              </a:buClr>
            </a:pPr>
            <a:r>
              <a:rPr lang="ru-RU" sz="31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Гидротехнические объекты служат для защиты городов от затоплений прилегающих к побережью территорий, выработк</a:t>
            </a:r>
            <a:r>
              <a:rPr lang="ru-RU" sz="31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электроэнергии и поддерживают водоснабжение.</a:t>
            </a:r>
          </a:p>
          <a:p>
            <a:pPr algn="just">
              <a:lnSpc>
                <a:spcPct val="130000"/>
              </a:lnSpc>
              <a:buClr>
                <a:schemeClr val="accent4">
                  <a:lumMod val="50000"/>
                </a:schemeClr>
              </a:buClr>
            </a:pPr>
            <a:r>
              <a:rPr lang="ru-RU" sz="31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Выработка электроэнергии одна из важнейших функций данных сооружений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Во многих странах гидроэнергетика является гарантом экономической стабильности</a:t>
            </a:r>
          </a:p>
          <a:p>
            <a:pPr algn="just">
              <a:lnSpc>
                <a:spcPct val="130000"/>
              </a:lnSpc>
              <a:buClr>
                <a:schemeClr val="accent4">
                  <a:lumMod val="50000"/>
                </a:schemeClr>
              </a:buClr>
            </a:pPr>
            <a:r>
              <a:rPr lang="ru-RU" sz="31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избежания техногенных аварий и катастроф, необходимо контролировать эксплуатационное состояние. Одним из способов контроля является создание математических и конечно-элементных моделей, 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которые позволят оценить максимальные нагрузки на сооружение водосброса, спрогнозировать будущие состояния модели и протестировать различные режимы работы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5D9A134-CAEE-44D2-25AE-CBCDC3694BB5}"/>
              </a:ext>
            </a:extLst>
          </p:cNvPr>
          <p:cNvSpPr/>
          <p:nvPr/>
        </p:nvSpPr>
        <p:spPr>
          <a:xfrm>
            <a:off x="-1" y="6499499"/>
            <a:ext cx="2254470" cy="3585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Садовченко Е. А.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783E61F-43D6-C7BA-77FC-C152246F1DE2}"/>
              </a:ext>
            </a:extLst>
          </p:cNvPr>
          <p:cNvSpPr/>
          <p:nvPr/>
        </p:nvSpPr>
        <p:spPr>
          <a:xfrm>
            <a:off x="2254469" y="6499499"/>
            <a:ext cx="9937531" cy="365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08B41-E536-D9B4-5E55-875FC514207F}"/>
              </a:ext>
            </a:extLst>
          </p:cNvPr>
          <p:cNvSpPr txBox="1"/>
          <p:nvPr/>
        </p:nvSpPr>
        <p:spPr>
          <a:xfrm>
            <a:off x="2501200" y="6488668"/>
            <a:ext cx="743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прочности водосброса при действии гидродинамической нагрузки.</a:t>
            </a:r>
          </a:p>
        </p:txBody>
      </p:sp>
    </p:spTree>
    <p:extLst>
      <p:ext uri="{BB962C8B-B14F-4D97-AF65-F5344CB8AC3E}">
        <p14:creationId xmlns:p14="http://schemas.microsoft.com/office/powerpoint/2010/main" val="140672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B24FF6A-5B8D-3C72-7E63-F021E774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21" y="177526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Исследуемый объект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941177B1-C767-4DAF-0B07-A3314F5D4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11785" r="18333" b="59272"/>
          <a:stretch/>
        </p:blipFill>
        <p:spPr bwMode="auto">
          <a:xfrm>
            <a:off x="554421" y="1503089"/>
            <a:ext cx="5629263" cy="3190392"/>
          </a:xfrm>
          <a:prstGeom prst="rect">
            <a:avLst/>
          </a:prstGeom>
          <a:ln w="88900">
            <a:solidFill>
              <a:schemeClr val="accent4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Изображение выглядит как на открытом воздухе, дамба, сцена, гора&#10;&#10;Автоматически созданное описание">
            <a:extLst>
              <a:ext uri="{FF2B5EF4-FFF2-40B4-BE49-F238E27FC236}">
                <a16:creationId xmlns:a16="http://schemas.microsoft.com/office/drawing/2014/main" id="{7072F52D-CA19-7357-2621-98863407F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84" y="2564021"/>
            <a:ext cx="5012295" cy="3190391"/>
          </a:xfrm>
          <a:prstGeom prst="rect">
            <a:avLst/>
          </a:prstGeom>
          <a:ln w="88900">
            <a:solidFill>
              <a:schemeClr val="accent4">
                <a:lumMod val="50000"/>
              </a:schemeClr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2A8A438-EECF-C5B2-E19C-5D7787126E90}"/>
              </a:ext>
            </a:extLst>
          </p:cNvPr>
          <p:cNvSpPr/>
          <p:nvPr/>
        </p:nvSpPr>
        <p:spPr>
          <a:xfrm>
            <a:off x="-1" y="6499499"/>
            <a:ext cx="2254470" cy="3585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Садовченко Е. 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FF895FB-A275-700E-8C5C-A3687DB094C0}"/>
              </a:ext>
            </a:extLst>
          </p:cNvPr>
          <p:cNvSpPr/>
          <p:nvPr/>
        </p:nvSpPr>
        <p:spPr>
          <a:xfrm>
            <a:off x="2254469" y="6499499"/>
            <a:ext cx="9937531" cy="365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635218-B68D-9F8F-2DED-31DDABE33A6B}"/>
              </a:ext>
            </a:extLst>
          </p:cNvPr>
          <p:cNvSpPr txBox="1"/>
          <p:nvPr/>
        </p:nvSpPr>
        <p:spPr>
          <a:xfrm>
            <a:off x="90312" y="4760393"/>
            <a:ext cx="6093372" cy="406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0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Водосброс Ита, Бразилия.</a:t>
            </a:r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CDA63F-BE78-2CA4-0602-B3102277F054}"/>
              </a:ext>
            </a:extLst>
          </p:cNvPr>
          <p:cNvSpPr txBox="1"/>
          <p:nvPr/>
        </p:nvSpPr>
        <p:spPr>
          <a:xfrm>
            <a:off x="6216615" y="5823092"/>
            <a:ext cx="6093372" cy="406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0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Приближение зоны быков.</a:t>
            </a:r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4A43FA-C1BD-6ABB-40E6-A430FB06F203}"/>
              </a:ext>
            </a:extLst>
          </p:cNvPr>
          <p:cNvSpPr txBox="1"/>
          <p:nvPr/>
        </p:nvSpPr>
        <p:spPr>
          <a:xfrm>
            <a:off x="2501200" y="6488668"/>
            <a:ext cx="743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прочности водосброса при действии гидродинамической нагрузки.</a:t>
            </a:r>
          </a:p>
        </p:txBody>
      </p:sp>
    </p:spTree>
    <p:extLst>
      <p:ext uri="{BB962C8B-B14F-4D97-AF65-F5344CB8AC3E}">
        <p14:creationId xmlns:p14="http://schemas.microsoft.com/office/powerpoint/2010/main" val="4061667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4CB1C34-C54C-1E1E-A0F9-82ADAFCAFD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13903"/>
                <a:ext cx="10515600" cy="467387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тело водосброса действуют следующие нагрузки:</a:t>
                </a:r>
              </a:p>
              <a:p>
                <a:pPr marL="342900" indent="-342900" algn="just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Сила тяжести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𝑮</m:t>
                      </m:r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𝒈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ru-RU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=9.8</m:t>
                    </m:r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с</m:t>
                            </m:r>
                          </m:e>
                          <m:sup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объем рассматриваемой области.</a:t>
                </a:r>
              </a:p>
              <a:p>
                <a:pPr marL="342900" indent="-342900" algn="just">
                  <a:lnSpc>
                    <a:spcPct val="120000"/>
                  </a:lnSpc>
                  <a:buAutoNum type="arabicPeriod" startAt="2"/>
                </a:pPr>
                <a:r>
                  <a:rPr lang="ru-RU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Гидродинамическое давление жидкости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ж</m:t>
                          </m:r>
                        </m:sub>
                      </m:sSub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ж</m:t>
                        </m:r>
                      </m:sub>
                    </m:sSub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плотность жидкости, </a:t>
                </a:r>
                <a14:m>
                  <m:oMath xmlns:m="http://schemas.openxmlformats.org/officeDocument/2006/math"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высота верхнего бьефа в данный момент времени, </a:t>
                </a:r>
                <a14:m>
                  <m:oMath xmlns:m="http://schemas.openxmlformats.org/officeDocument/2006/math"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вертикальная координата узла.</a:t>
                </a:r>
                <a:endPara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4CB1C34-C54C-1E1E-A0F9-82ADAFCAFD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13903"/>
                <a:ext cx="10515600" cy="4673874"/>
              </a:xfrm>
              <a:blipFill>
                <a:blip r:embed="rId2"/>
                <a:stretch>
                  <a:fillRect l="-928" t="-783" r="-870" b="-1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FA2C38-25EE-B256-5532-D54EEBFCC51C}"/>
              </a:ext>
            </a:extLst>
          </p:cNvPr>
          <p:cNvSpPr/>
          <p:nvPr/>
        </p:nvSpPr>
        <p:spPr>
          <a:xfrm>
            <a:off x="-1" y="6499499"/>
            <a:ext cx="2254470" cy="3585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Садовченко Е. 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3A1D2F0-C793-2B9D-3843-441683A2AF88}"/>
              </a:ext>
            </a:extLst>
          </p:cNvPr>
          <p:cNvSpPr/>
          <p:nvPr/>
        </p:nvSpPr>
        <p:spPr>
          <a:xfrm>
            <a:off x="2254469" y="6499499"/>
            <a:ext cx="9937531" cy="365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5/23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0ADE328-38A0-F7C9-1F9E-36451E81E701}"/>
              </a:ext>
            </a:extLst>
          </p:cNvPr>
          <p:cNvSpPr txBox="1">
            <a:spLocks/>
          </p:cNvSpPr>
          <p:nvPr/>
        </p:nvSpPr>
        <p:spPr>
          <a:xfrm>
            <a:off x="554421" y="1775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задачи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A9C0F9-6C96-2138-B98A-0462D9FE58C0}"/>
              </a:ext>
            </a:extLst>
          </p:cNvPr>
          <p:cNvSpPr txBox="1"/>
          <p:nvPr/>
        </p:nvSpPr>
        <p:spPr>
          <a:xfrm>
            <a:off x="2501200" y="6488668"/>
            <a:ext cx="743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прочности водосброса при действии гидродинамической нагрузки.</a:t>
            </a:r>
          </a:p>
        </p:txBody>
      </p:sp>
    </p:spTree>
    <p:extLst>
      <p:ext uri="{BB962C8B-B14F-4D97-AF65-F5344CB8AC3E}">
        <p14:creationId xmlns:p14="http://schemas.microsoft.com/office/powerpoint/2010/main" val="171872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A8C6793-9B1A-E1DA-5244-E1E9915E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21" y="177526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1F0AF04-793C-53FB-777B-F675B7D10732}"/>
              </a:ext>
            </a:extLst>
          </p:cNvPr>
          <p:cNvSpPr/>
          <p:nvPr/>
        </p:nvSpPr>
        <p:spPr>
          <a:xfrm>
            <a:off x="-1" y="6499499"/>
            <a:ext cx="2254470" cy="3585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Садовченко Е. 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E2669F-EF8B-39B7-FF21-1F7DA5A30AC7}"/>
              </a:ext>
            </a:extLst>
          </p:cNvPr>
          <p:cNvSpPr/>
          <p:nvPr/>
        </p:nvSpPr>
        <p:spPr>
          <a:xfrm>
            <a:off x="2254469" y="6499499"/>
            <a:ext cx="9937531" cy="365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6/23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87B7521C-9FCA-459E-F68F-F74D9E22B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686607"/>
              </p:ext>
            </p:extLst>
          </p:nvPr>
        </p:nvGraphicFramePr>
        <p:xfrm>
          <a:off x="0" y="3933866"/>
          <a:ext cx="12192000" cy="2433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9940">
                  <a:extLst>
                    <a:ext uri="{9D8B030D-6E8A-4147-A177-3AD203B41FA5}">
                      <a16:colId xmlns:a16="http://schemas.microsoft.com/office/drawing/2014/main" val="3576117190"/>
                    </a:ext>
                  </a:extLst>
                </a:gridCol>
                <a:gridCol w="2328199">
                  <a:extLst>
                    <a:ext uri="{9D8B030D-6E8A-4147-A177-3AD203B41FA5}">
                      <a16:colId xmlns:a16="http://schemas.microsoft.com/office/drawing/2014/main" val="1734277203"/>
                    </a:ext>
                  </a:extLst>
                </a:gridCol>
                <a:gridCol w="2025533">
                  <a:extLst>
                    <a:ext uri="{9D8B030D-6E8A-4147-A177-3AD203B41FA5}">
                      <a16:colId xmlns:a16="http://schemas.microsoft.com/office/drawing/2014/main" val="2184849065"/>
                    </a:ext>
                  </a:extLst>
                </a:gridCol>
                <a:gridCol w="2204028">
                  <a:extLst>
                    <a:ext uri="{9D8B030D-6E8A-4147-A177-3AD203B41FA5}">
                      <a16:colId xmlns:a16="http://schemas.microsoft.com/office/drawing/2014/main" val="3267433138"/>
                    </a:ext>
                  </a:extLst>
                </a:gridCol>
                <a:gridCol w="2584300">
                  <a:extLst>
                    <a:ext uri="{9D8B030D-6E8A-4147-A177-3AD203B41FA5}">
                      <a16:colId xmlns:a16="http://schemas.microsoft.com/office/drawing/2014/main" val="98075794"/>
                    </a:ext>
                  </a:extLst>
                </a:gridCol>
              </a:tblGrid>
              <a:tr h="725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Плотность,</a:t>
                      </a:r>
                      <a:b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кг/м^3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</a:t>
                      </a:r>
                      <a:b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Юнга, МПа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</a:t>
                      </a:r>
                      <a:b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Пуассона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0122"/>
                  </a:ext>
                </a:extLst>
              </a:tr>
              <a:tr h="646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Водосброс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Бетон В25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759322"/>
                  </a:ext>
                </a:extLst>
              </a:tr>
              <a:tr h="268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Скальный грунт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905806"/>
                  </a:ext>
                </a:extLst>
              </a:tr>
              <a:tr h="6708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Затворы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Сталь СТ3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200 000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53203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>
                <a:extLst>
                  <a:ext uri="{FF2B5EF4-FFF2-40B4-BE49-F238E27FC236}">
                    <a16:creationId xmlns:a16="http://schemas.microsoft.com/office/drawing/2014/main" id="{6934B9C0-032A-6FB4-0A9F-1ACF69DB0C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7018810"/>
                  </p:ext>
                </p:extLst>
              </p:nvPr>
            </p:nvGraphicFramePr>
            <p:xfrm>
              <a:off x="-1" y="1766526"/>
              <a:ext cx="12191999" cy="141188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074276">
                      <a:extLst>
                        <a:ext uri="{9D8B030D-6E8A-4147-A177-3AD203B41FA5}">
                          <a16:colId xmlns:a16="http://schemas.microsoft.com/office/drawing/2014/main" val="2355222038"/>
                        </a:ext>
                      </a:extLst>
                    </a:gridCol>
                    <a:gridCol w="2349062">
                      <a:extLst>
                        <a:ext uri="{9D8B030D-6E8A-4147-A177-3AD203B41FA5}">
                          <a16:colId xmlns:a16="http://schemas.microsoft.com/office/drawing/2014/main" val="162204188"/>
                        </a:ext>
                      </a:extLst>
                    </a:gridCol>
                    <a:gridCol w="3263462">
                      <a:extLst>
                        <a:ext uri="{9D8B030D-6E8A-4147-A177-3AD203B41FA5}">
                          <a16:colId xmlns:a16="http://schemas.microsoft.com/office/drawing/2014/main" val="2408554864"/>
                        </a:ext>
                      </a:extLst>
                    </a:gridCol>
                    <a:gridCol w="3505199">
                      <a:extLst>
                        <a:ext uri="{9D8B030D-6E8A-4147-A177-3AD203B41FA5}">
                          <a16:colId xmlns:a16="http://schemas.microsoft.com/office/drawing/2014/main" val="2173702741"/>
                        </a:ext>
                      </a:extLst>
                    </a:gridCol>
                  </a:tblGrid>
                  <a:tr h="72521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2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Область</a:t>
                          </a:r>
                          <a:endParaRPr lang="ru-RU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2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Плотность,</a:t>
                          </a:r>
                          <a:br>
                            <a:rPr lang="ru-RU" sz="2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ru-RU" sz="2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кг/м^3 </a:t>
                          </a:r>
                          <a:endParaRPr lang="ru-RU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2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Скорость звука в воде, м/с</a:t>
                          </a:r>
                          <a:endParaRPr lang="ru-RU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Динамическая вязкость, Па</a:t>
                          </a:r>
                          <a:r>
                            <a:rPr lang="ru-RU" sz="24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с</a:t>
                          </a: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9588219"/>
                      </a:ext>
                    </a:extLst>
                  </a:tr>
                  <a:tr h="67084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2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Вода</a:t>
                          </a:r>
                          <a:endParaRPr lang="ru-RU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2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ru-RU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2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1500</a:t>
                          </a:r>
                          <a:endParaRPr lang="ru-RU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2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0,001</a:t>
                          </a:r>
                          <a:endParaRPr lang="ru-RU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75649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>
                <a:extLst>
                  <a:ext uri="{FF2B5EF4-FFF2-40B4-BE49-F238E27FC236}">
                    <a16:creationId xmlns:a16="http://schemas.microsoft.com/office/drawing/2014/main" id="{6934B9C0-032A-6FB4-0A9F-1ACF69DB0C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7018810"/>
                  </p:ext>
                </p:extLst>
              </p:nvPr>
            </p:nvGraphicFramePr>
            <p:xfrm>
              <a:off x="-1" y="1766526"/>
              <a:ext cx="12191999" cy="141188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074276">
                      <a:extLst>
                        <a:ext uri="{9D8B030D-6E8A-4147-A177-3AD203B41FA5}">
                          <a16:colId xmlns:a16="http://schemas.microsoft.com/office/drawing/2014/main" val="2355222038"/>
                        </a:ext>
                      </a:extLst>
                    </a:gridCol>
                    <a:gridCol w="2349062">
                      <a:extLst>
                        <a:ext uri="{9D8B030D-6E8A-4147-A177-3AD203B41FA5}">
                          <a16:colId xmlns:a16="http://schemas.microsoft.com/office/drawing/2014/main" val="162204188"/>
                        </a:ext>
                      </a:extLst>
                    </a:gridCol>
                    <a:gridCol w="3263462">
                      <a:extLst>
                        <a:ext uri="{9D8B030D-6E8A-4147-A177-3AD203B41FA5}">
                          <a16:colId xmlns:a16="http://schemas.microsoft.com/office/drawing/2014/main" val="2408554864"/>
                        </a:ext>
                      </a:extLst>
                    </a:gridCol>
                    <a:gridCol w="3505199">
                      <a:extLst>
                        <a:ext uri="{9D8B030D-6E8A-4147-A177-3AD203B41FA5}">
                          <a16:colId xmlns:a16="http://schemas.microsoft.com/office/drawing/2014/main" val="2173702741"/>
                        </a:ext>
                      </a:extLst>
                    </a:gridCol>
                  </a:tblGrid>
                  <a:tr h="7410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2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Область</a:t>
                          </a:r>
                          <a:endParaRPr lang="ru-RU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2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Плотность,</a:t>
                          </a:r>
                          <a:br>
                            <a:rPr lang="ru-RU" sz="2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ru-RU" sz="2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кг/м^3 </a:t>
                          </a:r>
                          <a:endParaRPr lang="ru-RU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2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Скорость звука в воде, м/с</a:t>
                          </a:r>
                          <a:endParaRPr lang="ru-RU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8174" t="-10656" r="-522" b="-959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9588219"/>
                      </a:ext>
                    </a:extLst>
                  </a:tr>
                  <a:tr h="67084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2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Вода</a:t>
                          </a:r>
                          <a:endParaRPr lang="ru-RU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2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ru-RU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2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1500</a:t>
                          </a:r>
                          <a:endParaRPr lang="ru-RU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2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0,001</a:t>
                          </a:r>
                          <a:endParaRPr lang="ru-RU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75649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3F34FAC-F65C-145C-D860-CE0CAD553DED}"/>
              </a:ext>
            </a:extLst>
          </p:cNvPr>
          <p:cNvSpPr txBox="1"/>
          <p:nvPr/>
        </p:nvSpPr>
        <p:spPr>
          <a:xfrm>
            <a:off x="554421" y="1206180"/>
            <a:ext cx="1174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1. Характеристики жидкости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29C441-42D4-6121-4254-2C0303A07914}"/>
              </a:ext>
            </a:extLst>
          </p:cNvPr>
          <p:cNvSpPr txBox="1"/>
          <p:nvPr/>
        </p:nvSpPr>
        <p:spPr>
          <a:xfrm>
            <a:off x="554421" y="3350617"/>
            <a:ext cx="1174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2. Характеристики материалов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A4919E-CB98-D01D-25BD-96E59E6C8CDD}"/>
              </a:ext>
            </a:extLst>
          </p:cNvPr>
          <p:cNvSpPr txBox="1"/>
          <p:nvPr/>
        </p:nvSpPr>
        <p:spPr>
          <a:xfrm>
            <a:off x="2501200" y="6488668"/>
            <a:ext cx="743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прочности водосброса при действии гидродинамической нагрузки.</a:t>
            </a:r>
          </a:p>
        </p:txBody>
      </p:sp>
    </p:spTree>
    <p:extLst>
      <p:ext uri="{BB962C8B-B14F-4D97-AF65-F5344CB8AC3E}">
        <p14:creationId xmlns:p14="http://schemas.microsoft.com/office/powerpoint/2010/main" val="3684038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91960-017B-2F61-2E99-CD6915869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21" y="177526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методики исследования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23EC294-6DA4-60E2-2CCC-BAC3292A76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2368" y="1298136"/>
                <a:ext cx="11163301" cy="4834649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 algn="just">
                  <a:lnSpc>
                    <a:spcPct val="130000"/>
                  </a:lnSpc>
                  <a:spcBef>
                    <a:spcPts val="0"/>
                  </a:spcBef>
                  <a:buNone/>
                </a:pPr>
                <a:r>
                  <a:rPr lang="ru-RU" sz="3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Запишем уравнение динамики сплошной среды:</a:t>
                </a:r>
              </a:p>
              <a:p>
                <a:pPr marL="0" indent="0">
                  <a:lnSpc>
                    <a:spcPct val="13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38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∇</m:t>
                      </m:r>
                      <m:r>
                        <a:rPr lang="ru-RU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ru-RU" sz="3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𝝈</m:t>
                      </m:r>
                      <m:r>
                        <a:rPr lang="ru-RU" sz="3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r>
                        <a:rPr lang="ru-RU" sz="3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r>
                        <a:rPr lang="en-US" sz="3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acc>
                        <m:accPr>
                          <m:chr m:val="̈"/>
                          <m:ctrlPr>
                            <a:rPr lang="ru-RU" sz="3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ru-RU" sz="3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acc>
                    </m:oMath>
                  </m:oMathPara>
                </a14:m>
                <a:endParaRPr lang="ru-RU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30000"/>
                  </a:lnSpc>
                  <a:spcBef>
                    <a:spcPts val="0"/>
                  </a:spcBef>
                  <a:buNone/>
                </a:pPr>
                <a:r>
                  <a:rPr lang="ru-RU" sz="3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𝝈</m:t>
                    </m:r>
                    <m:r>
                      <a:rPr lang="ru-RU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3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тензор напряжения, </a:t>
                </a:r>
                <a14:m>
                  <m:oMath xmlns:m="http://schemas.openxmlformats.org/officeDocument/2006/math">
                    <m:r>
                      <a:rPr lang="ru-RU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ru-RU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ru-RU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3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вектор объемных сил,</a:t>
                </a:r>
                <a:r>
                  <a:rPr lang="ru-RU" sz="3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8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ru-RU" sz="38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 перемещений.</a:t>
                </a:r>
                <a:br>
                  <a:rPr lang="ru-RU" sz="3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Далее рассмотрим уравнение состояние (з-н Гука):</a:t>
                </a:r>
                <a:endParaRPr lang="ru-RU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3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8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𝝈</m:t>
                      </m:r>
                      <m:r>
                        <a:rPr lang="ru-RU" sz="38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𝜆𝜃</m:t>
                      </m:r>
                      <m:r>
                        <a:rPr lang="en-US" sz="3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𝑬</m:t>
                      </m:r>
                      <m:r>
                        <a:rPr lang="en-US" sz="3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n-US" sz="3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𝜺</m:t>
                      </m:r>
                    </m:oMath>
                  </m:oMathPara>
                </a14:m>
                <a:endParaRPr lang="ru-RU" sz="3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30000"/>
                  </a:lnSpc>
                  <a:spcBef>
                    <a:spcPts val="0"/>
                  </a:spcBef>
                  <a:buNone/>
                </a:pPr>
                <a:r>
                  <a:rPr lang="ru-RU" sz="3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ru-RU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ru-RU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f>
                      <m:fPr>
                        <m:ctrlPr>
                          <a:rPr lang="ru-RU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num>
                      <m:den>
                        <m:r>
                          <a:rPr lang="ru-RU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ru-RU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den>
                    </m:f>
                    <m:r>
                      <a:rPr lang="ru-RU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3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коэффициент Ламе,  </a:t>
                </a:r>
                <a14:m>
                  <m:oMath xmlns:m="http://schemas.openxmlformats.org/officeDocument/2006/math">
                    <m:r>
                      <a:rPr lang="ru-RU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ru-RU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Е</m:t>
                        </m:r>
                      </m:num>
                      <m:den>
                        <m:r>
                          <a:rPr lang="ru-RU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ru-RU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ru-RU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</m:d>
                      </m:den>
                    </m:f>
                    <m:r>
                      <a:rPr lang="ru-RU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3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модуль сдвига, Е – модуль Юнга, </a:t>
                </a:r>
                <a14:m>
                  <m:oMath xmlns:m="http://schemas.openxmlformats.org/officeDocument/2006/math">
                    <m:r>
                      <a:rPr lang="ru-RU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𝜈</m:t>
                    </m:r>
                    <m:r>
                      <a:rPr lang="ru-RU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3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коэффициент Пуассона, </a:t>
                </a:r>
                <a14:m>
                  <m:oMath xmlns:m="http://schemas.openxmlformats.org/officeDocument/2006/math"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lang="ru-RU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ru-RU" sz="3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единичный тензор, </a:t>
                </a:r>
                <a14:m>
                  <m:oMath xmlns:m="http://schemas.openxmlformats.org/officeDocument/2006/math"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𝜺</m:t>
                    </m:r>
                    <m:r>
                      <a:rPr lang="ru-RU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ru-RU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𝛻</m:t>
                        </m:r>
                        <m:r>
                          <a:rPr lang="ru-RU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ru-RU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ru-RU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𝛻</m:t>
                        </m:r>
                      </m:e>
                    </m:d>
                    <m:r>
                      <a:rPr lang="ru-RU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ru-RU" sz="3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тензор малых деформаций, </a:t>
                </a:r>
                <a14:m>
                  <m:oMath xmlns:m="http://schemas.openxmlformats.org/officeDocument/2006/math">
                    <m:r>
                      <a:rPr lang="ru-RU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ru-RU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lang="ru-RU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𝜺</m:t>
                    </m:r>
                    <m:r>
                      <a:rPr lang="ru-RU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𝑡𝑟</m:t>
                    </m:r>
                    <m:r>
                      <a:rPr lang="ru-RU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𝜺</m:t>
                    </m:r>
                    <m:r>
                      <a:rPr lang="ru-RU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)− </m:t>
                    </m:r>
                  </m:oMath>
                </a14:m>
                <a:r>
                  <a:rPr lang="ru-RU" sz="3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коэффициент объемного расширения.</a:t>
                </a:r>
                <a:br>
                  <a:rPr lang="ru-RU" sz="3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качестве граничных условий рассматривается ограничение на перемещения в направлении нормалей на соответствующих плоскостях</a:t>
                </a:r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23EC294-6DA4-60E2-2CCC-BAC3292A76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2368" y="1298136"/>
                <a:ext cx="11163301" cy="4834649"/>
              </a:xfrm>
              <a:blipFill>
                <a:blip r:embed="rId2"/>
                <a:stretch>
                  <a:fillRect l="-874" t="-757" r="-8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AB74FBA-FBAE-0BFD-4C6F-CFEBF3904568}"/>
              </a:ext>
            </a:extLst>
          </p:cNvPr>
          <p:cNvSpPr/>
          <p:nvPr/>
        </p:nvSpPr>
        <p:spPr>
          <a:xfrm>
            <a:off x="-1" y="6499499"/>
            <a:ext cx="2254470" cy="3585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Садовченко Е. 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6BB3D2F-5A24-2DA4-BA44-11A47E1F74AC}"/>
              </a:ext>
            </a:extLst>
          </p:cNvPr>
          <p:cNvSpPr/>
          <p:nvPr/>
        </p:nvSpPr>
        <p:spPr>
          <a:xfrm>
            <a:off x="2254469" y="6499499"/>
            <a:ext cx="9937531" cy="365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9D6A1A-BAAD-4A45-633D-A9A429BD4C4D}"/>
              </a:ext>
            </a:extLst>
          </p:cNvPr>
          <p:cNvSpPr txBox="1"/>
          <p:nvPr/>
        </p:nvSpPr>
        <p:spPr>
          <a:xfrm>
            <a:off x="2501200" y="6488668"/>
            <a:ext cx="743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прочности водосброса при действии гидродинамической нагрузки.</a:t>
            </a:r>
          </a:p>
        </p:txBody>
      </p:sp>
    </p:spTree>
    <p:extLst>
      <p:ext uri="{BB962C8B-B14F-4D97-AF65-F5344CB8AC3E}">
        <p14:creationId xmlns:p14="http://schemas.microsoft.com/office/powerpoint/2010/main" val="149452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AA18864-7B49-E395-B687-F8E5AC9712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5214" y="1207020"/>
                <a:ext cx="11250476" cy="558854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lnSpc>
                    <a:spcPct val="130000"/>
                  </a:lnSpc>
                  <a:buNone/>
                </a:pPr>
                <a:r>
                  <a:rPr lang="ru-RU" sz="3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Движение воды описывается с помощью основных дифференциальных уравнений динамики вязкой несжимаемой жидкости: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1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1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31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ru-RU" sz="31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31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sz="3100" b="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31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3100" b="1" i="1"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ru-RU" sz="3100" b="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ru-RU" sz="3100" b="0" i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</m:d>
                      <m:r>
                        <a:rPr lang="ru-RU" sz="3100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ru-RU" sz="31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100" b="0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ru-RU" sz="3100" b="0" i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ru-RU" sz="3100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ru-RU" sz="3100" b="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31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1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100" b="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m:rPr>
                          <m:sty m:val="p"/>
                        </m:rPr>
                        <a:rPr lang="ru-RU" sz="3100" b="0" i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ru-RU" sz="3100" b="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sz="31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3100" b="1" i="1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ru-RU" sz="31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31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ru-RU" sz="310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ru-RU" sz="3100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ru-RU" sz="31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1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3100" b="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ru-RU" sz="31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ru-RU" sz="31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ru-RU" sz="3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плотность, </a:t>
                </a:r>
                <a14:m>
                  <m:oMath xmlns:m="http://schemas.openxmlformats.org/officeDocument/2006/math">
                    <m:r>
                      <a:rPr lang="ru-RU" sz="31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ru-RU" sz="31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ru-RU" sz="3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скорость движения, </a:t>
                </a:r>
                <a14:m>
                  <m:oMath xmlns:m="http://schemas.openxmlformats.org/officeDocument/2006/math">
                    <m:r>
                      <a:rPr lang="ru-RU" sz="3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ru-RU" sz="3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ru-RU" sz="3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объемные силы, </a:t>
                </a:r>
                <a14:m>
                  <m:oMath xmlns:m="http://schemas.openxmlformats.org/officeDocument/2006/math">
                    <m:r>
                      <a:rPr lang="ru-RU" sz="3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ru-RU" sz="3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3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напряжения</a:t>
                </a:r>
                <a:r>
                  <a:rPr lang="ru-RU" sz="3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1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100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ru-RU" sz="3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100" i="1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ru-RU" sz="3100" i="1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ru-RU" sz="31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кинематический коэффициент вязкости,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3100" b="0" i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ru-RU" sz="31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оператор набла, </a:t>
                </a:r>
                <a14:m>
                  <m:oMath xmlns:m="http://schemas.openxmlformats.org/officeDocument/2006/math">
                    <m:r>
                      <a:rPr lang="ru-RU" sz="3100" i="1">
                        <a:latin typeface="Cambria Math" panose="02040503050406030204" pitchFamily="18" charset="0"/>
                      </a:rPr>
                      <m:t>∆ −</m:t>
                    </m:r>
                  </m:oMath>
                </a14:m>
                <a:r>
                  <a:rPr lang="ru-RU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оператор Лапласа.</a:t>
                </a:r>
              </a:p>
              <a:p>
                <a:pPr marL="0" indent="0" algn="just">
                  <a:lnSpc>
                    <a:spcPct val="130000"/>
                  </a:lnSpc>
                  <a:spcBef>
                    <a:spcPts val="0"/>
                  </a:spcBef>
                  <a:buNone/>
                </a:pPr>
                <a:r>
                  <a:rPr lang="ru-RU" sz="3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решения данной системы уравнений необходимо задать краевые и начальные условия. </a:t>
                </a:r>
                <a:endParaRPr lang="ru-RU" sz="3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3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ru-RU" sz="31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𝑽</m:t>
                          </m:r>
                          <m:sSub>
                            <m:sSubPr>
                              <m:ctrlPr>
                                <a:rPr lang="ru-RU" sz="3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Λ</m:t>
                              </m:r>
                            </m:sub>
                          </m:sSub>
                          <m:r>
                            <a:rPr lang="en-US" sz="3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3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0 </m:t>
                          </m:r>
                        </m:e>
                      </m:eqArr>
                    </m:oMath>
                  </m:oMathPara>
                </a14:m>
                <a:endParaRPr lang="ru-RU" sz="3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3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ru-RU" sz="31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𝑽</m:t>
                          </m:r>
                          <m:sSub>
                            <m:sSubPr>
                              <m:ctrlPr>
                                <a:rPr lang="ru-RU" sz="3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3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3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eqArr>
                    </m:oMath>
                  </m:oMathPara>
                </a14:m>
                <a:endParaRPr lang="ru-RU" sz="3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AA18864-7B49-E395-B687-F8E5AC9712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5214" y="1207020"/>
                <a:ext cx="11250476" cy="5588549"/>
              </a:xfrm>
              <a:blipFill>
                <a:blip r:embed="rId2"/>
                <a:stretch>
                  <a:fillRect l="-867" t="-654" r="-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D9292D-0F84-166F-EB38-493507FD07A9}"/>
              </a:ext>
            </a:extLst>
          </p:cNvPr>
          <p:cNvSpPr/>
          <p:nvPr/>
        </p:nvSpPr>
        <p:spPr>
          <a:xfrm>
            <a:off x="-1" y="6499499"/>
            <a:ext cx="2254470" cy="3585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Садовченко Е. 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CA84BE-BC70-A432-BFA0-8C2D6773C44F}"/>
              </a:ext>
            </a:extLst>
          </p:cNvPr>
          <p:cNvSpPr/>
          <p:nvPr/>
        </p:nvSpPr>
        <p:spPr>
          <a:xfrm>
            <a:off x="2254469" y="6499499"/>
            <a:ext cx="9937531" cy="365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8/23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83A6C2A-9EC0-388E-092B-E3A200CC9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21" y="177526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методики исследования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E4364-0710-40AA-66F5-90A3ACBF73BF}"/>
              </a:ext>
            </a:extLst>
          </p:cNvPr>
          <p:cNvSpPr txBox="1"/>
          <p:nvPr/>
        </p:nvSpPr>
        <p:spPr>
          <a:xfrm>
            <a:off x="2501200" y="6488668"/>
            <a:ext cx="743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прочности водосброса при действии гидродинамической нагрузки.</a:t>
            </a:r>
          </a:p>
        </p:txBody>
      </p:sp>
    </p:spTree>
    <p:extLst>
      <p:ext uri="{BB962C8B-B14F-4D97-AF65-F5344CB8AC3E}">
        <p14:creationId xmlns:p14="http://schemas.microsoft.com/office/powerpoint/2010/main" val="4012201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E70706-0724-ED75-AC99-F31DA2335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0" y="1220063"/>
            <a:ext cx="10941269" cy="237854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Материальное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описание применимо для геометрии водосброса</a:t>
            </a:r>
          </a:p>
          <a:p>
            <a:pPr algn="just">
              <a:lnSpc>
                <a:spcPct val="120000"/>
              </a:lnSpc>
              <a:buClr>
                <a:schemeClr val="accent4">
                  <a:lumMod val="50000"/>
                </a:schemeClr>
              </a:buClr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Данная сетка привязана к материальным точкам и при деформации объекта, деформируется вместе с ним</a:t>
            </a:r>
          </a:p>
          <a:p>
            <a:pPr algn="just">
              <a:lnSpc>
                <a:spcPct val="120000"/>
              </a:lnSpc>
              <a:buClr>
                <a:schemeClr val="accent4">
                  <a:lumMod val="50000"/>
                </a:schemeClr>
              </a:buClr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Элементы всегда заполнены одним материалом, поэтому границы элемента совпадает с границей материала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5BDCAC-C0BF-1A71-A687-D01D40AE8453}"/>
              </a:ext>
            </a:extLst>
          </p:cNvPr>
          <p:cNvSpPr/>
          <p:nvPr/>
        </p:nvSpPr>
        <p:spPr>
          <a:xfrm>
            <a:off x="-1" y="6499499"/>
            <a:ext cx="2254470" cy="3585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Садовченко Е. 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18732F-DFFD-2333-4EA5-0D0ECB3D9A93}"/>
              </a:ext>
            </a:extLst>
          </p:cNvPr>
          <p:cNvSpPr/>
          <p:nvPr/>
        </p:nvSpPr>
        <p:spPr>
          <a:xfrm>
            <a:off x="2254469" y="6499499"/>
            <a:ext cx="9937531" cy="365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9/23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553881D-8C07-ECB4-1216-94E966C6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21" y="177526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Лагранжевой сетки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ED5D642A-5E1F-EB1B-FDF9-82F78D54E8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427" b="21375"/>
          <a:stretch/>
        </p:blipFill>
        <p:spPr bwMode="auto">
          <a:xfrm>
            <a:off x="2505771" y="3598606"/>
            <a:ext cx="7180458" cy="25776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CF393B-36E3-5CF2-2B5B-C556BFF41397}"/>
              </a:ext>
            </a:extLst>
          </p:cNvPr>
          <p:cNvSpPr txBox="1"/>
          <p:nvPr/>
        </p:nvSpPr>
        <p:spPr>
          <a:xfrm>
            <a:off x="2501200" y="6488668"/>
            <a:ext cx="743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прочности водосброса при действии гидродинамической нагрузки.</a:t>
            </a:r>
          </a:p>
        </p:txBody>
      </p:sp>
    </p:spTree>
    <p:extLst>
      <p:ext uri="{BB962C8B-B14F-4D97-AF65-F5344CB8AC3E}">
        <p14:creationId xmlns:p14="http://schemas.microsoft.com/office/powerpoint/2010/main" val="4157132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1960</TotalTime>
  <Words>1332</Words>
  <Application>Microsoft Office PowerPoint</Application>
  <PresentationFormat>Широкоэкранный</PresentationFormat>
  <Paragraphs>231</Paragraphs>
  <Slides>23</Slides>
  <Notes>2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Тема Office</vt:lpstr>
      <vt:lpstr>Расчёт прочности водосброса  при действии гидродинамической нагрузки с использованием пространственного описания</vt:lpstr>
      <vt:lpstr>Введение</vt:lpstr>
      <vt:lpstr>Актуальность</vt:lpstr>
      <vt:lpstr>Исследуемый объект</vt:lpstr>
      <vt:lpstr>Презентация PowerPoint</vt:lpstr>
      <vt:lpstr>Материалы</vt:lpstr>
      <vt:lpstr>Описание методики исследования</vt:lpstr>
      <vt:lpstr>Описание методики исследования</vt:lpstr>
      <vt:lpstr>Описание Лагранжевой сетки</vt:lpstr>
      <vt:lpstr>Описание Эйлеровой сетки</vt:lpstr>
      <vt:lpstr>Конечно-элементная модель</vt:lpstr>
      <vt:lpstr>Конечно-элементная модель</vt:lpstr>
      <vt:lpstr>Презентация PowerPoint</vt:lpstr>
      <vt:lpstr>Иллюстрация движения жидкости</vt:lpstr>
      <vt:lpstr>Результаты. Поле скоростей</vt:lpstr>
      <vt:lpstr>Презентация PowerPoint</vt:lpstr>
      <vt:lpstr>Иллюстрация движения жидкости</vt:lpstr>
      <vt:lpstr>Результаты. Анализ перемещений</vt:lpstr>
      <vt:lpstr>Результаты. Анализ сжимающих напряжений</vt:lpstr>
      <vt:lpstr>Результаты. Анализ главных растягивающих напряжений </vt:lpstr>
      <vt:lpstr>Анализ прочности</vt:lpstr>
      <vt:lpstr>Дальнейшее развитие работы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Расчёт прочности водосброса  при действии гидродинамической нагрузки с использованием пространственного описания</dc:title>
  <dc:creator>sea23052001@mail.ru</dc:creator>
  <cp:lastModifiedBy>sea23052001@mail.ru</cp:lastModifiedBy>
  <cp:revision>100</cp:revision>
  <dcterms:created xsi:type="dcterms:W3CDTF">2023-06-13T09:07:29Z</dcterms:created>
  <dcterms:modified xsi:type="dcterms:W3CDTF">2023-06-25T21:08:03Z</dcterms:modified>
</cp:coreProperties>
</file>