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57" r:id="rId4"/>
    <p:sldId id="273" r:id="rId5"/>
    <p:sldId id="258" r:id="rId6"/>
    <p:sldId id="284" r:id="rId7"/>
    <p:sldId id="274" r:id="rId8"/>
    <p:sldId id="275" r:id="rId9"/>
    <p:sldId id="277" r:id="rId10"/>
    <p:sldId id="276" r:id="rId11"/>
    <p:sldId id="279" r:id="rId12"/>
    <p:sldId id="278" r:id="rId13"/>
    <p:sldId id="280" r:id="rId14"/>
    <p:sldId id="281" r:id="rId15"/>
    <p:sldId id="288" r:id="rId16"/>
    <p:sldId id="287" r:id="rId17"/>
    <p:sldId id="285" r:id="rId18"/>
    <p:sldId id="286" r:id="rId19"/>
    <p:sldId id="282" r:id="rId20"/>
    <p:sldId id="283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02"/>
    <a:srgbClr val="007D00"/>
    <a:srgbClr val="FF0000"/>
    <a:srgbClr val="040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7BBD8-F964-499E-A7A0-6BF188FC10FB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8FE74-4559-4298-9A0E-16A3B2D4E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9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5331-632D-4A04-A442-65309F281116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5F4-41AA-47B2-9AE6-5ABFA9EA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6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1403-00CA-47BF-BCDE-9421B59C6FFA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5F4-41AA-47B2-9AE6-5ABFA9EA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6403-72B5-4050-8C80-E0B886FEB314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5F4-41AA-47B2-9AE6-5ABFA9EA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2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AA1-1514-4E79-9318-A175232E3A95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5F4-41AA-47B2-9AE6-5ABFA9EA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4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D61-0880-431D-A4AA-8F36DB1F53DB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5F4-41AA-47B2-9AE6-5ABFA9EA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0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6239-1B07-4B4F-A4A7-5F4E0B978124}" type="datetime1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5F4-41AA-47B2-9AE6-5ABFA9EA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6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D823-EF2B-488D-A72F-5C7939017143}" type="datetime1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5F4-41AA-47B2-9AE6-5ABFA9EA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2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D847-2B27-4AFF-9FFB-2DACF5DB42D9}" type="datetime1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5F4-41AA-47B2-9AE6-5ABFA9EA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8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9A35-81E7-467D-BB5D-C6AF0E9C9FB3}" type="datetime1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5F4-41AA-47B2-9AE6-5ABFA9EA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6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DA8-58E3-49AB-A9B5-EB326E13814E}" type="datetime1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5F4-41AA-47B2-9AE6-5ABFA9EA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39E2-65E1-4A03-B4E7-133A4E7E0F15}" type="datetime1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65F4-41AA-47B2-9AE6-5ABFA9EA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1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DE60-90CE-420F-A380-615F8A3FB582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65F4-41AA-47B2-9AE6-5ABFA9EA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4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67344"/>
            <a:ext cx="9144000" cy="155171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4400" dirty="0" smtClean="0"/>
              <a:t>Исследование прохождения волн в составном кристалле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98593"/>
            <a:ext cx="9144000" cy="1655762"/>
          </a:xfrm>
        </p:spPr>
        <p:txBody>
          <a:bodyPr/>
          <a:lstStyle/>
          <a:p>
            <a:r>
              <a:rPr lang="ru-RU" dirty="0" smtClean="0"/>
              <a:t>Б. </a:t>
            </a:r>
            <a:r>
              <a:rPr lang="ru-RU" dirty="0" err="1" smtClean="0"/>
              <a:t>Борисенков</a:t>
            </a:r>
            <a:endParaRPr lang="ru-RU" dirty="0" smtClean="0"/>
          </a:p>
          <a:p>
            <a:r>
              <a:rPr lang="ru-RU" dirty="0" smtClean="0"/>
              <a:t>Защита ВКР</a:t>
            </a:r>
            <a:endParaRPr lang="en-US" dirty="0" smtClean="0"/>
          </a:p>
          <a:p>
            <a:r>
              <a:rPr lang="ru-RU" dirty="0" smtClean="0"/>
              <a:t>26</a:t>
            </a:r>
            <a:r>
              <a:rPr lang="en-US" dirty="0" smtClean="0"/>
              <a:t> </a:t>
            </a:r>
            <a:r>
              <a:rPr lang="ru-RU" dirty="0" smtClean="0"/>
              <a:t>июня 2023</a:t>
            </a:r>
            <a:r>
              <a:rPr lang="en-US" dirty="0" smtClean="0"/>
              <a:t>, </a:t>
            </a:r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519055"/>
            <a:ext cx="4335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Научный руководитель</a:t>
            </a:r>
            <a:r>
              <a:rPr lang="en-US" sz="2000" dirty="0" smtClean="0"/>
              <a:t>: </a:t>
            </a:r>
            <a:r>
              <a:rPr lang="ru-RU" sz="2000" dirty="0" smtClean="0"/>
              <a:t>Кривцов А.М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96400" y="6371792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1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90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Энергетическая динамика. Неравновесное состояние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33" y="2318247"/>
            <a:ext cx="4210878" cy="3487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45" y="2283009"/>
            <a:ext cx="5486411" cy="3657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6145" y="5956856"/>
            <a:ext cx="5254609" cy="663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Рис. 10. Относительное отклонение разницы энергий в двух системах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12905" y="5988831"/>
            <a:ext cx="433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9. Схематичное изображение модели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96000" y="1506531"/>
            <a:ext cx="0" cy="5034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29791" y="6358163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10</a:t>
            </a:fld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145" y="1308912"/>
            <a:ext cx="55435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Энергетическая динамика. </a:t>
            </a:r>
            <a:br>
              <a:rPr lang="ru-RU" dirty="0" smtClean="0"/>
            </a:br>
            <a:r>
              <a:rPr lang="ru-RU" dirty="0" smtClean="0"/>
              <a:t>Модель с частицами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2212" y="1769166"/>
                <a:ext cx="4146248" cy="4324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500" dirty="0" smtClean="0"/>
                  <a:t>Вводится аналогия</a:t>
                </a:r>
                <a:r>
                  <a:rPr lang="en-US" sz="2500" dirty="0" smtClean="0"/>
                  <a:t>:</a:t>
                </a:r>
                <a:r>
                  <a:rPr lang="ru-RU" sz="2500" dirty="0" smtClean="0"/>
                  <a:t> </a:t>
                </a:r>
              </a:p>
              <a:p>
                <a:r>
                  <a:rPr lang="ru-RU" sz="2500" dirty="0" smtClean="0"/>
                  <a:t>волны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u-RU" sz="2500" dirty="0" smtClean="0"/>
                  <a:t> частицы</a:t>
                </a:r>
              </a:p>
              <a:p>
                <a:endParaRPr lang="ru-RU" sz="2500" dirty="0" smtClean="0"/>
              </a:p>
              <a:p>
                <a:endParaRPr lang="ru-RU" sz="2500" dirty="0" smtClean="0"/>
              </a:p>
              <a:p>
                <a:endParaRPr lang="ru-RU" sz="2500" dirty="0" smtClean="0"/>
              </a:p>
              <a:p>
                <a:pPr marL="457200" indent="-457200">
                  <a:buAutoNum type="arabicPeriod"/>
                </a:pPr>
                <a:r>
                  <a:rPr lang="ru-RU" sz="2500" dirty="0" smtClean="0"/>
                  <a:t>Частицы не взаимодействуют.</a:t>
                </a:r>
              </a:p>
              <a:p>
                <a:pPr marL="457200" indent="-457200">
                  <a:buAutoNum type="arabicPeriod"/>
                </a:pPr>
                <a:r>
                  <a:rPr lang="ru-RU" sz="2500" dirty="0" smtClean="0"/>
                  <a:t>При достижении границ</a:t>
                </a:r>
                <a:r>
                  <a:rPr lang="en-US" sz="2500" dirty="0" smtClean="0"/>
                  <a:t>: </a:t>
                </a:r>
                <a:r>
                  <a:rPr lang="ru-RU" sz="2500" dirty="0" smtClean="0"/>
                  <a:t>делятся.</a:t>
                </a:r>
              </a:p>
              <a:p>
                <a:pPr marL="457200" indent="-457200">
                  <a:buAutoNum type="arabicPeriod"/>
                </a:pPr>
                <a:r>
                  <a:rPr lang="ru-RU" sz="2500" dirty="0" smtClean="0"/>
                  <a:t>Двигаются со скоростью звука среды.</a:t>
                </a:r>
                <a:endParaRPr lang="ru-RU" sz="25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2" y="1769166"/>
                <a:ext cx="4146248" cy="4324261"/>
              </a:xfrm>
              <a:prstGeom prst="rect">
                <a:avLst/>
              </a:prstGeom>
              <a:blipFill>
                <a:blip r:embed="rId2"/>
                <a:stretch>
                  <a:fillRect l="-2500" t="-986" r="-735" b="-2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2269674"/>
            <a:ext cx="3397425" cy="138437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83" y="4126854"/>
            <a:ext cx="3033527" cy="1041587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8952355" y="2970325"/>
            <a:ext cx="355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8639088" y="4647647"/>
            <a:ext cx="3132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203306" y="4635079"/>
            <a:ext cx="416982" cy="12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22510" y="2750005"/>
            <a:ext cx="25113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/>
              <a:t>До столкновения</a:t>
            </a:r>
            <a:endParaRPr lang="ru-RU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6822088" y="4409120"/>
            <a:ext cx="10118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/>
              <a:t>После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07955" y="6366625"/>
            <a:ext cx="2743200" cy="365125"/>
          </a:xfrm>
        </p:spPr>
        <p:txBody>
          <a:bodyPr/>
          <a:lstStyle/>
          <a:p>
            <a:r>
              <a:rPr lang="ru-RU" sz="2400" dirty="0" smtClean="0"/>
              <a:t>11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5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Аналитика. Рекуррентные соотношения.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71267"/>
            <a:ext cx="6229670" cy="16447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96" y="3964315"/>
            <a:ext cx="3581584" cy="1447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90856" y="5806922"/>
                <a:ext cx="761028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500" dirty="0" smtClean="0"/>
                  <a:t>Энергия</a:t>
                </a:r>
                <a:r>
                  <a:rPr lang="en-US" sz="2500" dirty="0" smtClean="0"/>
                  <a:t> </a:t>
                </a:r>
                <a:r>
                  <a:rPr lang="ru-RU" sz="2500" dirty="0" smtClean="0"/>
                  <a:t>двух сред в дискретные моменты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ru-RU" sz="2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856" y="5806922"/>
                <a:ext cx="7610288" cy="477054"/>
              </a:xfrm>
              <a:prstGeom prst="rect">
                <a:avLst/>
              </a:prstGeom>
              <a:blipFill>
                <a:blip r:embed="rId4"/>
                <a:stretch>
                  <a:fillRect l="-1362" t="-10256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56" y="2142043"/>
            <a:ext cx="4161265" cy="135159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388122" y="1993186"/>
            <a:ext cx="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7006" y="3255107"/>
            <a:ext cx="5421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(6)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44480" y="3583459"/>
            <a:ext cx="5421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/>
              <a:t>(7)</a:t>
            </a:r>
            <a:endParaRPr lang="en-US" sz="25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340065" y="6359718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12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45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Аналитика. Рекуррентные соотношения.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14" y="1114825"/>
            <a:ext cx="6462771" cy="4308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6503" y="5419653"/>
            <a:ext cx="98208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/>
              <a:t>Рис. 11. Сравнение аналитики с</a:t>
            </a:r>
            <a:r>
              <a:rPr lang="en-US" sz="2500" dirty="0" smtClean="0"/>
              <a:t> </a:t>
            </a:r>
            <a:r>
              <a:rPr lang="ru-RU" sz="2500" dirty="0" smtClean="0"/>
              <a:t>результатами для модели с частицами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27385" y="6387172"/>
            <a:ext cx="2743200" cy="365125"/>
          </a:xfrm>
        </p:spPr>
        <p:txBody>
          <a:bodyPr/>
          <a:lstStyle/>
          <a:p>
            <a:r>
              <a:rPr lang="ru-RU" sz="2400" dirty="0" smtClean="0"/>
              <a:t>13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94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Аналитика. Рекуррентные соотношения.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4590" y="5681176"/>
            <a:ext cx="109828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/>
              <a:t>Рис. 12. Сравнение модели с частицами с одномерной механической моделью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80" y="1206500"/>
            <a:ext cx="6532837" cy="4355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29022" y="3032346"/>
            <a:ext cx="24581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u="sng" dirty="0" smtClean="0"/>
              <a:t>Несоответствие</a:t>
            </a:r>
            <a:r>
              <a:rPr lang="ru-RU" sz="2500" dirty="0" smtClean="0"/>
              <a:t>!</a:t>
            </a:r>
            <a:endParaRPr lang="ru-RU" sz="25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417" y="6403099"/>
            <a:ext cx="2743200" cy="365125"/>
          </a:xfrm>
        </p:spPr>
        <p:txBody>
          <a:bodyPr/>
          <a:lstStyle/>
          <a:p>
            <a:r>
              <a:rPr lang="ru-RU" sz="2400" dirty="0" smtClean="0"/>
              <a:t>14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8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Различие двух постановок.</a:t>
            </a:r>
            <a:br>
              <a:rPr lang="ru-RU" dirty="0" smtClean="0"/>
            </a:br>
            <a:r>
              <a:rPr lang="ru-RU" dirty="0" smtClean="0"/>
              <a:t>Численный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Ставится эксперимент</a:t>
            </a:r>
            <a:r>
              <a:rPr lang="en-US" dirty="0" smtClean="0"/>
              <a:t>: </a:t>
            </a:r>
            <a:r>
              <a:rPr lang="ru-RU" dirty="0" smtClean="0"/>
              <a:t>одновременное и </a:t>
            </a:r>
            <a:r>
              <a:rPr lang="ru-RU" dirty="0" err="1" smtClean="0"/>
              <a:t>последование</a:t>
            </a:r>
            <a:r>
              <a:rPr lang="ru-RU" dirty="0" smtClean="0"/>
              <a:t> прохождение границы двумя волнами с одинаковой энергией.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08024" y="6379597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15</a:t>
            </a:fld>
            <a:endParaRPr lang="ru-RU" sz="2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9470"/>
            <a:ext cx="10515600" cy="305576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427844" y="4001294"/>
            <a:ext cx="100676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406669" y="4022999"/>
            <a:ext cx="4834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9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Различие двух постановок. </a:t>
            </a:r>
            <a:br>
              <a:rPr lang="ru-RU" dirty="0" smtClean="0"/>
            </a:br>
            <a:r>
              <a:rPr lang="ru-RU" dirty="0" smtClean="0"/>
              <a:t>Численный результат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83" y="1981087"/>
            <a:ext cx="5486411" cy="365760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2" y="1981087"/>
            <a:ext cx="5486411" cy="3657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284" y="5655792"/>
            <a:ext cx="57861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/>
              <a:t>Рис. 13. Последовательное прохождение</a:t>
            </a:r>
            <a:endParaRPr lang="ru-RU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6441102" y="5655792"/>
            <a:ext cx="54745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/>
              <a:t>Рис. 14. Одновременное прохождение</a:t>
            </a:r>
            <a:endParaRPr lang="ru-RU" sz="25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350339" y="6366624"/>
            <a:ext cx="2743200" cy="365125"/>
          </a:xfrm>
        </p:spPr>
        <p:txBody>
          <a:bodyPr/>
          <a:lstStyle/>
          <a:p>
            <a:r>
              <a:rPr lang="ru-RU" sz="2400" dirty="0" smtClean="0"/>
              <a:t>1</a:t>
            </a:r>
            <a:r>
              <a:rPr lang="en-US" sz="2400" dirty="0" smtClean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68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Различие двух постановок. Аналитика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4255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dirty="0" smtClean="0"/>
                  <a:t>Производная от энергии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ой</m:t>
                    </m:r>
                  </m:oMath>
                </a14:m>
                <a:r>
                  <a:rPr lang="ru-RU" dirty="0" smtClean="0"/>
                  <a:t> частицы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    (8)    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r>
                  <a:rPr lang="ru-RU" dirty="0" smtClean="0"/>
                  <a:t>Производная от энергии второй среды</a:t>
                </a:r>
                <a:r>
                  <a:rPr lang="en-US" dirty="0" smtClean="0"/>
                  <a:t>: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отбрасываем мощность на второй границе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4255"/>
                <a:ext cx="10515600" cy="4351338"/>
              </a:xfrm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353800" y="5074084"/>
            <a:ext cx="5549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(9)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29791" y="6350338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17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7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Различие двух постановок. Аналитика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4255"/>
            <a:ext cx="10515600" cy="4351338"/>
          </a:xfrm>
        </p:spPr>
        <p:txBody>
          <a:bodyPr/>
          <a:lstStyle/>
          <a:p>
            <a:r>
              <a:rPr lang="ru-RU" dirty="0" smtClean="0"/>
              <a:t>Рассматривается прохождение одинаковых волн</a:t>
            </a:r>
            <a:r>
              <a:rPr lang="en-US" dirty="0" smtClean="0"/>
              <a:t>:</a:t>
            </a:r>
            <a:r>
              <a:rPr lang="ru-RU" dirty="0" smtClean="0"/>
              <a:t> интегрируется выражение для мощности (</a:t>
            </a:r>
            <a:r>
              <a:rPr lang="en-US" dirty="0" smtClean="0"/>
              <a:t>9</a:t>
            </a:r>
            <a:r>
              <a:rPr lang="ru-RU" dirty="0" smtClean="0"/>
              <a:t>) по всему времени прохождения для двух случаев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первом случае рассматривается сумма двух интегралов (последовательное прохождение).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 втором случае рассматривается интеграл от суммы решений (одновременное прохождение волн).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0875" y="5947550"/>
            <a:ext cx="11601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Результат</a:t>
            </a:r>
            <a:r>
              <a:rPr lang="en-US" sz="2800" b="1" dirty="0" smtClean="0"/>
              <a:t>: </a:t>
            </a:r>
            <a:r>
              <a:rPr lang="ru-RU" sz="2800" dirty="0" smtClean="0"/>
              <a:t>В первом случае сумма равна нулю</a:t>
            </a:r>
            <a:r>
              <a:rPr lang="en-US" sz="2800" dirty="0" smtClean="0"/>
              <a:t>, </a:t>
            </a:r>
            <a:r>
              <a:rPr lang="ru-RU" sz="2800" dirty="0" smtClean="0"/>
              <a:t>во втором</a:t>
            </a:r>
            <a:r>
              <a:rPr lang="en-US" sz="2800" dirty="0" smtClean="0"/>
              <a:t> </a:t>
            </a:r>
            <a:r>
              <a:rPr lang="ru-RU" sz="2800" dirty="0" smtClean="0"/>
              <a:t>сумма не ноль.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0067" y="6370401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18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91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Различие двух постановок.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1794243"/>
                <a:ext cx="105156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500" b="1" dirty="0" smtClean="0"/>
                  <a:t>Численный и аналитический результат</a:t>
                </a:r>
                <a:r>
                  <a:rPr lang="en-US" sz="2500" dirty="0" smtClean="0"/>
                  <a:t>:</a:t>
                </a:r>
                <a:r>
                  <a:rPr lang="ru-RU" sz="2500" b="1" dirty="0" smtClean="0"/>
                  <a:t> </a:t>
                </a:r>
                <a:r>
                  <a:rPr lang="ru-RU" sz="2500" dirty="0" smtClean="0"/>
                  <a:t>невыполнение принципа суперпозиции на границе</a:t>
                </a:r>
                <a:r>
                  <a:rPr lang="en-US" sz="2500" dirty="0"/>
                  <a:t>.</a:t>
                </a:r>
                <a:endParaRPr lang="ru-RU" sz="2500" dirty="0" smtClean="0"/>
              </a:p>
              <a:p>
                <a:r>
                  <a:rPr lang="ru-RU" sz="2500" dirty="0" smtClean="0"/>
                  <a:t>Одновременное прохождение границы волнами </a:t>
                </a:r>
                <a14:m>
                  <m:oMath xmlns:m="http://schemas.openxmlformats.org/officeDocument/2006/math">
                    <m:r>
                      <a:rPr lang="ru-RU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500" dirty="0" smtClean="0"/>
                  <a:t> </a:t>
                </a:r>
                <a:r>
                  <a:rPr lang="ru-RU" sz="2500" dirty="0" smtClean="0"/>
                  <a:t>последовательное прохождение</a:t>
                </a:r>
                <a:endParaRPr lang="ru-RU" sz="25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94243"/>
                <a:ext cx="10515600" cy="1631216"/>
              </a:xfrm>
              <a:prstGeom prst="rect">
                <a:avLst/>
              </a:prstGeom>
              <a:blipFill>
                <a:blip r:embed="rId2"/>
                <a:stretch>
                  <a:fillRect l="-986" t="-2612" b="-7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50339" y="6354550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19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12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Составной кристалл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41292" y="6090641"/>
            <a:ext cx="5489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Рис.2. Кристаллическая решетка </a:t>
            </a:r>
            <a:r>
              <a:rPr lang="ru-RU" sz="2200" dirty="0" err="1" smtClean="0"/>
              <a:t>графена</a:t>
            </a:r>
            <a:r>
              <a:rPr lang="en-US" sz="2200" dirty="0" smtClean="0"/>
              <a:t> [1]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99" y="1367415"/>
            <a:ext cx="5512201" cy="2360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430557" y="3869364"/>
            <a:ext cx="53308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Рис.1. Виды кристаллических решеток (</a:t>
            </a:r>
            <a:r>
              <a:rPr lang="en-US" sz="2200" dirty="0" smtClean="0"/>
              <a:t>3D)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3" y="4355517"/>
            <a:ext cx="8096250" cy="1724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791" y="6338965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2</a:t>
            </a:fld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5416" y="4170521"/>
            <a:ext cx="1882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en-US" dirty="0"/>
              <a:t>Filippo </a:t>
            </a:r>
            <a:r>
              <a:rPr lang="en-US" dirty="0" err="1" smtClean="0"/>
              <a:t>Giubileo</a:t>
            </a:r>
            <a:r>
              <a:rPr lang="en-US" dirty="0" smtClean="0"/>
              <a:t>, </a:t>
            </a:r>
            <a:r>
              <a:rPr lang="en-US" dirty="0"/>
              <a:t>Antonio Di </a:t>
            </a:r>
            <a:r>
              <a:rPr lang="en-US" dirty="0" smtClean="0"/>
              <a:t>Bartolomeo. </a:t>
            </a:r>
            <a:r>
              <a:rPr lang="en-US" b="1" dirty="0"/>
              <a:t>Field Emission from Carbon </a:t>
            </a:r>
            <a:r>
              <a:rPr lang="en-US" b="1" dirty="0" smtClean="0"/>
              <a:t>Nanostructures. </a:t>
            </a:r>
            <a:r>
              <a:rPr lang="en-US" i="1" dirty="0"/>
              <a:t>Appl. Sci.</a:t>
            </a:r>
            <a:r>
              <a:rPr lang="en-US" dirty="0"/>
              <a:t> </a:t>
            </a:r>
            <a:r>
              <a:rPr lang="en-US" b="1" dirty="0"/>
              <a:t>2018</a:t>
            </a:r>
            <a:r>
              <a:rPr lang="en-US" dirty="0"/>
              <a:t>, </a:t>
            </a:r>
            <a:r>
              <a:rPr lang="en-US" i="1" dirty="0"/>
              <a:t>8</a:t>
            </a:r>
            <a:r>
              <a:rPr lang="en-US" dirty="0"/>
              <a:t>(4), 526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baseline="3000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Написана программа</a:t>
            </a:r>
            <a:r>
              <a:rPr lang="en-US" dirty="0" smtClean="0"/>
              <a:t>, </a:t>
            </a:r>
            <a:r>
              <a:rPr lang="ru-RU" dirty="0" smtClean="0"/>
              <a:t>позволяющая ставить различные эксперименты</a:t>
            </a:r>
            <a:r>
              <a:rPr lang="en-US" dirty="0" smtClean="0"/>
              <a:t>, </a:t>
            </a:r>
            <a:r>
              <a:rPr lang="ru-RU" dirty="0" smtClean="0"/>
              <a:t>направленные на исследование поведения одномерной кристаллической решетки</a:t>
            </a:r>
          </a:p>
          <a:p>
            <a:r>
              <a:rPr lang="ru-RU" dirty="0" smtClean="0"/>
              <a:t>Произведен подсчет и сравнение с аналитикой коэффициента прохождения в составной одномерной среде</a:t>
            </a:r>
          </a:p>
          <a:p>
            <a:r>
              <a:rPr lang="ru-RU" dirty="0" smtClean="0"/>
              <a:t>Получены рекуррентные соотношения</a:t>
            </a:r>
            <a:r>
              <a:rPr lang="en-US" dirty="0" smtClean="0"/>
              <a:t>, </a:t>
            </a:r>
            <a:r>
              <a:rPr lang="ru-RU" dirty="0" smtClean="0"/>
              <a:t>описывающие распределение энергии в одной из моделей.</a:t>
            </a:r>
          </a:p>
          <a:p>
            <a:r>
              <a:rPr lang="ru-RU" dirty="0" smtClean="0"/>
              <a:t>Показано несоответствие двух моделей (модели с частицами и механической модели</a:t>
            </a:r>
            <a:r>
              <a:rPr lang="en-US" dirty="0" smtClean="0"/>
              <a:t>)</a:t>
            </a:r>
            <a:r>
              <a:rPr lang="ru-RU" dirty="0" smtClean="0"/>
              <a:t> численно и аналитически.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0065" y="6311900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20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03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98491"/>
            <a:ext cx="10515600" cy="1338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0" y="4036825"/>
            <a:ext cx="2626156" cy="262615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50340" y="6387172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21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29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1685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/>
              <a:t>Теплопроводность</a:t>
            </a:r>
            <a:r>
              <a:rPr lang="ru-RU" sz="2200" dirty="0"/>
              <a:t> твердых тел обусловлена сразу несколькими процессами, некоторые из них</a:t>
            </a:r>
            <a:r>
              <a:rPr lang="ru-RU" sz="2200" dirty="0" smtClean="0"/>
              <a:t>: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передача тепла за </a:t>
            </a:r>
            <a:r>
              <a:rPr lang="ru-RU" sz="2200" dirty="0" smtClean="0"/>
              <a:t>счет…</a:t>
            </a:r>
            <a:endParaRPr lang="ru-RU" sz="2200" dirty="0"/>
          </a:p>
          <a:p>
            <a:pPr lvl="0"/>
            <a:r>
              <a:rPr lang="ru-RU" sz="2200" dirty="0" smtClean="0"/>
              <a:t>колебаний </a:t>
            </a:r>
            <a:r>
              <a:rPr lang="ru-RU" sz="2200" dirty="0"/>
              <a:t>кристаллической решетки</a:t>
            </a:r>
          </a:p>
          <a:p>
            <a:pPr lvl="0"/>
            <a:r>
              <a:rPr lang="ru-RU" sz="2200" dirty="0" smtClean="0"/>
              <a:t>перемещения </a:t>
            </a:r>
            <a:r>
              <a:rPr lang="ru-RU" sz="2200" dirty="0"/>
              <a:t>свободных электронов</a:t>
            </a:r>
          </a:p>
          <a:p>
            <a:pPr lvl="0"/>
            <a:r>
              <a:rPr lang="ru-RU" sz="2200" dirty="0" smtClean="0"/>
              <a:t>электромагнитного </a:t>
            </a:r>
            <a:r>
              <a:rPr lang="ru-RU" sz="2200" dirty="0"/>
              <a:t>излучения</a:t>
            </a:r>
          </a:p>
          <a:p>
            <a:pPr lvl="0"/>
            <a:r>
              <a:rPr lang="ru-RU" sz="2200" dirty="0" smtClean="0"/>
              <a:t>спиновых </a:t>
            </a:r>
            <a:r>
              <a:rPr lang="ru-RU" sz="2200" dirty="0"/>
              <a:t>волн в магнитных </a:t>
            </a:r>
            <a:r>
              <a:rPr lang="ru-RU" sz="2200" dirty="0" smtClean="0"/>
              <a:t>материалах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08" y="2095499"/>
            <a:ext cx="5331691" cy="3461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1004" y="5502261"/>
            <a:ext cx="46719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Рис. 3. Теплопроводность </a:t>
            </a:r>
            <a:r>
              <a:rPr lang="ru-RU" sz="2200" dirty="0" err="1" smtClean="0"/>
              <a:t>графена</a:t>
            </a:r>
            <a:r>
              <a:rPr lang="ru-RU" sz="2200" dirty="0" smtClean="0"/>
              <a:t> </a:t>
            </a:r>
            <a:r>
              <a:rPr lang="en-US" sz="2200" dirty="0" smtClean="0"/>
              <a:t>[2]</a:t>
            </a:r>
            <a:endParaRPr lang="ru-RU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7814" y="6032377"/>
            <a:ext cx="11156371" cy="6463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/>
              </a:rPr>
              <a:t>2.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Saito,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Riichiro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et al. "Ballistic and Diffusive Thermal Conductivity of Graphene." Physical Review Applied 9, 2              (February 2018): 024017 © 2018 American Physical Society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79789" y="6313583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3</a:t>
            </a:fld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46545" y="6032377"/>
            <a:ext cx="1087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5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работы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86" y="2124200"/>
            <a:ext cx="9565628" cy="3453967"/>
          </a:xfrm>
        </p:spPr>
      </p:pic>
      <p:sp>
        <p:nvSpPr>
          <p:cNvPr id="10" name="TextBox 9"/>
          <p:cNvSpPr txBox="1"/>
          <p:nvPr/>
        </p:nvSpPr>
        <p:spPr>
          <a:xfrm>
            <a:off x="551213" y="5534204"/>
            <a:ext cx="110895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Рис. 4. Зависимость коэффициента теплопроводности от числа периодов </a:t>
            </a:r>
            <a:r>
              <a:rPr lang="ru-RU" sz="2200" dirty="0" err="1" smtClean="0"/>
              <a:t>сверхрешетки</a:t>
            </a:r>
            <a:r>
              <a:rPr lang="ru-RU" sz="2200" dirty="0" smtClean="0"/>
              <a:t> </a:t>
            </a:r>
            <a:r>
              <a:rPr lang="en-US" sz="2200" dirty="0" smtClean="0"/>
              <a:t>[3]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2928" y="1567577"/>
            <a:ext cx="112514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Коэффициент теплопроводности растет линейно с увеличением числа периодов решетки</a:t>
            </a:r>
            <a:endParaRPr lang="ru-RU" sz="2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870" y="6333970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4</a:t>
            </a:fld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1127" y="6123740"/>
            <a:ext cx="10762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Coherent Phonon Heat Conduction in </a:t>
            </a:r>
            <a:r>
              <a:rPr lang="en-US" dirty="0" err="1" smtClean="0"/>
              <a:t>Superlattices</a:t>
            </a:r>
            <a:r>
              <a:rPr lang="en-US" dirty="0" smtClean="0"/>
              <a:t>. Maria </a:t>
            </a:r>
            <a:r>
              <a:rPr lang="en-US" dirty="0" err="1" smtClean="0"/>
              <a:t>Luckyanova</a:t>
            </a:r>
            <a:r>
              <a:rPr lang="ru-RU" dirty="0" smtClean="0"/>
              <a:t>. </a:t>
            </a:r>
            <a:r>
              <a:rPr lang="fr-FR" dirty="0" smtClean="0"/>
              <a:t>November 2012, </a:t>
            </a:r>
          </a:p>
          <a:p>
            <a:r>
              <a:rPr lang="fr-FR" dirty="0" smtClean="0"/>
              <a:t>     Science 338(6109):936-9, DOI:10.1126/science.1225549.</a:t>
            </a:r>
            <a:endParaRPr lang="fr-FR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0565" y="6121194"/>
            <a:ext cx="104115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3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93" y="3589948"/>
            <a:ext cx="11041207" cy="178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0701"/>
            <a:ext cx="10954805" cy="18291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93" y="5376252"/>
            <a:ext cx="11008198" cy="10547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3589948"/>
            <a:ext cx="10795000" cy="178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5376252"/>
            <a:ext cx="10795000" cy="10547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9369" y="3046105"/>
            <a:ext cx="54924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Рис. 5. Схематическое изображение модели</a:t>
            </a: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08707" y="6325527"/>
            <a:ext cx="2743200" cy="365125"/>
          </a:xfrm>
        </p:spPr>
        <p:txBody>
          <a:bodyPr/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4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Фонон.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16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Фононы – крошечные волновые пакеты, связанные с теплом и наблюдаемые в диапазоне от 10ГГц до 1ТГц. </a:t>
            </a:r>
            <a:r>
              <a:rPr lang="ru-RU" sz="2000" dirty="0" smtClean="0"/>
              <a:t>[</a:t>
            </a:r>
            <a:r>
              <a:rPr lang="en-US" sz="2000" dirty="0" smtClean="0"/>
              <a:t>3</a:t>
            </a:r>
            <a:r>
              <a:rPr lang="ru-RU" sz="2000" dirty="0" smtClean="0"/>
              <a:t>].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Фонон – энергия нормальной моды колеблющейся системы атомов </a:t>
            </a:r>
            <a:r>
              <a:rPr lang="ru-RU" sz="2000" dirty="0" smtClean="0"/>
              <a:t>[</a:t>
            </a:r>
            <a:r>
              <a:rPr lang="en-US" sz="2000" dirty="0" smtClean="0"/>
              <a:t>4</a:t>
            </a:r>
            <a:r>
              <a:rPr lang="ru-RU" sz="2000" dirty="0" smtClean="0"/>
              <a:t>].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040" t="23222" r="50584" b="16315"/>
          <a:stretch/>
        </p:blipFill>
        <p:spPr>
          <a:xfrm>
            <a:off x="1200727" y="3737294"/>
            <a:ext cx="2216728" cy="1440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77" y="3281105"/>
            <a:ext cx="5463661" cy="1699994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stCxn id="4" idx="1"/>
          </p:cNvCxnSpPr>
          <p:nvPr/>
        </p:nvCxnSpPr>
        <p:spPr>
          <a:xfrm flipV="1">
            <a:off x="1200727" y="3281105"/>
            <a:ext cx="0" cy="1176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00727" y="3214074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63201" y="3900269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(3)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18077" y="3281105"/>
            <a:ext cx="6513341" cy="1813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38200" y="5831143"/>
            <a:ext cx="9531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3. James </a:t>
            </a:r>
            <a:r>
              <a:rPr lang="en-US" dirty="0" err="1">
                <a:cs typeface="Times New Roman" pitchFamily="18" charset="0"/>
              </a:rPr>
              <a:t>P.Wolfe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«</a:t>
            </a:r>
            <a:r>
              <a:rPr lang="en-US" dirty="0">
                <a:cs typeface="Times New Roman" pitchFamily="18" charset="0"/>
              </a:rPr>
              <a:t>Imaging phonons. Acoustic wave propagation in solids</a:t>
            </a:r>
            <a:r>
              <a:rPr lang="ru-RU" dirty="0">
                <a:cs typeface="Times New Roman" pitchFamily="18" charset="0"/>
              </a:rPr>
              <a:t>»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r>
              <a:rPr lang="en-US" dirty="0" smtClean="0">
                <a:cs typeface="Times New Roman" pitchFamily="18" charset="0"/>
              </a:rPr>
              <a:t>4. </a:t>
            </a:r>
            <a:r>
              <a:rPr lang="ru-RU" dirty="0" smtClean="0">
                <a:cs typeface="Times New Roman" pitchFamily="18" charset="0"/>
              </a:rPr>
              <a:t>Дж</a:t>
            </a:r>
            <a:r>
              <a:rPr lang="ru-RU" dirty="0">
                <a:cs typeface="Times New Roman" pitchFamily="18" charset="0"/>
              </a:rPr>
              <a:t>. </a:t>
            </a:r>
            <a:r>
              <a:rPr lang="ru-RU" dirty="0" err="1">
                <a:cs typeface="Times New Roman" pitchFamily="18" charset="0"/>
              </a:rPr>
              <a:t>Рейсленд</a:t>
            </a:r>
            <a:r>
              <a:rPr lang="ru-RU" dirty="0">
                <a:cs typeface="Times New Roman" pitchFamily="18" charset="0"/>
              </a:rPr>
              <a:t>. «Физика фононов».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433" y="5023125"/>
            <a:ext cx="3875391" cy="65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Рис. 6. Начальное распределение скоростей частиц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06867" y="3030876"/>
            <a:ext cx="103469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06867" y="5697936"/>
            <a:ext cx="103469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54654" y="6300834"/>
            <a:ext cx="2743200" cy="365125"/>
          </a:xfrm>
        </p:spPr>
        <p:txBody>
          <a:bodyPr/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18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прохождения волны через границу</a:t>
            </a:r>
            <a:endParaRPr lang="ru-RU" dirty="0"/>
          </a:p>
        </p:txBody>
      </p:sp>
      <p:pic>
        <p:nvPicPr>
          <p:cNvPr id="7" name="новый фильм.movi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4662" y="1822720"/>
            <a:ext cx="8702675" cy="435133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57872" y="6306090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7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38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5" y="1584492"/>
            <a:ext cx="6537394" cy="14453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5" y="4215702"/>
            <a:ext cx="5179648" cy="799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6211" y="2803311"/>
            <a:ext cx="5421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(4)</a:t>
            </a:r>
            <a:endParaRPr lang="ru-RU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5856211" y="5301863"/>
            <a:ext cx="5421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/>
              <a:t>(</a:t>
            </a:r>
            <a:r>
              <a:rPr lang="en-US" sz="2500" dirty="0" smtClean="0"/>
              <a:t>5</a:t>
            </a:r>
            <a:r>
              <a:rPr lang="ru-RU" sz="2500" dirty="0" smtClean="0"/>
              <a:t>)</a:t>
            </a:r>
            <a:endParaRPr lang="ru-RU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272148" y="3088838"/>
            <a:ext cx="56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V. A. </a:t>
            </a:r>
            <a:r>
              <a:rPr lang="en-US" dirty="0" err="1"/>
              <a:t>Kuzkin</a:t>
            </a:r>
            <a:r>
              <a:rPr lang="en-US" dirty="0"/>
              <a:t>. Acoustic transparency of the chain-chain interface. </a:t>
            </a:r>
            <a:r>
              <a:rPr lang="en-US" i="1" dirty="0"/>
              <a:t>In press.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5595" y="5096530"/>
            <a:ext cx="5979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NewRomanPSMT"/>
              </a:rPr>
              <a:t>А.М. Кривцов. </a:t>
            </a:r>
            <a:r>
              <a:rPr lang="ru-RU" dirty="0"/>
              <a:t>Прохождение возмущения через границу: континуальное </a:t>
            </a:r>
            <a:r>
              <a:rPr lang="ru-RU" dirty="0" smtClean="0"/>
              <a:t>описание</a:t>
            </a:r>
            <a:r>
              <a:rPr lang="en-US" dirty="0" smtClean="0">
                <a:latin typeface="TimesNewRomanPSMT"/>
              </a:rPr>
              <a:t>. </a:t>
            </a:r>
            <a:r>
              <a:rPr lang="ru-RU" dirty="0" smtClean="0">
                <a:latin typeface="TimesNewRomanPSMT"/>
              </a:rPr>
              <a:t>В печати.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2" r="8975"/>
          <a:stretch/>
        </p:blipFill>
        <p:spPr>
          <a:xfrm>
            <a:off x="6527513" y="1382410"/>
            <a:ext cx="5373392" cy="35205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07812" y="5015597"/>
                <a:ext cx="5288362" cy="145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Рис. 7. Сравнение коэффициента прохождения для разных частот</a:t>
                </a:r>
                <a:r>
                  <a:rPr lang="en-US" dirty="0" smtClean="0"/>
                  <a:t> </a:t>
                </a:r>
                <a:r>
                  <a:rPr lang="ru-RU" dirty="0" smtClean="0"/>
                  <a:t>и разного отношения масс.</a:t>
                </a:r>
                <a:r>
                  <a:rPr lang="en-US" dirty="0" smtClean="0"/>
                  <a:t> </a:t>
                </a:r>
                <a:r>
                  <a:rPr lang="ru-RU" dirty="0" smtClean="0">
                    <a:solidFill>
                      <a:srgbClr val="0404FF"/>
                    </a:solidFill>
                  </a:rPr>
                  <a:t>Синий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08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красный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>
                    <a:solidFill>
                      <a:srgbClr val="007D00"/>
                    </a:solidFill>
                  </a:rPr>
                  <a:t>зеленый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>
                    <a:solidFill>
                      <a:srgbClr val="BFBF02"/>
                    </a:solidFill>
                  </a:rPr>
                  <a:t>желтый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812" y="5015597"/>
                <a:ext cx="5288362" cy="1453218"/>
              </a:xfrm>
              <a:prstGeom prst="rect">
                <a:avLst/>
              </a:prstGeom>
              <a:blipFill>
                <a:blip r:embed="rId5"/>
                <a:stretch>
                  <a:fillRect l="-1038" t="-2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733" y="4309702"/>
            <a:ext cx="1086688" cy="5816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8369" y="532036"/>
            <a:ext cx="93287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+mj-lt"/>
                <a:cs typeface="Times New Roman" pitchFamily="18" charset="0"/>
              </a:rPr>
              <a:t>Коэффициент прохождения</a:t>
            </a:r>
            <a:endParaRPr lang="en-US" sz="4400" dirty="0"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085" y="1452116"/>
            <a:ext cx="6354428" cy="2342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3085" y="4215702"/>
            <a:ext cx="6354428" cy="1631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52974" y="6398857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8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30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Коэффициент прохождения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0988"/>
            <a:ext cx="6627019" cy="4418012"/>
          </a:xfrm>
        </p:spPr>
      </p:pic>
      <p:sp>
        <p:nvSpPr>
          <p:cNvPr id="5" name="TextBox 4"/>
          <p:cNvSpPr txBox="1"/>
          <p:nvPr/>
        </p:nvSpPr>
        <p:spPr>
          <a:xfrm>
            <a:off x="6653610" y="2537182"/>
            <a:ext cx="513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 8. Коэффициент прохождения для составной среды </a:t>
            </a:r>
            <a:r>
              <a:rPr lang="en-US" dirty="0" smtClean="0"/>
              <a:t>Si-Ge. </a:t>
            </a:r>
          </a:p>
          <a:p>
            <a:r>
              <a:rPr lang="ru-RU" dirty="0" smtClean="0"/>
              <a:t>Сравнение численного эксперимента с аналитикой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ru-RU" dirty="0" smtClean="0">
                <a:solidFill>
                  <a:srgbClr val="FF0000"/>
                </a:solidFill>
              </a:rPr>
              <a:t>Красный</a:t>
            </a:r>
            <a:r>
              <a:rPr lang="en-US" dirty="0"/>
              <a:t>: Lattice-dynamical calculation of phonon scattering at ideal Si–Ge interfaces</a:t>
            </a:r>
          </a:p>
          <a:p>
            <a:r>
              <a:rPr lang="en-US" dirty="0"/>
              <a:t>H. Zhao; J. B. </a:t>
            </a:r>
            <a:r>
              <a:rPr lang="en-US" dirty="0" smtClean="0"/>
              <a:t>Freund, </a:t>
            </a:r>
            <a:r>
              <a:rPr lang="en-US" i="1" dirty="0"/>
              <a:t>Journal of Applied Physics</a:t>
            </a:r>
            <a:r>
              <a:rPr lang="en-US" dirty="0"/>
              <a:t> 97, 024903 (2005</a:t>
            </a:r>
            <a:r>
              <a:rPr lang="en-US" dirty="0" smtClean="0"/>
              <a:t>) (</a:t>
            </a:r>
            <a:r>
              <a:rPr lang="ru-RU" u="sng" dirty="0" smtClean="0"/>
              <a:t>3</a:t>
            </a:r>
            <a:r>
              <a:rPr lang="en-US" u="sng" dirty="0" smtClean="0"/>
              <a:t>D </a:t>
            </a:r>
            <a:r>
              <a:rPr lang="en-US" u="sng" dirty="0" err="1" smtClean="0"/>
              <a:t>fcc</a:t>
            </a:r>
            <a:r>
              <a:rPr lang="en-US" u="sng" dirty="0" smtClean="0"/>
              <a:t> </a:t>
            </a:r>
            <a:r>
              <a:rPr lang="ru-RU" u="sng" dirty="0" smtClean="0"/>
              <a:t>решетка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09243" y="6335802"/>
            <a:ext cx="2743200" cy="365125"/>
          </a:xfrm>
        </p:spPr>
        <p:txBody>
          <a:bodyPr/>
          <a:lstStyle/>
          <a:p>
            <a:fld id="{E4E565F4-41AA-47B2-9AE6-5ABFA9EA36BC}" type="slidenum">
              <a:rPr lang="ru-RU" sz="2400" smtClean="0"/>
              <a:t>9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33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686</Words>
  <Application>Microsoft Office PowerPoint</Application>
  <PresentationFormat>Широкоэкранный</PresentationFormat>
  <Paragraphs>121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TimesNewRomanPSMT</vt:lpstr>
      <vt:lpstr>Тема Office</vt:lpstr>
      <vt:lpstr>Исследование прохождения волн в составном кристалле</vt:lpstr>
      <vt:lpstr>Составной кристалл</vt:lpstr>
      <vt:lpstr>Актуальность работы</vt:lpstr>
      <vt:lpstr>Актуальность работы</vt:lpstr>
      <vt:lpstr>Постановка задачи</vt:lpstr>
      <vt:lpstr>Фонон. Определения</vt:lpstr>
      <vt:lpstr>Пример прохождения волны через границу</vt:lpstr>
      <vt:lpstr>Презентация PowerPoint</vt:lpstr>
      <vt:lpstr>Коэффициент прохождения</vt:lpstr>
      <vt:lpstr>Энергетическая динамика. Неравновесное состояние</vt:lpstr>
      <vt:lpstr>Энергетическая динамика.  Модель с частицами</vt:lpstr>
      <vt:lpstr>Аналитика. Рекуррентные соотношения.</vt:lpstr>
      <vt:lpstr>Аналитика. Рекуррентные соотношения.</vt:lpstr>
      <vt:lpstr>Аналитика. Рекуррентные соотношения.</vt:lpstr>
      <vt:lpstr>Различие двух постановок. Численный результат</vt:lpstr>
      <vt:lpstr>Различие двух постановок.  Численный результат</vt:lpstr>
      <vt:lpstr>Различие двух постановок. Аналитика</vt:lpstr>
      <vt:lpstr>Различие двух постановок. Аналитика</vt:lpstr>
      <vt:lpstr>Различие двух постановок.</vt:lpstr>
      <vt:lpstr>Результаты и выводы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Прохождение волн через интерфейс в составном кристалле</dc:title>
  <dc:creator>ProDell</dc:creator>
  <cp:lastModifiedBy>ProDell</cp:lastModifiedBy>
  <cp:revision>43</cp:revision>
  <dcterms:created xsi:type="dcterms:W3CDTF">2022-04-02T17:06:42Z</dcterms:created>
  <dcterms:modified xsi:type="dcterms:W3CDTF">2023-06-25T20:04:32Z</dcterms:modified>
</cp:coreProperties>
</file>