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83" r:id="rId4"/>
    <p:sldId id="257" r:id="rId5"/>
    <p:sldId id="258" r:id="rId6"/>
    <p:sldId id="259" r:id="rId7"/>
    <p:sldId id="260" r:id="rId8"/>
    <p:sldId id="264" r:id="rId9"/>
    <p:sldId id="261" r:id="rId10"/>
    <p:sldId id="263" r:id="rId11"/>
    <p:sldId id="265" r:id="rId12"/>
    <p:sldId id="266" r:id="rId13"/>
    <p:sldId id="267" r:id="rId14"/>
    <p:sldId id="268" r:id="rId15"/>
    <p:sldId id="275" r:id="rId16"/>
    <p:sldId id="270" r:id="rId17"/>
    <p:sldId id="269" r:id="rId18"/>
    <p:sldId id="271" r:id="rId19"/>
    <p:sldId id="272" r:id="rId20"/>
    <p:sldId id="274" r:id="rId21"/>
    <p:sldId id="276" r:id="rId22"/>
    <p:sldId id="277" r:id="rId23"/>
    <p:sldId id="278" r:id="rId24"/>
    <p:sldId id="279" r:id="rId25"/>
    <p:sldId id="281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a Vasileva" initials="DV" lastIdx="6" clrIdx="0">
    <p:extLst>
      <p:ext uri="{19B8F6BF-5375-455C-9EA6-DF929625EA0E}">
        <p15:presenceInfo xmlns:p15="http://schemas.microsoft.com/office/powerpoint/2012/main" userId="0a215eefdd81b1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D"/>
    <a:srgbClr val="CCD2D8"/>
    <a:srgbClr val="1D86B5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iplom\55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iplom\55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iplom\55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iplom\55\&#1051;&#1080;&#1089;&#1090;%20Microsoft%20Excel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iplom\55\&#1051;&#1080;&#1089;&#1090;%20Microsoft%20Excel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Сеточная сходимость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Sheet1!$S$3:$S$6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9</c:v>
                </c:pt>
                <c:pt idx="3">
                  <c:v>6</c:v>
                </c:pt>
              </c:numCache>
            </c:numRef>
          </c:xVal>
          <c:yVal>
            <c:numRef>
              <c:f>Sheet1!$T$3:$T$6</c:f>
              <c:numCache>
                <c:formatCode>General</c:formatCode>
                <c:ptCount val="4"/>
                <c:pt idx="0">
                  <c:v>13.096</c:v>
                </c:pt>
                <c:pt idx="1">
                  <c:v>14.46</c:v>
                </c:pt>
                <c:pt idx="2">
                  <c:v>14.6</c:v>
                </c:pt>
                <c:pt idx="3">
                  <c:v>14.65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EE-4BE4-BFCD-1AE7AF827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5533615"/>
        <c:axId val="1385534575"/>
      </c:scatterChart>
      <c:valAx>
        <c:axId val="1385533615"/>
        <c:scaling>
          <c:orientation val="minMax"/>
          <c:max val="15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Размер элемента, мм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534575"/>
        <c:crosses val="autoZero"/>
        <c:crossBetween val="midCat"/>
      </c:valAx>
      <c:valAx>
        <c:axId val="138553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Напряжение, МПа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5336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Исследование разрушения трубы с углом намотки 30 градусов</a:t>
            </a:r>
          </a:p>
        </c:rich>
      </c:tx>
      <c:layout>
        <c:manualLayout>
          <c:xMode val="edge"/>
          <c:yMode val="edge"/>
          <c:x val="0.19415503917983509"/>
          <c:y val="6.3863741937368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967644422339852E-2"/>
          <c:y val="0.13884108610493995"/>
          <c:w val="0.89150614316383225"/>
          <c:h val="0.74986458371160214"/>
        </c:manualLayout>
      </c:layout>
      <c:scatterChart>
        <c:scatterStyle val="smoothMarker"/>
        <c:varyColors val="0"/>
        <c:ser>
          <c:idx val="0"/>
          <c:order val="0"/>
          <c:tx>
            <c:v>Слой 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Sheet1!$A$20:$A$30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10.8</c:v>
                </c:pt>
                <c:pt idx="8">
                  <c:v>11</c:v>
                </c:pt>
                <c:pt idx="9">
                  <c:v>11.5</c:v>
                </c:pt>
                <c:pt idx="10">
                  <c:v>11.7</c:v>
                </c:pt>
              </c:numCache>
            </c:numRef>
          </c:xVal>
          <c:yVal>
            <c:numRef>
              <c:f>Sheet1!$C$20:$C$30</c:f>
              <c:numCache>
                <c:formatCode>0.000</c:formatCode>
                <c:ptCount val="11"/>
                <c:pt idx="0">
                  <c:v>0.34283999999999998</c:v>
                </c:pt>
                <c:pt idx="1">
                  <c:v>0.42853000000000002</c:v>
                </c:pt>
                <c:pt idx="2">
                  <c:v>0.51424000000000003</c:v>
                </c:pt>
                <c:pt idx="3">
                  <c:v>0.59994000000000003</c:v>
                </c:pt>
                <c:pt idx="4">
                  <c:v>0.68566000000000005</c:v>
                </c:pt>
                <c:pt idx="5">
                  <c:v>0.77137</c:v>
                </c:pt>
                <c:pt idx="6">
                  <c:v>0.85707999999999995</c:v>
                </c:pt>
                <c:pt idx="7">
                  <c:v>0.92564000000000002</c:v>
                </c:pt>
                <c:pt idx="8">
                  <c:v>0.94277</c:v>
                </c:pt>
                <c:pt idx="9">
                  <c:v>0.98562000000000005</c:v>
                </c:pt>
                <c:pt idx="10">
                  <c:v>1.0027999999999999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6FE-43D8-BBF1-488EE24ECAE8}"/>
            </c:ext>
          </c:extLst>
        </c:ser>
        <c:ser>
          <c:idx val="1"/>
          <c:order val="1"/>
          <c:tx>
            <c:v>Слой 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Sheet1!$A$20:$A$30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10.8</c:v>
                </c:pt>
                <c:pt idx="8">
                  <c:v>11</c:v>
                </c:pt>
                <c:pt idx="9">
                  <c:v>11.5</c:v>
                </c:pt>
                <c:pt idx="10">
                  <c:v>11.7</c:v>
                </c:pt>
              </c:numCache>
            </c:numRef>
          </c:xVal>
          <c:yVal>
            <c:numRef>
              <c:f>Sheet1!$B$20:$B$30</c:f>
              <c:numCache>
                <c:formatCode>0.000</c:formatCode>
                <c:ptCount val="11"/>
                <c:pt idx="0">
                  <c:v>0.35837999999999998</c:v>
                </c:pt>
                <c:pt idx="1">
                  <c:v>0.44796000000000002</c:v>
                </c:pt>
                <c:pt idx="2">
                  <c:v>0.53756000000000004</c:v>
                </c:pt>
                <c:pt idx="3">
                  <c:v>0.62714000000000003</c:v>
                </c:pt>
                <c:pt idx="4">
                  <c:v>0.71674000000000004</c:v>
                </c:pt>
                <c:pt idx="5">
                  <c:v>0.80632999999999999</c:v>
                </c:pt>
                <c:pt idx="6">
                  <c:v>0.89593</c:v>
                </c:pt>
                <c:pt idx="7">
                  <c:v>0.96758999999999995</c:v>
                </c:pt>
                <c:pt idx="8">
                  <c:v>0.98550000000000004</c:v>
                </c:pt>
                <c:pt idx="9">
                  <c:v>1.0303</c:v>
                </c:pt>
                <c:pt idx="10">
                  <c:v>1.0482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6FE-43D8-BBF1-488EE24ECAE8}"/>
            </c:ext>
          </c:extLst>
        </c:ser>
        <c:ser>
          <c:idx val="2"/>
          <c:order val="2"/>
          <c:tx>
            <c:v>Слой 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Sheet1!$A$20:$A$30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10.8</c:v>
                </c:pt>
                <c:pt idx="8">
                  <c:v>11</c:v>
                </c:pt>
                <c:pt idx="9">
                  <c:v>11.5</c:v>
                </c:pt>
                <c:pt idx="10">
                  <c:v>11.7</c:v>
                </c:pt>
              </c:numCache>
            </c:numRef>
          </c:xVal>
          <c:yVal>
            <c:numRef>
              <c:f>Sheet1!$D$20:$D$30</c:f>
              <c:numCache>
                <c:formatCode>0.000</c:formatCode>
                <c:ptCount val="11"/>
                <c:pt idx="0">
                  <c:v>0.37175000000000002</c:v>
                </c:pt>
                <c:pt idx="1">
                  <c:v>0.46467000000000003</c:v>
                </c:pt>
                <c:pt idx="2">
                  <c:v>0.55762999999999996</c:v>
                </c:pt>
                <c:pt idx="3">
                  <c:v>0.65056000000000003</c:v>
                </c:pt>
                <c:pt idx="4">
                  <c:v>0.74351</c:v>
                </c:pt>
                <c:pt idx="5">
                  <c:v>0.83645000000000003</c:v>
                </c:pt>
                <c:pt idx="6">
                  <c:v>0.92937000000000003</c:v>
                </c:pt>
                <c:pt idx="7">
                  <c:v>1.0037</c:v>
                </c:pt>
                <c:pt idx="8">
                  <c:v>1.0223</c:v>
                </c:pt>
                <c:pt idx="9">
                  <c:v>1.0688</c:v>
                </c:pt>
                <c:pt idx="10">
                  <c:v>1.0873999999999999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6FE-43D8-BBF1-488EE24ECAE8}"/>
            </c:ext>
          </c:extLst>
        </c:ser>
        <c:ser>
          <c:idx val="3"/>
          <c:order val="3"/>
          <c:tx>
            <c:v>Разрушение 3-го слоя</c:v>
          </c:tx>
          <c:spPr>
            <a:ln w="19050" cap="rnd">
              <a:solidFill>
                <a:srgbClr val="FF3F3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Sheet1!$A$32:$A$33</c:f>
              <c:numCache>
                <c:formatCode>General</c:formatCode>
                <c:ptCount val="2"/>
                <c:pt idx="0">
                  <c:v>10.8</c:v>
                </c:pt>
                <c:pt idx="1">
                  <c:v>10.8</c:v>
                </c:pt>
              </c:numCache>
            </c:numRef>
          </c:xVal>
          <c:yVal>
            <c:numRef>
              <c:f>Sheet1!$B$13:$B$14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6FE-43D8-BBF1-488EE24ECAE8}"/>
            </c:ext>
          </c:extLst>
        </c:ser>
        <c:ser>
          <c:idx val="4"/>
          <c:order val="4"/>
          <c:tx>
            <c:v>Разрушение 1-го слоя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Sheet1!$B$32:$B$33</c:f>
              <c:numCache>
                <c:formatCode>General</c:formatCode>
                <c:ptCount val="2"/>
                <c:pt idx="0">
                  <c:v>11.5</c:v>
                </c:pt>
                <c:pt idx="1">
                  <c:v>11.5</c:v>
                </c:pt>
              </c:numCache>
            </c:numRef>
          </c:xVal>
          <c:yVal>
            <c:numRef>
              <c:f>Sheet1!$G$12:$G$13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6FE-43D8-BBF1-488EE24ECAE8}"/>
            </c:ext>
          </c:extLst>
        </c:ser>
        <c:ser>
          <c:idx val="5"/>
          <c:order val="5"/>
          <c:tx>
            <c:v>Полное разрушение</c:v>
          </c:tx>
          <c:spPr>
            <a:ln w="19050" cap="rnd">
              <a:solidFill>
                <a:srgbClr val="FF1919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rgbClr val="FF191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26FE-43D8-BBF1-488EE24ECAE8}"/>
              </c:ext>
            </c:extLst>
          </c:dPt>
          <c:xVal>
            <c:numRef>
              <c:f>Sheet1!$C$32:$C$33</c:f>
              <c:numCache>
                <c:formatCode>General</c:formatCode>
                <c:ptCount val="2"/>
                <c:pt idx="0">
                  <c:v>11.7</c:v>
                </c:pt>
                <c:pt idx="1">
                  <c:v>11.7</c:v>
                </c:pt>
              </c:numCache>
            </c:numRef>
          </c:xVal>
          <c:yVal>
            <c:numRef>
              <c:f>Sheet1!$B$13:$B$14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6FE-43D8-BBF1-488EE24EC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5529775"/>
        <c:axId val="1385537935"/>
      </c:scatterChart>
      <c:valAx>
        <c:axId val="138552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Давление, МПа</a:t>
                </a:r>
              </a:p>
            </c:rich>
          </c:tx>
          <c:layout>
            <c:manualLayout>
              <c:xMode val="edge"/>
              <c:yMode val="edge"/>
              <c:x val="0.47527259092613422"/>
              <c:y val="0.94721012814574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5537935"/>
        <c:crosses val="autoZero"/>
        <c:crossBetween val="midCat"/>
      </c:valAx>
      <c:valAx>
        <c:axId val="1385537935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Обратное значение коэффициента запаса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55297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1417547357428366E-2"/>
          <c:y val="0.12216212804249363"/>
          <c:w val="0.24929259362974865"/>
          <c:h val="0.70287679522832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Исследование разрушения трубы с углом намотки 45 градусов</a:t>
            </a:r>
          </a:p>
        </c:rich>
      </c:tx>
      <c:layout>
        <c:manualLayout>
          <c:xMode val="edge"/>
          <c:yMode val="edge"/>
          <c:x val="0.19415503917983509"/>
          <c:y val="6.3863741937368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058011745080509"/>
          <c:y val="0.13884108610493995"/>
          <c:w val="0.82076958428742852"/>
          <c:h val="0.75061776249706846"/>
        </c:manualLayout>
      </c:layout>
      <c:scatterChart>
        <c:scatterStyle val="smoothMarker"/>
        <c:varyColors val="0"/>
        <c:ser>
          <c:idx val="0"/>
          <c:order val="0"/>
          <c:tx>
            <c:v>Слой 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Sheet1!$F$3:$F$11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5.5</c:v>
                </c:pt>
                <c:pt idx="6">
                  <c:v>5.55</c:v>
                </c:pt>
                <c:pt idx="7">
                  <c:v>5.7</c:v>
                </c:pt>
                <c:pt idx="8">
                  <c:v>5.85</c:v>
                </c:pt>
              </c:numCache>
            </c:numRef>
          </c:xVal>
          <c:yVal>
            <c:numRef>
              <c:f>Sheet1!$H$3:$H$11</c:f>
              <c:numCache>
                <c:formatCode>General</c:formatCode>
                <c:ptCount val="9"/>
                <c:pt idx="0">
                  <c:v>0.17199999999999999</c:v>
                </c:pt>
                <c:pt idx="1">
                  <c:v>0.34399999999999997</c:v>
                </c:pt>
                <c:pt idx="2">
                  <c:v>0.51700000000000002</c:v>
                </c:pt>
                <c:pt idx="3">
                  <c:v>0.68899999999999995</c:v>
                </c:pt>
                <c:pt idx="4">
                  <c:v>0.86099999999999999</c:v>
                </c:pt>
                <c:pt idx="5">
                  <c:v>0.94699999999999995</c:v>
                </c:pt>
                <c:pt idx="6" formatCode="0.000">
                  <c:v>0.95574999999999999</c:v>
                </c:pt>
                <c:pt idx="7">
                  <c:v>0.98199999999999998</c:v>
                </c:pt>
                <c:pt idx="8">
                  <c:v>1.0069999999999999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8A7-4209-804B-D1E700BAC140}"/>
            </c:ext>
          </c:extLst>
        </c:ser>
        <c:ser>
          <c:idx val="1"/>
          <c:order val="1"/>
          <c:tx>
            <c:v>Слой 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Sheet1!$F$3:$F$11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5.5</c:v>
                </c:pt>
                <c:pt idx="6">
                  <c:v>5.55</c:v>
                </c:pt>
                <c:pt idx="7">
                  <c:v>5.7</c:v>
                </c:pt>
                <c:pt idx="8">
                  <c:v>5.85</c:v>
                </c:pt>
              </c:numCache>
            </c:numRef>
          </c:xVal>
          <c:yVal>
            <c:numRef>
              <c:f>Sheet1!$G$3:$G$11</c:f>
              <c:numCache>
                <c:formatCode>General</c:formatCode>
                <c:ptCount val="9"/>
                <c:pt idx="0">
                  <c:v>0.17699999999999999</c:v>
                </c:pt>
                <c:pt idx="1">
                  <c:v>0.35299999999999998</c:v>
                </c:pt>
                <c:pt idx="2">
                  <c:v>0.53</c:v>
                </c:pt>
                <c:pt idx="3">
                  <c:v>0.70599999999999996</c:v>
                </c:pt>
                <c:pt idx="4">
                  <c:v>0.88300000000000001</c:v>
                </c:pt>
                <c:pt idx="5">
                  <c:v>0.94799999999999995</c:v>
                </c:pt>
                <c:pt idx="6" formatCode="0.000">
                  <c:v>0.98021999999999998</c:v>
                </c:pt>
                <c:pt idx="7">
                  <c:v>1.0069999999999999</c:v>
                </c:pt>
                <c:pt idx="8">
                  <c:v>1.0329999999999999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8A7-4209-804B-D1E700BAC140}"/>
            </c:ext>
          </c:extLst>
        </c:ser>
        <c:ser>
          <c:idx val="2"/>
          <c:order val="2"/>
          <c:tx>
            <c:v>Слой 3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Sheet1!$F$3:$F$11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5.5</c:v>
                </c:pt>
                <c:pt idx="6">
                  <c:v>5.55</c:v>
                </c:pt>
                <c:pt idx="7">
                  <c:v>5.7</c:v>
                </c:pt>
                <c:pt idx="8">
                  <c:v>5.85</c:v>
                </c:pt>
              </c:numCache>
            </c:numRef>
          </c:xVal>
          <c:yVal>
            <c:numRef>
              <c:f>Sheet1!$I$3:$I$11</c:f>
              <c:numCache>
                <c:formatCode>General</c:formatCode>
                <c:ptCount val="9"/>
                <c:pt idx="0">
                  <c:v>0.18099999999999999</c:v>
                </c:pt>
                <c:pt idx="1">
                  <c:v>0.36099999999999999</c:v>
                </c:pt>
                <c:pt idx="2">
                  <c:v>0.54200000000000004</c:v>
                </c:pt>
                <c:pt idx="3">
                  <c:v>0.72199999999999998</c:v>
                </c:pt>
                <c:pt idx="4">
                  <c:v>0.90300000000000002</c:v>
                </c:pt>
                <c:pt idx="5">
                  <c:v>0.99299999999999999</c:v>
                </c:pt>
                <c:pt idx="6" formatCode="0.000">
                  <c:v>1.0018</c:v>
                </c:pt>
                <c:pt idx="7">
                  <c:v>1.0289999999999999</c:v>
                </c:pt>
                <c:pt idx="8">
                  <c:v>1.056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8A7-4209-804B-D1E700BAC140}"/>
            </c:ext>
          </c:extLst>
        </c:ser>
        <c:ser>
          <c:idx val="3"/>
          <c:order val="3"/>
          <c:tx>
            <c:v>Разрушение 3-го слоя</c:v>
          </c:tx>
          <c:spPr>
            <a:ln w="19050" cap="rnd">
              <a:solidFill>
                <a:srgbClr val="FF3F3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Sheet1!$F$12:$F$13</c:f>
              <c:numCache>
                <c:formatCode>General</c:formatCode>
                <c:ptCount val="2"/>
                <c:pt idx="0">
                  <c:v>5.55</c:v>
                </c:pt>
                <c:pt idx="1">
                  <c:v>5.55</c:v>
                </c:pt>
              </c:numCache>
            </c:numRef>
          </c:xVal>
          <c:yVal>
            <c:numRef>
              <c:f>Sheet1!$B$13:$B$14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8A7-4209-804B-D1E700BAC140}"/>
            </c:ext>
          </c:extLst>
        </c:ser>
        <c:ser>
          <c:idx val="4"/>
          <c:order val="4"/>
          <c:tx>
            <c:v>Разрушение 1-го слоя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Sheet1!$H$12:$H$14</c:f>
              <c:numCache>
                <c:formatCode>General</c:formatCode>
                <c:ptCount val="3"/>
                <c:pt idx="0">
                  <c:v>5.7</c:v>
                </c:pt>
                <c:pt idx="1">
                  <c:v>5.7</c:v>
                </c:pt>
              </c:numCache>
            </c:numRef>
          </c:xVal>
          <c:yVal>
            <c:numRef>
              <c:f>Sheet1!$G$12:$G$13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8A7-4209-804B-D1E700BAC140}"/>
            </c:ext>
          </c:extLst>
        </c:ser>
        <c:ser>
          <c:idx val="5"/>
          <c:order val="5"/>
          <c:tx>
            <c:v>Полное разрушение</c:v>
          </c:tx>
          <c:spPr>
            <a:ln w="19050" cap="rnd">
              <a:solidFill>
                <a:srgbClr val="FF1919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rgbClr val="FF191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8A7-4209-804B-D1E700BAC140}"/>
              </c:ext>
            </c:extLst>
          </c:dPt>
          <c:xVal>
            <c:numRef>
              <c:f>Sheet1!$I$12:$I$13</c:f>
              <c:numCache>
                <c:formatCode>General</c:formatCode>
                <c:ptCount val="2"/>
                <c:pt idx="0">
                  <c:v>5.85</c:v>
                </c:pt>
                <c:pt idx="1">
                  <c:v>5.85</c:v>
                </c:pt>
              </c:numCache>
            </c:numRef>
          </c:xVal>
          <c:yVal>
            <c:numRef>
              <c:f>Sheet1!$B$13:$B$14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8A7-4209-804B-D1E700BAC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5529775"/>
        <c:axId val="1385537935"/>
      </c:scatterChart>
      <c:valAx>
        <c:axId val="138552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Давление, МПа</a:t>
                </a:r>
              </a:p>
            </c:rich>
          </c:tx>
          <c:layout>
            <c:manualLayout>
              <c:xMode val="edge"/>
              <c:yMode val="edge"/>
              <c:x val="0.47527259092613422"/>
              <c:y val="0.94721012814574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5537935"/>
        <c:crosses val="autoZero"/>
        <c:crossBetween val="midCat"/>
      </c:valAx>
      <c:valAx>
        <c:axId val="1385537935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Обратное значение коэффициента запаса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55297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127190172335982"/>
          <c:y val="0.11954157872146483"/>
          <c:w val="0.1905510379187875"/>
          <c:h val="0.61258782351665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r>
              <a:rPr lang="ru-RU"/>
              <a:t>Исследование разрушения трубы с углом намотки </a:t>
            </a:r>
            <a:r>
              <a:rPr lang="en-US"/>
              <a:t>55</a:t>
            </a:r>
            <a:r>
              <a:rPr lang="ru-RU"/>
              <a:t> градусов</a:t>
            </a:r>
          </a:p>
        </c:rich>
      </c:tx>
      <c:layout>
        <c:manualLayout>
          <c:xMode val="edge"/>
          <c:yMode val="edge"/>
          <c:x val="0.16907973446320362"/>
          <c:y val="2.0551674386208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270611710742837"/>
          <c:y val="0.13884108610493995"/>
          <c:w val="0.78875386634434019"/>
          <c:h val="0.68762618481320636"/>
        </c:manualLayout>
      </c:layout>
      <c:scatterChart>
        <c:scatterStyle val="smoothMarker"/>
        <c:varyColors val="0"/>
        <c:ser>
          <c:idx val="0"/>
          <c:order val="0"/>
          <c:tx>
            <c:v>Слой 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Sheet1!$A$3:$A$12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3.95</c:v>
                </c:pt>
                <c:pt idx="8">
                  <c:v>4</c:v>
                </c:pt>
                <c:pt idx="9">
                  <c:v>4.05</c:v>
                </c:pt>
              </c:numCache>
            </c:numRef>
          </c:xVal>
          <c:yVal>
            <c:numRef>
              <c:f>Sheet1!$C$3:$C$12</c:f>
              <c:numCache>
                <c:formatCode>General</c:formatCode>
                <c:ptCount val="10"/>
                <c:pt idx="0">
                  <c:v>0.124</c:v>
                </c:pt>
                <c:pt idx="1">
                  <c:v>0.249</c:v>
                </c:pt>
                <c:pt idx="2">
                  <c:v>0.373</c:v>
                </c:pt>
                <c:pt idx="3">
                  <c:v>0.498</c:v>
                </c:pt>
                <c:pt idx="4">
                  <c:v>0.622</c:v>
                </c:pt>
                <c:pt idx="5">
                  <c:v>0.747</c:v>
                </c:pt>
                <c:pt idx="6">
                  <c:v>0.871</c:v>
                </c:pt>
                <c:pt idx="7">
                  <c:v>0.98299999999999998</c:v>
                </c:pt>
                <c:pt idx="8">
                  <c:v>0.996</c:v>
                </c:pt>
                <c:pt idx="9">
                  <c:v>1.008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AC-467F-A04B-108AB30304FA}"/>
            </c:ext>
          </c:extLst>
        </c:ser>
        <c:ser>
          <c:idx val="1"/>
          <c:order val="1"/>
          <c:tx>
            <c:v>Слой 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Sheet1!$A$3:$A$12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3.95</c:v>
                </c:pt>
                <c:pt idx="8">
                  <c:v>4</c:v>
                </c:pt>
                <c:pt idx="9">
                  <c:v>4.05</c:v>
                </c:pt>
              </c:numCache>
            </c:numRef>
          </c:xVal>
          <c:yVal>
            <c:numRef>
              <c:f>Sheet1!$B$3:$B$12</c:f>
              <c:numCache>
                <c:formatCode>General</c:formatCode>
                <c:ptCount val="10"/>
                <c:pt idx="0">
                  <c:v>0.126</c:v>
                </c:pt>
                <c:pt idx="1">
                  <c:v>0.252</c:v>
                </c:pt>
                <c:pt idx="2">
                  <c:v>0.378</c:v>
                </c:pt>
                <c:pt idx="3">
                  <c:v>0.504</c:v>
                </c:pt>
                <c:pt idx="4">
                  <c:v>0.63</c:v>
                </c:pt>
                <c:pt idx="5">
                  <c:v>0.75600000000000001</c:v>
                </c:pt>
                <c:pt idx="6">
                  <c:v>0.88200000000000001</c:v>
                </c:pt>
                <c:pt idx="7">
                  <c:v>0.995</c:v>
                </c:pt>
                <c:pt idx="8">
                  <c:v>1.008</c:v>
                </c:pt>
                <c:pt idx="9">
                  <c:v>1.02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AC-467F-A04B-108AB30304FA}"/>
            </c:ext>
          </c:extLst>
        </c:ser>
        <c:ser>
          <c:idx val="2"/>
          <c:order val="2"/>
          <c:tx>
            <c:v>Слой 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Sheet1!$A$3:$A$12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3.95</c:v>
                </c:pt>
                <c:pt idx="8">
                  <c:v>4</c:v>
                </c:pt>
                <c:pt idx="9">
                  <c:v>4.05</c:v>
                </c:pt>
              </c:numCache>
            </c:numRef>
          </c:xVal>
          <c:yVal>
            <c:numRef>
              <c:f>Sheet1!$D$3:$D$12</c:f>
              <c:numCache>
                <c:formatCode>General</c:formatCode>
                <c:ptCount val="10"/>
                <c:pt idx="0">
                  <c:v>0.127</c:v>
                </c:pt>
                <c:pt idx="1">
                  <c:v>0.255</c:v>
                </c:pt>
                <c:pt idx="2">
                  <c:v>0.38200000000000001</c:v>
                </c:pt>
                <c:pt idx="3">
                  <c:v>0.50900000000000001</c:v>
                </c:pt>
                <c:pt idx="4">
                  <c:v>0.63700000000000001</c:v>
                </c:pt>
                <c:pt idx="5">
                  <c:v>0.76400000000000001</c:v>
                </c:pt>
                <c:pt idx="6">
                  <c:v>0.89200000000000002</c:v>
                </c:pt>
                <c:pt idx="7">
                  <c:v>1.006</c:v>
                </c:pt>
                <c:pt idx="8">
                  <c:v>1.02</c:v>
                </c:pt>
                <c:pt idx="9">
                  <c:v>1.03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AC-467F-A04B-108AB30304FA}"/>
            </c:ext>
          </c:extLst>
        </c:ser>
        <c:ser>
          <c:idx val="3"/>
          <c:order val="3"/>
          <c:tx>
            <c:v>Разрушение 3-го слоя</c:v>
          </c:tx>
          <c:spPr>
            <a:ln w="19050" cap="rnd">
              <a:solidFill>
                <a:srgbClr val="FF3F3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Sheet1!$A$13:$A$14</c:f>
              <c:numCache>
                <c:formatCode>General</c:formatCode>
                <c:ptCount val="2"/>
                <c:pt idx="0">
                  <c:v>3.95</c:v>
                </c:pt>
                <c:pt idx="1">
                  <c:v>3.95</c:v>
                </c:pt>
              </c:numCache>
            </c:numRef>
          </c:xVal>
          <c:yVal>
            <c:numRef>
              <c:f>Sheet1!$B$13:$B$14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9AC-467F-A04B-108AB30304FA}"/>
            </c:ext>
          </c:extLst>
        </c:ser>
        <c:ser>
          <c:idx val="4"/>
          <c:order val="4"/>
          <c:tx>
            <c:v>Разрушение 1-го слоя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Sheet1!$C$13:$C$14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xVal>
          <c:yVal>
            <c:numRef>
              <c:f>Sheet1!$B$13:$B$14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9AC-467F-A04B-108AB30304FA}"/>
            </c:ext>
          </c:extLst>
        </c:ser>
        <c:ser>
          <c:idx val="5"/>
          <c:order val="5"/>
          <c:tx>
            <c:v>Полное разрушение</c:v>
          </c:tx>
          <c:spPr>
            <a:ln w="19050" cap="rnd">
              <a:solidFill>
                <a:srgbClr val="FF1919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rgbClr val="FF191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29AC-467F-A04B-108AB30304FA}"/>
              </c:ext>
            </c:extLst>
          </c:dPt>
          <c:xVal>
            <c:numRef>
              <c:f>Sheet1!$D$13:$D$14</c:f>
              <c:numCache>
                <c:formatCode>General</c:formatCode>
                <c:ptCount val="2"/>
                <c:pt idx="0">
                  <c:v>4.05</c:v>
                </c:pt>
                <c:pt idx="1">
                  <c:v>4.05</c:v>
                </c:pt>
              </c:numCache>
            </c:numRef>
          </c:xVal>
          <c:yVal>
            <c:numRef>
              <c:f>Sheet1!$B$13:$B$14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9AC-467F-A04B-108AB3030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5529775"/>
        <c:axId val="1385537935"/>
      </c:scatterChart>
      <c:valAx>
        <c:axId val="138552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r>
                  <a:rPr lang="ru-RU"/>
                  <a:t>Давление, МПа</a:t>
                </a:r>
              </a:p>
            </c:rich>
          </c:tx>
          <c:layout>
            <c:manualLayout>
              <c:xMode val="edge"/>
              <c:yMode val="edge"/>
              <c:x val="0.47527259092613422"/>
              <c:y val="0.94721012814574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85537935"/>
        <c:crosses val="autoZero"/>
        <c:crossBetween val="midCat"/>
      </c:valAx>
      <c:valAx>
        <c:axId val="1385537935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r>
                  <a:rPr lang="ru-RU"/>
                  <a:t>Обратное значение коэффициента запаса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855297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085948996647778"/>
          <c:y val="0.12355017862473398"/>
          <c:w val="0.36085152435619544"/>
          <c:h val="0.45825188494833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r>
              <a:rPr lang="ru-RU"/>
              <a:t>Исследование разрушения трубы с углом намотки 63 градусов</a:t>
            </a:r>
          </a:p>
        </c:rich>
      </c:tx>
      <c:layout>
        <c:manualLayout>
          <c:xMode val="edge"/>
          <c:yMode val="edge"/>
          <c:x val="0.18391117573893254"/>
          <c:y val="2.8820258067299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893475783633272"/>
          <c:y val="0.1481098739383345"/>
          <c:w val="0.86190144142877778"/>
          <c:h val="0.7294823234845077"/>
        </c:manualLayout>
      </c:layout>
      <c:scatterChart>
        <c:scatterStyle val="smoothMarker"/>
        <c:varyColors val="0"/>
        <c:ser>
          <c:idx val="0"/>
          <c:order val="0"/>
          <c:tx>
            <c:v>Слой 2</c:v>
          </c:tx>
          <c:spPr>
            <a:ln w="19050" cap="rnd">
              <a:solidFill>
                <a:srgbClr val="7030A0">
                  <a:alpha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Sheet1!$F$17:$F$20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3.25</c:v>
                </c:pt>
              </c:numCache>
            </c:numRef>
          </c:xVal>
          <c:yVal>
            <c:numRef>
              <c:f>Sheet1!$H$17:$H$20</c:f>
              <c:numCache>
                <c:formatCode>General</c:formatCode>
                <c:ptCount val="4"/>
                <c:pt idx="0">
                  <c:v>0.30885000000000001</c:v>
                </c:pt>
                <c:pt idx="1">
                  <c:v>0.61770000000000003</c:v>
                </c:pt>
                <c:pt idx="2">
                  <c:v>0.92654999999999998</c:v>
                </c:pt>
                <c:pt idx="3" formatCode="0.000">
                  <c:v>1.0038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9E-4DE9-9F9E-85BF3952C30F}"/>
            </c:ext>
          </c:extLst>
        </c:ser>
        <c:ser>
          <c:idx val="1"/>
          <c:order val="1"/>
          <c:tx>
            <c:v>Слой 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Sheet1!$F$17:$F$20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3.25</c:v>
                </c:pt>
              </c:numCache>
            </c:numRef>
          </c:xVal>
          <c:yVal>
            <c:numRef>
              <c:f>Sheet1!$G$17:$G$19</c:f>
              <c:numCache>
                <c:formatCode>General</c:formatCode>
                <c:ptCount val="3"/>
                <c:pt idx="0">
                  <c:v>0.31056</c:v>
                </c:pt>
                <c:pt idx="1">
                  <c:v>0.62112000000000001</c:v>
                </c:pt>
                <c:pt idx="2">
                  <c:v>0.93167999999999995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79E-4DE9-9F9E-85BF3952C30F}"/>
            </c:ext>
          </c:extLst>
        </c:ser>
        <c:ser>
          <c:idx val="2"/>
          <c:order val="2"/>
          <c:tx>
            <c:v>Слой 3</c:v>
          </c:tx>
          <c:spPr>
            <a:ln w="19050" cap="rnd">
              <a:solidFill>
                <a:srgbClr val="7030A0">
                  <a:alpha val="51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Sheet1!$F$17:$F$20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3.25</c:v>
                </c:pt>
              </c:numCache>
            </c:numRef>
          </c:xVal>
          <c:yVal>
            <c:numRef>
              <c:f>Sheet1!$I$17:$I$21</c:f>
              <c:numCache>
                <c:formatCode>General</c:formatCode>
                <c:ptCount val="5"/>
                <c:pt idx="0">
                  <c:v>0.31207000000000001</c:v>
                </c:pt>
                <c:pt idx="1">
                  <c:v>0.62414000000000003</c:v>
                </c:pt>
                <c:pt idx="2">
                  <c:v>0.93623999999999996</c:v>
                </c:pt>
                <c:pt idx="3" formatCode="0.000">
                  <c:v>1.0142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79E-4DE9-9F9E-85BF3952C30F}"/>
            </c:ext>
          </c:extLst>
        </c:ser>
        <c:ser>
          <c:idx val="5"/>
          <c:order val="3"/>
          <c:tx>
            <c:v>Полное разрушение</c:v>
          </c:tx>
          <c:spPr>
            <a:ln w="19050" cap="rnd">
              <a:solidFill>
                <a:srgbClr val="FF3F3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FF191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79E-4DE9-9F9E-85BF3952C30F}"/>
              </c:ext>
            </c:extLst>
          </c:dPt>
          <c:xVal>
            <c:numRef>
              <c:f>Sheet1!$F$20:$F$21</c:f>
              <c:numCache>
                <c:formatCode>General</c:formatCode>
                <c:ptCount val="2"/>
                <c:pt idx="0">
                  <c:v>3.25</c:v>
                </c:pt>
                <c:pt idx="1">
                  <c:v>3.25</c:v>
                </c:pt>
              </c:numCache>
            </c:numRef>
          </c:xVal>
          <c:yVal>
            <c:numRef>
              <c:f>Sheet1!$B$13:$B$14</c:f>
              <c:numCache>
                <c:formatCode>General</c:formatCode>
                <c:ptCount val="2"/>
                <c:pt idx="0">
                  <c:v>0</c:v>
                </c:pt>
                <c:pt idx="1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79E-4DE9-9F9E-85BF3952C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5529775"/>
        <c:axId val="1385537935"/>
      </c:scatterChart>
      <c:valAx>
        <c:axId val="1385529775"/>
        <c:scaling>
          <c:orientation val="minMax"/>
          <c:min val="0.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r>
                  <a:rPr lang="ru-RU"/>
                  <a:t>Давление, МПа</a:t>
                </a:r>
              </a:p>
            </c:rich>
          </c:tx>
          <c:layout>
            <c:manualLayout>
              <c:xMode val="edge"/>
              <c:yMode val="edge"/>
              <c:x val="0.47527259092613422"/>
              <c:y val="0.94721012814574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85537935"/>
        <c:crosses val="autoZero"/>
        <c:crossBetween val="midCat"/>
      </c:valAx>
      <c:valAx>
        <c:axId val="1385537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r>
                  <a:rPr lang="ru-RU"/>
                  <a:t>Обратное значение коэффициента запаса</a:t>
                </a:r>
              </a:p>
            </c:rich>
          </c:tx>
          <c:layout>
            <c:manualLayout>
              <c:xMode val="edge"/>
              <c:yMode val="edge"/>
              <c:x val="7.0835567509770444E-4"/>
              <c:y val="0.11529326406825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855297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77943176399415"/>
          <c:y val="0.37051336234479976"/>
          <c:w val="0.211011778926396"/>
          <c:h val="0.50265800849891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38F3B-0AB1-4E13-A479-D5C30772758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EFD0E-E8A5-44E9-8DD1-B74A2668D639}">
      <dgm:prSet custT="1"/>
      <dgm:spPr>
        <a:solidFill>
          <a:schemeClr val="bg1"/>
        </a:solidFill>
        <a:ln w="76200">
          <a:solidFill>
            <a:srgbClr val="1D86B5"/>
          </a:solidFill>
        </a:ln>
      </dgm:spPr>
      <dgm:t>
        <a:bodyPr/>
        <a:lstStyle/>
        <a:p>
          <a:r>
            <a:rPr lang="ru-RU" sz="140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Создание материла</a:t>
          </a:r>
          <a:endParaRPr lang="en-US" sz="1400" baseline="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077AA9DE-83DB-47C3-A62F-FE99D3C9CB8C}" type="parTrans" cxnId="{B785F72E-6228-455E-80B3-714BEFA7B944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10FBA2-EFBA-4DA9-80F6-E9C003740627}" type="sibTrans" cxnId="{B785F72E-6228-455E-80B3-714BEFA7B944}">
      <dgm:prSet custT="1"/>
      <dgm:spPr/>
      <dgm:t>
        <a:bodyPr/>
        <a:lstStyle/>
        <a:p>
          <a:endParaRPr lang="en-US" sz="1400" dirty="0"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CC6DE0D8-C42B-440C-AD93-5240E883C115}">
      <dgm:prSet custT="1"/>
      <dgm:spPr>
        <a:solidFill>
          <a:schemeClr val="bg1"/>
        </a:solidFill>
        <a:ln w="76200">
          <a:solidFill>
            <a:srgbClr val="1D86B5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Исследование зависимости прочностных свойств от угла намотки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C5D33680-DAED-4961-B6DF-3B43C54C88D1}" type="parTrans" cxnId="{E8CEA534-37A1-466D-AD5E-7AB6D0FBE25F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3DB51C-FDDD-4664-97EE-AB7DFD0B057E}" type="sibTrans" cxnId="{E8CEA534-37A1-466D-AD5E-7AB6D0FBE25F}">
      <dgm:prSet custT="1"/>
      <dgm:spPr/>
      <dgm:t>
        <a:bodyPr/>
        <a:lstStyle/>
        <a:p>
          <a:endParaRPr lang="en-US" sz="1400" dirty="0"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C9BF378D-D1C0-41DD-8FAF-D608DDE27675}">
      <dgm:prSet custT="1"/>
      <dgm:spPr>
        <a:solidFill>
          <a:schemeClr val="bg1"/>
        </a:solidFill>
        <a:ln w="76200">
          <a:solidFill>
            <a:srgbClr val="1D86B5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Выбор оптимальной модели трубы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C466B14B-C23F-48F5-973B-CCCB38763A56}" type="parTrans" cxnId="{E3150231-A5C2-45BE-A3D7-88C364EDD59F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B35140E-0CCC-41D1-A6B6-7478536A061F}" type="sibTrans" cxnId="{E3150231-A5C2-45BE-A3D7-88C364EDD59F}">
      <dgm:prSet custT="1"/>
      <dgm:spPr/>
      <dgm:t>
        <a:bodyPr/>
        <a:lstStyle/>
        <a:p>
          <a:endParaRPr lang="en-US" sz="1400" dirty="0"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26801581-9AC4-4863-8BBF-671D1057AC99}">
      <dgm:prSet custT="1"/>
      <dgm:spPr>
        <a:noFill/>
        <a:ln w="76200">
          <a:solidFill>
            <a:srgbClr val="1D86B5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Сбор и вычисление нагрузок, действующих на модель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4EE1B88F-579D-4200-990D-D438E0B26CB5}" type="parTrans" cxnId="{40316AC6-AF4C-4227-A4DC-8D27152BB684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DC88BB-994E-4E0F-B30E-27F9E1C31ECE}" type="sibTrans" cxnId="{40316AC6-AF4C-4227-A4DC-8D27152BB684}">
      <dgm:prSet custT="1"/>
      <dgm:spPr/>
      <dgm:t>
        <a:bodyPr/>
        <a:lstStyle/>
        <a:p>
          <a:endParaRPr lang="en-US" sz="1400" dirty="0"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242D8D48-118D-4C07-AEE6-AD64D08D3F3B}">
      <dgm:prSet custT="1"/>
      <dgm:spPr>
        <a:noFill/>
        <a:ln w="76200">
          <a:solidFill>
            <a:srgbClr val="1D86B5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Выполнение расчета НДС трубы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2E3BEA26-AE16-40A7-898A-C61E14C8D517}" type="parTrans" cxnId="{B053A51A-77E2-4194-969F-DF30A62FD280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B834C5F-45FB-4854-B813-7A336066A8D5}" type="sibTrans" cxnId="{B053A51A-77E2-4194-969F-DF30A62FD280}">
      <dgm:prSet custT="1"/>
      <dgm:spPr/>
      <dgm:t>
        <a:bodyPr/>
        <a:lstStyle/>
        <a:p>
          <a:endParaRPr lang="en-US" sz="1400" dirty="0"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E92DA5B2-6215-40F8-8C60-086EEA80F149}">
      <dgm:prSet custT="1"/>
      <dgm:spPr>
        <a:noFill/>
        <a:ln w="76200">
          <a:solidFill>
            <a:srgbClr val="1D86B5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Анализ результатов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gm:t>
    </dgm:pt>
    <dgm:pt modelId="{60693E96-46BE-42EF-8F38-1DDBC7710D3C}" type="parTrans" cxnId="{0CBBCC38-D5A4-4A2E-A53D-553222BF0A12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7F466A-07F5-4BCB-B404-6108A29E6FF7}" type="sibTrans" cxnId="{0CBBCC38-D5A4-4A2E-A53D-553222BF0A12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E819EF-90E3-4B0F-8F1E-E7FC35803D31}" type="pres">
      <dgm:prSet presAssocID="{37F38F3B-0AB1-4E13-A479-D5C307727585}" presName="Name0" presStyleCnt="0">
        <dgm:presLayoutVars>
          <dgm:dir/>
          <dgm:resizeHandles val="exact"/>
        </dgm:presLayoutVars>
      </dgm:prSet>
      <dgm:spPr/>
    </dgm:pt>
    <dgm:pt modelId="{3B0BBD7A-D293-40D0-95AE-B4C514DAA67B}" type="pres">
      <dgm:prSet presAssocID="{A48EFD0E-E8A5-44E9-8DD1-B74A2668D639}" presName="node" presStyleLbl="node1" presStyleIdx="0" presStyleCnt="6">
        <dgm:presLayoutVars>
          <dgm:bulletEnabled val="1"/>
        </dgm:presLayoutVars>
      </dgm:prSet>
      <dgm:spPr/>
    </dgm:pt>
    <dgm:pt modelId="{BB52906E-C8BE-44EF-B1DB-DB7E7270C695}" type="pres">
      <dgm:prSet presAssocID="{8510FBA2-EFBA-4DA9-80F6-E9C003740627}" presName="sibTrans" presStyleLbl="sibTrans1D1" presStyleIdx="0" presStyleCnt="5"/>
      <dgm:spPr/>
    </dgm:pt>
    <dgm:pt modelId="{D13C1B41-3B65-4318-B0C7-8795957116F6}" type="pres">
      <dgm:prSet presAssocID="{8510FBA2-EFBA-4DA9-80F6-E9C003740627}" presName="connectorText" presStyleLbl="sibTrans1D1" presStyleIdx="0" presStyleCnt="5"/>
      <dgm:spPr/>
    </dgm:pt>
    <dgm:pt modelId="{143313FD-FDE7-4797-8473-32AB03349D9A}" type="pres">
      <dgm:prSet presAssocID="{CC6DE0D8-C42B-440C-AD93-5240E883C115}" presName="node" presStyleLbl="node1" presStyleIdx="1" presStyleCnt="6">
        <dgm:presLayoutVars>
          <dgm:bulletEnabled val="1"/>
        </dgm:presLayoutVars>
      </dgm:prSet>
      <dgm:spPr/>
    </dgm:pt>
    <dgm:pt modelId="{19ADD3D0-9E37-431B-83FA-4D8D86197329}" type="pres">
      <dgm:prSet presAssocID="{B43DB51C-FDDD-4664-97EE-AB7DFD0B057E}" presName="sibTrans" presStyleLbl="sibTrans1D1" presStyleIdx="1" presStyleCnt="5"/>
      <dgm:spPr/>
    </dgm:pt>
    <dgm:pt modelId="{EBC86D18-40BA-43B3-B10C-D5C2F6CC908B}" type="pres">
      <dgm:prSet presAssocID="{B43DB51C-FDDD-4664-97EE-AB7DFD0B057E}" presName="connectorText" presStyleLbl="sibTrans1D1" presStyleIdx="1" presStyleCnt="5"/>
      <dgm:spPr/>
    </dgm:pt>
    <dgm:pt modelId="{48D6ACAC-EB57-40C6-98F8-CCC354885094}" type="pres">
      <dgm:prSet presAssocID="{C9BF378D-D1C0-41DD-8FAF-D608DDE27675}" presName="node" presStyleLbl="node1" presStyleIdx="2" presStyleCnt="6">
        <dgm:presLayoutVars>
          <dgm:bulletEnabled val="1"/>
        </dgm:presLayoutVars>
      </dgm:prSet>
      <dgm:spPr/>
    </dgm:pt>
    <dgm:pt modelId="{091CE351-02B7-4BE2-A773-E5CDFF542FD3}" type="pres">
      <dgm:prSet presAssocID="{DB35140E-0CCC-41D1-A6B6-7478536A061F}" presName="sibTrans" presStyleLbl="sibTrans1D1" presStyleIdx="2" presStyleCnt="5"/>
      <dgm:spPr/>
    </dgm:pt>
    <dgm:pt modelId="{9D99548A-238A-48F7-8C79-3E439E6D5FC5}" type="pres">
      <dgm:prSet presAssocID="{DB35140E-0CCC-41D1-A6B6-7478536A061F}" presName="connectorText" presStyleLbl="sibTrans1D1" presStyleIdx="2" presStyleCnt="5"/>
      <dgm:spPr/>
    </dgm:pt>
    <dgm:pt modelId="{AC9998FA-207C-44D9-B30C-FD4CC9ECDA81}" type="pres">
      <dgm:prSet presAssocID="{26801581-9AC4-4863-8BBF-671D1057AC99}" presName="node" presStyleLbl="node1" presStyleIdx="3" presStyleCnt="6">
        <dgm:presLayoutVars>
          <dgm:bulletEnabled val="1"/>
        </dgm:presLayoutVars>
      </dgm:prSet>
      <dgm:spPr/>
    </dgm:pt>
    <dgm:pt modelId="{8EBC6089-FE48-400F-950A-B1ED9AE4812E}" type="pres">
      <dgm:prSet presAssocID="{F7DC88BB-994E-4E0F-B30E-27F9E1C31ECE}" presName="sibTrans" presStyleLbl="sibTrans1D1" presStyleIdx="3" presStyleCnt="5"/>
      <dgm:spPr/>
    </dgm:pt>
    <dgm:pt modelId="{295B2B68-63DB-47B4-88D9-A1BA81942127}" type="pres">
      <dgm:prSet presAssocID="{F7DC88BB-994E-4E0F-B30E-27F9E1C31ECE}" presName="connectorText" presStyleLbl="sibTrans1D1" presStyleIdx="3" presStyleCnt="5"/>
      <dgm:spPr/>
    </dgm:pt>
    <dgm:pt modelId="{BE719AC9-4E69-4D57-8389-EA1F1991083D}" type="pres">
      <dgm:prSet presAssocID="{242D8D48-118D-4C07-AEE6-AD64D08D3F3B}" presName="node" presStyleLbl="node1" presStyleIdx="4" presStyleCnt="6">
        <dgm:presLayoutVars>
          <dgm:bulletEnabled val="1"/>
        </dgm:presLayoutVars>
      </dgm:prSet>
      <dgm:spPr/>
    </dgm:pt>
    <dgm:pt modelId="{1AF04D38-7644-407B-A6EF-8AB71CF0E7FD}" type="pres">
      <dgm:prSet presAssocID="{2B834C5F-45FB-4854-B813-7A336066A8D5}" presName="sibTrans" presStyleLbl="sibTrans1D1" presStyleIdx="4" presStyleCnt="5"/>
      <dgm:spPr/>
    </dgm:pt>
    <dgm:pt modelId="{93FF5627-0668-4C96-8E5B-8BD04F864CAA}" type="pres">
      <dgm:prSet presAssocID="{2B834C5F-45FB-4854-B813-7A336066A8D5}" presName="connectorText" presStyleLbl="sibTrans1D1" presStyleIdx="4" presStyleCnt="5"/>
      <dgm:spPr/>
    </dgm:pt>
    <dgm:pt modelId="{69F3A5EB-21A5-47AF-A647-F5B4BB99DB1C}" type="pres">
      <dgm:prSet presAssocID="{E92DA5B2-6215-40F8-8C60-086EEA80F149}" presName="node" presStyleLbl="node1" presStyleIdx="5" presStyleCnt="6">
        <dgm:presLayoutVars>
          <dgm:bulletEnabled val="1"/>
        </dgm:presLayoutVars>
      </dgm:prSet>
      <dgm:spPr/>
    </dgm:pt>
  </dgm:ptLst>
  <dgm:cxnLst>
    <dgm:cxn modelId="{37A6540F-92FC-4C32-BD5E-2EAE42433DA6}" type="presOf" srcId="{2B834C5F-45FB-4854-B813-7A336066A8D5}" destId="{93FF5627-0668-4C96-8E5B-8BD04F864CAA}" srcOrd="1" destOrd="0" presId="urn:microsoft.com/office/officeart/2016/7/layout/RepeatingBendingProcessNew"/>
    <dgm:cxn modelId="{B053A51A-77E2-4194-969F-DF30A62FD280}" srcId="{37F38F3B-0AB1-4E13-A479-D5C307727585}" destId="{242D8D48-118D-4C07-AEE6-AD64D08D3F3B}" srcOrd="4" destOrd="0" parTransId="{2E3BEA26-AE16-40A7-898A-C61E14C8D517}" sibTransId="{2B834C5F-45FB-4854-B813-7A336066A8D5}"/>
    <dgm:cxn modelId="{B785F72E-6228-455E-80B3-714BEFA7B944}" srcId="{37F38F3B-0AB1-4E13-A479-D5C307727585}" destId="{A48EFD0E-E8A5-44E9-8DD1-B74A2668D639}" srcOrd="0" destOrd="0" parTransId="{077AA9DE-83DB-47C3-A62F-FE99D3C9CB8C}" sibTransId="{8510FBA2-EFBA-4DA9-80F6-E9C003740627}"/>
    <dgm:cxn modelId="{E3150231-A5C2-45BE-A3D7-88C364EDD59F}" srcId="{37F38F3B-0AB1-4E13-A479-D5C307727585}" destId="{C9BF378D-D1C0-41DD-8FAF-D608DDE27675}" srcOrd="2" destOrd="0" parTransId="{C466B14B-C23F-48F5-973B-CCCB38763A56}" sibTransId="{DB35140E-0CCC-41D1-A6B6-7478536A061F}"/>
    <dgm:cxn modelId="{9D641633-C5C9-4A35-BE26-36EEEB67DF57}" type="presOf" srcId="{E92DA5B2-6215-40F8-8C60-086EEA80F149}" destId="{69F3A5EB-21A5-47AF-A647-F5B4BB99DB1C}" srcOrd="0" destOrd="0" presId="urn:microsoft.com/office/officeart/2016/7/layout/RepeatingBendingProcessNew"/>
    <dgm:cxn modelId="{E8CEA534-37A1-466D-AD5E-7AB6D0FBE25F}" srcId="{37F38F3B-0AB1-4E13-A479-D5C307727585}" destId="{CC6DE0D8-C42B-440C-AD93-5240E883C115}" srcOrd="1" destOrd="0" parTransId="{C5D33680-DAED-4961-B6DF-3B43C54C88D1}" sibTransId="{B43DB51C-FDDD-4664-97EE-AB7DFD0B057E}"/>
    <dgm:cxn modelId="{0CBBCC38-D5A4-4A2E-A53D-553222BF0A12}" srcId="{37F38F3B-0AB1-4E13-A479-D5C307727585}" destId="{E92DA5B2-6215-40F8-8C60-086EEA80F149}" srcOrd="5" destOrd="0" parTransId="{60693E96-46BE-42EF-8F38-1DDBC7710D3C}" sibTransId="{937F466A-07F5-4BCB-B404-6108A29E6FF7}"/>
    <dgm:cxn modelId="{C717C13A-5C8E-4745-8053-A0C56889CA2B}" type="presOf" srcId="{A48EFD0E-E8A5-44E9-8DD1-B74A2668D639}" destId="{3B0BBD7A-D293-40D0-95AE-B4C514DAA67B}" srcOrd="0" destOrd="0" presId="urn:microsoft.com/office/officeart/2016/7/layout/RepeatingBendingProcessNew"/>
    <dgm:cxn modelId="{7704005B-CDC8-462B-A54E-9C6C74AA20EC}" type="presOf" srcId="{C9BF378D-D1C0-41DD-8FAF-D608DDE27675}" destId="{48D6ACAC-EB57-40C6-98F8-CCC354885094}" srcOrd="0" destOrd="0" presId="urn:microsoft.com/office/officeart/2016/7/layout/RepeatingBendingProcessNew"/>
    <dgm:cxn modelId="{09D1885F-C1BD-451A-99E7-93F2C720D4D2}" type="presOf" srcId="{242D8D48-118D-4C07-AEE6-AD64D08D3F3B}" destId="{BE719AC9-4E69-4D57-8389-EA1F1991083D}" srcOrd="0" destOrd="0" presId="urn:microsoft.com/office/officeart/2016/7/layout/RepeatingBendingProcessNew"/>
    <dgm:cxn modelId="{EB478673-5175-4142-8371-0F55D6147662}" type="presOf" srcId="{B43DB51C-FDDD-4664-97EE-AB7DFD0B057E}" destId="{EBC86D18-40BA-43B3-B10C-D5C2F6CC908B}" srcOrd="1" destOrd="0" presId="urn:microsoft.com/office/officeart/2016/7/layout/RepeatingBendingProcessNew"/>
    <dgm:cxn modelId="{EE2EED77-C630-4687-A06C-6E0E8642CF0C}" type="presOf" srcId="{F7DC88BB-994E-4E0F-B30E-27F9E1C31ECE}" destId="{8EBC6089-FE48-400F-950A-B1ED9AE4812E}" srcOrd="0" destOrd="0" presId="urn:microsoft.com/office/officeart/2016/7/layout/RepeatingBendingProcessNew"/>
    <dgm:cxn modelId="{15B8B090-089D-4D5F-B5AA-96DA2C728019}" type="presOf" srcId="{37F38F3B-0AB1-4E13-A479-D5C307727585}" destId="{4DE819EF-90E3-4B0F-8F1E-E7FC35803D31}" srcOrd="0" destOrd="0" presId="urn:microsoft.com/office/officeart/2016/7/layout/RepeatingBendingProcessNew"/>
    <dgm:cxn modelId="{8B8A629C-F46F-4E7C-B8E2-CDF836AC4318}" type="presOf" srcId="{B43DB51C-FDDD-4664-97EE-AB7DFD0B057E}" destId="{19ADD3D0-9E37-431B-83FA-4D8D86197329}" srcOrd="0" destOrd="0" presId="urn:microsoft.com/office/officeart/2016/7/layout/RepeatingBendingProcessNew"/>
    <dgm:cxn modelId="{4B35FDA3-AC61-4455-A719-CB9AF787D622}" type="presOf" srcId="{CC6DE0D8-C42B-440C-AD93-5240E883C115}" destId="{143313FD-FDE7-4797-8473-32AB03349D9A}" srcOrd="0" destOrd="0" presId="urn:microsoft.com/office/officeart/2016/7/layout/RepeatingBendingProcessNew"/>
    <dgm:cxn modelId="{8CB89AAF-4EE1-4B43-84F5-3DE77823D810}" type="presOf" srcId="{F7DC88BB-994E-4E0F-B30E-27F9E1C31ECE}" destId="{295B2B68-63DB-47B4-88D9-A1BA81942127}" srcOrd="1" destOrd="0" presId="urn:microsoft.com/office/officeart/2016/7/layout/RepeatingBendingProcessNew"/>
    <dgm:cxn modelId="{2EE6E3B3-2EF3-4F10-B757-2AF3205AFA87}" type="presOf" srcId="{26801581-9AC4-4863-8BBF-671D1057AC99}" destId="{AC9998FA-207C-44D9-B30C-FD4CC9ECDA81}" srcOrd="0" destOrd="0" presId="urn:microsoft.com/office/officeart/2016/7/layout/RepeatingBendingProcessNew"/>
    <dgm:cxn modelId="{40316AC6-AF4C-4227-A4DC-8D27152BB684}" srcId="{37F38F3B-0AB1-4E13-A479-D5C307727585}" destId="{26801581-9AC4-4863-8BBF-671D1057AC99}" srcOrd="3" destOrd="0" parTransId="{4EE1B88F-579D-4200-990D-D438E0B26CB5}" sibTransId="{F7DC88BB-994E-4E0F-B30E-27F9E1C31ECE}"/>
    <dgm:cxn modelId="{D43968CB-5212-468F-A6AD-1790836CD251}" type="presOf" srcId="{DB35140E-0CCC-41D1-A6B6-7478536A061F}" destId="{9D99548A-238A-48F7-8C79-3E439E6D5FC5}" srcOrd="1" destOrd="0" presId="urn:microsoft.com/office/officeart/2016/7/layout/RepeatingBendingProcessNew"/>
    <dgm:cxn modelId="{9D7369D1-8A80-45DD-A65C-BBCFCD024653}" type="presOf" srcId="{8510FBA2-EFBA-4DA9-80F6-E9C003740627}" destId="{D13C1B41-3B65-4318-B0C7-8795957116F6}" srcOrd="1" destOrd="0" presId="urn:microsoft.com/office/officeart/2016/7/layout/RepeatingBendingProcessNew"/>
    <dgm:cxn modelId="{A48DA7D8-274E-4ABD-ACB0-8BBBCE47FD45}" type="presOf" srcId="{DB35140E-0CCC-41D1-A6B6-7478536A061F}" destId="{091CE351-02B7-4BE2-A773-E5CDFF542FD3}" srcOrd="0" destOrd="0" presId="urn:microsoft.com/office/officeart/2016/7/layout/RepeatingBendingProcessNew"/>
    <dgm:cxn modelId="{DEC552DF-2B92-4170-B42B-2405A8097C7B}" type="presOf" srcId="{2B834C5F-45FB-4854-B813-7A336066A8D5}" destId="{1AF04D38-7644-407B-A6EF-8AB71CF0E7FD}" srcOrd="0" destOrd="0" presId="urn:microsoft.com/office/officeart/2016/7/layout/RepeatingBendingProcessNew"/>
    <dgm:cxn modelId="{FB0B01F2-09E4-4E21-A2EC-98F146E31E31}" type="presOf" srcId="{8510FBA2-EFBA-4DA9-80F6-E9C003740627}" destId="{BB52906E-C8BE-44EF-B1DB-DB7E7270C695}" srcOrd="0" destOrd="0" presId="urn:microsoft.com/office/officeart/2016/7/layout/RepeatingBendingProcessNew"/>
    <dgm:cxn modelId="{8262F254-E483-4B2C-A960-C3597ECA107C}" type="presParOf" srcId="{4DE819EF-90E3-4B0F-8F1E-E7FC35803D31}" destId="{3B0BBD7A-D293-40D0-95AE-B4C514DAA67B}" srcOrd="0" destOrd="0" presId="urn:microsoft.com/office/officeart/2016/7/layout/RepeatingBendingProcessNew"/>
    <dgm:cxn modelId="{07B853E2-08B8-4A12-B295-A2EB156EBE7B}" type="presParOf" srcId="{4DE819EF-90E3-4B0F-8F1E-E7FC35803D31}" destId="{BB52906E-C8BE-44EF-B1DB-DB7E7270C695}" srcOrd="1" destOrd="0" presId="urn:microsoft.com/office/officeart/2016/7/layout/RepeatingBendingProcessNew"/>
    <dgm:cxn modelId="{E4A26E88-3586-4F5C-BBCC-0BB3884727F4}" type="presParOf" srcId="{BB52906E-C8BE-44EF-B1DB-DB7E7270C695}" destId="{D13C1B41-3B65-4318-B0C7-8795957116F6}" srcOrd="0" destOrd="0" presId="urn:microsoft.com/office/officeart/2016/7/layout/RepeatingBendingProcessNew"/>
    <dgm:cxn modelId="{2F3EF69A-96F6-48AF-9F88-3EC830B68DB0}" type="presParOf" srcId="{4DE819EF-90E3-4B0F-8F1E-E7FC35803D31}" destId="{143313FD-FDE7-4797-8473-32AB03349D9A}" srcOrd="2" destOrd="0" presId="urn:microsoft.com/office/officeart/2016/7/layout/RepeatingBendingProcessNew"/>
    <dgm:cxn modelId="{ADE3A669-BCDF-4629-842A-9C5BA48B7A6F}" type="presParOf" srcId="{4DE819EF-90E3-4B0F-8F1E-E7FC35803D31}" destId="{19ADD3D0-9E37-431B-83FA-4D8D86197329}" srcOrd="3" destOrd="0" presId="urn:microsoft.com/office/officeart/2016/7/layout/RepeatingBendingProcessNew"/>
    <dgm:cxn modelId="{06643B55-A4C0-429A-8A96-4927050AB6E9}" type="presParOf" srcId="{19ADD3D0-9E37-431B-83FA-4D8D86197329}" destId="{EBC86D18-40BA-43B3-B10C-D5C2F6CC908B}" srcOrd="0" destOrd="0" presId="urn:microsoft.com/office/officeart/2016/7/layout/RepeatingBendingProcessNew"/>
    <dgm:cxn modelId="{881EB61D-29D7-4488-99D4-F327F250D54E}" type="presParOf" srcId="{4DE819EF-90E3-4B0F-8F1E-E7FC35803D31}" destId="{48D6ACAC-EB57-40C6-98F8-CCC354885094}" srcOrd="4" destOrd="0" presId="urn:microsoft.com/office/officeart/2016/7/layout/RepeatingBendingProcessNew"/>
    <dgm:cxn modelId="{DA2CD343-B615-4331-AD5F-AD6B530C6F3E}" type="presParOf" srcId="{4DE819EF-90E3-4B0F-8F1E-E7FC35803D31}" destId="{091CE351-02B7-4BE2-A773-E5CDFF542FD3}" srcOrd="5" destOrd="0" presId="urn:microsoft.com/office/officeart/2016/7/layout/RepeatingBendingProcessNew"/>
    <dgm:cxn modelId="{D7DAEB88-4337-4ED7-918D-CFF652F35374}" type="presParOf" srcId="{091CE351-02B7-4BE2-A773-E5CDFF542FD3}" destId="{9D99548A-238A-48F7-8C79-3E439E6D5FC5}" srcOrd="0" destOrd="0" presId="urn:microsoft.com/office/officeart/2016/7/layout/RepeatingBendingProcessNew"/>
    <dgm:cxn modelId="{4E623837-17E1-4343-8DE7-F07EE8938381}" type="presParOf" srcId="{4DE819EF-90E3-4B0F-8F1E-E7FC35803D31}" destId="{AC9998FA-207C-44D9-B30C-FD4CC9ECDA81}" srcOrd="6" destOrd="0" presId="urn:microsoft.com/office/officeart/2016/7/layout/RepeatingBendingProcessNew"/>
    <dgm:cxn modelId="{1B8279EE-2C6B-4EBB-BC29-F5EAD30F7CE0}" type="presParOf" srcId="{4DE819EF-90E3-4B0F-8F1E-E7FC35803D31}" destId="{8EBC6089-FE48-400F-950A-B1ED9AE4812E}" srcOrd="7" destOrd="0" presId="urn:microsoft.com/office/officeart/2016/7/layout/RepeatingBendingProcessNew"/>
    <dgm:cxn modelId="{A0C819B4-7DE7-4A09-8566-E073D0D24417}" type="presParOf" srcId="{8EBC6089-FE48-400F-950A-B1ED9AE4812E}" destId="{295B2B68-63DB-47B4-88D9-A1BA81942127}" srcOrd="0" destOrd="0" presId="urn:microsoft.com/office/officeart/2016/7/layout/RepeatingBendingProcessNew"/>
    <dgm:cxn modelId="{4D2E5278-4443-4709-A617-323CCFB99F31}" type="presParOf" srcId="{4DE819EF-90E3-4B0F-8F1E-E7FC35803D31}" destId="{BE719AC9-4E69-4D57-8389-EA1F1991083D}" srcOrd="8" destOrd="0" presId="urn:microsoft.com/office/officeart/2016/7/layout/RepeatingBendingProcessNew"/>
    <dgm:cxn modelId="{6D00E30F-E32E-4B4B-9A61-2D2DC95CF9AD}" type="presParOf" srcId="{4DE819EF-90E3-4B0F-8F1E-E7FC35803D31}" destId="{1AF04D38-7644-407B-A6EF-8AB71CF0E7FD}" srcOrd="9" destOrd="0" presId="urn:microsoft.com/office/officeart/2016/7/layout/RepeatingBendingProcessNew"/>
    <dgm:cxn modelId="{DC3122BA-2D81-42C4-A216-C32DC5D20F74}" type="presParOf" srcId="{1AF04D38-7644-407B-A6EF-8AB71CF0E7FD}" destId="{93FF5627-0668-4C96-8E5B-8BD04F864CAA}" srcOrd="0" destOrd="0" presId="urn:microsoft.com/office/officeart/2016/7/layout/RepeatingBendingProcessNew"/>
    <dgm:cxn modelId="{29B37A4C-209C-41EB-91D1-FBDFCE88D8F6}" type="presParOf" srcId="{4DE819EF-90E3-4B0F-8F1E-E7FC35803D31}" destId="{69F3A5EB-21A5-47AF-A647-F5B4BB99DB1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2906E-C8BE-44EF-B1DB-DB7E7270C695}">
      <dsp:nvSpPr>
        <dsp:cNvPr id="0" name=""/>
        <dsp:cNvSpPr/>
      </dsp:nvSpPr>
      <dsp:spPr>
        <a:xfrm>
          <a:off x="2874441" y="518951"/>
          <a:ext cx="401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40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3064345" y="562511"/>
        <a:ext cx="21600" cy="4320"/>
      </dsp:txXfrm>
    </dsp:sp>
    <dsp:sp modelId="{3B0BBD7A-D293-40D0-95AE-B4C514DAA67B}">
      <dsp:nvSpPr>
        <dsp:cNvPr id="0" name=""/>
        <dsp:cNvSpPr/>
      </dsp:nvSpPr>
      <dsp:spPr>
        <a:xfrm>
          <a:off x="997943" y="1182"/>
          <a:ext cx="1878297" cy="1126978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1D86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38" tIns="96610" rIns="92038" bIns="966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Создание материла</a:t>
          </a:r>
          <a:endParaRPr lang="en-US" sz="1400" kern="1200" baseline="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997943" y="1182"/>
        <a:ext cx="1878297" cy="1126978"/>
      </dsp:txXfrm>
    </dsp:sp>
    <dsp:sp modelId="{19ADD3D0-9E37-431B-83FA-4D8D86197329}">
      <dsp:nvSpPr>
        <dsp:cNvPr id="0" name=""/>
        <dsp:cNvSpPr/>
      </dsp:nvSpPr>
      <dsp:spPr>
        <a:xfrm>
          <a:off x="1937092" y="1126360"/>
          <a:ext cx="2310305" cy="401408"/>
        </a:xfrm>
        <a:custGeom>
          <a:avLst/>
          <a:gdLst/>
          <a:ahLst/>
          <a:cxnLst/>
          <a:rect l="0" t="0" r="0" b="0"/>
          <a:pathLst>
            <a:path>
              <a:moveTo>
                <a:pt x="2310305" y="0"/>
              </a:moveTo>
              <a:lnTo>
                <a:pt x="2310305" y="217804"/>
              </a:lnTo>
              <a:lnTo>
                <a:pt x="0" y="217804"/>
              </a:lnTo>
              <a:lnTo>
                <a:pt x="0" y="40140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3033486" y="1324904"/>
        <a:ext cx="117517" cy="4320"/>
      </dsp:txXfrm>
    </dsp:sp>
    <dsp:sp modelId="{143313FD-FDE7-4797-8473-32AB03349D9A}">
      <dsp:nvSpPr>
        <dsp:cNvPr id="0" name=""/>
        <dsp:cNvSpPr/>
      </dsp:nvSpPr>
      <dsp:spPr>
        <a:xfrm>
          <a:off x="3308249" y="1182"/>
          <a:ext cx="1878297" cy="1126978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1D86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38" tIns="96610" rIns="92038" bIns="966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Исследование зависимости прочностных свойств от угла намотки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3308249" y="1182"/>
        <a:ext cx="1878297" cy="1126978"/>
      </dsp:txXfrm>
    </dsp:sp>
    <dsp:sp modelId="{091CE351-02B7-4BE2-A773-E5CDFF542FD3}">
      <dsp:nvSpPr>
        <dsp:cNvPr id="0" name=""/>
        <dsp:cNvSpPr/>
      </dsp:nvSpPr>
      <dsp:spPr>
        <a:xfrm>
          <a:off x="2874441" y="2077938"/>
          <a:ext cx="401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40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3064345" y="2121498"/>
        <a:ext cx="21600" cy="4320"/>
      </dsp:txXfrm>
    </dsp:sp>
    <dsp:sp modelId="{48D6ACAC-EB57-40C6-98F8-CCC354885094}">
      <dsp:nvSpPr>
        <dsp:cNvPr id="0" name=""/>
        <dsp:cNvSpPr/>
      </dsp:nvSpPr>
      <dsp:spPr>
        <a:xfrm>
          <a:off x="997943" y="1560169"/>
          <a:ext cx="1878297" cy="1126978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1D86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38" tIns="96610" rIns="92038" bIns="966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Выбор оптимальной модели трубы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997943" y="1560169"/>
        <a:ext cx="1878297" cy="1126978"/>
      </dsp:txXfrm>
    </dsp:sp>
    <dsp:sp modelId="{8EBC6089-FE48-400F-950A-B1ED9AE4812E}">
      <dsp:nvSpPr>
        <dsp:cNvPr id="0" name=""/>
        <dsp:cNvSpPr/>
      </dsp:nvSpPr>
      <dsp:spPr>
        <a:xfrm>
          <a:off x="1937092" y="2685347"/>
          <a:ext cx="2310305" cy="401408"/>
        </a:xfrm>
        <a:custGeom>
          <a:avLst/>
          <a:gdLst/>
          <a:ahLst/>
          <a:cxnLst/>
          <a:rect l="0" t="0" r="0" b="0"/>
          <a:pathLst>
            <a:path>
              <a:moveTo>
                <a:pt x="2310305" y="0"/>
              </a:moveTo>
              <a:lnTo>
                <a:pt x="2310305" y="217804"/>
              </a:lnTo>
              <a:lnTo>
                <a:pt x="0" y="217804"/>
              </a:lnTo>
              <a:lnTo>
                <a:pt x="0" y="40140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3033486" y="2883891"/>
        <a:ext cx="117517" cy="4320"/>
      </dsp:txXfrm>
    </dsp:sp>
    <dsp:sp modelId="{AC9998FA-207C-44D9-B30C-FD4CC9ECDA81}">
      <dsp:nvSpPr>
        <dsp:cNvPr id="0" name=""/>
        <dsp:cNvSpPr/>
      </dsp:nvSpPr>
      <dsp:spPr>
        <a:xfrm>
          <a:off x="3308249" y="1560169"/>
          <a:ext cx="1878297" cy="1126978"/>
        </a:xfrm>
        <a:prstGeom prst="rect">
          <a:avLst/>
        </a:prstGeom>
        <a:noFill/>
        <a:ln w="76200" cap="flat" cmpd="sng" algn="ctr">
          <a:solidFill>
            <a:srgbClr val="1D86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38" tIns="96610" rIns="92038" bIns="966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Сбор и вычисление нагрузок, действующих на модель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3308249" y="1560169"/>
        <a:ext cx="1878297" cy="1126978"/>
      </dsp:txXfrm>
    </dsp:sp>
    <dsp:sp modelId="{1AF04D38-7644-407B-A6EF-8AB71CF0E7FD}">
      <dsp:nvSpPr>
        <dsp:cNvPr id="0" name=""/>
        <dsp:cNvSpPr/>
      </dsp:nvSpPr>
      <dsp:spPr>
        <a:xfrm>
          <a:off x="2874441" y="3636925"/>
          <a:ext cx="401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40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3064345" y="3680485"/>
        <a:ext cx="21600" cy="4320"/>
      </dsp:txXfrm>
    </dsp:sp>
    <dsp:sp modelId="{BE719AC9-4E69-4D57-8389-EA1F1991083D}">
      <dsp:nvSpPr>
        <dsp:cNvPr id="0" name=""/>
        <dsp:cNvSpPr/>
      </dsp:nvSpPr>
      <dsp:spPr>
        <a:xfrm>
          <a:off x="997943" y="3119156"/>
          <a:ext cx="1878297" cy="1126978"/>
        </a:xfrm>
        <a:prstGeom prst="rect">
          <a:avLst/>
        </a:prstGeom>
        <a:noFill/>
        <a:ln w="76200" cap="flat" cmpd="sng" algn="ctr">
          <a:solidFill>
            <a:srgbClr val="1D86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38" tIns="96610" rIns="92038" bIns="966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Выполнение расчета НДС трубы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997943" y="3119156"/>
        <a:ext cx="1878297" cy="1126978"/>
      </dsp:txXfrm>
    </dsp:sp>
    <dsp:sp modelId="{69F3A5EB-21A5-47AF-A647-F5B4BB99DB1C}">
      <dsp:nvSpPr>
        <dsp:cNvPr id="0" name=""/>
        <dsp:cNvSpPr/>
      </dsp:nvSpPr>
      <dsp:spPr>
        <a:xfrm>
          <a:off x="3308249" y="3119156"/>
          <a:ext cx="1878297" cy="1126978"/>
        </a:xfrm>
        <a:prstGeom prst="rect">
          <a:avLst/>
        </a:prstGeom>
        <a:noFill/>
        <a:ln w="76200" cap="flat" cmpd="sng" algn="ctr">
          <a:solidFill>
            <a:srgbClr val="1D86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38" tIns="96610" rIns="92038" bIns="966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</a:rPr>
            <a:t>Анализ результатов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ea typeface="Verdana" panose="020B0604030504040204" pitchFamily="34" charset="0"/>
          </a:endParaRPr>
        </a:p>
      </dsp:txBody>
      <dsp:txXfrm>
        <a:off x="3308249" y="3119156"/>
        <a:ext cx="1878297" cy="112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33:33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1 24575,'-1'13'0,"0"0"0,-1 0 0,-7 22 0,-2 23 0,10-47 0,0 0 0,1-1 0,1 1 0,-1-1 0,2 1 0,0-1 0,5 20 0,0-12 0,1 0 0,1 0 0,14 21 0,-16-28 0,4 6 0,0 0 0,-1 1 0,-1 0 0,-1 0 0,-1 0 0,8 31 0,-12-33 0,1 7 0,0 1 0,2-1 0,0 0 0,2 0 0,1 0 0,0-1 0,15 24 0,-22-43 0,0 0 0,0-1 0,0 0 0,0 1 0,0-1 0,0 0 0,1 0 0,-1 0 0,1 0 0,-1 0 0,1-1 0,0 1 0,0-1 0,0 0 0,5 2 0,-7-3 0,1 0 0,0 0 0,-1 0 0,1-1 0,-1 1 0,1 0 0,-1-1 0,1 1 0,-1-1 0,1 1 0,-1-1 0,1 0 0,-1 1 0,0-1 0,1 0 0,-1 0 0,0 0 0,0 0 0,0 0 0,0 0 0,0 0 0,0-1 0,0 1 0,0 0 0,0-1 0,0 1 0,-1 0 0,1-1 0,0 1 0,-1-1 0,0 1 0,1-1 0,-1-1 0,5-22 0,0 1 0,-2-1 0,-2 1 0,0-1 0,-4-48 0,0 13 0,1-330 0,-15 468 0,-17 92 0,2-23 0,8 14 0,-6 289 0,32-386 0,0-38 0,-1 1 0,-1-1 0,-2 1 0,0-1 0,-2 1 0,-8 30 0,1-21 0,2 2 0,1-1 0,2 1 0,2 0 0,1 0 0,3 47 0,1-54 0,-3 85 0,1-101 0,-2 0 0,1-1 0,-2 0 0,0 0 0,0 0 0,-7 14 0,-12 22 0,6-11 0,-32 51 0,29-54-175,2 2 0,-21 57 0,29-71-665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33:38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302 350 24575,'1'14'0,"1"1"0,1-1 0,0 0 0,11 26 0,-5-10 0,-4-14 0,7 19 0,-2 0 0,-2 1 0,-1 0 0,3 53 0,-13-69 0,3-20 0,0 0 0,-1 0 0,1 0 0,0 0 0,0 0 0,-1 0 0,1 0 0,0 0 0,0 0 0,0 0 0,-1 0 0,1 0 0,0 0 0,0 0 0,-1 0 0,1 0 0,0 0 0,0 0 0,0 0 0,-1-1 0,1 1 0,0 0 0,0 0 0,0 0 0,-1 0 0,1-1 0,0 1 0,0 0 0,0 0 0,0 0 0,0-1 0,0 1 0,0 0 0,-1 0 0,1-1 0,0 1 0,0 0 0,0-1 0,-17-39 0,15 33 0,-5-14 0,0 0 0,2-1 0,1 0 0,-2-29 0,2-94 0,-3-23 0,3 132 0,-14-52 0,15 75 0,-1 1 0,-1-1 0,0 1 0,-1 0 0,0 1 0,-1-1 0,-11-13 0,18 24 0,0 1 0,0-1 0,0 1 0,0 0 0,-1-1 0,1 1 0,0 0 0,0-1 0,-1 1 0,1 0 0,0-1 0,0 1 0,-1 0 0,1-1 0,0 1 0,-1 0 0,1 0 0,0-1 0,-1 1 0,1 0 0,0 0 0,-1 0 0,1 0 0,-1 0 0,1-1 0,-1 1 0,1 0 0,0 0 0,-1 0 0,1 0 0,-1 0 0,1 0 0,0 0 0,-1 0 0,1 1 0,-1-1 0,1 0 0,0 0 0,-1 0 0,1 0 0,-1 0 0,1 1 0,0-1 0,-1 0 0,1 0 0,0 1 0,-1-1 0,1 0 0,0 1 0,0-1 0,-1 0 0,1 1 0,0-1 0,0 0 0,-1 1 0,1-1 0,0 0 0,0 1 0,0-1 0,0 1 0,0-1 0,0 0 0,0 1 0,-1-1 0,1 1 0,1 0 0,-5 32 0,5 17 0,11 66 0,-6-83 0,-2 1 0,-1-1 0,-2 0 0,-2 1 0,-8 65 0,-4-44 0,-3 1 0,-43 98 0,46-125 0,2 1 0,2 0 0,0 1 0,2 0 0,-4 44 0,4 161 0,7-210 0,-1 0 0,-1 1 0,-1-1 0,-2-1 0,-9 33 0,3-15 171,-5 52-1,10-56-1023,-17 65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33:43.5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1 123 24575,'9'0'0,"3"4"0,0 7 0,-3-4 0,-2-7 0,-3-8 0,-2-8 0,-5-6 0,-4-8 0,1-4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0:33:46.0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86385-96CB-441B-87C8-AE1A833E8270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B69C3-ECD8-47B0-90AE-A214E9BCF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7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65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28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8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86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0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4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2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6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7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1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3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7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B69C3-ECD8-47B0-90AE-A214E9BCFC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7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5A416-47C3-0463-D220-EB1382777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12E219-59D7-2E19-E8AB-FDDA25A98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47A1B-6870-0F29-5C63-C14BF717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45C1-5403-4FE7-B150-B7FDF8ED4E98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4D129-B826-AD50-5022-563AF358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97131-4DD0-6979-2E1C-68F0FF6B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9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515E1-A3A4-764E-A123-56AB0FBF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963644-81F8-B6E5-AEAC-A6D27C8DC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F932F-7454-5AC9-2BBC-48805DFB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3D44-47EF-46D6-873B-A8101FB65ED8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1B51B-62FF-9C53-E459-DCB9C65C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BB866-777F-417E-E23D-535C816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904E5B-9C16-B4F6-CC8C-D0829AFCF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8BA62-2832-50DA-8C06-6BE6F6378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39268-FBE6-D379-4E9C-B1FAACFE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9516-6F84-40A2-9735-FEFD2271CDB1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2173-B40E-3E7A-E018-ABF8D7E0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707B5-0224-4626-66BC-82387B0C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2815E-2E1A-B188-A57F-830341CF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E892F-1D95-ABDC-08BB-D128A2F4C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DCDCF-37F4-D3F3-4EE8-AF70F1D3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889B-D436-4617-B658-02FF1C329B67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1B664-DB95-6AB5-1C35-BD1A9B02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72039-46C6-4D55-C10D-1D2E8BA9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3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1B648-DFC0-808E-9832-CB136330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99AC3-0571-84E4-CC01-7AC9147E0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496FD-E196-AF28-2FD3-FF879E99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7465-3C1C-462C-A693-83D0DB322E66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F86CD-9719-18BB-9ECA-67FDE045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C43F7-DE8A-7C48-DDCD-B235BA40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0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786E4-67A6-8C1B-4635-48A43C30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1BA57-26BD-9312-140A-EC496C8F5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5D2B8D-C0EB-1F6B-7227-C6FCE3A79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D1FEE1-8D9E-5DA3-4660-F7F44D0A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661C-AFC8-438A-9AF2-65FB8A5C3D66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44E2B3-5EFD-3D03-5EAA-10639B34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93E6B5-122A-35B9-81FD-78ED8FA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2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C79E0-705B-140D-67B7-5B898B9A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25B1D6-2F50-590C-B5FD-6C43FD668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4746A4-D0A6-90DA-372D-19DE3532E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93BEB5-D9B8-476D-64D6-09BCABFCD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32843C-6C57-3685-0019-CABF4CFD4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935BCA-369E-03C7-5698-A9AAD64D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C7F-8D90-4E03-B227-27CE1FCB25CD}" type="datetime1">
              <a:rPr lang="ru-RU" smtClean="0"/>
              <a:t>26.06.2024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6CA6E9-4898-4F24-A9E9-7647CEEF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8DAE2B-34DE-0480-2618-AB39A453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7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A058B-D86A-D068-E007-2A460637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07C4B2-4371-B963-0995-E49A6CCB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806B-7BD4-468B-A4CD-ACBDC509B1C4}" type="datetime1">
              <a:rPr lang="ru-RU" smtClean="0"/>
              <a:t>26.06.2024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D6F9F4-5260-2D07-404E-940D6AE9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E2B327-9A07-32B4-74D9-D967BD28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9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961931-11F5-0FBE-9832-724A5AD0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ADE-A604-4E3A-BFD2-12E233BE8ED7}" type="datetime1">
              <a:rPr lang="ru-RU" smtClean="0"/>
              <a:t>26.06.2024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CAE791-AD61-CAAA-D863-86B4B37A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CF4262-5A61-7599-3A9E-BE0CDE6C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2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5D442-C02B-7F46-439F-9640EF70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A1A42-B9AE-2556-E74A-7176F189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A35AAB-97F2-7D9E-9910-9DDA76292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D53CE-1ACC-3ECA-465D-0708DF5C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7D-A8F4-466F-A0F2-731B68C985CB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83855F-91F3-7761-797C-FEFA5E04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A6C93E-F53A-FC26-1B42-87000CFF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7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A268-8110-5356-2E45-6DC152E6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ACA7A-B122-E8B9-754C-02D49CC1D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E6473A-769B-398D-BBD9-6A161D381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0F1D9F-9D21-86F8-82D7-8AE6BC92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70A6-88E8-41DE-9D3D-95B401326ECF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0DB2B5-16B4-A522-6D9F-7F0AED6C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63F7B-0248-C975-EECE-ACBE07EE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45F15-C73F-0391-72AE-13FD2E2D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8165B3-56DD-2560-BBF4-E0DB525F7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4C6CF-4594-1A52-0A5E-F9880213C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993AA-B10B-44D0-950D-883CD692FA02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1F4F5-8FF5-59A2-9083-52BD8DD0B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5199D-06AB-802B-1469-6C4A5736A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902527-E620-447C-85A0-0A43F70C2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206EDE8-0EC3-9134-A109-7C446E18E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-1" b="-1"/>
          <a:stretch/>
        </p:blipFill>
        <p:spPr bwMode="auto">
          <a:xfrm>
            <a:off x="3272292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C0324-F36B-0C40-80FA-DF0D231E6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3" y="480405"/>
            <a:ext cx="7494713" cy="1835059"/>
          </a:xfrm>
          <a:solidFill>
            <a:srgbClr val="E7EAE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Исследование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применимости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композитных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труб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для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магистральных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подводных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Verdana" panose="020B0604030504040204" pitchFamily="34" charset="0"/>
                <a:cs typeface="Biome" panose="020B0502040204020203" pitchFamily="34" charset="0"/>
              </a:rPr>
              <a:t>трубопроводов</a:t>
            </a:r>
            <a:endParaRPr lang="en-US" sz="3600" dirty="0">
              <a:latin typeface="Times New Roman" panose="02020603050405020304" pitchFamily="18" charset="0"/>
              <a:ea typeface="Verdana" panose="020B0604030504040204" pitchFamily="34" charset="0"/>
              <a:cs typeface="Biome" panose="020B0502040204020203" pitchFamily="34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DAA15-1512-A329-82BB-C16BD8317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893" y="2795869"/>
            <a:ext cx="5663184" cy="1308824"/>
          </a:xfrm>
          <a:solidFill>
            <a:srgbClr val="E7EAED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i="0" dirty="0" err="1">
                <a:latin typeface="Times New Roman" panose="02020603050405020304" pitchFamily="18" charset="0"/>
                <a:ea typeface="Verdana" panose="020B0604030504040204" pitchFamily="34" charset="0"/>
              </a:rPr>
              <a:t>Студент</a:t>
            </a:r>
            <a:r>
              <a:rPr lang="en-US" sz="1800" i="0" dirty="0">
                <a:latin typeface="Times New Roman" panose="02020603050405020304" pitchFamily="18" charset="0"/>
                <a:ea typeface="Verdana" panose="020B0604030504040204" pitchFamily="34" charset="0"/>
              </a:rPr>
              <a:t>: Капитонова А. А.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i="0" dirty="0" err="1">
                <a:latin typeface="Times New Roman" panose="02020603050405020304" pitchFamily="18" charset="0"/>
                <a:ea typeface="Verdana" panose="020B0604030504040204" pitchFamily="34" charset="0"/>
              </a:rPr>
              <a:t>Консультант</a:t>
            </a:r>
            <a:r>
              <a:rPr lang="en-US" sz="1800" i="0" dirty="0">
                <a:latin typeface="Times New Roman" panose="02020603050405020304" pitchFamily="18" charset="0"/>
                <a:ea typeface="Verdana" panose="020B0604030504040204" pitchFamily="34" charset="0"/>
              </a:rPr>
              <a:t>: </a:t>
            </a:r>
            <a:r>
              <a:rPr lang="en-US" sz="1800" i="0" dirty="0" err="1">
                <a:latin typeface="Times New Roman" panose="02020603050405020304" pitchFamily="18" charset="0"/>
                <a:ea typeface="Verdana" panose="020B0604030504040204" pitchFamily="34" charset="0"/>
              </a:rPr>
              <a:t>Васильева</a:t>
            </a:r>
            <a:r>
              <a:rPr lang="en-US" sz="1800" i="0" dirty="0">
                <a:latin typeface="Times New Roman" panose="02020603050405020304" pitchFamily="18" charset="0"/>
                <a:ea typeface="Verdana" panose="020B0604030504040204" pitchFamily="34" charset="0"/>
              </a:rPr>
              <a:t> Д. Г.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i="0" dirty="0" err="1">
                <a:latin typeface="Times New Roman" panose="02020603050405020304" pitchFamily="18" charset="0"/>
                <a:ea typeface="Verdana" panose="020B0604030504040204" pitchFamily="34" charset="0"/>
              </a:rPr>
              <a:t>Научный</a:t>
            </a:r>
            <a:r>
              <a:rPr lang="en-US" sz="1800" i="0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sz="1800" i="0" dirty="0" err="1">
                <a:latin typeface="Times New Roman" panose="02020603050405020304" pitchFamily="18" charset="0"/>
                <a:ea typeface="Verdana" panose="020B0604030504040204" pitchFamily="34" charset="0"/>
              </a:rPr>
              <a:t>руководитель</a:t>
            </a:r>
            <a:r>
              <a:rPr lang="en-US" sz="1800" i="0" dirty="0">
                <a:latin typeface="Times New Roman" panose="02020603050405020304" pitchFamily="18" charset="0"/>
                <a:ea typeface="Verdana" panose="020B0604030504040204" pitchFamily="34" charset="0"/>
              </a:rPr>
              <a:t>: </a:t>
            </a:r>
            <a:r>
              <a:rPr lang="ru-RU" sz="1800" i="0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sz="1800" i="0" dirty="0" err="1">
                <a:latin typeface="Times New Roman" panose="02020603050405020304" pitchFamily="18" charset="0"/>
                <a:ea typeface="Verdana" panose="020B0604030504040204" pitchFamily="34" charset="0"/>
              </a:rPr>
              <a:t>Журавлева</a:t>
            </a:r>
            <a:r>
              <a:rPr lang="en-US" sz="1800" i="0" dirty="0">
                <a:latin typeface="Times New Roman" panose="02020603050405020304" pitchFamily="18" charset="0"/>
                <a:ea typeface="Verdana" panose="020B0604030504040204" pitchFamily="34" charset="0"/>
              </a:rPr>
              <a:t> Е.Ю.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926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Расчетная модель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10</a:t>
            </a:fld>
            <a:endParaRPr lang="ru-RU" sz="1600" dirty="0"/>
          </a:p>
        </p:txBody>
      </p:sp>
      <p:pic>
        <p:nvPicPr>
          <p:cNvPr id="4" name="Рисунок 3" descr="Изображение выглядит как цилиндр, батарея&#10;&#10;Автоматически созданное описание">
            <a:extLst>
              <a:ext uri="{FF2B5EF4-FFF2-40B4-BE49-F238E27FC236}">
                <a16:creationId xmlns:a16="http://schemas.microsoft.com/office/drawing/2014/main" id="{C58C8AC8-A955-8BAA-79F6-8A5475D8FF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3" r="11790"/>
          <a:stretch/>
        </p:blipFill>
        <p:spPr bwMode="auto">
          <a:xfrm>
            <a:off x="1537713" y="2387388"/>
            <a:ext cx="8680689" cy="169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2E180D-B759-598D-40AD-70DA47EFA3EC}"/>
                  </a:ext>
                </a:extLst>
              </p:cNvPr>
              <p:cNvSpPr txBox="1"/>
              <p:nvPr/>
            </p:nvSpPr>
            <p:spPr>
              <a:xfrm>
                <a:off x="2133928" y="4331786"/>
                <a:ext cx="69494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400"/>
                </a:lvl1pPr>
              </a:lstStyle>
              <a:p>
                <a:pPr algn="just"/>
                <a:r>
                  <a:rPr lang="ru-RU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Длина: 1 метр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Толщина: три слоя толщиной 1,26 мм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Намотка: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; −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 для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𝜃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=30°;45°;55°;63°</m:t>
                    </m:r>
                  </m:oMath>
                </a14:m>
                <a:endParaRPr lang="ru-RU" dirty="0">
                  <a:latin typeface="Times New Roman" panose="02020603050405020304" pitchFamily="18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2E180D-B759-598D-40AD-70DA47EFA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928" y="4331786"/>
                <a:ext cx="6949440" cy="1200329"/>
              </a:xfrm>
              <a:prstGeom prst="rect">
                <a:avLst/>
              </a:prstGeom>
              <a:blipFill>
                <a:blip r:embed="rId4"/>
                <a:stretch>
                  <a:fillRect l="-1316" t="-4082" b="-1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56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-32115"/>
            <a:ext cx="12192000" cy="172597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Ориентация волокон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11</a:t>
            </a:fld>
            <a:endParaRPr lang="ru-RU" sz="16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888F517-87A7-5E59-6092-F2A3F505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5186" r="24319" b="25612"/>
          <a:stretch>
            <a:fillRect/>
          </a:stretch>
        </p:blipFill>
        <p:spPr bwMode="auto">
          <a:xfrm>
            <a:off x="279717" y="2035453"/>
            <a:ext cx="53879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F5765D41-9831-5757-A410-C6D058AC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21764" r="25323" b="21333"/>
          <a:stretch>
            <a:fillRect/>
          </a:stretch>
        </p:blipFill>
        <p:spPr bwMode="auto">
          <a:xfrm>
            <a:off x="258096" y="3798551"/>
            <a:ext cx="5387975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3A80F49-A79E-1F2A-B744-4935B0A2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28613" r="25177" b="28561"/>
          <a:stretch>
            <a:fillRect/>
          </a:stretch>
        </p:blipFill>
        <p:spPr bwMode="auto">
          <a:xfrm>
            <a:off x="6177280" y="1958663"/>
            <a:ext cx="5735003" cy="14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1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E316D1B-5BE0-C18A-BF66-2E73CC80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28996" r="22557" b="32317"/>
          <a:stretch>
            <a:fillRect/>
          </a:stretch>
        </p:blipFill>
        <p:spPr bwMode="auto">
          <a:xfrm>
            <a:off x="5823903" y="3822556"/>
            <a:ext cx="6278880" cy="13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2F4435A0-279E-8651-0616-D066729A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61685-544C-9EFA-CFD1-E58D7357D96E}"/>
              </a:ext>
            </a:extLst>
          </p:cNvPr>
          <p:cNvSpPr txBox="1"/>
          <p:nvPr/>
        </p:nvSpPr>
        <p:spPr>
          <a:xfrm>
            <a:off x="6344920" y="345871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Ориентация волокон материала для угла 55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Courier New" panose="02070309020205020404" pitchFamily="49" charset="0"/>
              </a:rPr>
              <a:t>°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632923-06FC-C187-B75B-B8CD086B0851}"/>
              </a:ext>
            </a:extLst>
          </p:cNvPr>
          <p:cNvSpPr txBox="1"/>
          <p:nvPr/>
        </p:nvSpPr>
        <p:spPr>
          <a:xfrm>
            <a:off x="6177280" y="5592897"/>
            <a:ext cx="6278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Ориентация волокон материала для угла 63°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A715B-DCCC-A595-33A2-AF60A08CE558}"/>
              </a:ext>
            </a:extLst>
          </p:cNvPr>
          <p:cNvSpPr txBox="1"/>
          <p:nvPr/>
        </p:nvSpPr>
        <p:spPr>
          <a:xfrm>
            <a:off x="220031" y="3499710"/>
            <a:ext cx="626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Ориентация волокон материала для угла 30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Courier New" panose="02070309020205020404" pitchFamily="49" charset="0"/>
              </a:rPr>
              <a:t>°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5EB09-F98D-21D1-C750-CE312B0D370E}"/>
              </a:ext>
            </a:extLst>
          </p:cNvPr>
          <p:cNvSpPr txBox="1"/>
          <p:nvPr/>
        </p:nvSpPr>
        <p:spPr>
          <a:xfrm>
            <a:off x="247022" y="5519483"/>
            <a:ext cx="626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Ориентация волокон материала для угла 45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Courier New" panose="02070309020205020404" pitchFamily="49" charset="0"/>
              </a:rPr>
              <a:t>°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2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Сеточная сходимость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12</a:t>
            </a:fld>
            <a:endParaRPr lang="ru-RU" sz="16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F6A37FC-D3B7-9E83-1EF2-040F35846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314718"/>
              </p:ext>
            </p:extLst>
          </p:nvPr>
        </p:nvGraphicFramePr>
        <p:xfrm>
          <a:off x="258096" y="1690687"/>
          <a:ext cx="7740333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2E25A4-DF03-9E8B-E193-AC34E2D11935}"/>
              </a:ext>
            </a:extLst>
          </p:cNvPr>
          <p:cNvSpPr txBox="1"/>
          <p:nvPr/>
        </p:nvSpPr>
        <p:spPr>
          <a:xfrm>
            <a:off x="7873428" y="2224865"/>
            <a:ext cx="40604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Чтобы исключить влияние размера элемента на результат, проведено исследование сеточной сходимости. Средний размер элемента менялся от 15 до 6 мм с шагом 3 мм.</a:t>
            </a:r>
          </a:p>
        </p:txBody>
      </p:sp>
    </p:spTree>
    <p:extLst>
      <p:ext uri="{BB962C8B-B14F-4D97-AF65-F5344CB8AC3E}">
        <p14:creationId xmlns:p14="http://schemas.microsoft.com/office/powerpoint/2010/main" val="259900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Параметры сетки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13</a:t>
            </a:fld>
            <a:endParaRPr lang="ru-RU" sz="16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3DD39A3-2511-6D95-378A-56D882268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6787"/>
              </p:ext>
            </p:extLst>
          </p:nvPr>
        </p:nvGraphicFramePr>
        <p:xfrm>
          <a:off x="258096" y="1741948"/>
          <a:ext cx="8814784" cy="1135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262">
                  <a:extLst>
                    <a:ext uri="{9D8B030D-6E8A-4147-A177-3AD203B41FA5}">
                      <a16:colId xmlns:a16="http://schemas.microsoft.com/office/drawing/2014/main" val="1290389754"/>
                    </a:ext>
                  </a:extLst>
                </a:gridCol>
                <a:gridCol w="2346520">
                  <a:extLst>
                    <a:ext uri="{9D8B030D-6E8A-4147-A177-3AD203B41FA5}">
                      <a16:colId xmlns:a16="http://schemas.microsoft.com/office/drawing/2014/main" val="1648400829"/>
                    </a:ext>
                  </a:extLst>
                </a:gridCol>
                <a:gridCol w="2346520">
                  <a:extLst>
                    <a:ext uri="{9D8B030D-6E8A-4147-A177-3AD203B41FA5}">
                      <a16:colId xmlns:a16="http://schemas.microsoft.com/office/drawing/2014/main" val="782247182"/>
                    </a:ext>
                  </a:extLst>
                </a:gridCol>
                <a:gridCol w="1837482">
                  <a:extLst>
                    <a:ext uri="{9D8B030D-6E8A-4147-A177-3AD203B41FA5}">
                      <a16:colId xmlns:a16="http://schemas.microsoft.com/office/drawing/2014/main" val="2993902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Тип элементов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Количество узлов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Количество элементов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Средний размер элемента, мм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13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Quad4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1898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1872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12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72961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81D1AB-5DEE-8388-A53C-04FE25CA9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"/>
          <a:stretch/>
        </p:blipFill>
        <p:spPr>
          <a:xfrm>
            <a:off x="1525090" y="4094851"/>
            <a:ext cx="10299840" cy="2436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DF004708-2B8C-30E4-E6C3-0942D946A182}"/>
                  </a:ext>
                </a:extLst>
              </p14:cNvPr>
              <p14:cNvContentPartPr/>
              <p14:nvPr/>
            </p14:nvContentPartPr>
            <p14:xfrm>
              <a:off x="633170" y="3736308"/>
              <a:ext cx="146880" cy="82944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DF004708-2B8C-30E4-E6C3-0942D946A1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170" y="3673668"/>
                <a:ext cx="27252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8599238B-AFBC-7847-B336-3A1456F41775}"/>
                  </a:ext>
                </a:extLst>
              </p14:cNvPr>
              <p14:cNvContentPartPr/>
              <p14:nvPr/>
            </p14:nvContentPartPr>
            <p14:xfrm>
              <a:off x="560090" y="4455948"/>
              <a:ext cx="138960" cy="6022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8599238B-AFBC-7847-B336-3A1456F417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090" y="4392948"/>
                <a:ext cx="26460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BEDB851C-B5A1-8F5C-BD83-908D315CB72D}"/>
                  </a:ext>
                </a:extLst>
              </p14:cNvPr>
              <p14:cNvContentPartPr/>
              <p14:nvPr/>
            </p14:nvContentPartPr>
            <p14:xfrm>
              <a:off x="717770" y="4999908"/>
              <a:ext cx="20520" cy="525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BEDB851C-B5A1-8F5C-BD83-908D315CB7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130" y="4937268"/>
                <a:ext cx="1461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7E72501B-FEF7-8FD6-D908-2618FE8D8605}"/>
                  </a:ext>
                </a:extLst>
              </p14:cNvPr>
              <p14:cNvContentPartPr/>
              <p14:nvPr/>
            </p14:nvContentPartPr>
            <p14:xfrm>
              <a:off x="776810" y="4571868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7E72501B-FEF7-8FD6-D908-2618FE8D86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3810" y="4509228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61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18254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Граничные условия и нагрузки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14</a:t>
            </a:fld>
            <a:endParaRPr lang="ru-RU" sz="1600" dirty="0"/>
          </a:p>
        </p:txBody>
      </p:sp>
      <p:pic>
        <p:nvPicPr>
          <p:cNvPr id="5" name="Рисунок 4" descr="Изображение выглядит как цилиндр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C9A6E32-4A78-0896-4B64-CDB7FA5A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6" y="1873250"/>
            <a:ext cx="8174043" cy="1372235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3516EE-A5AD-8264-C33D-C579EA397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02"/>
          <a:stretch/>
        </p:blipFill>
        <p:spPr>
          <a:xfrm>
            <a:off x="258096" y="3495201"/>
            <a:ext cx="5525135" cy="3344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D36548-81BD-F2C2-1AD3-79C8BFF19366}"/>
              </a:ext>
            </a:extLst>
          </p:cNvPr>
          <p:cNvSpPr txBox="1"/>
          <p:nvPr/>
        </p:nvSpPr>
        <p:spPr>
          <a:xfrm>
            <a:off x="5505736" y="3495201"/>
            <a:ext cx="6111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качестве граничных условий используются условия жесткого закрепления на обоих торцах трубы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2EE20-217E-F91E-A9D4-C4A5A679E609}"/>
              </a:ext>
            </a:extLst>
          </p:cNvPr>
          <p:cNvSpPr txBox="1"/>
          <p:nvPr/>
        </p:nvSpPr>
        <p:spPr>
          <a:xfrm>
            <a:off x="5515896" y="4878093"/>
            <a:ext cx="6111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качестве нагрузки задается внутреннее давление, направленное по нормали и приложенное ко всей боковой поверхности трубы</a:t>
            </a:r>
          </a:p>
        </p:txBody>
      </p:sp>
    </p:spTree>
    <p:extLst>
      <p:ext uri="{BB962C8B-B14F-4D97-AF65-F5344CB8AC3E}">
        <p14:creationId xmlns:p14="http://schemas.microsoft.com/office/powerpoint/2010/main" val="3728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Критерий разрушения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15</a:t>
            </a:fld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60D3A-E099-CFA0-20DB-C9730FBD75DC}"/>
              </a:ext>
            </a:extLst>
          </p:cNvPr>
          <p:cNvSpPr txBox="1"/>
          <p:nvPr/>
        </p:nvSpPr>
        <p:spPr>
          <a:xfrm>
            <a:off x="258095" y="2048142"/>
            <a:ext cx="1151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Используемый критерий разрушения: критерий максимальных напряжений, определяет критические значения для каждой компоненты тензора напряжений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5497B6E-F24F-9240-BD32-5C0C858E7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36274"/>
              </p:ext>
            </p:extLst>
          </p:nvPr>
        </p:nvGraphicFramePr>
        <p:xfrm>
          <a:off x="2029379" y="315613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988826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027711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26549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Растяжение по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X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Растяжение по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Y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Растяжение по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 Z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7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1250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37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37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372616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4C8CA362-B63A-0A86-325D-8115F7366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88858"/>
              </p:ext>
            </p:extLst>
          </p:nvPr>
        </p:nvGraphicFramePr>
        <p:xfrm>
          <a:off x="2029378" y="438106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988826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027711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26549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Сжатие по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,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Сжатие по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Y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,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Сжатие по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 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,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7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-6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50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-125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+mn-cs"/>
                        </a:rPr>
                        <a:t>-125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372616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F753A429-06F0-9978-4B79-44D7E55E3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95593"/>
              </p:ext>
            </p:extLst>
          </p:nvPr>
        </p:nvGraphicFramePr>
        <p:xfrm>
          <a:off x="2032000" y="533675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384">
                  <a:extLst>
                    <a:ext uri="{9D8B030D-6E8A-4147-A177-3AD203B41FA5}">
                      <a16:colId xmlns:a16="http://schemas.microsoft.com/office/drawing/2014/main" val="3598882685"/>
                    </a:ext>
                  </a:extLst>
                </a:gridCol>
                <a:gridCol w="2725282">
                  <a:extLst>
                    <a:ext uri="{9D8B030D-6E8A-4147-A177-3AD203B41FA5}">
                      <a16:colId xmlns:a16="http://schemas.microsoft.com/office/drawing/2014/main" val="7027711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26549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Сдвиг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XY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Сдвиг Х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Z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Сдвиг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ZY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МПа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7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ea typeface="Verdana" panose="020B0604030504040204" pitchFamily="34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3726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BA8034-1037-22FF-A3DA-4E8BF34FDFEF}"/>
              </a:ext>
            </a:extLst>
          </p:cNvPr>
          <p:cNvSpPr txBox="1"/>
          <p:nvPr/>
        </p:nvSpPr>
        <p:spPr>
          <a:xfrm>
            <a:off x="258095" y="6233902"/>
            <a:ext cx="10763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Источник: статья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Orthotropic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elastic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properties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stress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limits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glass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carbon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fiber-reinforced_tbl2_335445233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78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1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0700C48-9A80-7EC1-EE14-7AB3ACF5AB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8096" y="182562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8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Результаты (труба 30</a:t>
                </a:r>
                <a14:m>
                  <m:oMath xmlns:m="http://schemas.openxmlformats.org/officeDocument/2006/math">
                    <m:r>
                      <a:rPr lang="ru-RU" sz="480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0700C48-9A80-7EC1-EE14-7AB3ACF5A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6" y="182562"/>
                <a:ext cx="10515600" cy="1325563"/>
              </a:xfrm>
              <a:blipFill>
                <a:blip r:embed="rId3"/>
                <a:stretch>
                  <a:fillRect l="-2609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16</a:t>
            </a:fld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0CC19-B77B-90F3-5A85-B341321D143D}"/>
              </a:ext>
            </a:extLst>
          </p:cNvPr>
          <p:cNvSpPr txBox="1"/>
          <p:nvPr/>
        </p:nvSpPr>
        <p:spPr>
          <a:xfrm>
            <a:off x="8300721" y="2316480"/>
            <a:ext cx="292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Разрушение первого слоя начинается при давлении </a:t>
            </a: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10,8</a:t>
            </a:r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 МПа, а разрушение всех слоев – при </a:t>
            </a: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11,7 </a:t>
            </a:r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МПа.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EDE2F6A-ECFE-4729-9DF4-D54821CD5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789868"/>
              </p:ext>
            </p:extLst>
          </p:nvPr>
        </p:nvGraphicFramePr>
        <p:xfrm>
          <a:off x="345439" y="1415731"/>
          <a:ext cx="7609841" cy="525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272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1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0700C48-9A80-7EC1-EE14-7AB3ACF5AB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8096" y="182562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8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Результаты (труба 45</a:t>
                </a:r>
                <a14:m>
                  <m:oMath xmlns:m="http://schemas.openxmlformats.org/officeDocument/2006/math">
                    <m:r>
                      <a:rPr lang="ru-RU" sz="480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0700C48-9A80-7EC1-EE14-7AB3ACF5A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6" y="182562"/>
                <a:ext cx="10515600" cy="1325563"/>
              </a:xfrm>
              <a:blipFill>
                <a:blip r:embed="rId2"/>
                <a:stretch>
                  <a:fillRect l="-2609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17</a:t>
            </a:fld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0CC19-B77B-90F3-5A85-B341321D143D}"/>
              </a:ext>
            </a:extLst>
          </p:cNvPr>
          <p:cNvSpPr txBox="1"/>
          <p:nvPr/>
        </p:nvSpPr>
        <p:spPr>
          <a:xfrm>
            <a:off x="8382000" y="2729213"/>
            <a:ext cx="3446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Разрушение первого слоя начинается при давлении 5,55 МПа, а разрушение всех слоев – при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5,85 МПа.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7618E24-55A1-4FF6-8EE8-8F114992F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3927"/>
              </p:ext>
            </p:extLst>
          </p:nvPr>
        </p:nvGraphicFramePr>
        <p:xfrm>
          <a:off x="-75839" y="1208174"/>
          <a:ext cx="8457839" cy="56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55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1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0700C48-9A80-7EC1-EE14-7AB3ACF5AB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8096" y="182562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8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Результаты (труба 55</a:t>
                </a:r>
                <a14:m>
                  <m:oMath xmlns:m="http://schemas.openxmlformats.org/officeDocument/2006/math">
                    <m:r>
                      <a:rPr lang="ru-RU" sz="480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0700C48-9A80-7EC1-EE14-7AB3ACF5A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6" y="182562"/>
                <a:ext cx="10515600" cy="1325563"/>
              </a:xfrm>
              <a:blipFill>
                <a:blip r:embed="rId2"/>
                <a:stretch>
                  <a:fillRect l="-2609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18</a:t>
            </a:fld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0CC19-B77B-90F3-5A85-B341321D143D}"/>
              </a:ext>
            </a:extLst>
          </p:cNvPr>
          <p:cNvSpPr txBox="1"/>
          <p:nvPr/>
        </p:nvSpPr>
        <p:spPr>
          <a:xfrm>
            <a:off x="8361681" y="2306320"/>
            <a:ext cx="292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Разрушение первого слоя начинается при давлении </a:t>
            </a:r>
          </a:p>
          <a:p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3,95 МПа, а разрушение всех слоев – при 4,05 МПа.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DE2F6A-ECFE-4729-9DF4-D54821CD5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96865"/>
              </p:ext>
            </p:extLst>
          </p:nvPr>
        </p:nvGraphicFramePr>
        <p:xfrm>
          <a:off x="258096" y="1690686"/>
          <a:ext cx="8103585" cy="498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423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1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0700C48-9A80-7EC1-EE14-7AB3ACF5AB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8096" y="182562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8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Результаты (труба 63</a:t>
                </a:r>
                <a14:m>
                  <m:oMath xmlns:m="http://schemas.openxmlformats.org/officeDocument/2006/math">
                    <m:r>
                      <a:rPr lang="ru-RU" sz="480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0700C48-9A80-7EC1-EE14-7AB3ACF5A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6" y="182562"/>
                <a:ext cx="10515600" cy="1325563"/>
              </a:xfrm>
              <a:blipFill>
                <a:blip r:embed="rId3"/>
                <a:stretch>
                  <a:fillRect l="-2609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19</a:t>
            </a:fld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0CC19-B77B-90F3-5A85-B341321D143D}"/>
              </a:ext>
            </a:extLst>
          </p:cNvPr>
          <p:cNvSpPr txBox="1"/>
          <p:nvPr/>
        </p:nvSpPr>
        <p:spPr>
          <a:xfrm>
            <a:off x="7942006" y="2349623"/>
            <a:ext cx="2926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Разрушение первого слоя начинается совпадает с разрушением всех слоев и происходит при 3,25 МПа.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4BAC124-081A-FD8E-ADA4-57D580A75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055636"/>
              </p:ext>
            </p:extLst>
          </p:nvPr>
        </p:nvGraphicFramePr>
        <p:xfrm>
          <a:off x="258097" y="1434684"/>
          <a:ext cx="7597878" cy="51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23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6D8A14-66FC-AF47-EA52-841E61C7E07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499FF-D94F-0358-67F5-58ED2D4E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136525"/>
            <a:ext cx="10515600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Преимущества композитов: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6369ED-7357-9A77-6E3D-B06EB58E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2</a:t>
            </a:fld>
            <a:endParaRPr lang="ru-RU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784FCFD1-6A32-A1B4-D676-D491571C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легкость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широкая вариативность свойств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устойчивость к химическому воздействию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прочность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тепло-, звуко- и гидроизоляция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7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текст, снимок экран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65C0DC1-1C00-BED3-C218-E5B33210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t="-136" r="-836" b="136"/>
          <a:stretch/>
        </p:blipFill>
        <p:spPr>
          <a:xfrm>
            <a:off x="6096000" y="4145777"/>
            <a:ext cx="6148206" cy="234106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1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9" y="2"/>
            <a:ext cx="11813792" cy="121400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Коэффициент запаса в разных слоях при критической нагрузке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001" y="6449700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20</a:t>
            </a:fld>
            <a:endParaRPr lang="ru-RU" sz="1600" dirty="0"/>
          </a:p>
        </p:txBody>
      </p:sp>
      <p:pic>
        <p:nvPicPr>
          <p:cNvPr id="10" name="Рисунок 9" descr="Изображение выглядит как текст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B838FBC-876C-2826-42B5-787FE1048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/>
          <a:stretch/>
        </p:blipFill>
        <p:spPr>
          <a:xfrm>
            <a:off x="37107" y="1477604"/>
            <a:ext cx="6058893" cy="23410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320F22-8814-29BD-E4D1-52EC0C93D137}"/>
              </a:ext>
            </a:extLst>
          </p:cNvPr>
          <p:cNvSpPr txBox="1"/>
          <p:nvPr/>
        </p:nvSpPr>
        <p:spPr>
          <a:xfrm>
            <a:off x="364799" y="3776445"/>
            <a:ext cx="626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Коэффициент запаса для угла 30°</a:t>
            </a:r>
          </a:p>
        </p:txBody>
      </p:sp>
      <p:pic>
        <p:nvPicPr>
          <p:cNvPr id="15" name="Рисунок 14" descr="Изображение выглядит как текст, снимок экран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CE325EF-BAF7-A6E6-6B2E-48565C84E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/>
          <a:stretch/>
        </p:blipFill>
        <p:spPr>
          <a:xfrm>
            <a:off x="0" y="4145777"/>
            <a:ext cx="6161996" cy="23410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C8B0E6-4530-8DB4-CA8A-6EC6F1093A34}"/>
              </a:ext>
            </a:extLst>
          </p:cNvPr>
          <p:cNvSpPr txBox="1"/>
          <p:nvPr/>
        </p:nvSpPr>
        <p:spPr>
          <a:xfrm>
            <a:off x="364799" y="6418568"/>
            <a:ext cx="626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Коэффициент запаса для угла 45°</a:t>
            </a:r>
          </a:p>
        </p:txBody>
      </p:sp>
      <p:pic>
        <p:nvPicPr>
          <p:cNvPr id="20" name="Рисунок 19" descr="Изображение выглядит как текст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90F4242-0F95-5DB6-E8DE-0E897B6169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t="-162" r="-1861" b="162"/>
          <a:stretch/>
        </p:blipFill>
        <p:spPr>
          <a:xfrm>
            <a:off x="6096000" y="1472522"/>
            <a:ext cx="6148206" cy="2414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458AF0-6305-CAD6-8D97-75AE2D7E476D}"/>
              </a:ext>
            </a:extLst>
          </p:cNvPr>
          <p:cNvSpPr txBox="1"/>
          <p:nvPr/>
        </p:nvSpPr>
        <p:spPr>
          <a:xfrm>
            <a:off x="6161996" y="3776445"/>
            <a:ext cx="626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Коэффициент запаса для угла 55°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E35216-C06B-6226-9248-C782DDC9E7B3}"/>
              </a:ext>
            </a:extLst>
          </p:cNvPr>
          <p:cNvSpPr txBox="1"/>
          <p:nvPr/>
        </p:nvSpPr>
        <p:spPr>
          <a:xfrm>
            <a:off x="6161996" y="6376031"/>
            <a:ext cx="6263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Коэффициент запаса для угла 63°</a:t>
            </a:r>
          </a:p>
        </p:txBody>
      </p:sp>
    </p:spTree>
    <p:extLst>
      <p:ext uri="{BB962C8B-B14F-4D97-AF65-F5344CB8AC3E}">
        <p14:creationId xmlns:p14="http://schemas.microsoft.com/office/powerpoint/2010/main" val="348810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A49EA4-7F2E-5822-6A31-2EC030B5F6A7}"/>
              </a:ext>
            </a:extLst>
          </p:cNvPr>
          <p:cNvSpPr/>
          <p:nvPr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3ABB-BDFF-903B-33FD-A48BFE8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Нагрузки (теория)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6D995B-4A7D-9DE9-E3C2-EA9A5F2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C73715E-685A-CF62-3512-3C610D5AE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1"/>
          <a:stretch/>
        </p:blipFill>
        <p:spPr>
          <a:xfrm>
            <a:off x="420329" y="1524412"/>
            <a:ext cx="7443019" cy="44497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EDE042-132C-B151-0097-EC33577ABEEE}"/>
              </a:ext>
            </a:extLst>
          </p:cNvPr>
          <p:cNvSpPr/>
          <p:nvPr/>
        </p:nvSpPr>
        <p:spPr>
          <a:xfrm>
            <a:off x="668327" y="1454627"/>
            <a:ext cx="54071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2D5FE-2FCD-8FB6-CB33-D9E32118AEF3}"/>
              </a:ext>
            </a:extLst>
          </p:cNvPr>
          <p:cNvSpPr txBox="1"/>
          <p:nvPr/>
        </p:nvSpPr>
        <p:spPr>
          <a:xfrm>
            <a:off x="265307" y="5965839"/>
            <a:ext cx="1166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</a:rPr>
              <a:t>Источник: </a:t>
            </a:r>
          </a:p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</a:rPr>
              <a:t>СТО Газпром 23.70502006 (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</a:rPr>
              <a:t>DNVOSF101)</a:t>
            </a:r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</a:rPr>
              <a:t> МОРСКОЙ СТАНДАРТ DNVOSF101 ПОДВОДНЫЕ ТРУБОПРОВОДНЫЕ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927078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A49EA4-7F2E-5822-6A31-2EC030B5F6A7}"/>
              </a:ext>
            </a:extLst>
          </p:cNvPr>
          <p:cNvSpPr/>
          <p:nvPr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3ABB-BDFF-903B-33FD-A48BFE8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Нагрузки (расчет)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6D995B-4A7D-9DE9-E3C2-EA9A5F2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22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EDE042-132C-B151-0097-EC33577ABEEE}"/>
              </a:ext>
            </a:extLst>
          </p:cNvPr>
          <p:cNvSpPr/>
          <p:nvPr/>
        </p:nvSpPr>
        <p:spPr>
          <a:xfrm>
            <a:off x="668327" y="1454627"/>
            <a:ext cx="54071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33F86-9A52-CF3C-F9E7-81196E5A0EEB}"/>
              </a:ext>
            </a:extLst>
          </p:cNvPr>
          <p:cNvSpPr txBox="1"/>
          <p:nvPr/>
        </p:nvSpPr>
        <p:spPr>
          <a:xfrm>
            <a:off x="361635" y="1729166"/>
            <a:ext cx="7904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Так как значение большинства нагрузок из перечня напрямую зависит от объекта (расходный режим, рельеф дна, течения, остальные части системы трубопровода и т.д.), то будет рассмотрена лишь часть нагрузок: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Весовая(вес трубы и газа в ней + сила выталкивания)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Внешнее давление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Внутренне давление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100AA-BA4D-A6DB-A23E-75370A2E8AD2}"/>
              </a:ext>
            </a:extLst>
          </p:cNvPr>
          <p:cNvSpPr txBox="1"/>
          <p:nvPr/>
        </p:nvSpPr>
        <p:spPr>
          <a:xfrm>
            <a:off x="310901" y="4249211"/>
            <a:ext cx="7508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А – внутреннее давление, соответствующее одному из участков северного потока-2;</a:t>
            </a: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В – внешнее гидростатическое давление соответствующее глубине 30 метров;</a:t>
            </a: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С – сила тяжести;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D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</a:rPr>
              <a:t> – результирующая веса газа и выталкивающей сила, приложена к поверхности трубы;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D3A205-6A54-3595-0EB8-8F423308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87" y="1286936"/>
            <a:ext cx="19145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954DAE-1569-E401-1083-267801BE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87" y="4578349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7DF736-610E-C686-7938-6A5EA79DCF05}"/>
              </a:ext>
            </a:extLst>
          </p:cNvPr>
          <p:cNvSpPr txBox="1"/>
          <p:nvPr/>
        </p:nvSpPr>
        <p:spPr>
          <a:xfrm>
            <a:off x="8731045" y="420901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Нагрузка давлением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E2909-4C62-D526-9DF4-1836A931A069}"/>
              </a:ext>
            </a:extLst>
          </p:cNvPr>
          <p:cNvSpPr txBox="1"/>
          <p:nvPr/>
        </p:nvSpPr>
        <p:spPr>
          <a:xfrm>
            <a:off x="8946276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Силовые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219224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A49EA4-7F2E-5822-6A31-2EC030B5F6A7}"/>
              </a:ext>
            </a:extLst>
          </p:cNvPr>
          <p:cNvSpPr/>
          <p:nvPr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3ABB-BDFF-903B-33FD-A48BFE8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Результаты (1)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6D995B-4A7D-9DE9-E3C2-EA9A5F2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23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EDE042-132C-B151-0097-EC33577ABEEE}"/>
              </a:ext>
            </a:extLst>
          </p:cNvPr>
          <p:cNvSpPr/>
          <p:nvPr/>
        </p:nvSpPr>
        <p:spPr>
          <a:xfrm>
            <a:off x="668327" y="1454627"/>
            <a:ext cx="54071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343E4C-BE0D-9B9E-55BA-33D66CBD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629701"/>
            <a:ext cx="7589520" cy="22048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B3FFB5-0986-03D0-5AD2-C6C545C78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65" y="4121127"/>
            <a:ext cx="6969760" cy="2113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07DDF9-C3B9-6CE9-98F8-D10F2C7F9EE9}"/>
              </a:ext>
            </a:extLst>
          </p:cNvPr>
          <p:cNvSpPr txBox="1"/>
          <p:nvPr/>
        </p:nvSpPr>
        <p:spPr>
          <a:xfrm>
            <a:off x="2003487" y="3730899"/>
            <a:ext cx="739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Эквивалентные напряжения по Мизесу в 3-м слое, МПа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275095-341B-B637-A802-984BD520F683}"/>
              </a:ext>
            </a:extLst>
          </p:cNvPr>
          <p:cNvSpPr txBox="1"/>
          <p:nvPr/>
        </p:nvSpPr>
        <p:spPr>
          <a:xfrm>
            <a:off x="2128519" y="6234960"/>
            <a:ext cx="7123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Обратное значение коэффициента запаса в 3-м слое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D23E2-0CCD-8CFE-8AFE-40B1AE667FC0}"/>
              </a:ext>
            </a:extLst>
          </p:cNvPr>
          <p:cNvSpPr txBox="1"/>
          <p:nvPr/>
        </p:nvSpPr>
        <p:spPr>
          <a:xfrm>
            <a:off x="8075725" y="5112774"/>
            <a:ext cx="401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Соответствующий коэффициент запаса </a:t>
            </a:r>
          </a:p>
          <a:p>
            <a:pPr algn="just"/>
            <a:r>
              <a:rPr lang="el-GR" dirty="0">
                <a:latin typeface="Times New Roman" panose="02020603050405020304" pitchFamily="18" charset="0"/>
                <a:ea typeface="Verdana" panose="020B0604030504040204" pitchFamily="34" charset="0"/>
              </a:rPr>
              <a:t>λ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= 1/0,6 = 1,66</a:t>
            </a:r>
          </a:p>
        </p:txBody>
      </p:sp>
    </p:spTree>
    <p:extLst>
      <p:ext uri="{BB962C8B-B14F-4D97-AF65-F5344CB8AC3E}">
        <p14:creationId xmlns:p14="http://schemas.microsoft.com/office/powerpoint/2010/main" val="195957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A49EA4-7F2E-5822-6A31-2EC030B5F6A7}"/>
              </a:ext>
            </a:extLst>
          </p:cNvPr>
          <p:cNvSpPr/>
          <p:nvPr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3ABB-BDFF-903B-33FD-A48BFE8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Результаты (2)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6D995B-4A7D-9DE9-E3C2-EA9A5F2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24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EDE042-132C-B151-0097-EC33577ABEEE}"/>
              </a:ext>
            </a:extLst>
          </p:cNvPr>
          <p:cNvSpPr/>
          <p:nvPr/>
        </p:nvSpPr>
        <p:spPr>
          <a:xfrm>
            <a:off x="668327" y="1454627"/>
            <a:ext cx="54071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7DDF9-C3B9-6CE9-98F8-D10F2C7F9EE9}"/>
              </a:ext>
            </a:extLst>
          </p:cNvPr>
          <p:cNvSpPr txBox="1"/>
          <p:nvPr/>
        </p:nvSpPr>
        <p:spPr>
          <a:xfrm>
            <a:off x="2386288" y="5102665"/>
            <a:ext cx="814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Исследование потери устойчивости, перемещения, мм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35EF48-C8B5-F1C8-8C10-319017472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53" y="1755335"/>
            <a:ext cx="10040751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A49EA4-7F2E-5822-6A31-2EC030B5F6A7}"/>
              </a:ext>
            </a:extLst>
          </p:cNvPr>
          <p:cNvSpPr/>
          <p:nvPr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3ABB-BDFF-903B-33FD-A48BFE8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Результаты (3)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6D995B-4A7D-9DE9-E3C2-EA9A5F2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25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EDE042-132C-B151-0097-EC33577ABEEE}"/>
              </a:ext>
            </a:extLst>
          </p:cNvPr>
          <p:cNvSpPr/>
          <p:nvPr/>
        </p:nvSpPr>
        <p:spPr>
          <a:xfrm>
            <a:off x="668327" y="1454627"/>
            <a:ext cx="54071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7DDF9-C3B9-6CE9-98F8-D10F2C7F9EE9}"/>
              </a:ext>
            </a:extLst>
          </p:cNvPr>
          <p:cNvSpPr txBox="1"/>
          <p:nvPr/>
        </p:nvSpPr>
        <p:spPr>
          <a:xfrm>
            <a:off x="668326" y="6006682"/>
            <a:ext cx="814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Зависимость коэффициентов запаса от длинны трубы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F539D88-3D4B-E88A-82E6-2539E37C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20672"/>
              </p:ext>
            </p:extLst>
          </p:nvPr>
        </p:nvGraphicFramePr>
        <p:xfrm>
          <a:off x="744528" y="2594341"/>
          <a:ext cx="10609272" cy="3256153"/>
        </p:xfrm>
        <a:graphic>
          <a:graphicData uri="http://schemas.openxmlformats.org/drawingml/2006/table">
            <a:tbl>
              <a:tblPr firstRow="1" firstCol="1" bandRow="1"/>
              <a:tblGrid>
                <a:gridCol w="2063588">
                  <a:extLst>
                    <a:ext uri="{9D8B030D-6E8A-4147-A177-3AD203B41FA5}">
                      <a16:colId xmlns:a16="http://schemas.microsoft.com/office/drawing/2014/main" val="157979548"/>
                    </a:ext>
                  </a:extLst>
                </a:gridCol>
                <a:gridCol w="3690182">
                  <a:extLst>
                    <a:ext uri="{9D8B030D-6E8A-4147-A177-3AD203B41FA5}">
                      <a16:colId xmlns:a16="http://schemas.microsoft.com/office/drawing/2014/main" val="3868380775"/>
                    </a:ext>
                  </a:extLst>
                </a:gridCol>
                <a:gridCol w="4855502">
                  <a:extLst>
                    <a:ext uri="{9D8B030D-6E8A-4147-A177-3AD203B41FA5}">
                      <a16:colId xmlns:a16="http://schemas.microsoft.com/office/drawing/2014/main" val="4213193349"/>
                    </a:ext>
                  </a:extLst>
                </a:gridCol>
              </a:tblGrid>
              <a:tr h="96068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Длина трубы, м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Коэффициент запаса прочности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Коэффициент запаса потери устойчивости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54673"/>
                  </a:ext>
                </a:extLst>
              </a:tr>
              <a:tr h="45909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14,68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833284"/>
                  </a:ext>
                </a:extLst>
              </a:tr>
              <a:tr h="45909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734952"/>
                  </a:ext>
                </a:extLst>
              </a:tr>
              <a:tr h="45909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1,83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935928"/>
                  </a:ext>
                </a:extLst>
              </a:tr>
              <a:tr h="45909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974119"/>
                  </a:ext>
                </a:extLst>
              </a:tr>
              <a:tr h="45909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01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14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A49EA4-7F2E-5822-6A31-2EC030B5F6A7}"/>
              </a:ext>
            </a:extLst>
          </p:cNvPr>
          <p:cNvSpPr/>
          <p:nvPr/>
        </p:nvSpPr>
        <p:spPr>
          <a:xfrm>
            <a:off x="0" y="0"/>
            <a:ext cx="12192000" cy="1325564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3ABB-BDFF-903B-33FD-A48BFE8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39" y="136678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Итоги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6D995B-4A7D-9DE9-E3C2-EA9A5F2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26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58D5-453E-D16F-E0C6-2915CE992FFC}"/>
              </a:ext>
            </a:extLst>
          </p:cNvPr>
          <p:cNvSpPr txBox="1"/>
          <p:nvPr/>
        </p:nvSpPr>
        <p:spPr>
          <a:xfrm>
            <a:off x="422459" y="1787459"/>
            <a:ext cx="10342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</a:rPr>
              <a:t>Проведено исследование прочностных свойств труб из однонаправленного композитного материала с  матрицей из эпоксидной смолы и армирующей составляющей в виде стекловолокна и их соответствия нормам для подводных трубопроводов.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ea typeface="Verdana" panose="020B0604030504040204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Verdana" panose="020B0604030504040204" pitchFamily="34" charset="0"/>
              </a:rPr>
              <a:t>Сделан вывод, что применение таких труб возможно при допущении, что расстояние между опорами не будет превышать 3,25 метра. </a:t>
            </a:r>
          </a:p>
        </p:txBody>
      </p:sp>
    </p:spTree>
    <p:extLst>
      <p:ext uri="{BB962C8B-B14F-4D97-AF65-F5344CB8AC3E}">
        <p14:creationId xmlns:p14="http://schemas.microsoft.com/office/powerpoint/2010/main" val="317620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13ACB33-668B-8EA7-85E6-413E28502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3655" r="52530"/>
          <a:stretch/>
        </p:blipFill>
        <p:spPr bwMode="auto">
          <a:xfrm>
            <a:off x="7334249" y="1598613"/>
            <a:ext cx="4580235" cy="57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6D8A14-66FC-AF47-EA52-841E61C7E07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499FF-D94F-0358-67F5-58ED2D4E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364001-5F56-103B-D9C2-F42E6B0A4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20" y="1847850"/>
            <a:ext cx="6762136" cy="48736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</a:rPr>
              <a:t>Определение возможности практического применения труб из композитных материалов армированных стекловолокном в подводных трубопроводах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6369ED-7357-9A77-6E3D-B06EB58E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FDED40-9BA1-071C-9396-DB7CE02322B5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1AA11-F906-A1FD-CFF4-17026A87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266802"/>
            <a:ext cx="10636045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Постановка задачи</a:t>
            </a:r>
          </a:p>
        </p:txBody>
      </p:sp>
      <p:pic>
        <p:nvPicPr>
          <p:cNvPr id="5" name="Рисунок 4" descr="Изображение выглядит как зарисовка, линия, диаграмм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BC32E8E-DE18-506E-9171-8443FB81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689" y="1966452"/>
            <a:ext cx="4610930" cy="1857454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6A1F5D2-9D9B-742F-9A47-16355704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73" y="3823906"/>
            <a:ext cx="4454013" cy="27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TextBox 3">
            <a:extLst>
              <a:ext uri="{FF2B5EF4-FFF2-40B4-BE49-F238E27FC236}">
                <a16:creationId xmlns:a16="http://schemas.microsoft.com/office/drawing/2014/main" id="{79AECCCF-6FBA-8704-C913-36F4BF89F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275516"/>
              </p:ext>
            </p:extLst>
          </p:nvPr>
        </p:nvGraphicFramePr>
        <p:xfrm>
          <a:off x="285135" y="1966452"/>
          <a:ext cx="6184491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FB6F1-5CC0-0238-E5DF-2BB18389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27" y="6312092"/>
            <a:ext cx="2743200" cy="365125"/>
          </a:xfrm>
        </p:spPr>
        <p:txBody>
          <a:bodyPr/>
          <a:lstStyle/>
          <a:p>
            <a:fld id="{49CED308-A8E2-4EA6-84BC-20E30F110349}" type="slidenum">
              <a:rPr lang="ru-RU" sz="1600" smtClean="0"/>
              <a:t>4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6420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уб, оригами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F1A2B57-4CBE-E545-8D1F-6A4A5868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47" y="1873250"/>
            <a:ext cx="5312233" cy="417389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Параметры материала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63BE6B-8E80-8A05-FF23-F7581D50C4D7}"/>
                  </a:ext>
                </a:extLst>
              </p:cNvPr>
              <p:cNvSpPr txBox="1"/>
              <p:nvPr/>
            </p:nvSpPr>
            <p:spPr>
              <a:xfrm>
                <a:off x="258096" y="1873251"/>
                <a:ext cx="779452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u="sng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Тип композита:</a:t>
                </a:r>
                <a:r>
                  <a:rPr lang="ru-RU" sz="2400" u="sng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 </a:t>
                </a:r>
                <a:endParaRPr lang="en-US" sz="2400" u="sng" dirty="0">
                  <a:latin typeface="Times New Roman" panose="02020603050405020304" pitchFamily="18" charset="0"/>
                  <a:ea typeface="Verdana" panose="020B0604030504040204" pitchFamily="34" charset="0"/>
                </a:endParaRP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однонаправленный композит армированный волокнами</a:t>
                </a:r>
              </a:p>
              <a:p>
                <a:endParaRPr lang="ru-RU" sz="2400" dirty="0">
                  <a:latin typeface="Times New Roman" panose="02020603050405020304" pitchFamily="18" charset="0"/>
                  <a:ea typeface="Verdana" panose="020B0604030504040204" pitchFamily="34" charset="0"/>
                </a:endParaRPr>
              </a:p>
              <a:p>
                <a:r>
                  <a:rPr lang="ru-RU" sz="2400" b="1" u="sng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Материалы компонентов: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</a:rPr>
                  <a:t>м</a:t>
                </a:r>
                <a:r>
                  <a:rPr lang="ru-RU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</a:rPr>
                  <a:t>атрица: А</a:t>
                </a: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</a:rPr>
                  <a:t>RALDITE LY-1564 epoxy resin</a:t>
                </a:r>
                <a:r>
                  <a:rPr lang="ru-RU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</a:rPr>
                  <a:t> с отвердителем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Roboto" panose="02000000000000000000" pitchFamily="2" charset="0"/>
                  </a:rPr>
                  <a:t>армирующие волокна: </a:t>
                </a: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</a:rPr>
                  <a:t>E-glass fiber</a:t>
                </a:r>
                <a:endParaRPr lang="ru-RU" sz="2400" b="0" i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Verdana" panose="020B060403050404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ru-RU" sz="2400" b="0" i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Verdana" panose="020B0604030504040204" pitchFamily="34" charset="0"/>
                </a:endParaRPr>
              </a:p>
              <a:p>
                <a:r>
                  <a:rPr lang="ru-RU" sz="2400" b="1" u="sng" dirty="0">
                    <a:latin typeface="Times New Roman" panose="02020603050405020304" pitchFamily="18" charset="0"/>
                    <a:ea typeface="Verdana" panose="020B0604030504040204" pitchFamily="34" charset="0"/>
                  </a:rPr>
                  <a:t>Характеристики модели: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ru-RU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</a:rPr>
                  <a:t>Объемная доля армирующего компонента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ru-RU" sz="240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endParaRPr lang="ru-RU" sz="2400" b="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ru-RU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Verdana" panose="020B0604030504040204" pitchFamily="34" charset="0"/>
                  </a:rPr>
                  <a:t>Диаметром волокна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=0,8 мм</m:t>
                    </m:r>
                  </m:oMath>
                </a14:m>
                <a:endParaRPr lang="ru-RU" sz="2400" dirty="0">
                  <a:effectLst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63BE6B-8E80-8A05-FF23-F7581D50C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6" y="1873251"/>
                <a:ext cx="7794523" cy="4524315"/>
              </a:xfrm>
              <a:prstGeom prst="rect">
                <a:avLst/>
              </a:prstGeom>
              <a:blipFill>
                <a:blip r:embed="rId3"/>
                <a:stretch>
                  <a:fillRect l="-1173" t="-1078" r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EAB54-334B-0E91-32C5-1B92E9E7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232" y="6111362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800" smtClean="0"/>
              <a:t>5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201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Свойства составляющих материалов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FEBA807D-70F4-DE9E-34F8-D8256E7FA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8287199"/>
                  </p:ext>
                </p:extLst>
              </p:nvPr>
            </p:nvGraphicFramePr>
            <p:xfrm>
              <a:off x="309715" y="1772424"/>
              <a:ext cx="10910877" cy="42882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636581">
                      <a:extLst>
                        <a:ext uri="{9D8B030D-6E8A-4147-A177-3AD203B41FA5}">
                          <a16:colId xmlns:a16="http://schemas.microsoft.com/office/drawing/2014/main" val="1409753972"/>
                        </a:ext>
                      </a:extLst>
                    </a:gridCol>
                    <a:gridCol w="3636581">
                      <a:extLst>
                        <a:ext uri="{9D8B030D-6E8A-4147-A177-3AD203B41FA5}">
                          <a16:colId xmlns:a16="http://schemas.microsoft.com/office/drawing/2014/main" val="2710482005"/>
                        </a:ext>
                      </a:extLst>
                    </a:gridCol>
                    <a:gridCol w="3637715">
                      <a:extLst>
                        <a:ext uri="{9D8B030D-6E8A-4147-A177-3AD203B41FA5}">
                          <a16:colId xmlns:a16="http://schemas.microsoft.com/office/drawing/2014/main" val="2470178037"/>
                        </a:ext>
                      </a:extLst>
                    </a:gridCol>
                  </a:tblGrid>
                  <a:tr h="346196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 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Эпоксидная смола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Стекловолокно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15034"/>
                      </a:ext>
                    </a:extLst>
                  </a:tr>
                  <a:tr h="831057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Плотность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ρ,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1160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2600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17510697"/>
                      </a:ext>
                    </a:extLst>
                  </a:tr>
                  <a:tr h="735952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Модуль Юнга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Е, ГПа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7,85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73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69242440"/>
                      </a:ext>
                    </a:extLst>
                  </a:tr>
                  <a:tr h="683401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Коэффициент Пуассона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ν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0,09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0,22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42825387"/>
                      </a:ext>
                    </a:extLst>
                  </a:tr>
                  <a:tr h="955698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Модуль объемного расширения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К, ГПа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32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43,45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7061266"/>
                      </a:ext>
                    </a:extLst>
                  </a:tr>
                  <a:tr h="7359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0">
                            <a:lnSpc>
                              <a:spcPct val="100000"/>
                            </a:lnSpc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Модуль сдвига</a:t>
                          </a:r>
                        </a:p>
                        <a:p>
                          <a:pPr marL="0" algn="ctr" defTabSz="914400" rtl="0" eaLnBrk="1" latinLnBrk="0" hangingPunct="0">
                            <a:lnSpc>
                              <a:spcPct val="100000"/>
                            </a:lnSpc>
                          </a:pP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G, 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ГПа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36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29,95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230592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FEBA807D-70F4-DE9E-34F8-D8256E7FA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8287199"/>
                  </p:ext>
                </p:extLst>
              </p:nvPr>
            </p:nvGraphicFramePr>
            <p:xfrm>
              <a:off x="309715" y="1772424"/>
              <a:ext cx="10910877" cy="42882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636581">
                      <a:extLst>
                        <a:ext uri="{9D8B030D-6E8A-4147-A177-3AD203B41FA5}">
                          <a16:colId xmlns:a16="http://schemas.microsoft.com/office/drawing/2014/main" val="1409753972"/>
                        </a:ext>
                      </a:extLst>
                    </a:gridCol>
                    <a:gridCol w="3636581">
                      <a:extLst>
                        <a:ext uri="{9D8B030D-6E8A-4147-A177-3AD203B41FA5}">
                          <a16:colId xmlns:a16="http://schemas.microsoft.com/office/drawing/2014/main" val="2710482005"/>
                        </a:ext>
                      </a:extLst>
                    </a:gridCol>
                    <a:gridCol w="3637715">
                      <a:extLst>
                        <a:ext uri="{9D8B030D-6E8A-4147-A177-3AD203B41FA5}">
                          <a16:colId xmlns:a16="http://schemas.microsoft.com/office/drawing/2014/main" val="2470178037"/>
                        </a:ext>
                      </a:extLst>
                    </a:gridCol>
                  </a:tblGrid>
                  <a:tr h="346196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 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Эпоксидная смола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Стекловолокно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15034"/>
                      </a:ext>
                    </a:extLst>
                  </a:tr>
                  <a:tr h="83105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68" t="-45985" r="-200335" b="-378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1160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2600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17510697"/>
                      </a:ext>
                    </a:extLst>
                  </a:tr>
                  <a:tr h="735952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Модуль Юнга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Е, ГПа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7,85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73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69242440"/>
                      </a:ext>
                    </a:extLst>
                  </a:tr>
                  <a:tr h="683401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Коэффициент Пуассона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ν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0,09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0,22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42825387"/>
                      </a:ext>
                    </a:extLst>
                  </a:tr>
                  <a:tr h="955698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Модуль объемного расширения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К, ГПа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32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43,45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7061266"/>
                      </a:ext>
                    </a:extLst>
                  </a:tr>
                  <a:tr h="7359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0">
                            <a:lnSpc>
                              <a:spcPct val="100000"/>
                            </a:lnSpc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Модуль сдвига</a:t>
                          </a:r>
                        </a:p>
                        <a:p>
                          <a:pPr marL="0" algn="ctr" defTabSz="914400" rtl="0" eaLnBrk="1" latinLnBrk="0" hangingPunct="0">
                            <a:lnSpc>
                              <a:spcPct val="100000"/>
                            </a:lnSpc>
                          </a:pP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G, 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ГПа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36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</a:pPr>
                          <a:r>
                            <a:rPr lang="ru-RU" sz="18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29,95</a:t>
                          </a: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230592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6781E-1422-4F4F-D6E3-EA56127C1640}"/>
              </a:ext>
            </a:extLst>
          </p:cNvPr>
          <p:cNvSpPr txBox="1"/>
          <p:nvPr/>
        </p:nvSpPr>
        <p:spPr>
          <a:xfrm>
            <a:off x="309714" y="6142417"/>
            <a:ext cx="1110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Источники: https://korsil.ru/wp-content/uploads/2017/04/Araldite-LY-1564-3486-3487.pdf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106F0-2D7B-EAF8-63AE-DB69972A6E20}"/>
              </a:ext>
            </a:extLst>
          </p:cNvPr>
          <p:cNvSpPr txBox="1"/>
          <p:nvPr/>
        </p:nvSpPr>
        <p:spPr>
          <a:xfrm>
            <a:off x="1723101" y="6471798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Библиотека </a:t>
            </a:r>
            <a:r>
              <a:rPr lang="ru-RU" dirty="0" err="1">
                <a:latin typeface="Times New Roman" panose="02020603050405020304" pitchFamily="18" charset="0"/>
                <a:ea typeface="Verdana" panose="020B0604030504040204" pitchFamily="34" charset="0"/>
              </a:rPr>
              <a:t>Composite_Materials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</a:rPr>
              <a:t>Ansys</a:t>
            </a:r>
            <a:endParaRPr lang="ru-RU" dirty="0">
              <a:latin typeface="Times New Roman" panose="02020603050405020304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9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31312-8927-2B2F-4FC0-B732B0B62916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979E2-D860-E1CD-C868-DB824578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94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Гомогенизация материала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063292-6E1C-1C1A-BC05-619F7B6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527-E620-447C-85A0-0A43F70C220E}" type="slidenum">
              <a:rPr lang="ru-RU" sz="1600" smtClean="0"/>
              <a:t>7</a:t>
            </a:fld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64657-9691-622B-42B8-026131CA0848}"/>
              </a:ext>
            </a:extLst>
          </p:cNvPr>
          <p:cNvSpPr txBox="1"/>
          <p:nvPr/>
        </p:nvSpPr>
        <p:spPr>
          <a:xfrm>
            <a:off x="184357" y="1843775"/>
            <a:ext cx="11487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Verdana" panose="020B0604030504040204" pitchFamily="34" charset="0"/>
              </a:rPr>
              <a:t>Правила смешивания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Verdana" panose="020B0604030504040204" pitchFamily="34" charset="0"/>
              </a:rPr>
              <a:t>Правила смешивания используются для оценки свойств материала композита на основе свойств волокна и материала матрицы.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086AD-0231-C5D4-F327-E95040DFE0C0}"/>
                  </a:ext>
                </a:extLst>
              </p:cNvPr>
              <p:cNvSpPr txBox="1"/>
              <p:nvPr/>
            </p:nvSpPr>
            <p:spPr>
              <a:xfrm>
                <a:off x="5781366" y="4432476"/>
                <a:ext cx="6105832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0215"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(1−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0215" algn="just" hangingPunct="0">
                  <a:lnSpc>
                    <a:spcPct val="150000"/>
                  </a:lnSpc>
                </a:pPr>
                <a:endParaRPr lang="ru-RU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086AD-0231-C5D4-F327-E95040DFE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366" y="4432476"/>
                <a:ext cx="6105832" cy="1305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E5651B-CE98-6EEB-E2AF-791EA277A417}"/>
                  </a:ext>
                </a:extLst>
              </p:cNvPr>
              <p:cNvSpPr txBox="1"/>
              <p:nvPr/>
            </p:nvSpPr>
            <p:spPr>
              <a:xfrm>
                <a:off x="717755" y="3413435"/>
                <a:ext cx="652370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800" i="0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ru-RU" sz="2800" i="0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 i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800" i="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u-RU" sz="2800" i="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ru-RU" sz="2800" i="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ru-RU" sz="2800" b="0" i="0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−объемная доля компонента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E5651B-CE98-6EEB-E2AF-791EA277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5" y="3413435"/>
                <a:ext cx="652370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7D23B6-AAEC-0645-6A26-76A39F4AF94F}"/>
                  </a:ext>
                </a:extLst>
              </p:cNvPr>
              <p:cNvSpPr txBox="1"/>
              <p:nvPr/>
            </p:nvSpPr>
            <p:spPr>
              <a:xfrm>
                <a:off x="0" y="4402504"/>
                <a:ext cx="652370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0215"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ru-RU" sz="2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800"/>
                        <m:t>·</m:t>
                      </m:r>
                      <m:r>
                        <a:rPr lang="ru-RU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ru-RU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800" smtClean="0"/>
                        <m:t>·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ru-RU" sz="28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7D23B6-AAEC-0645-6A26-76A39F4AF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02504"/>
                <a:ext cx="652370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487E1-5F01-382A-465B-2C0E47BBA648}"/>
                  </a:ext>
                </a:extLst>
              </p:cNvPr>
              <p:cNvSpPr txBox="1"/>
              <p:nvPr/>
            </p:nvSpPr>
            <p:spPr>
              <a:xfrm>
                <a:off x="-439996" y="5231273"/>
                <a:ext cx="6784258" cy="988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8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d>
                          <m: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m:rPr>
                              <m:sty m:val="p"/>
                            </m:rPr>
                            <a:rPr lang="ru-RU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487E1-5F01-382A-465B-2C0E47BBA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9996" y="5231273"/>
                <a:ext cx="6784258" cy="9888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CC817D-7CE8-A317-8513-7526B2B916B9}"/>
                  </a:ext>
                </a:extLst>
              </p:cNvPr>
              <p:cNvSpPr txBox="1"/>
              <p:nvPr/>
            </p:nvSpPr>
            <p:spPr>
              <a:xfrm>
                <a:off x="5475337" y="5228452"/>
                <a:ext cx="6730180" cy="985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2800" i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2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d>
                          <m: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m:rPr>
                              <m:sty m:val="p"/>
                            </m:rPr>
                            <a:rPr lang="ru-RU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CC817D-7CE8-A317-8513-7526B2B91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337" y="5228452"/>
                <a:ext cx="6730180" cy="9859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2EFF64-ADC0-F71B-4486-72D8BBAE70CD}"/>
                  </a:ext>
                </a:extLst>
              </p:cNvPr>
              <p:cNvSpPr txBox="1"/>
              <p:nvPr/>
            </p:nvSpPr>
            <p:spPr>
              <a:xfrm>
                <a:off x="6413089" y="3499662"/>
                <a:ext cx="6587612" cy="969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ru-RU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r>
                        <a:rPr lang="ru-RU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2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ru-RU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2EFF64-ADC0-F71B-4486-72D8BBAE7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089" y="3499662"/>
                <a:ext cx="6587612" cy="9694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79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DF817-6973-0B80-AEB8-C25DF20AC37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C48-9A80-7EC1-EE14-7AB3ACF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" y="182562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Свойства полученного материала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7CF3E-238C-13BB-9F53-ADD100C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729" y="6238109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8</a:t>
            </a:fld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00D0635C-DA32-1F1F-C729-C5D52B6A3E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077889"/>
                  </p:ext>
                </p:extLst>
              </p:nvPr>
            </p:nvGraphicFramePr>
            <p:xfrm>
              <a:off x="45720" y="2811369"/>
              <a:ext cx="12100559" cy="2278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280">
                      <a:extLst>
                        <a:ext uri="{9D8B030D-6E8A-4147-A177-3AD203B41FA5}">
                          <a16:colId xmlns:a16="http://schemas.microsoft.com/office/drawing/2014/main" val="3289224818"/>
                        </a:ext>
                      </a:extLst>
                    </a:gridCol>
                    <a:gridCol w="1163320">
                      <a:extLst>
                        <a:ext uri="{9D8B030D-6E8A-4147-A177-3AD203B41FA5}">
                          <a16:colId xmlns:a16="http://schemas.microsoft.com/office/drawing/2014/main" val="303780007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426437736"/>
                        </a:ext>
                      </a:extLst>
                    </a:gridCol>
                    <a:gridCol w="1249680">
                      <a:extLst>
                        <a:ext uri="{9D8B030D-6E8A-4147-A177-3AD203B41FA5}">
                          <a16:colId xmlns:a16="http://schemas.microsoft.com/office/drawing/2014/main" val="144896623"/>
                        </a:ext>
                      </a:extLst>
                    </a:gridCol>
                    <a:gridCol w="1020838">
                      <a:extLst>
                        <a:ext uri="{9D8B030D-6E8A-4147-A177-3AD203B41FA5}">
                          <a16:colId xmlns:a16="http://schemas.microsoft.com/office/drawing/2014/main" val="264785171"/>
                        </a:ext>
                      </a:extLst>
                    </a:gridCol>
                    <a:gridCol w="1308945">
                      <a:extLst>
                        <a:ext uri="{9D8B030D-6E8A-4147-A177-3AD203B41FA5}">
                          <a16:colId xmlns:a16="http://schemas.microsoft.com/office/drawing/2014/main" val="2799505496"/>
                        </a:ext>
                      </a:extLst>
                    </a:gridCol>
                    <a:gridCol w="1219018">
                      <a:extLst>
                        <a:ext uri="{9D8B030D-6E8A-4147-A177-3AD203B41FA5}">
                          <a16:colId xmlns:a16="http://schemas.microsoft.com/office/drawing/2014/main" val="3378802243"/>
                        </a:ext>
                      </a:extLst>
                    </a:gridCol>
                    <a:gridCol w="1059146">
                      <a:extLst>
                        <a:ext uri="{9D8B030D-6E8A-4147-A177-3AD203B41FA5}">
                          <a16:colId xmlns:a16="http://schemas.microsoft.com/office/drawing/2014/main" val="4048582708"/>
                        </a:ext>
                      </a:extLst>
                    </a:gridCol>
                    <a:gridCol w="1069139">
                      <a:extLst>
                        <a:ext uri="{9D8B030D-6E8A-4147-A177-3AD203B41FA5}">
                          <a16:colId xmlns:a16="http://schemas.microsoft.com/office/drawing/2014/main" val="1326337009"/>
                        </a:ext>
                      </a:extLst>
                    </a:gridCol>
                    <a:gridCol w="1389193">
                      <a:extLst>
                        <a:ext uri="{9D8B030D-6E8A-4147-A177-3AD203B41FA5}">
                          <a16:colId xmlns:a16="http://schemas.microsoft.com/office/drawing/2014/main" val="2762635569"/>
                        </a:ext>
                      </a:extLst>
                    </a:gridCol>
                  </a:tblGrid>
                  <a:tr h="1269018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50000"/>
                            </a:lnSpc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Плотность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  <a:p>
                          <a:pPr algn="ctr" hangingPunct="0">
                            <a:lnSpc>
                              <a:spcPct val="150000"/>
                            </a:lnSpc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ρ,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b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1800" b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20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20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yz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20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xz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0" i="0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xy</m:t>
                                    </m:r>
                                  </m:sub>
                                </m:sSub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Г</m:t>
                                </m:r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sz="18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yz</m:t>
                                    </m:r>
                                  </m:sub>
                                </m:sSub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Г</m:t>
                                </m:r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sz="18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xz</m:t>
                                    </m:r>
                                  </m:sub>
                                </m:sSub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Г</m:t>
                                </m:r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sz="18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Г</m:t>
                                </m:r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sz="18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у</m:t>
                                    </m:r>
                                  </m:sub>
                                </m:sSub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Г</m:t>
                                </m:r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sz="18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z</m:t>
                                    </m:r>
                                  </m:sub>
                                </m:sSub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Г</m:t>
                                </m:r>
                                <m:r>
                                  <a:rPr lang="ru-RU" sz="18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sz="18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D2D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915532"/>
                      </a:ext>
                    </a:extLst>
                  </a:tr>
                  <a:tr h="10093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1880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0,17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0,11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0,17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8,34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6,72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8,34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40,47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18,06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18,06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92493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00D0635C-DA32-1F1F-C729-C5D52B6A3E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077889"/>
                  </p:ext>
                </p:extLst>
              </p:nvPr>
            </p:nvGraphicFramePr>
            <p:xfrm>
              <a:off x="45720" y="2811369"/>
              <a:ext cx="12100559" cy="2278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8280">
                      <a:extLst>
                        <a:ext uri="{9D8B030D-6E8A-4147-A177-3AD203B41FA5}">
                          <a16:colId xmlns:a16="http://schemas.microsoft.com/office/drawing/2014/main" val="3289224818"/>
                        </a:ext>
                      </a:extLst>
                    </a:gridCol>
                    <a:gridCol w="1163320">
                      <a:extLst>
                        <a:ext uri="{9D8B030D-6E8A-4147-A177-3AD203B41FA5}">
                          <a16:colId xmlns:a16="http://schemas.microsoft.com/office/drawing/2014/main" val="303780007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426437736"/>
                        </a:ext>
                      </a:extLst>
                    </a:gridCol>
                    <a:gridCol w="1249680">
                      <a:extLst>
                        <a:ext uri="{9D8B030D-6E8A-4147-A177-3AD203B41FA5}">
                          <a16:colId xmlns:a16="http://schemas.microsoft.com/office/drawing/2014/main" val="144896623"/>
                        </a:ext>
                      </a:extLst>
                    </a:gridCol>
                    <a:gridCol w="1020838">
                      <a:extLst>
                        <a:ext uri="{9D8B030D-6E8A-4147-A177-3AD203B41FA5}">
                          <a16:colId xmlns:a16="http://schemas.microsoft.com/office/drawing/2014/main" val="264785171"/>
                        </a:ext>
                      </a:extLst>
                    </a:gridCol>
                    <a:gridCol w="1308945">
                      <a:extLst>
                        <a:ext uri="{9D8B030D-6E8A-4147-A177-3AD203B41FA5}">
                          <a16:colId xmlns:a16="http://schemas.microsoft.com/office/drawing/2014/main" val="2799505496"/>
                        </a:ext>
                      </a:extLst>
                    </a:gridCol>
                    <a:gridCol w="1219018">
                      <a:extLst>
                        <a:ext uri="{9D8B030D-6E8A-4147-A177-3AD203B41FA5}">
                          <a16:colId xmlns:a16="http://schemas.microsoft.com/office/drawing/2014/main" val="3378802243"/>
                        </a:ext>
                      </a:extLst>
                    </a:gridCol>
                    <a:gridCol w="1059146">
                      <a:extLst>
                        <a:ext uri="{9D8B030D-6E8A-4147-A177-3AD203B41FA5}">
                          <a16:colId xmlns:a16="http://schemas.microsoft.com/office/drawing/2014/main" val="4048582708"/>
                        </a:ext>
                      </a:extLst>
                    </a:gridCol>
                    <a:gridCol w="1069139">
                      <a:extLst>
                        <a:ext uri="{9D8B030D-6E8A-4147-A177-3AD203B41FA5}">
                          <a16:colId xmlns:a16="http://schemas.microsoft.com/office/drawing/2014/main" val="1326337009"/>
                        </a:ext>
                      </a:extLst>
                    </a:gridCol>
                    <a:gridCol w="1389193">
                      <a:extLst>
                        <a:ext uri="{9D8B030D-6E8A-4147-A177-3AD203B41FA5}">
                          <a16:colId xmlns:a16="http://schemas.microsoft.com/office/drawing/2014/main" val="2762635569"/>
                        </a:ext>
                      </a:extLst>
                    </a:gridCol>
                  </a:tblGrid>
                  <a:tr h="12690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481" r="-718107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7749" t="-481" r="-813613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620" t="-481" r="-731016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415" t="-481" r="-566829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2262" t="-481" r="-591667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2791" t="-481" r="-362326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000" t="-481" r="-289500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0345" t="-481" r="-232759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5143" t="-481" r="-131429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71491" t="-481" r="-877" b="-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915532"/>
                      </a:ext>
                    </a:extLst>
                  </a:tr>
                  <a:tr h="10093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1880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0,17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0,11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0,17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8,34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6,72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8,34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40,47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18,06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Verdana" panose="020B0604030504040204" pitchFamily="34" charset="0"/>
                            </a:rPr>
                            <a:t>18,06</a:t>
                          </a:r>
                          <a:endParaRPr lang="ru-RU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92493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008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31312-8927-2B2F-4FC0-B732B0B62916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D86B5"/>
          </a:solidFill>
          <a:ln>
            <a:solidFill>
              <a:srgbClr val="1D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979E2-D860-E1CD-C868-DB824578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94" y="182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Verdana" panose="020B0604030504040204" pitchFamily="34" charset="0"/>
              </a:rPr>
              <a:t>Матрица упругих коэффициентов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063292-6E1C-1C1A-BC05-619F7B6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2381" y="6344521"/>
            <a:ext cx="2743200" cy="365125"/>
          </a:xfrm>
        </p:spPr>
        <p:txBody>
          <a:bodyPr/>
          <a:lstStyle/>
          <a:p>
            <a:fld id="{58902527-E620-447C-85A0-0A43F70C220E}" type="slidenum">
              <a:rPr lang="ru-RU" sz="1600" smtClean="0"/>
              <a:t>9</a:t>
            </a:fld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kt 2">
                <a:extLst>
                  <a:ext uri="{FF2B5EF4-FFF2-40B4-BE49-F238E27FC236}">
                    <a16:creationId xmlns:a16="http://schemas.microsoft.com/office/drawing/2014/main" id="{181365E8-5DEF-A128-1937-1F202B6E49B6}"/>
                  </a:ext>
                </a:extLst>
              </p:cNvPr>
              <p:cNvSpPr txBox="1"/>
              <p:nvPr/>
            </p:nvSpPr>
            <p:spPr bwMode="auto">
              <a:xfrm>
                <a:off x="-226142" y="4726804"/>
                <a:ext cx="6442409" cy="213119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hangingPunct="0"/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hangingPunct="0"/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14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hangingPunct="0"/>
                <a:r>
                  <a:rPr lang="ru-RU" sz="1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kt 2">
                <a:extLst>
                  <a:ext uri="{FF2B5EF4-FFF2-40B4-BE49-F238E27FC236}">
                    <a16:creationId xmlns:a16="http://schemas.microsoft.com/office/drawing/2014/main" id="{181365E8-5DEF-A128-1937-1F202B6E4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6142" y="4726804"/>
                <a:ext cx="6442409" cy="2131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D6AB57-D63B-C343-06B9-EBE03B88BD43}"/>
                  </a:ext>
                </a:extLst>
              </p:cNvPr>
              <p:cNvSpPr txBox="1"/>
              <p:nvPr/>
            </p:nvSpPr>
            <p:spPr>
              <a:xfrm>
                <a:off x="130782" y="1906610"/>
                <a:ext cx="6105832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kern="0" dirty="0">
                    <a:effectLst/>
                    <a:latin typeface="Times New Roman" panose="02020603050405020304" pitchFamily="18" charset="0"/>
                    <a:ea typeface="Verdana" panose="020B0604030504040204" pitchFamily="34" charset="0"/>
                  </a:rPr>
                  <a:t>Закон Гука: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{"/>
                        <m:endChr m:val="}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ru-RU" sz="2800" dirty="0">
                  <a:latin typeface="Times New Roman" panose="02020603050405020304" pitchFamily="18" charset="0"/>
                  <a:ea typeface="Verdana" panose="020B0604030504040204" pitchFamily="34" charset="0"/>
                </a:endParaRPr>
              </a:p>
              <a:p>
                <a:endParaRPr lang="ru-RU" sz="18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D6AB57-D63B-C343-06B9-EBE03B88B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2" y="1906610"/>
                <a:ext cx="6105832" cy="1231106"/>
              </a:xfrm>
              <a:prstGeom prst="rect">
                <a:avLst/>
              </a:prstGeom>
              <a:blipFill>
                <a:blip r:embed="rId5"/>
                <a:stretch>
                  <a:fillRect l="-1996" t="-5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3014A0-A076-B9B9-AF57-E0DDD1AE6930}"/>
                  </a:ext>
                </a:extLst>
              </p:cNvPr>
              <p:cNvSpPr txBox="1"/>
              <p:nvPr/>
            </p:nvSpPr>
            <p:spPr>
              <a:xfrm>
                <a:off x="-660072" y="1776123"/>
                <a:ext cx="7275872" cy="2803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0215" algn="ctr" hangingPunct="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/>
                            <m:e/>
                            <m:e/>
                            <m:e/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𝑦𝑚𝑚𝑒𝑡𝑟𝑦</m:t>
                              </m:r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/>
                            <m:e/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</m:e>
                            <m:e/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55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20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3014A0-A076-B9B9-AF57-E0DDD1AE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0072" y="1776123"/>
                <a:ext cx="7275872" cy="2803203"/>
              </a:xfrm>
              <a:prstGeom prst="rect">
                <a:avLst/>
              </a:prstGeom>
              <a:blipFill>
                <a:blip r:embed="rId6"/>
                <a:stretch>
                  <a:fillRect r="-3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4FD69B2F-1576-EEF4-BF58-1838025A01E6}"/>
              </a:ext>
            </a:extLst>
          </p:cNvPr>
          <p:cNvCxnSpPr>
            <a:cxnSpLocks/>
            <a:stCxn id="11" idx="3"/>
            <a:endCxn id="5" idx="3"/>
          </p:cNvCxnSpPr>
          <p:nvPr/>
        </p:nvCxnSpPr>
        <p:spPr>
          <a:xfrm flipH="1">
            <a:off x="6216267" y="3177725"/>
            <a:ext cx="399533" cy="2614677"/>
          </a:xfrm>
          <a:prstGeom prst="bentConnector3">
            <a:avLst>
              <a:gd name="adj1" fmla="val -5721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0DB7CA4-DFCF-6A82-54BC-B5F513BF8102}"/>
              </a:ext>
            </a:extLst>
          </p:cNvPr>
          <p:cNvSpPr txBox="1"/>
          <p:nvPr/>
        </p:nvSpPr>
        <p:spPr>
          <a:xfrm flipH="1">
            <a:off x="6807439" y="3429000"/>
            <a:ext cx="553998" cy="454250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ea typeface="Verdana" panose="020B0604030504040204" pitchFamily="34" charset="0"/>
              </a:rPr>
              <a:t>ортотропность</a:t>
            </a:r>
            <a:endParaRPr lang="ru-RU" sz="2400" dirty="0">
              <a:latin typeface="Times New Roman" panose="02020603050405020304" pitchFamily="18" charset="0"/>
              <a:ea typeface="Verdana" panose="020B0604030504040204" pitchFamily="34" charset="0"/>
            </a:endParaRP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0673A985-EFAF-3A62-EE0A-B66DFF51B949}"/>
              </a:ext>
            </a:extLst>
          </p:cNvPr>
          <p:cNvGrpSpPr/>
          <p:nvPr/>
        </p:nvGrpSpPr>
        <p:grpSpPr>
          <a:xfrm>
            <a:off x="7588660" y="2172928"/>
            <a:ext cx="4431276" cy="3833915"/>
            <a:chOff x="8655860" y="4251804"/>
            <a:chExt cx="3166536" cy="2449513"/>
          </a:xfrm>
        </p:grpSpPr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DA9A2D4E-7AFD-0DCB-0C34-36526F1D3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5862" y="5843852"/>
              <a:ext cx="2108636" cy="0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C3DDF2AA-1CAA-6138-4699-B868076695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55860" y="5469808"/>
              <a:ext cx="562064" cy="374043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5C248A15-CBF8-8071-F95D-7DA8252FB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66285" y="5522471"/>
              <a:ext cx="422443" cy="322731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34F14595-7D7A-5D0E-C305-8BF3252A4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7924" y="4879711"/>
              <a:ext cx="0" cy="1552888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D9C50CBB-EB3A-573F-B9AF-F9F98C0D8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7926" y="4879711"/>
              <a:ext cx="1970804" cy="0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49" name="Line 50">
              <a:extLst>
                <a:ext uri="{FF2B5EF4-FFF2-40B4-BE49-F238E27FC236}">
                  <a16:creationId xmlns:a16="http://schemas.microsoft.com/office/drawing/2014/main" id="{18310404-C4AC-BDE6-867B-28F693024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88728" y="4879711"/>
              <a:ext cx="0" cy="1552888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33A6E1D8-0D73-7C2C-6BF3-FBC281302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7926" y="6432599"/>
              <a:ext cx="1970804" cy="0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1" name="Line 52">
              <a:extLst>
                <a:ext uri="{FF2B5EF4-FFF2-40B4-BE49-F238E27FC236}">
                  <a16:creationId xmlns:a16="http://schemas.microsoft.com/office/drawing/2014/main" id="{98225561-F2BA-3C3F-583A-EE8E57F0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7924" y="5201091"/>
              <a:ext cx="422443" cy="268717"/>
            </a:xfrm>
            <a:prstGeom prst="line">
              <a:avLst/>
            </a:prstGeom>
            <a:noFill/>
            <a:ln w="9525">
              <a:solidFill>
                <a:schemeClr val="accent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2" name="Line 54">
              <a:extLst>
                <a:ext uri="{FF2B5EF4-FFF2-40B4-BE49-F238E27FC236}">
                  <a16:creationId xmlns:a16="http://schemas.microsoft.com/office/drawing/2014/main" id="{E43444FA-C2C0-79EF-1310-D1B55219A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88728" y="5201091"/>
              <a:ext cx="490464" cy="321380"/>
            </a:xfrm>
            <a:prstGeom prst="line">
              <a:avLst/>
            </a:prstGeom>
            <a:noFill/>
            <a:ln w="9525">
              <a:solidFill>
                <a:schemeClr val="accent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3" name="Line 55">
              <a:extLst>
                <a:ext uri="{FF2B5EF4-FFF2-40B4-BE49-F238E27FC236}">
                  <a16:creationId xmlns:a16="http://schemas.microsoft.com/office/drawing/2014/main" id="{5B54EAE7-6D20-3605-35C8-39BF28333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69" y="5201091"/>
              <a:ext cx="2038825" cy="0"/>
            </a:xfrm>
            <a:prstGeom prst="line">
              <a:avLst/>
            </a:prstGeom>
            <a:noFill/>
            <a:ln w="9525">
              <a:solidFill>
                <a:schemeClr val="accent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4" name="Line 56">
              <a:extLst>
                <a:ext uri="{FF2B5EF4-FFF2-40B4-BE49-F238E27FC236}">
                  <a16:creationId xmlns:a16="http://schemas.microsoft.com/office/drawing/2014/main" id="{9921BAD7-A261-55D0-3914-D05A529B1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81779" y="4879712"/>
              <a:ext cx="422443" cy="213353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5" name="Line 58">
              <a:extLst>
                <a:ext uri="{FF2B5EF4-FFF2-40B4-BE49-F238E27FC236}">
                  <a16:creationId xmlns:a16="http://schemas.microsoft.com/office/drawing/2014/main" id="{B5867A27-4706-C424-CFC4-60AB25C5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79990" y="6432599"/>
              <a:ext cx="494044" cy="268717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6" name="Line 59">
              <a:extLst>
                <a:ext uri="{FF2B5EF4-FFF2-40B4-BE49-F238E27FC236}">
                  <a16:creationId xmlns:a16="http://schemas.microsoft.com/office/drawing/2014/main" id="{0EFD55E5-1183-3AFC-31BB-3484081A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9988" y="5093065"/>
              <a:ext cx="0" cy="1608252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7" name="Line 61">
              <a:extLst>
                <a:ext uri="{FF2B5EF4-FFF2-40B4-BE49-F238E27FC236}">
                  <a16:creationId xmlns:a16="http://schemas.microsoft.com/office/drawing/2014/main" id="{A9DE76E9-05B5-D533-C9C4-C4C6D724A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0091" y="4702818"/>
              <a:ext cx="420653" cy="213353"/>
            </a:xfrm>
            <a:prstGeom prst="line">
              <a:avLst/>
            </a:prstGeom>
            <a:noFill/>
            <a:ln w="9525">
              <a:solidFill>
                <a:schemeClr val="accent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8" name="Line 62">
              <a:extLst>
                <a:ext uri="{FF2B5EF4-FFF2-40B4-BE49-F238E27FC236}">
                  <a16:creationId xmlns:a16="http://schemas.microsoft.com/office/drawing/2014/main" id="{7C07F593-BBF1-5CF4-6871-B3069E270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3273" y="4719020"/>
              <a:ext cx="0" cy="1552888"/>
            </a:xfrm>
            <a:prstGeom prst="line">
              <a:avLst/>
            </a:prstGeom>
            <a:noFill/>
            <a:ln w="9525">
              <a:solidFill>
                <a:schemeClr val="accent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59" name="Line 63">
              <a:extLst>
                <a:ext uri="{FF2B5EF4-FFF2-40B4-BE49-F238E27FC236}">
                  <a16:creationId xmlns:a16="http://schemas.microsoft.com/office/drawing/2014/main" id="{120FB557-2837-28EA-2AFC-71F9A860A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4104" y="6286762"/>
              <a:ext cx="402753" cy="203901"/>
            </a:xfrm>
            <a:prstGeom prst="line">
              <a:avLst/>
            </a:prstGeom>
            <a:noFill/>
            <a:ln w="9525">
              <a:solidFill>
                <a:schemeClr val="accent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60" name="Line 64">
              <a:extLst>
                <a:ext uri="{FF2B5EF4-FFF2-40B4-BE49-F238E27FC236}">
                  <a16:creationId xmlns:a16="http://schemas.microsoft.com/office/drawing/2014/main" id="{AA970E65-10D1-3987-CC39-DFAFAE7A6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09698" y="5843853"/>
              <a:ext cx="270292" cy="195799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61" name="Line 65">
              <a:extLst>
                <a:ext uri="{FF2B5EF4-FFF2-40B4-BE49-F238E27FC236}">
                  <a16:creationId xmlns:a16="http://schemas.microsoft.com/office/drawing/2014/main" id="{47F0816E-5631-C74C-07EA-9A8993C95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4221" y="4558331"/>
              <a:ext cx="0" cy="321380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62" name="Line 66">
              <a:extLst>
                <a:ext uri="{FF2B5EF4-FFF2-40B4-BE49-F238E27FC236}">
                  <a16:creationId xmlns:a16="http://schemas.microsoft.com/office/drawing/2014/main" id="{91FA95E4-CE20-870B-F083-4F521F706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88728" y="5523821"/>
              <a:ext cx="350843" cy="0"/>
            </a:xfrm>
            <a:prstGeom prst="line">
              <a:avLst/>
            </a:prstGeom>
            <a:noFill/>
            <a:ln w="25400">
              <a:solidFill>
                <a:schemeClr val="accent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2767" tIns="61384" rIns="122767" bIns="61384" anchor="ctr"/>
            <a:lstStyle/>
            <a:p>
              <a:endParaRPr lang="en-US" sz="2400"/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B3D25B2A-9BFA-0887-E08B-67A4EDBDD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4966" y="6013995"/>
              <a:ext cx="282823" cy="61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2767" tIns="61384" rIns="122767" bIns="61384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3200" b="1" dirty="0">
                  <a:solidFill>
                    <a:schemeClr val="accent1">
                      <a:lumMod val="65000"/>
                      <a:lumOff val="35000"/>
                    </a:schemeClr>
                  </a:solidFill>
                  <a:latin typeface="+mn-lt"/>
                </a:rPr>
                <a:t>X</a:t>
              </a: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1B8FBA3F-F231-5926-F64F-153B14290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9573" y="5361782"/>
              <a:ext cx="282823" cy="61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2767" tIns="61384" rIns="122767" bIns="61384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3200" b="1" dirty="0">
                  <a:solidFill>
                    <a:schemeClr val="accent1">
                      <a:lumMod val="65000"/>
                      <a:lumOff val="35000"/>
                    </a:schemeClr>
                  </a:solidFill>
                  <a:latin typeface="+mn-lt"/>
                </a:rPr>
                <a:t>Y</a:t>
              </a: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C4C89600-E1F8-E980-E1CA-23F16213A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7923" y="4251804"/>
              <a:ext cx="282823" cy="61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2767" tIns="61384" rIns="122767" bIns="61384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3200" b="1" dirty="0">
                  <a:solidFill>
                    <a:schemeClr val="accent1">
                      <a:lumMod val="65000"/>
                      <a:lumOff val="35000"/>
                    </a:schemeClr>
                  </a:solidFill>
                  <a:latin typeface="+mn-lt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85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9594</TotalTime>
  <Words>1047</Words>
  <Application>Microsoft Office PowerPoint</Application>
  <PresentationFormat>Широкоэкранный</PresentationFormat>
  <Paragraphs>271</Paragraphs>
  <Slides>26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Cambria Math</vt:lpstr>
      <vt:lpstr>Courier New</vt:lpstr>
      <vt:lpstr>Times New Roman</vt:lpstr>
      <vt:lpstr>Wingdings</vt:lpstr>
      <vt:lpstr>Тема Office</vt:lpstr>
      <vt:lpstr>Исследование применимости композитных труб для магистральных подводных трубопроводов</vt:lpstr>
      <vt:lpstr>Преимущества композитов:</vt:lpstr>
      <vt:lpstr>Цель</vt:lpstr>
      <vt:lpstr>Постановка задачи</vt:lpstr>
      <vt:lpstr>Параметры материала</vt:lpstr>
      <vt:lpstr>Свойства составляющих материалов</vt:lpstr>
      <vt:lpstr>Гомогенизация материала</vt:lpstr>
      <vt:lpstr>Свойства полученного материала</vt:lpstr>
      <vt:lpstr>Матрица упругих коэффициентов</vt:lpstr>
      <vt:lpstr>Расчетная модель</vt:lpstr>
      <vt:lpstr>Ориентация волокон</vt:lpstr>
      <vt:lpstr>Сеточная сходимость</vt:lpstr>
      <vt:lpstr>Параметры сетки</vt:lpstr>
      <vt:lpstr>Граничные условия и нагрузки</vt:lpstr>
      <vt:lpstr>Критерий разрушения</vt:lpstr>
      <vt:lpstr>Результаты (труба 30°)</vt:lpstr>
      <vt:lpstr>Результаты (труба 45°)</vt:lpstr>
      <vt:lpstr>Результаты (труба 55°)</vt:lpstr>
      <vt:lpstr>Результаты (труба 63°)</vt:lpstr>
      <vt:lpstr>Коэффициент запаса в разных слоях при критической нагрузке</vt:lpstr>
      <vt:lpstr>Нагрузки (теория)</vt:lpstr>
      <vt:lpstr>Нагрузки (расчет)</vt:lpstr>
      <vt:lpstr>Результаты (1)</vt:lpstr>
      <vt:lpstr>Результаты (2)</vt:lpstr>
      <vt:lpstr>Результаты (3)</vt:lpstr>
      <vt:lpstr>Итоги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применимости композитных труб для магистральных подводных трубопроводов</dc:title>
  <dc:creator>Капитонова Анна Александровна</dc:creator>
  <cp:lastModifiedBy>Капитонова Анна Александровна</cp:lastModifiedBy>
  <cp:revision>32</cp:revision>
  <dcterms:created xsi:type="dcterms:W3CDTF">2024-05-28T23:48:24Z</dcterms:created>
  <dcterms:modified xsi:type="dcterms:W3CDTF">2024-06-26T14:47:17Z</dcterms:modified>
</cp:coreProperties>
</file>