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74" r:id="rId5"/>
    <p:sldId id="282" r:id="rId6"/>
    <p:sldId id="283" r:id="rId7"/>
    <p:sldId id="284" r:id="rId8"/>
    <p:sldId id="277" r:id="rId9"/>
    <p:sldId id="278" r:id="rId10"/>
    <p:sldId id="259" r:id="rId11"/>
    <p:sldId id="285" r:id="rId12"/>
    <p:sldId id="286" r:id="rId13"/>
    <p:sldId id="287" r:id="rId14"/>
    <p:sldId id="279" r:id="rId15"/>
    <p:sldId id="280" r:id="rId16"/>
    <p:sldId id="281" r:id="rId17"/>
    <p:sldId id="264" r:id="rId18"/>
    <p:sldId id="288" r:id="rId19"/>
    <p:sldId id="289" r:id="rId20"/>
    <p:sldId id="290" r:id="rId21"/>
    <p:sldId id="291" r:id="rId22"/>
    <p:sldId id="292" r:id="rId23"/>
    <p:sldId id="270" r:id="rId24"/>
    <p:sldId id="271" r:id="rId25"/>
    <p:sldId id="27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DC9A7A7-C05B-DB91-C284-A6097A76F9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AA6A6F-4A67-B463-6241-7EF8776533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D5F3B-6A15-4D8A-A9B5-9874A798B0C2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BB9652-BEA5-704E-95DA-CF14CEDD3B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F85BCF-A4C0-EB66-603E-81F4472CF3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AE099-9523-4222-A990-5898409D4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075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9A025-AAE2-4A17-B6BF-9D8B2D2E35B1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FE5F9-97D3-4EC9-BBD8-D34BC04B2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1081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FE5F9-97D3-4EC9-BBD8-D34BC04B25E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9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1B7E6-D575-B385-D48A-8C8150CAC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A84A3A-28D8-F6EC-D381-AF213B94B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18AA65-9F60-12C4-E98F-BD429D10D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39BC-0D41-416C-BBA1-DD75761028E2}" type="datetime1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516C18-1F59-AF47-90B4-60E90420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FA41C-752E-B00F-B2E3-79F16AEBD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7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BFFED-B3E8-BC0C-3F89-DC8E9CAB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6B4FAE-1285-8D02-8B08-265901A53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4D5156-A797-1CC8-3CA3-020C6076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7D86-2429-465A-BFD7-1CC5573F89B3}" type="datetime1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08C64F-6DA4-8FB7-DA19-67848D27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0CAFF6-13CA-F46E-77B6-6D6E80FC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50ACC0-EE2A-F226-BA31-0978CBE45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F0AC0C-FA31-57D3-C4E3-1140B3DC6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7E931E-2943-6594-3F6C-1745ABDA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6651-14C4-4A31-AAF1-65E437D760DD}" type="datetime1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6BE01C-8A08-1860-5A60-722822DCF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17C046-7290-5F45-6FB2-C43DE2E4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86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0A9A1-3968-812D-9334-B30C7BC5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F68633-16E4-29AD-5312-CE4619BB1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67304-F89F-63E7-4020-04F955987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C8E2-844E-4406-B9CC-3B599D0A2236}" type="datetime1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F8E56-5232-F729-655B-9A4EF018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272EE6-CEE9-6FE9-1CD0-03BA0546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9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68609-417A-4BAD-E64C-8EA0970F3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63425B-B34F-0EF7-AB2C-A94F0293E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A2E0AD-1614-7D7E-1EC2-2754D76A8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BDAA-BC77-47E0-924D-9C2BDFB005C9}" type="datetime1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556E43-E932-B387-A9AA-13CAF92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F8DF53-7FD8-DDF5-BE57-430E05F0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70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D928A-2478-5152-6F02-4CA20FECE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9C0327-17F4-DE6B-E917-D88658BD6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D555AB-629D-648C-83BF-31B987E2C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6DB65C-ACE8-EC8D-BCE1-2721E366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79AA-73E7-4695-893E-DCB78CDCB59F}" type="datetime1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4DB824-B2F1-8072-9C0E-815A425B1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C87ED6-8249-F682-0775-F308D1B9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49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373F5-3ADD-2896-C177-237145D8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76A063-C0F8-C4E6-1A61-9B5ACD31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75316-26FF-3FE7-C00D-725730C52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646D41-FDCC-9925-DF36-4E54AF58F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94AF29-91FB-D251-1860-3554D0E9E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BA9968-6305-DA90-44CF-57CC94E1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4EC9-3CF4-4291-9F21-1FCB3FBA1A56}" type="datetime1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072336-B255-F153-20E1-C791BC29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7D872D-FEE3-0CF7-7804-2882723C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7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4AB3D-2696-6269-70F2-54AA6BBE6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664C86-5A56-0D65-3451-62713C375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94C4-D049-4D4E-9350-A4969479878B}" type="datetime1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73AB44-8187-4B57-BF6F-6251B444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3DEE59-8A63-9F40-80ED-A9B8FFEF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27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F7A97B8-A90D-A91A-7A97-C6961C84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97B3-36ED-4C61-8826-2C8DE5B4BF8D}" type="datetime1">
              <a:rPr lang="ru-RU" smtClean="0"/>
              <a:t>24.06.2024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9C25A0-783C-2482-670B-C71C2DDFB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9EC288-D626-A1F5-6EBF-A90E6D8A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9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9F520-30D0-E79D-A856-322E557F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243BCC-4A6C-D524-6FAC-63A87AEF2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90819-7535-E62B-E902-2A03EE5E9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44FFB-CD0B-19C4-C1A0-E5BC9D67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BD5F-6BF5-4112-AFF7-48A0DA015C51}" type="datetime1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881CE2-03B4-4329-918C-444C99BB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63841C-5908-56BA-704E-DBB7DC0E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62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3EDB8-3857-86D2-CB42-E98E5291E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5C0814-698F-804B-4F8A-FEFEB573F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3A2E3A-2562-2FCA-E158-7A4FC1F94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53010A-4037-ECC1-E5B5-E707EE39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145D-E391-40C5-89A1-0155B970149E}" type="datetime1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FCB91-E98E-8C5B-D7B2-00D7555D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17238F-EB13-95C1-DA51-FC1DC7CF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8A716-539D-9EDB-C688-EAEFBB52A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C9988-2A27-6577-F1C3-9DADE04F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13B143-2F24-F3FD-D36E-0F032BC32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5A60A7-404E-4A61-8D0D-4D8C18FF0658}" type="datetime1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274C1C-2E5F-431A-901E-B983C6E8D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66553-A208-6C84-97E2-91A31C5E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AA3A79-4CEA-462D-B799-BFE967A8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46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008A1-F108-2BB7-BFCF-11252A045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166811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ru-RU" sz="2800" b="1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НАХОЖДЕНИЕ ОПТИМАЛЬНЫХ ГИПЕРПАРАМЕТРОВ ДЛЯ МОДЕЛЕЙ МАШИННОГО ОБУЧЕНИЯ ДОБЫВАЮЩИХ СКВАЖИН</a:t>
            </a:r>
            <a:br>
              <a:rPr lang="ru-RU" sz="2800" b="1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Выпускная квалификационная работа</a:t>
            </a:r>
            <a:endParaRPr lang="ru-RU" sz="1800" b="1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2EAA9E-B8ED-45D1-0A24-1B11AF4E1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8" y="5161530"/>
            <a:ext cx="4959664" cy="1432381"/>
          </a:xfrm>
        </p:spPr>
        <p:txBody>
          <a:bodyPr>
            <a:noAutofit/>
          </a:bodyPr>
          <a:lstStyle/>
          <a:p>
            <a:pPr algn="l"/>
            <a:r>
              <a:rPr lang="ru-RU" sz="1400" dirty="0">
                <a:cs typeface="Times New Roman" panose="02020603050405020304" pitchFamily="18" charset="0"/>
              </a:rPr>
              <a:t>Студент</a:t>
            </a:r>
            <a:r>
              <a:rPr lang="en-US" sz="1400" dirty="0">
                <a:cs typeface="Times New Roman" panose="02020603050405020304" pitchFamily="18" charset="0"/>
              </a:rPr>
              <a:t>: </a:t>
            </a:r>
            <a:r>
              <a:rPr lang="ru-RU" sz="1400" dirty="0">
                <a:cs typeface="Times New Roman" panose="02020603050405020304" pitchFamily="18" charset="0"/>
              </a:rPr>
              <a:t>Кукуев А.И.</a:t>
            </a:r>
          </a:p>
          <a:p>
            <a:pPr algn="l"/>
            <a:r>
              <a:rPr lang="ru-RU" sz="1400" dirty="0">
                <a:cs typeface="Times New Roman" panose="02020603050405020304" pitchFamily="18" charset="0"/>
              </a:rPr>
              <a:t>Руководитель</a:t>
            </a:r>
            <a:r>
              <a:rPr lang="en-US" sz="1400" dirty="0">
                <a:cs typeface="Times New Roman" panose="02020603050405020304" pitchFamily="18" charset="0"/>
              </a:rPr>
              <a:t>: </a:t>
            </a:r>
            <a:r>
              <a:rPr lang="ru-RU" sz="1400" dirty="0">
                <a:cs typeface="Times New Roman" panose="02020603050405020304" pitchFamily="18" charset="0"/>
              </a:rPr>
              <a:t>Симонов М.В., </a:t>
            </a:r>
            <a:r>
              <a:rPr lang="ru-RU" sz="1400" kern="0" dirty="0">
                <a:cs typeface="Times New Roman" panose="02020603050405020304" pitchFamily="18" charset="0"/>
              </a:rPr>
              <a:t>с</a:t>
            </a:r>
            <a:r>
              <a:rPr lang="ru-RU" sz="1400" kern="0" dirty="0">
                <a:effectLst/>
                <a:ea typeface="Times New Roman" panose="02020603050405020304" pitchFamily="18" charset="0"/>
              </a:rPr>
              <a:t>тарший преподаватель </a:t>
            </a:r>
            <a:r>
              <a:rPr lang="ru-RU" sz="1400" kern="0" dirty="0" err="1">
                <a:effectLst/>
                <a:ea typeface="Times New Roman" panose="02020603050405020304" pitchFamily="18" charset="0"/>
              </a:rPr>
              <a:t>ВШТМиМФ</a:t>
            </a:r>
            <a:endParaRPr lang="ru-RU" sz="1400" kern="0" dirty="0">
              <a:effectLst/>
              <a:ea typeface="Times New Roman" panose="02020603050405020304" pitchFamily="18" charset="0"/>
            </a:endParaRPr>
          </a:p>
          <a:p>
            <a:pPr algn="l"/>
            <a:r>
              <a:rPr lang="ru-RU" sz="1400" kern="0" dirty="0">
                <a:cs typeface="Times New Roman" panose="02020603050405020304" pitchFamily="18" charset="0"/>
              </a:rPr>
              <a:t>Консультант</a:t>
            </a:r>
            <a:r>
              <a:rPr lang="en-US" sz="1400" kern="0" dirty="0">
                <a:cs typeface="Times New Roman" panose="02020603050405020304" pitchFamily="18" charset="0"/>
              </a:rPr>
              <a:t>: </a:t>
            </a:r>
            <a:r>
              <a:rPr lang="ru-RU" sz="1400" kern="0" dirty="0" err="1">
                <a:cs typeface="Times New Roman" panose="02020603050405020304" pitchFamily="18" charset="0"/>
              </a:rPr>
              <a:t>Печко</a:t>
            </a:r>
            <a:r>
              <a:rPr lang="ru-RU" sz="1400" kern="0" dirty="0">
                <a:cs typeface="Times New Roman" panose="02020603050405020304" pitchFamily="18" charset="0"/>
              </a:rPr>
              <a:t> К.А., </a:t>
            </a:r>
            <a:r>
              <a:rPr lang="ru-RU" sz="1400" kern="0" dirty="0">
                <a:highlight>
                  <a:srgbClr val="FFFFFF"/>
                </a:highlight>
                <a:cs typeface="Times New Roman" panose="02020603050405020304" pitchFamily="18" charset="0"/>
              </a:rPr>
              <a:t>г</a:t>
            </a:r>
            <a:r>
              <a:rPr lang="ru-RU" sz="1400" kern="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лавный специалист НОЦ «Газпромнефть-Политех»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D709C84C-1EA4-DDFE-72CB-11532F529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1DBE2E-5538-188D-8B5F-F4584D81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76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0" name="Rectangle 3109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7D13D-EB9E-42C2-BE85-2E8820877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ru-RU" sz="3200" b="1" dirty="0"/>
              <a:t>Модель машинного обучения</a:t>
            </a:r>
          </a:p>
        </p:txBody>
      </p:sp>
      <p:sp>
        <p:nvSpPr>
          <p:cNvPr id="3112" name="Rectangle 3111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4" name="Rectangle 31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снимок экрана, диаграмма, линия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8C298AA9-2C33-6D2E-9FDC-1872FCE6B4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702" y="364142"/>
            <a:ext cx="10314651" cy="3867993"/>
          </a:xfrm>
          <a:prstGeom prst="rect">
            <a:avLst/>
          </a:prstGeom>
          <a:noFill/>
        </p:spPr>
      </p:pic>
      <p:sp>
        <p:nvSpPr>
          <p:cNvPr id="3116" name="Rectangle 3115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C6EC8-CDCA-1CD3-6AE0-B757CF377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905537"/>
            <a:ext cx="6586915" cy="155690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4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В данной работе используется модель градиентного бустинга от </a:t>
            </a:r>
            <a:r>
              <a:rPr lang="en-US" sz="24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sklearn</a:t>
            </a:r>
            <a:r>
              <a:rPr lang="ru-RU" sz="24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Она является моделью ансамблевого обучения, которая объединяет множество слабых моделей для создания одной сильной.</a:t>
            </a:r>
            <a:endParaRPr lang="ru-RU" sz="2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94339D-19BC-405C-ED39-F6C823BF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9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A2252-1100-0B67-99F4-2B04DE8C2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27" y="251104"/>
            <a:ext cx="5043143" cy="64071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Методы оптимизации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3CF2B84-C354-CE18-BF76-8C76E51C7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865840"/>
              </p:ext>
            </p:extLst>
          </p:nvPr>
        </p:nvGraphicFramePr>
        <p:xfrm>
          <a:off x="838198" y="1040524"/>
          <a:ext cx="10515600" cy="559934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67124127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9663324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2941011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8658753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48582119"/>
                    </a:ext>
                  </a:extLst>
                </a:gridCol>
              </a:tblGrid>
              <a:tr h="13995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Метод оптимизации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Grid Search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Random search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00" dirty="0">
                          <a:solidFill>
                            <a:schemeClr val="bg1"/>
                          </a:solidFill>
                          <a:effectLst/>
                        </a:rPr>
                        <a:t>CmaEsSampler</a:t>
                      </a:r>
                      <a:endParaRPr lang="ru-RU" sz="1600" b="1" u="none" strike="noStrike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00" dirty="0">
                          <a:solidFill>
                            <a:schemeClr val="bg1"/>
                          </a:solidFill>
                          <a:effectLst/>
                        </a:rPr>
                        <a:t> (CMA-ES) </a:t>
                      </a:r>
                      <a:r>
                        <a:rPr lang="az-Cyrl-AZ" sz="1600" b="1" u="none" strike="noStrike" kern="100" dirty="0">
                          <a:solidFill>
                            <a:schemeClr val="bg1"/>
                          </a:solidFill>
                          <a:effectLst/>
                        </a:rPr>
                        <a:t>из библиотеки </a:t>
                      </a:r>
                      <a:r>
                        <a:rPr lang="en-US" sz="1600" b="1" u="none" strike="noStrike" kern="100" dirty="0">
                          <a:solidFill>
                            <a:schemeClr val="bg1"/>
                          </a:solidFill>
                          <a:effectLst/>
                        </a:rPr>
                        <a:t>Optuna</a:t>
                      </a:r>
                      <a:endParaRPr lang="en-US" sz="16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00" dirty="0">
                          <a:solidFill>
                            <a:schemeClr val="bg1"/>
                          </a:solidFill>
                          <a:effectLst/>
                        </a:rPr>
                        <a:t>Tree-structured Parzen Estimator (TPE) </a:t>
                      </a:r>
                      <a:r>
                        <a:rPr lang="az-Cyrl-AZ" sz="1600" b="1" u="none" strike="noStrike" kern="100" dirty="0">
                          <a:solidFill>
                            <a:schemeClr val="bg1"/>
                          </a:solidFill>
                          <a:effectLst/>
                        </a:rPr>
                        <a:t>из библиотеки </a:t>
                      </a:r>
                      <a:r>
                        <a:rPr lang="en-US" sz="1600" b="1" u="none" strike="noStrike" kern="100" dirty="0">
                          <a:solidFill>
                            <a:schemeClr val="bg1"/>
                          </a:solidFill>
                          <a:effectLst/>
                        </a:rPr>
                        <a:t>Hyperopt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1656057"/>
                  </a:ext>
                </a:extLst>
              </a:tr>
              <a:tr h="20833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Преимущества</a:t>
                      </a:r>
                      <a:endParaRPr lang="ru-RU" sz="1400" b="1" u="none" strike="noStrike" dirty="0">
                        <a:effectLst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- Простота реализации</a:t>
                      </a:r>
                      <a:endParaRPr lang="ru-RU" sz="1300" b="0" u="none" strike="noStrike" dirty="0">
                        <a:effectLst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- Высокая точность результатов</a:t>
                      </a:r>
                      <a:endParaRPr lang="ru-RU" sz="1300" b="0" u="none" strike="noStrike" dirty="0">
                        <a:effectLst/>
                      </a:endParaRPr>
                    </a:p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- Меньшая вычислительная сложность по сравнению с </a:t>
                      </a:r>
                      <a:r>
                        <a:rPr lang="en-US" sz="1300" b="0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Grid Search</a:t>
                      </a:r>
                      <a:endParaRPr lang="en-US" sz="1300" b="0" u="none" strike="noStrike" dirty="0">
                        <a:effectLst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- </a:t>
                      </a:r>
                      <a:r>
                        <a:rPr lang="ru-RU" sz="1300" b="0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Легко поддается параллельной обработке</a:t>
                      </a:r>
                      <a:endParaRPr lang="ru-RU" sz="1300" b="0" u="none" strike="noStrike" dirty="0">
                        <a:effectLst/>
                      </a:endParaRPr>
                    </a:p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- Наличие встроенных визуализаций</a:t>
                      </a:r>
                      <a:endParaRPr lang="ru-RU" sz="1300" b="0" u="none" strike="noStrike" dirty="0">
                        <a:effectLst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- Имеет поддержку распределенных вычислений</a:t>
                      </a:r>
                      <a:endParaRPr lang="ru-RU" sz="1300" b="0" u="none" strike="noStrike" dirty="0">
                        <a:effectLst/>
                      </a:endParaRPr>
                    </a:p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- Использует алгоритм деревьев решений</a:t>
                      </a:r>
                      <a:endParaRPr lang="ru-RU" sz="1300" b="0" u="none" strike="noStrike" dirty="0">
                        <a:effectLst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- Возможность сохранять и загружать результаты оптимизации</a:t>
                      </a:r>
                      <a:endParaRPr lang="ru-RU" sz="1300" b="0" u="none" strike="noStrike" dirty="0">
                        <a:effectLst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7806975"/>
                  </a:ext>
                </a:extLst>
              </a:tr>
              <a:tr h="20833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Недостатки</a:t>
                      </a:r>
                      <a:endParaRPr lang="ru-RU" sz="1400" b="1" u="none" strike="noStrike" dirty="0">
                        <a:effectLst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- Высокая вычислительная сложность</a:t>
                      </a:r>
                      <a:endParaRPr lang="ru-RU" sz="1300" b="0" u="none" strike="noStrike" dirty="0">
                        <a:effectLst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- Неэффективен при большом количестве гиперпараметров</a:t>
                      </a:r>
                      <a:endParaRPr lang="ru-RU" sz="1300" b="0" u="none" strike="noStrike" dirty="0">
                        <a:effectLst/>
                      </a:endParaRPr>
                    </a:p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- Отсутствие гарантий нахождения</a:t>
                      </a:r>
                      <a:endParaRPr lang="ru-RU" sz="1300" b="0" u="none" strike="noStrike" dirty="0">
                        <a:effectLst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-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</a:rPr>
                        <a:t>Необходимость в большом количестве испытаний</a:t>
                      </a:r>
                      <a:endParaRPr lang="ru-RU" sz="1300" b="0" u="none" strike="noStrike" dirty="0">
                        <a:effectLst/>
                      </a:endParaRPr>
                    </a:p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- Высокие требования к ресурсам </a:t>
                      </a:r>
                      <a:endParaRPr lang="ru-RU" sz="1300" b="0" u="none" strike="noStrike" dirty="0">
                        <a:effectLst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- Сложный синтаксис и недостаток документации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- Более сложен в реализации</a:t>
                      </a:r>
                      <a:endParaRPr lang="en-US" sz="1300" b="0" u="none" strike="noStrike" dirty="0">
                        <a:effectLst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- </a:t>
                      </a:r>
                      <a:r>
                        <a:rPr lang="ru-RU" sz="1300" b="0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Чувствителен к начальным условиям</a:t>
                      </a:r>
                      <a:endParaRPr lang="ru-RU" sz="1300" b="0" u="none" strike="noStrike" dirty="0">
                        <a:effectLst/>
                      </a:endParaRPr>
                    </a:p>
                    <a:p>
                      <a:pPr algn="ctr"/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2294540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2D12C39-F83A-620B-E169-3E55DB09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8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D5BF-1E80-0BBC-6882-EACDF75F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24" y="126201"/>
            <a:ext cx="4949952" cy="80530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Алгоритм </a:t>
            </a:r>
            <a:r>
              <a:rPr lang="en-US" sz="3600" b="1" dirty="0">
                <a:latin typeface="+mn-lt"/>
              </a:rPr>
              <a:t>Grid Search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953EC6-5011-0B36-0270-99E84C587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962"/>
            <a:ext cx="10515600" cy="4772534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dirty="0"/>
              <a:t>Определение пространства гиперпараметров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400" dirty="0"/>
          </a:p>
          <a:p>
            <a:pPr marL="0" indent="0" algn="ctr">
              <a:lnSpc>
                <a:spcPct val="100000"/>
              </a:lnSpc>
              <a:buNone/>
            </a:pPr>
            <a:endParaRPr lang="ru-RU" sz="24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/>
              <a:t>Создание сетки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400" dirty="0"/>
          </a:p>
          <a:p>
            <a:pPr marL="0" indent="0" algn="ctr">
              <a:lnSpc>
                <a:spcPct val="100000"/>
              </a:lnSpc>
              <a:buNone/>
            </a:pPr>
            <a:endParaRPr lang="ru-RU" sz="24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/>
              <a:t>Оценка качества модели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400" dirty="0"/>
          </a:p>
          <a:p>
            <a:pPr marL="0" indent="0" algn="ctr">
              <a:lnSpc>
                <a:spcPct val="100000"/>
              </a:lnSpc>
              <a:buNone/>
            </a:pPr>
            <a:endParaRPr lang="ru-RU" sz="24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/>
              <a:t>Выбор оптимальных гиперпараметров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36E11959-EFA9-1548-2678-005D95FB6445}"/>
              </a:ext>
            </a:extLst>
          </p:cNvPr>
          <p:cNvSpPr/>
          <p:nvPr/>
        </p:nvSpPr>
        <p:spPr>
          <a:xfrm>
            <a:off x="5629656" y="1720885"/>
            <a:ext cx="932688" cy="704087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B6EBA798-86DF-9DA4-3237-C3FA93CAB901}"/>
              </a:ext>
            </a:extLst>
          </p:cNvPr>
          <p:cNvSpPr/>
          <p:nvPr/>
        </p:nvSpPr>
        <p:spPr>
          <a:xfrm>
            <a:off x="5629656" y="3092958"/>
            <a:ext cx="932688" cy="704087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93919329-8A54-B6F7-A2D9-D44C9FDC175C}"/>
              </a:ext>
            </a:extLst>
          </p:cNvPr>
          <p:cNvSpPr/>
          <p:nvPr/>
        </p:nvSpPr>
        <p:spPr>
          <a:xfrm>
            <a:off x="5629656" y="4465032"/>
            <a:ext cx="932688" cy="704087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812E99-BDD7-E07C-CCD2-6246834D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98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32122-5111-3D67-96FC-DE054D56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91440"/>
            <a:ext cx="5791200" cy="7406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Алгоритм </a:t>
            </a:r>
            <a:r>
              <a:rPr lang="en-US" sz="3600" b="1" dirty="0">
                <a:latin typeface="+mn-lt"/>
              </a:rPr>
              <a:t>Random Search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B535D8-16AC-5FE2-3060-9C008D59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2104"/>
            <a:ext cx="10515600" cy="53448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dirty="0"/>
              <a:t>Определение пространства гиперпараметров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endParaRPr lang="ru-RU" sz="2400" dirty="0"/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dirty="0"/>
              <a:t>Случайный выбор значений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endParaRPr lang="ru-RU" sz="2400" dirty="0"/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dirty="0"/>
              <a:t>Оценка качества модели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endParaRPr lang="ru-RU" sz="2400" dirty="0"/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dirty="0"/>
              <a:t>Повторение шагов 2 и 3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endParaRPr lang="ru-RU" sz="2400" dirty="0"/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dirty="0"/>
              <a:t>Выбор оптимальных гиперпараметров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572C7B5A-EBEE-BA41-EFA9-156411717C1B}"/>
              </a:ext>
            </a:extLst>
          </p:cNvPr>
          <p:cNvSpPr/>
          <p:nvPr/>
        </p:nvSpPr>
        <p:spPr>
          <a:xfrm>
            <a:off x="5629656" y="1313978"/>
            <a:ext cx="932688" cy="704087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B9784687-4694-FC51-EE07-D9B68D681E97}"/>
              </a:ext>
            </a:extLst>
          </p:cNvPr>
          <p:cNvSpPr/>
          <p:nvPr/>
        </p:nvSpPr>
        <p:spPr>
          <a:xfrm>
            <a:off x="5629656" y="2499939"/>
            <a:ext cx="932688" cy="704087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C3CDF1DB-A9C3-F471-0148-73577511E214}"/>
              </a:ext>
            </a:extLst>
          </p:cNvPr>
          <p:cNvSpPr/>
          <p:nvPr/>
        </p:nvSpPr>
        <p:spPr>
          <a:xfrm>
            <a:off x="5629656" y="3713901"/>
            <a:ext cx="932688" cy="704087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051A2D5B-B1D0-60CB-A977-968A2CA532FF}"/>
              </a:ext>
            </a:extLst>
          </p:cNvPr>
          <p:cNvSpPr/>
          <p:nvPr/>
        </p:nvSpPr>
        <p:spPr>
          <a:xfrm>
            <a:off x="5629656" y="4945432"/>
            <a:ext cx="932688" cy="704087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D4142F1-6BCD-7953-35A0-8A4ECD82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0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0E45AB-E912-E4CF-CB31-DF2BA803D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362" y="186522"/>
            <a:ext cx="4113276" cy="570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/>
              <a:t>Алгоритм </a:t>
            </a:r>
            <a:r>
              <a:rPr lang="en-US" sz="3600" b="1" dirty="0"/>
              <a:t>CMA-ES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79C605-FBA6-55CD-6D7C-44A7B8792C0F}"/>
                  </a:ext>
                </a:extLst>
              </p:cNvPr>
              <p:cNvSpPr txBox="1"/>
              <p:nvPr/>
            </p:nvSpPr>
            <p:spPr>
              <a:xfrm>
                <a:off x="394716" y="1009466"/>
                <a:ext cx="11402568" cy="6018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i="0" dirty="0">
                    <a:solidFill>
                      <a:schemeClr val="tx1"/>
                    </a:solidFill>
                    <a:effectLst/>
                    <a:highlight>
                      <a:srgbClr val="FFFFFF"/>
                    </a:highlight>
                  </a:rPr>
                  <a:t>Инициализация и оценка качества</a:t>
                </a:r>
              </a:p>
              <a:p>
                <a:pPr algn="ctr"/>
                <a:endParaRPr lang="ru-RU" sz="2400" dirty="0">
                  <a:solidFill>
                    <a:schemeClr val="tx1"/>
                  </a:solidFill>
                  <a:highlight>
                    <a:srgbClr val="FFFFFF"/>
                  </a:highlight>
                </a:endParaRPr>
              </a:p>
              <a:p>
                <a:pPr algn="ctr">
                  <a:lnSpc>
                    <a:spcPct val="150000"/>
                  </a:lnSpc>
                </a:pPr>
                <a:endParaRPr lang="ru-RU" sz="2400" dirty="0">
                  <a:solidFill>
                    <a:schemeClr val="tx1"/>
                  </a:solidFill>
                  <a:highlight>
                    <a:srgbClr val="FFFFFF"/>
                  </a:highlight>
                </a:endParaRPr>
              </a:p>
              <a:p>
                <a:pPr algn="ctr"/>
                <a:r>
                  <a:rPr lang="ru-RU" sz="2400" i="0" dirty="0">
                    <a:solidFill>
                      <a:schemeClr val="tx1"/>
                    </a:solidFill>
                    <a:effectLst/>
                    <a:highlight>
                      <a:srgbClr val="FFFFFF"/>
                    </a:highlight>
                  </a:rPr>
                  <a:t>Отбор и обновление ковариационной матрицы</a:t>
                </a:r>
                <a:endParaRPr lang="ru-RU" sz="2400" dirty="0">
                  <a:highlight>
                    <a:srgbClr val="FFFFFF"/>
                  </a:highlight>
                </a:endParaRPr>
              </a:p>
              <a:p>
                <a:pPr algn="ctr"/>
                <a:r>
                  <a:rPr lang="ru-RU" sz="2400" i="0" dirty="0">
                    <a:solidFill>
                      <a:schemeClr val="tx1"/>
                    </a:solidFill>
                    <a:effectLst/>
                    <a:highlight>
                      <a:srgbClr val="FFFFFF"/>
                    </a:highligh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ru-RU" sz="2400" b="0" i="1" smtClean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𝑐𝑜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ru-RU" sz="2400" b="0" i="1" smtClean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𝑐𝑜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</m:d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highlight>
                                          <a:srgbClr val="FFFF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highlight>
                                          <a:srgbClr val="FFFFFF"/>
                                        </a:highlight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ru-RU" sz="2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highlight>
                                          <a:srgbClr val="FFFFFF"/>
                                        </a:highlight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highlight>
                                          <a:srgbClr val="FFFF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highlight>
                                          <a:srgbClr val="FFFFFF"/>
                                        </a:highlight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nary>
                  </m:oMath>
                </a14:m>
                <a:endParaRPr lang="ru-RU" sz="2400" dirty="0">
                  <a:solidFill>
                    <a:schemeClr val="tx1"/>
                  </a:solidFill>
                </a:endParaRPr>
              </a:p>
              <a:p>
                <a:endParaRPr lang="ru-RU" sz="2400" dirty="0">
                  <a:solidFill>
                    <a:schemeClr val="tx1"/>
                  </a:solidFill>
                </a:endParaRPr>
              </a:p>
              <a:p>
                <a:endParaRPr lang="ru-RU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sz="2400" dirty="0">
                    <a:solidFill>
                      <a:schemeClr val="tx1"/>
                    </a:solidFill>
                  </a:rPr>
                  <a:t>Обновление вектора шага</a:t>
                </a:r>
                <a:r>
                  <a:rPr lang="en-US" sz="24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ru-RU" sz="2400" b="0" i="1" smtClean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𝑒𝑥𝑝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highlight>
                                          <a:srgbClr val="FFFF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highlight>
                                          <a:srgbClr val="FFFFFF"/>
                                        </a:highlight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ru-RU" sz="2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highlight>
                                          <a:srgbClr val="FFFFFF"/>
                                        </a:highlight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highlight>
                                          <a:srgbClr val="FFFF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highlight>
                                          <a:srgbClr val="FFFFFF"/>
                                        </a:highlight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ru-RU" sz="2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highlight>
                                          <a:srgbClr val="FFFFFF"/>
                                        </a:highlight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highlight>
                                          <a:srgbClr val="FFFF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ru-RU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highlight>
                                              <a:srgbClr val="FFFFFF"/>
                                            </a:highligh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highlight>
                                                  <a:srgbClr val="FFFFFF"/>
                                                </a:highligh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highlight>
                                                  <a:srgbClr val="FFFFFF"/>
                                                </a:highlight>
                                                <a:latin typeface="Cambria Math" panose="02040503050406030204" pitchFamily="18" charset="0"/>
                                                <a:ea typeface="Aptos" panose="020B000402020202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ru-RU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highlight>
                                                  <a:srgbClr val="FFFFFF"/>
                                                </a:highlight>
                                                <a:latin typeface="Cambria Math" panose="02040503050406030204" pitchFamily="18" charset="0"/>
                                                <a:ea typeface="Aptos" panose="020B000402020202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ru-RU" sz="2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highlight>
                                          <a:srgbClr val="FFFFFF"/>
                                        </a:highlight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ru-RU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highlight>
                                              <a:srgbClr val="FFFFFF"/>
                                            </a:highligh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highlight>
                                                  <a:srgbClr val="FFFFFF"/>
                                                </a:highligh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highlight>
                                                  <a:srgbClr val="FFFFFF"/>
                                                </a:highlight>
                                                <a:latin typeface="Cambria Math" panose="02040503050406030204" pitchFamily="18" charset="0"/>
                                                <a:ea typeface="Aptos" panose="020B000402020202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ru-RU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highlight>
                                                  <a:srgbClr val="FFFFFF"/>
                                                </a:highlight>
                                                <a:latin typeface="Cambria Math" panose="02040503050406030204" pitchFamily="18" charset="0"/>
                                                <a:ea typeface="Aptos" panose="020B000402020202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  <m: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endParaRPr lang="ru-RU" sz="2400" dirty="0">
                  <a:solidFill>
                    <a:schemeClr val="tx1"/>
                  </a:solidFill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sz="2400" dirty="0">
                    <a:solidFill>
                      <a:schemeClr val="tx1"/>
                    </a:solidFill>
                  </a:rPr>
                  <a:t>Обновление популяции и проверка условий остановки</a:t>
                </a:r>
                <a:r>
                  <a:rPr lang="en-US" sz="2400" dirty="0">
                    <a:solidFill>
                      <a:schemeClr val="tx1"/>
                    </a:solidFill>
                  </a:rPr>
                  <a:t>: </a:t>
                </a:r>
              </a:p>
              <a:p>
                <a:pPr algn="ctr"/>
                <a:r>
                  <a:rPr lang="en-US" sz="2400" dirty="0">
                    <a:effectLst/>
                    <a:highlight>
                      <a:srgbClr val="FFFFFF"/>
                    </a:highlight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sz="2400" b="0" i="1" smtClean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2400" i="1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acc>
                    <m:r>
                      <a:rPr lang="ru-RU" sz="2400" b="0" i="1" smtClean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:pPr algn="ctr"/>
                <a:endParaRPr lang="ru-RU" sz="22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79C605-FBA6-55CD-6D7C-44A7B8792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16" y="1009466"/>
                <a:ext cx="11402568" cy="6018507"/>
              </a:xfrm>
              <a:prstGeom prst="rect">
                <a:avLst/>
              </a:prstGeom>
              <a:blipFill>
                <a:blip r:embed="rId2"/>
                <a:stretch>
                  <a:fillRect t="-8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344A5809-120D-A78F-AB3F-423C83B74FE6}"/>
              </a:ext>
            </a:extLst>
          </p:cNvPr>
          <p:cNvSpPr/>
          <p:nvPr/>
        </p:nvSpPr>
        <p:spPr>
          <a:xfrm>
            <a:off x="5629656" y="1515146"/>
            <a:ext cx="932688" cy="704087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791FB1F9-0BBC-E4EE-0610-4E232EFD90AB}"/>
              </a:ext>
            </a:extLst>
          </p:cNvPr>
          <p:cNvSpPr/>
          <p:nvPr/>
        </p:nvSpPr>
        <p:spPr>
          <a:xfrm>
            <a:off x="5629656" y="3429000"/>
            <a:ext cx="932688" cy="704087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AD9C29B9-0F14-F853-3F53-5595E677215E}"/>
              </a:ext>
            </a:extLst>
          </p:cNvPr>
          <p:cNvSpPr/>
          <p:nvPr/>
        </p:nvSpPr>
        <p:spPr>
          <a:xfrm>
            <a:off x="5629656" y="4801905"/>
            <a:ext cx="932688" cy="704087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AE49BC6-2294-B4AE-3AD8-F7B14DE76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253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6C7B4-266F-0142-1010-7E054D9C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478" y="168338"/>
            <a:ext cx="3043428" cy="540131"/>
          </a:xfrm>
        </p:spPr>
        <p:txBody>
          <a:bodyPr>
            <a:noAutofit/>
          </a:bodyPr>
          <a:lstStyle/>
          <a:p>
            <a:r>
              <a:rPr lang="ru-RU" sz="3600" b="1" dirty="0"/>
              <a:t>Алгоритм </a:t>
            </a:r>
            <a:r>
              <a:rPr lang="en-US" sz="3600" b="1" dirty="0"/>
              <a:t>TPE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8420A05-E255-59D2-EFBD-E0CC19784A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8680" y="896112"/>
                <a:ext cx="10454640" cy="57935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ru-RU" sz="2200" i="0" dirty="0">
                    <a:solidFill>
                      <a:schemeClr val="tx1"/>
                    </a:solidFill>
                    <a:effectLst/>
                    <a:highlight>
                      <a:srgbClr val="FFFFFF"/>
                    </a:highlight>
                  </a:rPr>
                  <a:t>Инициализация и оценка качества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ru-RU" sz="2200" i="1" smtClean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2200" i="1" smtClean="0">
                            <a:solidFill>
                              <a:schemeClr val="tx1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i="1" smtClean="0">
                            <a:solidFill>
                              <a:schemeClr val="tx1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ru-RU" sz="2200" dirty="0">
                    <a:solidFill>
                      <a:schemeClr val="tx1"/>
                    </a:solidFill>
                    <a:highlight>
                      <a:srgbClr val="FFFFFF"/>
                    </a:highlight>
                  </a:rPr>
                  <a:t>, где </a:t>
                </a:r>
                <a14:m>
                  <m:oMath xmlns:m="http://schemas.openxmlformats.org/officeDocument/2006/math">
                    <m:r>
                      <a:rPr lang="ru-RU" sz="2200" i="1" smtClean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  <a:highlight>
                      <a:srgbClr val="FFFFFF"/>
                    </a:highlight>
                  </a:rPr>
                  <a:t> – вектор гиперпараметров</a:t>
                </a:r>
                <a:endParaRPr lang="en-US" sz="2200" dirty="0">
                  <a:solidFill>
                    <a:schemeClr val="tx1"/>
                  </a:solidFill>
                  <a:highlight>
                    <a:srgbClr val="FFFFFF"/>
                  </a:highlight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ru-RU" sz="2200" dirty="0">
                  <a:solidFill>
                    <a:schemeClr val="tx1"/>
                  </a:solidFill>
                  <a:highlight>
                    <a:srgbClr val="FFFFFF"/>
                  </a:highlight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ru-RU" sz="2200" i="0" dirty="0">
                    <a:solidFill>
                      <a:schemeClr val="tx1"/>
                    </a:solidFill>
                    <a:effectLst/>
                    <a:highlight>
                      <a:srgbClr val="FFFFFF"/>
                    </a:highlight>
                  </a:rPr>
                  <a:t>Построение дерева решений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200" i="1" kern="100" smtClean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𝑙</m:t>
                    </m:r>
                    <m:d>
                      <m:dPr>
                        <m:ctrlPr>
                          <a:rPr lang="ru-RU" sz="2200" i="1" kern="10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200" i="1" kern="10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</m:d>
                    <m:r>
                      <a:rPr lang="en-US" sz="2200" i="1" kern="1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trlPr>
                          <a:rPr lang="ru-RU" sz="2200" i="1" kern="10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2200" i="1" kern="10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−∞</m:t>
                        </m:r>
                      </m:sub>
                      <m:sup>
                        <m:r>
                          <a:rPr lang="en-US" sz="2200" i="1" kern="10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2200" i="1" kern="10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200" i="1" kern="10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</m:d>
                      </m:sup>
                      <m:e>
                        <m:r>
                          <a:rPr lang="en-US" sz="2200" i="1" kern="10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𝑝</m:t>
                        </m:r>
                        <m:d>
                          <m:dPr>
                            <m:ctrlPr>
                              <a:rPr lang="ru-RU" sz="2200" i="1" kern="10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200" i="1" kern="10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200" i="1" kern="10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𝑑𝑦</m:t>
                        </m:r>
                      </m:e>
                    </m:nary>
                  </m:oMath>
                </a14:m>
                <a:r>
                  <a:rPr lang="en-US" sz="2200" kern="100" dirty="0">
                    <a:solidFill>
                      <a:schemeClr val="tx1"/>
                    </a:solidFill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ru-RU" sz="2200" kern="100" dirty="0">
                    <a:solidFill>
                      <a:schemeClr val="tx1"/>
                    </a:solidFill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sub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</m:e>
                    </m:nary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200" b="0" i="1" dirty="0" smtClean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l-GR" sz="2200" b="0" i="1" dirty="0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200" b="0" i="1" dirty="0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l-GR" sz="2200" b="0" i="1" dirty="0" smtClean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200" b="0" i="1" dirty="0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200" b="0" i="1" dirty="0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l-GR" sz="2200" b="0" i="1" dirty="0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200" b="0" i="1" dirty="0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num>
                      <m:den>
                        <m:r>
                          <a:rPr lang="el-GR" sz="2200" b="0" i="1" dirty="0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l-GR" sz="2200" b="0" i="1" dirty="0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sz="2200" b="0" i="1" dirty="0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l-GR" sz="2200" b="0" i="1" dirty="0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el-GR" sz="2200" b="0" i="1" dirty="0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l-GR" sz="2200" b="0" i="1" dirty="0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sz="2200" b="0" i="1" dirty="0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ru-RU" sz="2200" b="0" i="1" dirty="0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ru-RU" sz="2200" i="1" dirty="0">
                  <a:solidFill>
                    <a:schemeClr val="tx1"/>
                  </a:solidFill>
                  <a:highlight>
                    <a:srgbClr val="FFFFFF"/>
                  </a:highlight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ru-RU" sz="2200" dirty="0">
                  <a:solidFill>
                    <a:schemeClr val="tx1"/>
                  </a:solidFill>
                  <a:highlight>
                    <a:srgbClr val="FFFFFF"/>
                  </a:highlight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ru-RU" sz="2200" i="0" dirty="0">
                    <a:solidFill>
                      <a:schemeClr val="tx1"/>
                    </a:solidFill>
                    <a:effectLst/>
                    <a:highlight>
                      <a:srgbClr val="FFFFFF"/>
                    </a:highlight>
                  </a:rPr>
                  <a:t>Выбор гипе</a:t>
                </a:r>
                <a:r>
                  <a:rPr lang="ru-RU" sz="2200" dirty="0">
                    <a:solidFill>
                      <a:schemeClr val="tx1"/>
                    </a:solidFill>
                    <a:highlight>
                      <a:srgbClr val="FFFFFF"/>
                    </a:highlight>
                  </a:rPr>
                  <a:t>рпараметров</a:t>
                </a:r>
                <a:r>
                  <a:rPr lang="en-US" sz="2200" dirty="0">
                    <a:solidFill>
                      <a:schemeClr val="tx1"/>
                    </a:solidFill>
                    <a:highlight>
                      <a:srgbClr val="FFFFFF"/>
                    </a:highlight>
                  </a:rPr>
                  <a:t>:</a:t>
                </a:r>
                <a:r>
                  <a:rPr lang="en-US" sz="2200" dirty="0">
                    <a:highlight>
                      <a:srgbClr val="FFFFFF"/>
                    </a:highligh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2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ru-RU" sz="2200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200" i="1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𝑎𝑟𝑔𝑚𝑎𝑥</m:t>
                    </m:r>
                    <m:f>
                      <m:fPr>
                        <m:ctrlPr>
                          <a:rPr lang="en-US" sz="220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ru-RU" sz="2200" i="1" smtClean="0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num>
                      <m:den>
                        <m:r>
                          <a:rPr lang="en-US" sz="220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ru-RU" sz="220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sz="22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ru-RU" sz="220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den>
                    </m:f>
                  </m:oMath>
                </a14:m>
                <a:endParaRPr lang="en-US" sz="2200" dirty="0">
                  <a:solidFill>
                    <a:schemeClr val="tx1"/>
                  </a:solidFill>
                  <a:highlight>
                    <a:srgbClr val="FFFFFF"/>
                  </a:highligh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ru-RU" sz="2200" dirty="0">
                  <a:solidFill>
                    <a:schemeClr val="tx1"/>
                  </a:solidFill>
                  <a:highlight>
                    <a:srgbClr val="FFFFFF"/>
                  </a:highligh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ru-RU" sz="2200" dirty="0">
                    <a:solidFill>
                      <a:schemeClr val="tx1"/>
                    </a:solidFill>
                    <a:highlight>
                      <a:srgbClr val="FFFFFF"/>
                    </a:highlight>
                  </a:rPr>
                  <a:t>Проверка условий остановки</a:t>
                </a:r>
                <a:endParaRPr lang="ru-RU" sz="2200" i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8420A05-E255-59D2-EFBD-E0CC19784A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8680" y="896112"/>
                <a:ext cx="10454640" cy="5793550"/>
              </a:xfrm>
              <a:blipFill>
                <a:blip r:embed="rId2"/>
                <a:stretch>
                  <a:fillRect t="-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3C7C8B79-35D2-4827-BAD9-E6433A7BD91B}"/>
              </a:ext>
            </a:extLst>
          </p:cNvPr>
          <p:cNvSpPr/>
          <p:nvPr/>
        </p:nvSpPr>
        <p:spPr>
          <a:xfrm>
            <a:off x="5641848" y="1880906"/>
            <a:ext cx="932688" cy="704087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2A04E0F7-ABE2-9C50-BBD3-546D1D92F601}"/>
              </a:ext>
            </a:extLst>
          </p:cNvPr>
          <p:cNvSpPr/>
          <p:nvPr/>
        </p:nvSpPr>
        <p:spPr>
          <a:xfrm>
            <a:off x="5641848" y="3792887"/>
            <a:ext cx="932688" cy="704087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EF16B597-DCB4-1772-9459-73FBD6C8E98C}"/>
              </a:ext>
            </a:extLst>
          </p:cNvPr>
          <p:cNvSpPr/>
          <p:nvPr/>
        </p:nvSpPr>
        <p:spPr>
          <a:xfrm>
            <a:off x="5641848" y="5257801"/>
            <a:ext cx="932688" cy="704087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890BAF-CA65-AE33-0EBA-69B52E83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60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66060-2ED6-9F53-16DF-6B562B78D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228" y="183597"/>
            <a:ext cx="3971544" cy="732155"/>
          </a:xfrm>
        </p:spPr>
        <p:txBody>
          <a:bodyPr>
            <a:normAutofit/>
          </a:bodyPr>
          <a:lstStyle/>
          <a:p>
            <a:r>
              <a:rPr lang="ru-RU" sz="4000" b="1" dirty="0"/>
              <a:t>Метод </a:t>
            </a:r>
            <a:r>
              <a:rPr lang="en-US" sz="4000" b="1" dirty="0"/>
              <a:t>bootstrap</a:t>
            </a:r>
            <a:r>
              <a:rPr lang="ru-RU" sz="4000" b="1" dirty="0"/>
              <a:t>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DC27251-5BF3-C4C0-C280-6D031F8FC727}"/>
              </a:ext>
            </a:extLst>
          </p:cNvPr>
          <p:cNvSpPr/>
          <p:nvPr/>
        </p:nvSpPr>
        <p:spPr>
          <a:xfrm>
            <a:off x="1426464" y="1289303"/>
            <a:ext cx="3831336" cy="128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D93255-4E9D-7E69-71A3-CBED83447462}"/>
                  </a:ext>
                </a:extLst>
              </p:cNvPr>
              <p:cNvSpPr txBox="1"/>
              <p:nvPr/>
            </p:nvSpPr>
            <p:spPr>
              <a:xfrm>
                <a:off x="1785747" y="1606217"/>
                <a:ext cx="31127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Выбор набора гиперпараметров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D93255-4E9D-7E69-71A3-CBED83447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747" y="1606217"/>
                <a:ext cx="3112770" cy="646331"/>
              </a:xfrm>
              <a:prstGeom prst="rect">
                <a:avLst/>
              </a:prstGeom>
              <a:blipFill>
                <a:blip r:embed="rId2"/>
                <a:stretch>
                  <a:fillRect t="-3738" b="-14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3FA8510-FFCC-F72D-0AB8-DD6161F25B6A}"/>
              </a:ext>
            </a:extLst>
          </p:cNvPr>
          <p:cNvSpPr/>
          <p:nvPr/>
        </p:nvSpPr>
        <p:spPr>
          <a:xfrm>
            <a:off x="6934200" y="1289304"/>
            <a:ext cx="3831336" cy="128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D8914-037D-F96B-7E2D-606E45072965}"/>
              </a:ext>
            </a:extLst>
          </p:cNvPr>
          <p:cNvSpPr txBox="1"/>
          <p:nvPr/>
        </p:nvSpPr>
        <p:spPr>
          <a:xfrm>
            <a:off x="7149084" y="1329219"/>
            <a:ext cx="3401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effectLst/>
              </a:rPr>
              <a:t>Выбор наборов данных с заменой (</a:t>
            </a:r>
            <a:r>
              <a:rPr lang="en-US" b="1" i="0" dirty="0">
                <a:effectLst/>
              </a:rPr>
              <a:t>B)</a:t>
            </a:r>
            <a:r>
              <a:rPr lang="ru-RU" b="1" i="0" dirty="0">
                <a:effectLst/>
              </a:rPr>
              <a:t> из исходного набора данных </a:t>
            </a:r>
            <a:r>
              <a:rPr lang="en-US" b="1" i="0" dirty="0">
                <a:effectLst/>
              </a:rPr>
              <a:t>(</a:t>
            </a:r>
            <a:r>
              <a:rPr lang="ru-RU" b="1" i="0" dirty="0">
                <a:effectLst/>
              </a:rPr>
              <a:t>D</a:t>
            </a:r>
            <a:r>
              <a:rPr lang="en-US" b="1" i="0" dirty="0">
                <a:effectLst/>
              </a:rPr>
              <a:t>)</a:t>
            </a:r>
            <a:endParaRPr lang="ru-RU" b="1" i="0" dirty="0">
              <a:effectLst/>
            </a:endParaRPr>
          </a:p>
          <a:p>
            <a:pPr algn="ctr"/>
            <a:r>
              <a:rPr lang="ru-RU" b="1" dirty="0"/>
              <a:t>(бутстреп-выборки)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8C97AF0-F600-FD9B-9CE7-377D7D0558F2}"/>
              </a:ext>
            </a:extLst>
          </p:cNvPr>
          <p:cNvSpPr/>
          <p:nvPr/>
        </p:nvSpPr>
        <p:spPr>
          <a:xfrm>
            <a:off x="6934200" y="3212752"/>
            <a:ext cx="3831336" cy="128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6FCFC7-0EA0-1DF3-D5FB-24ABDBF18D3B}"/>
                  </a:ext>
                </a:extLst>
              </p:cNvPr>
              <p:cNvSpPr txBox="1"/>
              <p:nvPr/>
            </p:nvSpPr>
            <p:spPr>
              <a:xfrm>
                <a:off x="7041642" y="3252667"/>
                <a:ext cx="36164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i="0" dirty="0">
                    <a:solidFill>
                      <a:schemeClr val="tx1"/>
                    </a:solidFill>
                    <a:effectLst/>
                  </a:rPr>
                  <a:t>Для каждой бутстреп-выборки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b="1" i="0" dirty="0">
                    <a:solidFill>
                      <a:schemeClr val="tx1"/>
                    </a:solidFill>
                    <a:effectLst/>
                  </a:rPr>
                  <a:t>обучение модели машинного обучения с гиперпараметрами</a:t>
                </a:r>
                <a:r>
                  <a:rPr lang="en-US" b="1" i="0" dirty="0"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6FCFC7-0EA0-1DF3-D5FB-24ABDBF18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642" y="3252667"/>
                <a:ext cx="3616452" cy="1200329"/>
              </a:xfrm>
              <a:prstGeom prst="rect">
                <a:avLst/>
              </a:prstGeom>
              <a:blipFill>
                <a:blip r:embed="rId3"/>
                <a:stretch>
                  <a:fillRect t="-2551" b="-81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3175C34-5B4E-FE79-3F99-57597DC5B719}"/>
              </a:ext>
            </a:extLst>
          </p:cNvPr>
          <p:cNvSpPr/>
          <p:nvPr/>
        </p:nvSpPr>
        <p:spPr>
          <a:xfrm>
            <a:off x="1426464" y="3212752"/>
            <a:ext cx="3831336" cy="128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373D2-3DF5-F663-78A9-EAE6CA1AFCDE}"/>
                  </a:ext>
                </a:extLst>
              </p:cNvPr>
              <p:cNvSpPr txBox="1"/>
              <p:nvPr/>
            </p:nvSpPr>
            <p:spPr>
              <a:xfrm>
                <a:off x="1582674" y="3391166"/>
                <a:ext cx="35318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tx1"/>
                    </a:solidFill>
                  </a:rPr>
                  <a:t>О</a:t>
                </a:r>
                <a:r>
                  <a:rPr lang="ru-RU" b="1" i="0" dirty="0">
                    <a:solidFill>
                      <a:schemeClr val="tx1"/>
                    </a:solidFill>
                    <a:effectLst/>
                  </a:rPr>
                  <a:t>ценка качества модели с помощью функции целевого параметра 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373D2-3DF5-F663-78A9-EAE6CA1AF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74" y="3391166"/>
                <a:ext cx="3531870" cy="923330"/>
              </a:xfrm>
              <a:prstGeom prst="rect">
                <a:avLst/>
              </a:prstGeom>
              <a:blipFill>
                <a:blip r:embed="rId4"/>
                <a:stretch>
                  <a:fillRect t="-2632" b="-9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37E4F43-71D3-D785-4780-947C06FB37A4}"/>
              </a:ext>
            </a:extLst>
          </p:cNvPr>
          <p:cNvSpPr/>
          <p:nvPr/>
        </p:nvSpPr>
        <p:spPr>
          <a:xfrm>
            <a:off x="1426464" y="5136201"/>
            <a:ext cx="3831336" cy="128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C959A0-B33C-CFDC-BAA6-8E5944EDE953}"/>
                  </a:ext>
                </a:extLst>
              </p:cNvPr>
              <p:cNvSpPr txBox="1"/>
              <p:nvPr/>
            </p:nvSpPr>
            <p:spPr>
              <a:xfrm>
                <a:off x="1582674" y="5311249"/>
                <a:ext cx="3531870" cy="930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tx1"/>
                    </a:solidFill>
                  </a:rPr>
                  <a:t>В</a:t>
                </a:r>
                <a:r>
                  <a:rPr lang="ru-RU" b="1" i="0" dirty="0">
                    <a:solidFill>
                      <a:schemeClr val="tx1"/>
                    </a:solidFill>
                    <a:effectLst/>
                  </a:rPr>
                  <a:t>ычисление среднего значения качества модели 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</m:oMath>
                </a14:m>
                <a:r>
                  <a:rPr lang="ru-RU" b="1" i="0" dirty="0">
                    <a:solidFill>
                      <a:schemeClr val="tx1"/>
                    </a:solidFill>
                    <a:effectLst/>
                  </a:rPr>
                  <a:t>и стандартного отклонения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C959A0-B33C-CFDC-BAA6-8E5944EDE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74" y="5311249"/>
                <a:ext cx="3531870" cy="930063"/>
              </a:xfrm>
              <a:prstGeom prst="rect">
                <a:avLst/>
              </a:prstGeom>
              <a:blipFill>
                <a:blip r:embed="rId5"/>
                <a:stretch>
                  <a:fillRect l="-173" t="-2614" r="-1209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70662E-0900-29EF-4E5F-15524006E1A4}"/>
              </a:ext>
            </a:extLst>
          </p:cNvPr>
          <p:cNvSpPr/>
          <p:nvPr/>
        </p:nvSpPr>
        <p:spPr>
          <a:xfrm>
            <a:off x="6934200" y="5136200"/>
            <a:ext cx="3831336" cy="128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9EF32D-A6FA-BEEB-FC5E-FF7998350710}"/>
                  </a:ext>
                </a:extLst>
              </p:cNvPr>
              <p:cNvSpPr txBox="1"/>
              <p:nvPr/>
            </p:nvSpPr>
            <p:spPr>
              <a:xfrm>
                <a:off x="7041642" y="5317982"/>
                <a:ext cx="36164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tx1"/>
                    </a:solidFill>
                  </a:rPr>
                  <a:t>В</a:t>
                </a:r>
                <a:r>
                  <a:rPr lang="ru-RU" b="1" i="0" dirty="0">
                    <a:solidFill>
                      <a:schemeClr val="tx1"/>
                    </a:solidFill>
                    <a:effectLst/>
                  </a:rPr>
                  <a:t>ычисление доверительного интервала для набора гиперпараметров </a:t>
                </a:r>
                <a:r>
                  <a:rPr lang="ru-RU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9EF32D-A6FA-BEEB-FC5E-FF799835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642" y="5317982"/>
                <a:ext cx="3616452" cy="923330"/>
              </a:xfrm>
              <a:prstGeom prst="rect">
                <a:avLst/>
              </a:prstGeom>
              <a:blipFill>
                <a:blip r:embed="rId6"/>
                <a:stretch>
                  <a:fillRect t="-2632" b="-9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2818E91C-B5E8-B6EF-7CF8-42C7FEB1301D}"/>
              </a:ext>
            </a:extLst>
          </p:cNvPr>
          <p:cNvSpPr/>
          <p:nvPr/>
        </p:nvSpPr>
        <p:spPr>
          <a:xfrm>
            <a:off x="5624893" y="1837050"/>
            <a:ext cx="942213" cy="1846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85077104-AF11-1366-0282-985C039B181C}"/>
              </a:ext>
            </a:extLst>
          </p:cNvPr>
          <p:cNvSpPr/>
          <p:nvPr/>
        </p:nvSpPr>
        <p:spPr>
          <a:xfrm>
            <a:off x="5624893" y="5683946"/>
            <a:ext cx="942213" cy="1846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F4CA839B-AC8C-8F24-542A-EE2C1678F2A9}"/>
              </a:ext>
            </a:extLst>
          </p:cNvPr>
          <p:cNvSpPr/>
          <p:nvPr/>
        </p:nvSpPr>
        <p:spPr>
          <a:xfrm>
            <a:off x="8849868" y="2697480"/>
            <a:ext cx="147828" cy="3749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D2430B8-E27E-B7AD-4FA5-D7C70147BF84}"/>
              </a:ext>
            </a:extLst>
          </p:cNvPr>
          <p:cNvSpPr/>
          <p:nvPr/>
        </p:nvSpPr>
        <p:spPr>
          <a:xfrm>
            <a:off x="3268218" y="4627104"/>
            <a:ext cx="147828" cy="3749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лево 21">
            <a:extLst>
              <a:ext uri="{FF2B5EF4-FFF2-40B4-BE49-F238E27FC236}">
                <a16:creationId xmlns:a16="http://schemas.microsoft.com/office/drawing/2014/main" id="{CC041E6D-19DA-EAC5-1E0C-2A58E1A35A66}"/>
              </a:ext>
            </a:extLst>
          </p:cNvPr>
          <p:cNvSpPr/>
          <p:nvPr/>
        </p:nvSpPr>
        <p:spPr>
          <a:xfrm>
            <a:off x="5624893" y="3760498"/>
            <a:ext cx="942213" cy="1846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71DEE5-042D-9D6B-E888-EC874779B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157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текст, снимок экрана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F366A917-9CED-F47A-A91E-8644F1662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1810" y="13597"/>
            <a:ext cx="7632187" cy="683080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0A49B0-B6D7-0DAD-4FBF-5096AEAC0CFA}"/>
              </a:ext>
            </a:extLst>
          </p:cNvPr>
          <p:cNvSpPr txBox="1"/>
          <p:nvPr/>
        </p:nvSpPr>
        <p:spPr>
          <a:xfrm>
            <a:off x="532133" y="2845339"/>
            <a:ext cx="3617879" cy="1167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2000" b="1" dirty="0"/>
              <a:t>Кроссплот </a:t>
            </a:r>
            <a:r>
              <a:rPr lang="en-US" sz="2000" b="1" dirty="0"/>
              <a:t>предсказанного забойного давления от истинного для скважины 1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22723DF-E246-5B96-802B-FFC95983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25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A49B0-B6D7-0DAD-4FBF-5096AEAC0CFA}"/>
              </a:ext>
            </a:extLst>
          </p:cNvPr>
          <p:cNvSpPr txBox="1"/>
          <p:nvPr/>
        </p:nvSpPr>
        <p:spPr>
          <a:xfrm>
            <a:off x="532133" y="2845339"/>
            <a:ext cx="3617879" cy="1167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2000" b="1" dirty="0"/>
              <a:t>Кроссплот </a:t>
            </a:r>
            <a:r>
              <a:rPr lang="en-US" sz="2000" b="1" dirty="0"/>
              <a:t>предсказанного забойного давления от истинного для скважины </a:t>
            </a:r>
            <a:r>
              <a:rPr lang="ru-RU" sz="2000" b="1" dirty="0"/>
              <a:t>2</a:t>
            </a:r>
            <a:endParaRPr lang="en-US" sz="2000" b="1" dirty="0"/>
          </a:p>
        </p:txBody>
      </p:sp>
      <p:pic>
        <p:nvPicPr>
          <p:cNvPr id="2" name="Рисунок 1" descr="Изображение выглядит как текст, диаграмма, лин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7127DAA-6986-4926-2106-979CFB535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00" y="0"/>
            <a:ext cx="7260343" cy="67850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DEAD374-E324-6131-7E5D-F8DA586B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551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A49B0-B6D7-0DAD-4FBF-5096AEAC0CFA}"/>
              </a:ext>
            </a:extLst>
          </p:cNvPr>
          <p:cNvSpPr txBox="1"/>
          <p:nvPr/>
        </p:nvSpPr>
        <p:spPr>
          <a:xfrm>
            <a:off x="532133" y="2845339"/>
            <a:ext cx="3617879" cy="1167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2000" b="1" dirty="0"/>
              <a:t>Кроссплот </a:t>
            </a:r>
            <a:r>
              <a:rPr lang="en-US" sz="2000" b="1" dirty="0"/>
              <a:t>предсказанного забойного давления от истинного для скважины </a:t>
            </a:r>
            <a:r>
              <a:rPr lang="ru-RU" sz="2000" b="1" dirty="0"/>
              <a:t>3</a:t>
            </a:r>
            <a:endParaRPr lang="en-US" sz="2000" b="1" dirty="0"/>
          </a:p>
        </p:txBody>
      </p:sp>
      <p:pic>
        <p:nvPicPr>
          <p:cNvPr id="2" name="Рисунок 1" descr="Изображение выглядит как текст, диаграмма, лин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1F87B60-E83A-AA6F-28AD-A93B4FC6A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6" y="13597"/>
            <a:ext cx="7417457" cy="67315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4A37D62-CCEA-362C-B4B0-B68DF9B6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2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8B81F-388A-71D9-110F-3F59BA673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647" y="583660"/>
            <a:ext cx="9919531" cy="232183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cs typeface="Times New Roman" panose="02020603050405020304" pitchFamily="18" charset="0"/>
              </a:rPr>
              <a:t>Актуальность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Одной из ключевых задач, стоящих перед компаниями нефтегазовой отрасли, является оптимизация работы добывающих скважин. От эффективности и качества их эксплуатации напрямую зависят объемы добычи углеводородов и, как следствие, финансовые результаты деятельности предприятия. В связи с этим применение моделей машинного обучения для анализа данных о работе добывающих скважин представляется перспективным направлением. Однако эффективность таких моделей во многом определяется правильным подбором гиперпараметров.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67D6AF78-A3B8-56EE-12AA-A7A213F1F054}"/>
              </a:ext>
            </a:extLst>
          </p:cNvPr>
          <p:cNvSpPr/>
          <p:nvPr/>
        </p:nvSpPr>
        <p:spPr>
          <a:xfrm>
            <a:off x="5891103" y="3306073"/>
            <a:ext cx="448056" cy="69494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3B53E7-3038-6289-5F7D-6BFC187270F6}"/>
              </a:ext>
            </a:extLst>
          </p:cNvPr>
          <p:cNvSpPr txBox="1"/>
          <p:nvPr/>
        </p:nvSpPr>
        <p:spPr>
          <a:xfrm>
            <a:off x="1432647" y="3936510"/>
            <a:ext cx="94457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ru-RU" sz="2800" b="1" dirty="0"/>
              <a:t>Цель</a:t>
            </a:r>
          </a:p>
          <a:p>
            <a:r>
              <a:rPr lang="ru-RU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Нахождение доверительных интервалов гиперпараметров для моделей машинного обучения добывающих скважин. 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2682F0-4624-88AE-771D-CC1B9325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602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A49B0-B6D7-0DAD-4FBF-5096AEAC0CFA}"/>
              </a:ext>
            </a:extLst>
          </p:cNvPr>
          <p:cNvSpPr txBox="1"/>
          <p:nvPr/>
        </p:nvSpPr>
        <p:spPr>
          <a:xfrm>
            <a:off x="532133" y="2845339"/>
            <a:ext cx="3617879" cy="1167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2000" b="1" dirty="0"/>
              <a:t>Кроссплот </a:t>
            </a:r>
            <a:r>
              <a:rPr lang="en-US" sz="2000" b="1" dirty="0"/>
              <a:t>предсказанного забойного давления от истинного для скважины </a:t>
            </a:r>
            <a:r>
              <a:rPr lang="ru-RU" sz="2000" b="1" dirty="0"/>
              <a:t>4</a:t>
            </a:r>
            <a:endParaRPr lang="en-US" sz="2000" b="1" dirty="0"/>
          </a:p>
        </p:txBody>
      </p:sp>
      <p:pic>
        <p:nvPicPr>
          <p:cNvPr id="2" name="Рисунок 1" descr="Изображение выглядит как текст, диаграмма, лин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18CCA70-2608-93A6-7EB5-7A6C10FEA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61" y="40791"/>
            <a:ext cx="7536782" cy="68308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912E5C9-5B87-4156-958B-DCD495BD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97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A49B0-B6D7-0DAD-4FBF-5096AEAC0CFA}"/>
              </a:ext>
            </a:extLst>
          </p:cNvPr>
          <p:cNvSpPr txBox="1"/>
          <p:nvPr/>
        </p:nvSpPr>
        <p:spPr>
          <a:xfrm>
            <a:off x="532133" y="2845339"/>
            <a:ext cx="3617879" cy="1167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2000" b="1" dirty="0"/>
              <a:t>Кроссплот </a:t>
            </a:r>
            <a:r>
              <a:rPr lang="en-US" sz="2000" b="1" dirty="0"/>
              <a:t>предсказанного забойного давления от истинного для скважины </a:t>
            </a:r>
            <a:r>
              <a:rPr lang="ru-RU" sz="2000" b="1" dirty="0"/>
              <a:t>5</a:t>
            </a:r>
            <a:endParaRPr lang="en-US" sz="2000" b="1" dirty="0"/>
          </a:p>
        </p:txBody>
      </p:sp>
      <p:pic>
        <p:nvPicPr>
          <p:cNvPr id="2" name="Рисунок 1" descr="Изображение выглядит как текст, снимок экрана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1D2C2EA6-F259-B766-7748-CCC67C56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145" y="13597"/>
            <a:ext cx="7353798" cy="67912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150B95F-00A2-3049-8D8D-8C1531BF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475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2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B62FB-F508-9E95-B584-2D3B61F2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Сравнение времени работы и точности методов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1C852F-0589-FAC4-9367-A4442B48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6551" y="6376675"/>
            <a:ext cx="312693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A3A79-4CEA-462D-B799-BFE967A80FC5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3DA750E-231E-4032-F550-84CBDF176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106183"/>
              </p:ext>
            </p:extLst>
          </p:nvPr>
        </p:nvGraphicFramePr>
        <p:xfrm>
          <a:off x="302085" y="787941"/>
          <a:ext cx="8082633" cy="5480245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062843">
                  <a:extLst>
                    <a:ext uri="{9D8B030D-6E8A-4147-A177-3AD203B41FA5}">
                      <a16:colId xmlns:a16="http://schemas.microsoft.com/office/drawing/2014/main" val="1145594630"/>
                    </a:ext>
                  </a:extLst>
                </a:gridCol>
                <a:gridCol w="2063538">
                  <a:extLst>
                    <a:ext uri="{9D8B030D-6E8A-4147-A177-3AD203B41FA5}">
                      <a16:colId xmlns:a16="http://schemas.microsoft.com/office/drawing/2014/main" val="1965863774"/>
                    </a:ext>
                  </a:extLst>
                </a:gridCol>
                <a:gridCol w="2087366">
                  <a:extLst>
                    <a:ext uri="{9D8B030D-6E8A-4147-A177-3AD203B41FA5}">
                      <a16:colId xmlns:a16="http://schemas.microsoft.com/office/drawing/2014/main" val="2846944549"/>
                    </a:ext>
                  </a:extLst>
                </a:gridCol>
                <a:gridCol w="1868886">
                  <a:extLst>
                    <a:ext uri="{9D8B030D-6E8A-4147-A177-3AD203B41FA5}">
                      <a16:colId xmlns:a16="http://schemas.microsoft.com/office/drawing/2014/main" val="993336572"/>
                    </a:ext>
                  </a:extLst>
                </a:gridCol>
              </a:tblGrid>
              <a:tr h="323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1" kern="100" cap="all" spc="6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№ скважины</a:t>
                      </a:r>
                      <a:endParaRPr lang="ru-RU" sz="1100" b="1" kern="100" cap="all" spc="6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50406" marB="5040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1" kern="100" cap="all" spc="6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Метод оптимизации</a:t>
                      </a:r>
                      <a:endParaRPr lang="ru-RU" sz="1100" b="1" kern="100" cap="all" spc="6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50406" marB="5040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1" kern="100" cap="all" spc="6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Затраченное время, сек</a:t>
                      </a:r>
                      <a:endParaRPr lang="ru-RU" sz="1100" b="1" kern="100" cap="all" spc="6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50406" marB="5040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1" kern="100" cap="all" spc="6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Точность</a:t>
                      </a:r>
                      <a:endParaRPr lang="ru-RU" sz="1100" b="1" kern="100" cap="all" spc="6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50406" marB="50406" anchor="b"/>
                </a:tc>
                <a:extLst>
                  <a:ext uri="{0D108BD9-81ED-4DB2-BD59-A6C34878D82A}">
                    <a16:rowId xmlns:a16="http://schemas.microsoft.com/office/drawing/2014/main" val="1199337824"/>
                  </a:ext>
                </a:extLst>
              </a:tr>
              <a:tr h="257675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GridSearch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31,61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0,89</a:t>
                      </a:r>
                      <a:endParaRPr lang="ru-RU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extLst>
                  <a:ext uri="{0D108BD9-81ED-4DB2-BD59-A6C34878D82A}">
                    <a16:rowId xmlns:a16="http://schemas.microsoft.com/office/drawing/2014/main" val="2376343956"/>
                  </a:ext>
                </a:extLst>
              </a:tr>
              <a:tr h="257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RandomSearch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3,25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0,89</a:t>
                      </a:r>
                      <a:endParaRPr lang="ru-RU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extLst>
                  <a:ext uri="{0D108BD9-81ED-4DB2-BD59-A6C34878D82A}">
                    <a16:rowId xmlns:a16="http://schemas.microsoft.com/office/drawing/2014/main" val="491931648"/>
                  </a:ext>
                </a:extLst>
              </a:tr>
              <a:tr h="257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CMA-ES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11,74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0,89</a:t>
                      </a:r>
                      <a:endParaRPr lang="ru-RU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extLst>
                  <a:ext uri="{0D108BD9-81ED-4DB2-BD59-A6C34878D82A}">
                    <a16:rowId xmlns:a16="http://schemas.microsoft.com/office/drawing/2014/main" val="2364731403"/>
                  </a:ext>
                </a:extLst>
              </a:tr>
              <a:tr h="257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TPE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14,1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0,89</a:t>
                      </a:r>
                      <a:endParaRPr lang="ru-RU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extLst>
                  <a:ext uri="{0D108BD9-81ED-4DB2-BD59-A6C34878D82A}">
                    <a16:rowId xmlns:a16="http://schemas.microsoft.com/office/drawing/2014/main" val="1606255643"/>
                  </a:ext>
                </a:extLst>
              </a:tr>
              <a:tr h="257675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GridSearch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21,35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r>
                        <a:rPr lang="en-US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extLst>
                  <a:ext uri="{0D108BD9-81ED-4DB2-BD59-A6C34878D82A}">
                    <a16:rowId xmlns:a16="http://schemas.microsoft.com/office/drawing/2014/main" val="389465603"/>
                  </a:ext>
                </a:extLst>
              </a:tr>
              <a:tr h="257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RandomSearch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2,77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0,76</a:t>
                      </a:r>
                      <a:endParaRPr lang="ru-RU" sz="1000" b="1" kern="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extLst>
                  <a:ext uri="{0D108BD9-81ED-4DB2-BD59-A6C34878D82A}">
                    <a16:rowId xmlns:a16="http://schemas.microsoft.com/office/drawing/2014/main" val="2532055036"/>
                  </a:ext>
                </a:extLst>
              </a:tr>
              <a:tr h="257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CMA-ES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9,73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r>
                        <a:rPr lang="en-US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1" kern="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extLst>
                  <a:ext uri="{0D108BD9-81ED-4DB2-BD59-A6C34878D82A}">
                    <a16:rowId xmlns:a16="http://schemas.microsoft.com/office/drawing/2014/main" val="1391258909"/>
                  </a:ext>
                </a:extLst>
              </a:tr>
              <a:tr h="257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TPE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13,26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r>
                        <a:rPr lang="en-US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1" kern="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extLst>
                  <a:ext uri="{0D108BD9-81ED-4DB2-BD59-A6C34878D82A}">
                    <a16:rowId xmlns:a16="http://schemas.microsoft.com/office/drawing/2014/main" val="243290108"/>
                  </a:ext>
                </a:extLst>
              </a:tr>
              <a:tr h="257675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GridSearch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20,40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0,84</a:t>
                      </a:r>
                      <a:endParaRPr lang="ru-RU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extLst>
                  <a:ext uri="{0D108BD9-81ED-4DB2-BD59-A6C34878D82A}">
                    <a16:rowId xmlns:a16="http://schemas.microsoft.com/office/drawing/2014/main" val="1823485115"/>
                  </a:ext>
                </a:extLst>
              </a:tr>
              <a:tr h="257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RandomSearch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2,25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0,74</a:t>
                      </a:r>
                      <a:endParaRPr lang="ru-RU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extLst>
                  <a:ext uri="{0D108BD9-81ED-4DB2-BD59-A6C34878D82A}">
                    <a16:rowId xmlns:a16="http://schemas.microsoft.com/office/drawing/2014/main" val="24050121"/>
                  </a:ext>
                </a:extLst>
              </a:tr>
              <a:tr h="257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CMA-ES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10,47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0,79</a:t>
                      </a:r>
                      <a:endParaRPr lang="ru-RU" sz="1000" b="1" kern="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extLst>
                  <a:ext uri="{0D108BD9-81ED-4DB2-BD59-A6C34878D82A}">
                    <a16:rowId xmlns:a16="http://schemas.microsoft.com/office/drawing/2014/main" val="1596832131"/>
                  </a:ext>
                </a:extLst>
              </a:tr>
              <a:tr h="257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TPE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10,34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0,74</a:t>
                      </a:r>
                      <a:endParaRPr lang="ru-RU" sz="1000" b="1" kern="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extLst>
                  <a:ext uri="{0D108BD9-81ED-4DB2-BD59-A6C34878D82A}">
                    <a16:rowId xmlns:a16="http://schemas.microsoft.com/office/drawing/2014/main" val="2790307219"/>
                  </a:ext>
                </a:extLst>
              </a:tr>
              <a:tr h="257675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GridSearch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19,54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0,95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extLst>
                  <a:ext uri="{0D108BD9-81ED-4DB2-BD59-A6C34878D82A}">
                    <a16:rowId xmlns:a16="http://schemas.microsoft.com/office/drawing/2014/main" val="68869406"/>
                  </a:ext>
                </a:extLst>
              </a:tr>
              <a:tr h="257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RandomSearch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2,08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r>
                        <a:rPr lang="en-US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extLst>
                  <a:ext uri="{0D108BD9-81ED-4DB2-BD59-A6C34878D82A}">
                    <a16:rowId xmlns:a16="http://schemas.microsoft.com/office/drawing/2014/main" val="3493007438"/>
                  </a:ext>
                </a:extLst>
              </a:tr>
              <a:tr h="257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CMA-ES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9,85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0,95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extLst>
                  <a:ext uri="{0D108BD9-81ED-4DB2-BD59-A6C34878D82A}">
                    <a16:rowId xmlns:a16="http://schemas.microsoft.com/office/drawing/2014/main" val="4085355471"/>
                  </a:ext>
                </a:extLst>
              </a:tr>
              <a:tr h="257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TPE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11,87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0,95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extLst>
                  <a:ext uri="{0D108BD9-81ED-4DB2-BD59-A6C34878D82A}">
                    <a16:rowId xmlns:a16="http://schemas.microsoft.com/office/drawing/2014/main" val="3636384828"/>
                  </a:ext>
                </a:extLst>
              </a:tr>
              <a:tr h="257675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GridSearch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20,46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r>
                        <a:rPr lang="en-US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extLst>
                  <a:ext uri="{0D108BD9-81ED-4DB2-BD59-A6C34878D82A}">
                    <a16:rowId xmlns:a16="http://schemas.microsoft.com/office/drawing/2014/main" val="721011140"/>
                  </a:ext>
                </a:extLst>
              </a:tr>
              <a:tr h="257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RandomSearch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2,21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0,86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extLst>
                  <a:ext uri="{0D108BD9-81ED-4DB2-BD59-A6C34878D82A}">
                    <a16:rowId xmlns:a16="http://schemas.microsoft.com/office/drawing/2014/main" val="809665719"/>
                  </a:ext>
                </a:extLst>
              </a:tr>
              <a:tr h="257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CMA-ES</a:t>
                      </a:r>
                      <a:endParaRPr lang="ru-RU" sz="1000" b="1" kern="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10,95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r>
                        <a:rPr lang="en-US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extLst>
                  <a:ext uri="{0D108BD9-81ED-4DB2-BD59-A6C34878D82A}">
                    <a16:rowId xmlns:a16="http://schemas.microsoft.com/office/drawing/2014/main" val="3387185886"/>
                  </a:ext>
                </a:extLst>
              </a:tr>
              <a:tr h="257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TPE</a:t>
                      </a:r>
                      <a:endParaRPr lang="ru-RU" sz="1000" b="1" kern="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10,51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0,86</a:t>
                      </a:r>
                      <a:endParaRPr lang="ru-RU" sz="1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13" marR="31013" marT="0" marB="50406" anchor="ctr"/>
                </a:tc>
                <a:extLst>
                  <a:ext uri="{0D108BD9-81ED-4DB2-BD59-A6C34878D82A}">
                    <a16:rowId xmlns:a16="http://schemas.microsoft.com/office/drawing/2014/main" val="631467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974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3AAD8-CE3F-077D-85B4-570FA4480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93" y="1266281"/>
            <a:ext cx="3352799" cy="29092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kern="1200" dirty="0">
                <a:latin typeface="+mj-lt"/>
                <a:ea typeface="+mj-ea"/>
                <a:cs typeface="+mj-cs"/>
              </a:rPr>
              <a:t>Полученные доверительные интервалы</a:t>
            </a:r>
            <a:r>
              <a:rPr lang="ru-RU" sz="3200" b="1" kern="1200" dirty="0">
                <a:latin typeface="+mj-lt"/>
                <a:ea typeface="+mj-ea"/>
                <a:cs typeface="+mj-cs"/>
              </a:rPr>
              <a:t> для скважин</a:t>
            </a:r>
            <a:endParaRPr lang="en-US" sz="3200" b="1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0CD8E7C-C23B-A3B9-B18A-838AED877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1287AF1-B961-936A-29A5-0FEAC260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A3A79-4CEA-462D-B799-BFE967A80FC5}" type="slidenum">
              <a:rPr lang="ru-RU" smtClean="0"/>
              <a:pPr>
                <a:spcAft>
                  <a:spcPts val="600"/>
                </a:spcAft>
              </a:pPr>
              <a:t>23</a:t>
            </a:fld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19A5372-A64B-D13E-B5A8-04AD4E27A2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422766"/>
              </p:ext>
            </p:extLst>
          </p:nvPr>
        </p:nvGraphicFramePr>
        <p:xfrm>
          <a:off x="3657601" y="292615"/>
          <a:ext cx="8156447" cy="5952725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605454">
                  <a:extLst>
                    <a:ext uri="{9D8B030D-6E8A-4147-A177-3AD203B41FA5}">
                      <a16:colId xmlns:a16="http://schemas.microsoft.com/office/drawing/2014/main" val="1309124935"/>
                    </a:ext>
                  </a:extLst>
                </a:gridCol>
                <a:gridCol w="1806454">
                  <a:extLst>
                    <a:ext uri="{9D8B030D-6E8A-4147-A177-3AD203B41FA5}">
                      <a16:colId xmlns:a16="http://schemas.microsoft.com/office/drawing/2014/main" val="3196435522"/>
                    </a:ext>
                  </a:extLst>
                </a:gridCol>
                <a:gridCol w="1272007">
                  <a:extLst>
                    <a:ext uri="{9D8B030D-6E8A-4147-A177-3AD203B41FA5}">
                      <a16:colId xmlns:a16="http://schemas.microsoft.com/office/drawing/2014/main" val="2790447973"/>
                    </a:ext>
                  </a:extLst>
                </a:gridCol>
                <a:gridCol w="925949">
                  <a:extLst>
                    <a:ext uri="{9D8B030D-6E8A-4147-A177-3AD203B41FA5}">
                      <a16:colId xmlns:a16="http://schemas.microsoft.com/office/drawing/2014/main" val="1588843183"/>
                    </a:ext>
                  </a:extLst>
                </a:gridCol>
                <a:gridCol w="1474030">
                  <a:extLst>
                    <a:ext uri="{9D8B030D-6E8A-4147-A177-3AD203B41FA5}">
                      <a16:colId xmlns:a16="http://schemas.microsoft.com/office/drawing/2014/main" val="499777075"/>
                    </a:ext>
                  </a:extLst>
                </a:gridCol>
                <a:gridCol w="1072553">
                  <a:extLst>
                    <a:ext uri="{9D8B030D-6E8A-4147-A177-3AD203B41FA5}">
                      <a16:colId xmlns:a16="http://schemas.microsoft.com/office/drawing/2014/main" val="1414062905"/>
                    </a:ext>
                  </a:extLst>
                </a:gridCol>
              </a:tblGrid>
              <a:tr h="56162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№ скважины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Метод оптимизации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learning_rate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max_depth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min_samples_split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n_estimators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extLst>
                  <a:ext uri="{0D108BD9-81ED-4DB2-BD59-A6C34878D82A}">
                    <a16:rowId xmlns:a16="http://schemas.microsoft.com/office/drawing/2014/main" val="3260169860"/>
                  </a:ext>
                </a:extLst>
              </a:tr>
              <a:tr h="269555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65" marR="60265" marT="30133" marB="30133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GridSearch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 anchorCtr="1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[0.05, 0.1]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[4, 6]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[4, 5]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[10, 75]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extLst>
                  <a:ext uri="{0D108BD9-81ED-4DB2-BD59-A6C34878D82A}">
                    <a16:rowId xmlns:a16="http://schemas.microsoft.com/office/drawing/2014/main" val="3328954788"/>
                  </a:ext>
                </a:extLst>
              </a:tr>
              <a:tr h="26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RandomSearch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[0.1, 0.2]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[4, 10]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[4, 8]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[50, 125]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extLst>
                  <a:ext uri="{0D108BD9-81ED-4DB2-BD59-A6C34878D82A}">
                    <a16:rowId xmlns:a16="http://schemas.microsoft.com/office/drawing/2014/main" val="3126723089"/>
                  </a:ext>
                </a:extLst>
              </a:tr>
              <a:tr h="26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CMA-ES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[0.05, 0.2]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[4, 8]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[4, 7]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[10, 100]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extLst>
                  <a:ext uri="{0D108BD9-81ED-4DB2-BD59-A6C34878D82A}">
                    <a16:rowId xmlns:a16="http://schemas.microsoft.com/office/drawing/2014/main" val="1665976263"/>
                  </a:ext>
                </a:extLst>
              </a:tr>
              <a:tr h="26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TPE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[0.1, 0.2]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[4, 7]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[4, 7]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[10, 50]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extLst>
                  <a:ext uri="{0D108BD9-81ED-4DB2-BD59-A6C34878D82A}">
                    <a16:rowId xmlns:a16="http://schemas.microsoft.com/office/drawing/2014/main" val="2221411434"/>
                  </a:ext>
                </a:extLst>
              </a:tr>
              <a:tr h="269555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65" marR="60265" marT="30133" marB="30133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GridSearch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[0.05, 0.1]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[4, 6]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[4, 8]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[40, 100]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extLst>
                  <a:ext uri="{0D108BD9-81ED-4DB2-BD59-A6C34878D82A}">
                    <a16:rowId xmlns:a16="http://schemas.microsoft.com/office/drawing/2014/main" val="2865387799"/>
                  </a:ext>
                </a:extLst>
              </a:tr>
              <a:tr h="26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RandomSearch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[0.1, 0.2]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[4, 10]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[5, 8]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[50, 125]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extLst>
                  <a:ext uri="{0D108BD9-81ED-4DB2-BD59-A6C34878D82A}">
                    <a16:rowId xmlns:a16="http://schemas.microsoft.com/office/drawing/2014/main" val="932693550"/>
                  </a:ext>
                </a:extLst>
              </a:tr>
              <a:tr h="26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CMA-ES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[0.05, 0.1]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[5, 8]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[4, 8]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[40, 100]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extLst>
                  <a:ext uri="{0D108BD9-81ED-4DB2-BD59-A6C34878D82A}">
                    <a16:rowId xmlns:a16="http://schemas.microsoft.com/office/drawing/2014/main" val="1832144077"/>
                  </a:ext>
                </a:extLst>
              </a:tr>
              <a:tr h="26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TPE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[0.1, 0.2]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[4, 5]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[4, 4]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[10, 20]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extLst>
                  <a:ext uri="{0D108BD9-81ED-4DB2-BD59-A6C34878D82A}">
                    <a16:rowId xmlns:a16="http://schemas.microsoft.com/office/drawing/2014/main" val="798301"/>
                  </a:ext>
                </a:extLst>
              </a:tr>
              <a:tr h="269555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65" marR="60265" marT="30133" marB="30133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GridSearch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[0.05, 0.1]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[4, 6]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[4, 7]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[10, 50]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extLst>
                  <a:ext uri="{0D108BD9-81ED-4DB2-BD59-A6C34878D82A}">
                    <a16:rowId xmlns:a16="http://schemas.microsoft.com/office/drawing/2014/main" val="2566371125"/>
                  </a:ext>
                </a:extLst>
              </a:tr>
              <a:tr h="26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RandomSearch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[0.05, 0.2]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[4, 10]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[5, 8]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[30, 100]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extLst>
                  <a:ext uri="{0D108BD9-81ED-4DB2-BD59-A6C34878D82A}">
                    <a16:rowId xmlns:a16="http://schemas.microsoft.com/office/drawing/2014/main" val="146960643"/>
                  </a:ext>
                </a:extLst>
              </a:tr>
              <a:tr h="26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CMA-ES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[0.05, 0.1]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[7, 9]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[5, 8]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[20, 100]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extLst>
                  <a:ext uri="{0D108BD9-81ED-4DB2-BD59-A6C34878D82A}">
                    <a16:rowId xmlns:a16="http://schemas.microsoft.com/office/drawing/2014/main" val="284837978"/>
                  </a:ext>
                </a:extLst>
              </a:tr>
              <a:tr h="26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TPE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[0.05, 0.2]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[4, 7]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[4, 7]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[10, 50]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extLst>
                  <a:ext uri="{0D108BD9-81ED-4DB2-BD59-A6C34878D82A}">
                    <a16:rowId xmlns:a16="http://schemas.microsoft.com/office/drawing/2014/main" val="1934184918"/>
                  </a:ext>
                </a:extLst>
              </a:tr>
              <a:tr h="269555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65" marR="60265" marT="30133" marB="30133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GridSearch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[0.05, 0.2]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[5, 6]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[4, 6]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[20, 75]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extLst>
                  <a:ext uri="{0D108BD9-81ED-4DB2-BD59-A6C34878D82A}">
                    <a16:rowId xmlns:a16="http://schemas.microsoft.com/office/drawing/2014/main" val="708379977"/>
                  </a:ext>
                </a:extLst>
              </a:tr>
              <a:tr h="26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RandomSearch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[0.05, 0.2]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[5, 9]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[4, 6]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[20, 75]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extLst>
                  <a:ext uri="{0D108BD9-81ED-4DB2-BD59-A6C34878D82A}">
                    <a16:rowId xmlns:a16="http://schemas.microsoft.com/office/drawing/2014/main" val="1147907199"/>
                  </a:ext>
                </a:extLst>
              </a:tr>
              <a:tr h="26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CMA-ES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[0.05, 0.2]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[5, 10]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[4, 8]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[10, 75]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extLst>
                  <a:ext uri="{0D108BD9-81ED-4DB2-BD59-A6C34878D82A}">
                    <a16:rowId xmlns:a16="http://schemas.microsoft.com/office/drawing/2014/main" val="3727746728"/>
                  </a:ext>
                </a:extLst>
              </a:tr>
              <a:tr h="26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TPE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[0.05, 0.2]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[4, 7]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[4, 6]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[10, 40]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extLst>
                  <a:ext uri="{0D108BD9-81ED-4DB2-BD59-A6C34878D82A}">
                    <a16:rowId xmlns:a16="http://schemas.microsoft.com/office/drawing/2014/main" val="819297816"/>
                  </a:ext>
                </a:extLst>
              </a:tr>
              <a:tr h="269555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65" marR="60265" marT="30133" marB="30133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GridSearch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[0.05, 0.2]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[4, 6]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[4, 6]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[10, 100]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extLst>
                  <a:ext uri="{0D108BD9-81ED-4DB2-BD59-A6C34878D82A}">
                    <a16:rowId xmlns:a16="http://schemas.microsoft.com/office/drawing/2014/main" val="3520910431"/>
                  </a:ext>
                </a:extLst>
              </a:tr>
              <a:tr h="26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RandomSearch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[0.05, 0.2]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[5, 10]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[4, 7]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[20, 125]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extLst>
                  <a:ext uri="{0D108BD9-81ED-4DB2-BD59-A6C34878D82A}">
                    <a16:rowId xmlns:a16="http://schemas.microsoft.com/office/drawing/2014/main" val="769353769"/>
                  </a:ext>
                </a:extLst>
              </a:tr>
              <a:tr h="26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CMA-ES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[0.1, 0.2]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[4, 9]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[4, 8]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[10, 50]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extLst>
                  <a:ext uri="{0D108BD9-81ED-4DB2-BD59-A6C34878D82A}">
                    <a16:rowId xmlns:a16="http://schemas.microsoft.com/office/drawing/2014/main" val="3902776660"/>
                  </a:ext>
                </a:extLst>
              </a:tr>
              <a:tr h="26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TPE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[0.05, 0.2]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>
                          <a:solidFill>
                            <a:srgbClr val="000000"/>
                          </a:solidFill>
                          <a:effectLst/>
                        </a:rPr>
                        <a:t>[4, 7]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[4, 6]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00" dirty="0">
                          <a:solidFill>
                            <a:srgbClr val="000000"/>
                          </a:solidFill>
                          <a:effectLst/>
                        </a:rPr>
                        <a:t>[10, 50]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99" marR="45199" marT="6278" marB="0" anchor="ctr"/>
                </a:tc>
                <a:extLst>
                  <a:ext uri="{0D108BD9-81ED-4DB2-BD59-A6C34878D82A}">
                    <a16:rowId xmlns:a16="http://schemas.microsoft.com/office/drawing/2014/main" val="1193079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406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44" name="Rectangle 922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C5AF1-230A-31A7-0E0C-405CF84AB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785719" cy="120036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Формирование доверительных интервалов месторождения N</a:t>
            </a:r>
          </a:p>
        </p:txBody>
      </p:sp>
      <p:sp>
        <p:nvSpPr>
          <p:cNvPr id="9245" name="Rectangle 922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42D93-0347-AA23-8F76-10AFD46ABA76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highlight>
                  <a:srgbClr val="FFFFFF"/>
                </a:highlight>
              </a:rPr>
              <a:t>learning_rate: [0.05, 0.2]</a:t>
            </a:r>
            <a:endParaRPr lang="en-US" sz="24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highlight>
                  <a:srgbClr val="FFFFFF"/>
                </a:highlight>
              </a:rPr>
              <a:t>max_depth: [4, 9]</a:t>
            </a:r>
            <a:endParaRPr lang="en-US" sz="24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highlight>
                  <a:srgbClr val="FFFFFF"/>
                </a:highlight>
              </a:rPr>
              <a:t>min_samples_split: [4, 8]</a:t>
            </a:r>
            <a:endParaRPr lang="en-US" sz="24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highlight>
                  <a:srgbClr val="FFFFFF"/>
                </a:highlight>
              </a:rPr>
              <a:t>n_estimators: [10, 100]</a:t>
            </a:r>
            <a:endParaRPr lang="en-US" sz="2400" dirty="0">
              <a:effectLst/>
            </a:endParaRPr>
          </a:p>
        </p:txBody>
      </p:sp>
      <p:sp>
        <p:nvSpPr>
          <p:cNvPr id="9246" name="Rectangle 922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7" name="Rectangle 92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8" name="Rectangle 92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Picture background">
            <a:extLst>
              <a:ext uri="{FF2B5EF4-FFF2-40B4-BE49-F238E27FC236}">
                <a16:creationId xmlns:a16="http://schemas.microsoft.com/office/drawing/2014/main" id="{DB338C2D-8288-EA98-716C-5FFA5C91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145778"/>
            <a:ext cx="5628018" cy="433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67EBB2-9E3F-CB0A-B410-FC507EAE6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139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A5151-93DE-B96E-4B4F-81357068D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ru-RU" sz="5200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D2184E-C701-7EE6-F1A4-379DE9CD2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067" y="868364"/>
            <a:ext cx="4971824" cy="5752404"/>
          </a:xfrm>
        </p:spPr>
        <p:txBody>
          <a:bodyPr anchor="ctr">
            <a:normAutofit/>
          </a:bodyPr>
          <a:lstStyle/>
          <a:p>
            <a:r>
              <a:rPr lang="ru-RU" sz="24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Была изучена задача нахождения оптимальных гиперпараметров для моделей машинного обучения</a:t>
            </a:r>
          </a:p>
          <a:p>
            <a:r>
              <a:rPr lang="ru-RU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Рассмотрены различные методы оптимизации гиперпараметров, такие как GridSearch, RandomSearch, 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CMA-ES</a:t>
            </a:r>
            <a:r>
              <a:rPr lang="ru-RU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и 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TPE</a:t>
            </a:r>
            <a:r>
              <a:rPr lang="ru-RU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highlight>
                  <a:srgbClr val="FFFFFF"/>
                </a:highlight>
                <a:ea typeface="Times New Roman" panose="02020603050405020304" pitchFamily="18" charset="0"/>
              </a:rPr>
              <a:t>Проведено сравнение точности и затраченного времени</a:t>
            </a:r>
          </a:p>
          <a:p>
            <a:r>
              <a:rPr lang="ru-RU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Сформированы доверительные интервалы </a:t>
            </a:r>
            <a:r>
              <a:rPr lang="ru-RU" sz="2400" dirty="0">
                <a:highlight>
                  <a:srgbClr val="FFFFFF"/>
                </a:highlight>
                <a:ea typeface="Times New Roman" panose="02020603050405020304" pitchFamily="18" charset="0"/>
              </a:rPr>
              <a:t>гиперпараметров для моделей скважин и месторождения </a:t>
            </a:r>
            <a:r>
              <a:rPr lang="en-US" sz="2400" dirty="0">
                <a:highlight>
                  <a:srgbClr val="FFFFFF"/>
                </a:highlight>
                <a:ea typeface="Times New Roman" panose="02020603050405020304" pitchFamily="18" charset="0"/>
              </a:rPr>
              <a:t>N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D536D9-4E4B-E456-FD67-B450DED0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2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E2B91D-9E0D-74E5-B0FC-C4D097433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64" y="700391"/>
            <a:ext cx="4767157" cy="5476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Задачи</a:t>
            </a:r>
            <a:r>
              <a:rPr lang="en-US" sz="1900" dirty="0"/>
              <a:t>:</a:t>
            </a:r>
          </a:p>
          <a:p>
            <a:r>
              <a:rPr lang="ru-RU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Создать модель машинного обучения для добывающих скважин на языке </a:t>
            </a:r>
            <a:r>
              <a:rPr lang="en-US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Python</a:t>
            </a:r>
            <a:r>
              <a:rPr lang="ru-RU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предсказывающей значение целевой переменной относительно параметров, регистрируемых телеметрией на месторождениях</a:t>
            </a:r>
          </a:p>
          <a:p>
            <a:r>
              <a:rPr lang="ru-RU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Проверить эффективность созданной модели на основе данных, полученных с месторождений</a:t>
            </a:r>
            <a:endParaRPr lang="ru-RU" sz="18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Провести сбор и  анализ гиперпараметров, используемых в модели, и сформировать выборки их значений </a:t>
            </a:r>
          </a:p>
          <a:p>
            <a:r>
              <a:rPr lang="ru-RU" sz="1800" dirty="0">
                <a:effectLst/>
                <a:ea typeface="Times New Roman" panose="02020603050405020304" pitchFamily="18" charset="0"/>
              </a:rPr>
              <a:t>Сделать статический анализ и построить доверительные интервалы для гиперпараметров модели</a:t>
            </a:r>
          </a:p>
          <a:p>
            <a:endParaRPr lang="ru-RU" sz="1400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97D4A7E2-D4BA-E386-3A5A-BEFC5C0A4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5274" b="-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121E9D1-C6B3-AA83-83FF-978348F0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7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49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F3921-22AF-8392-7DD7-7A8349F3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786" y="210312"/>
            <a:ext cx="4282983" cy="1675845"/>
          </a:xfrm>
        </p:spPr>
        <p:txBody>
          <a:bodyPr anchor="b">
            <a:noAutofit/>
          </a:bodyPr>
          <a:lstStyle/>
          <a:p>
            <a:r>
              <a:rPr lang="ru-RU" sz="2800" b="1" dirty="0"/>
              <a:t>Обзор используемых в исследовании параметров добывающей скважины</a:t>
            </a:r>
          </a:p>
        </p:txBody>
      </p:sp>
      <p:sp>
        <p:nvSpPr>
          <p:cNvPr id="68" name="Rectangle 5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546E964-A521-7523-652C-4CF0D549F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4" y="1532705"/>
            <a:ext cx="5628018" cy="3559720"/>
          </a:xfrm>
          <a:prstGeom prst="rect">
            <a:avLst/>
          </a:prstGeom>
        </p:spPr>
      </p:pic>
      <p:sp>
        <p:nvSpPr>
          <p:cNvPr id="69" name="Rectangle 5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40397-2778-7D92-E481-6D85D0837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800" dirty="0"/>
              <a:t>Целевая переменная – </a:t>
            </a:r>
            <a:r>
              <a:rPr lang="ru-RU" sz="1800" b="1" dirty="0"/>
              <a:t>забойное давление</a:t>
            </a:r>
          </a:p>
          <a:p>
            <a:pPr marL="0" indent="0">
              <a:buNone/>
            </a:pPr>
            <a:r>
              <a:rPr lang="ru-RU" sz="1800" dirty="0"/>
              <a:t>Параметры</a:t>
            </a:r>
            <a:r>
              <a:rPr lang="en-US" sz="1800" dirty="0"/>
              <a:t>: </a:t>
            </a:r>
            <a:endParaRPr lang="ru-RU" sz="1800" dirty="0"/>
          </a:p>
          <a:p>
            <a:r>
              <a:rPr lang="ru-RU" sz="1800" dirty="0"/>
              <a:t>Дебит скважины</a:t>
            </a:r>
          </a:p>
          <a:p>
            <a:r>
              <a:rPr lang="ru-RU" sz="1800" dirty="0"/>
              <a:t>Устьевое давление</a:t>
            </a:r>
          </a:p>
          <a:p>
            <a:r>
              <a:rPr lang="ru-RU" sz="1800" dirty="0"/>
              <a:t>Газовый фактор</a:t>
            </a:r>
          </a:p>
          <a:p>
            <a:r>
              <a:rPr lang="ru-RU" sz="1800" dirty="0"/>
              <a:t>Обводненность скважины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BD182F-4B60-DFCD-DB97-38FE85AF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2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6C0FB-2642-0E90-3D1B-DC48985A7F03}"/>
              </a:ext>
            </a:extLst>
          </p:cNvPr>
          <p:cNvSpPr txBox="1"/>
          <p:nvPr/>
        </p:nvSpPr>
        <p:spPr>
          <a:xfrm>
            <a:off x="1043631" y="809898"/>
            <a:ext cx="9942716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Сведения о параметрах скважины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A65C3DB-D84F-9AF8-2303-9EF593E38C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3692" y="2909112"/>
                <a:ext cx="11287522" cy="3175159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з</m:t>
                        </m:r>
                      </m:sub>
                    </m:sSub>
                    <m:r>
                      <a:rPr lang="en-US" b="1" i="1"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b="1" i="1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ж</m:t>
                        </m:r>
                      </m:sub>
                    </m:sSub>
                    <m:r>
                      <a:rPr lang="en-US" b="1" i="1"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𝒈𝑯</m:t>
                    </m:r>
                    <m:r>
                      <a:rPr lang="en-US" b="1" i="1"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у</m:t>
                        </m:r>
                      </m:sub>
                    </m:sSub>
                  </m:oMath>
                </a14:m>
                <a:r>
                  <a:rPr lang="ru-RU" sz="3200" dirty="0">
                    <a:highlight>
                      <a:srgbClr val="FFFFFF"/>
                    </a:highlight>
                  </a:rPr>
                  <a:t> </a:t>
                </a:r>
                <a:r>
                  <a:rPr lang="ru-RU" sz="2400" dirty="0">
                    <a:highlight>
                      <a:srgbClr val="FFFFFF"/>
                    </a:highlight>
                  </a:rPr>
                  <a:t>–</a:t>
                </a:r>
                <a:r>
                  <a:rPr lang="ru-RU" sz="3200" dirty="0">
                    <a:highlight>
                      <a:srgbClr val="FFFFFF"/>
                    </a:highlight>
                  </a:rPr>
                  <a:t> </a:t>
                </a:r>
                <a:r>
                  <a:rPr lang="ru-RU" sz="2000" dirty="0">
                    <a:highlight>
                      <a:srgbClr val="FFFFFF"/>
                    </a:highlight>
                  </a:rPr>
                  <a:t>формула для расчета забойного давления (без учета трения)</a:t>
                </a:r>
                <a:endParaRPr lang="en-US" sz="2400" dirty="0">
                  <a:highlight>
                    <a:srgbClr val="FFFFFF"/>
                  </a:highlight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з</m:t>
                        </m:r>
                      </m:sub>
                    </m:sSub>
                  </m:oMath>
                </a14:m>
                <a:r>
                  <a:rPr lang="en-US" sz="2000" i="1" dirty="0">
                    <a:highlight>
                      <a:srgbClr val="FFFFFF"/>
                    </a:highlight>
                  </a:rPr>
                  <a:t> </a:t>
                </a:r>
                <a:r>
                  <a:rPr lang="en-US" sz="2000" dirty="0">
                    <a:highlight>
                      <a:srgbClr val="FFFFFF"/>
                    </a:highlight>
                  </a:rPr>
                  <a:t>– давление на забое скважины, Па; </a:t>
                </a:r>
                <a:endParaRPr lang="en-US" sz="2000" i="1" dirty="0">
                  <a:highlight>
                    <a:srgbClr val="FFFFFF"/>
                  </a:highlight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>
                    <a:highlight>
                      <a:srgbClr val="FFFFFF"/>
                    </a:highlight>
                  </a:rPr>
                  <a:t> – высота столба жидкости в скважине, м;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ж</m:t>
                        </m:r>
                      </m:sub>
                    </m:sSub>
                  </m:oMath>
                </a14:m>
                <a:r>
                  <a:rPr lang="en-US" sz="2000" dirty="0">
                    <a:highlight>
                      <a:srgbClr val="FFFFFF"/>
                    </a:highlight>
                  </a:rPr>
                  <a:t> – плотность жидкости, кг/м3; </a:t>
                </a:r>
                <a:endParaRPr lang="en-US" sz="2000" i="1" dirty="0">
                  <a:highlight>
                    <a:srgbClr val="FFFFFF"/>
                  </a:highlight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у</m:t>
                        </m:r>
                      </m:sub>
                    </m:sSub>
                  </m:oMath>
                </a14:m>
                <a:r>
                  <a:rPr lang="en-US" sz="2000" i="1" dirty="0">
                    <a:highlight>
                      <a:srgbClr val="FFFFFF"/>
                    </a:highlight>
                  </a:rPr>
                  <a:t> – </a:t>
                </a:r>
                <a:r>
                  <a:rPr lang="en-US" sz="2000" dirty="0">
                    <a:highlight>
                      <a:srgbClr val="FFFFFF"/>
                    </a:highlight>
                  </a:rPr>
                  <a:t>давление на устье скважины, Па.</a:t>
                </a:r>
              </a:p>
              <a:p>
                <a:pPr marL="0"/>
                <a:endParaRPr lang="en-US" sz="2400" b="1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A65C3DB-D84F-9AF8-2303-9EF593E38C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92" y="2909112"/>
                <a:ext cx="11287522" cy="317515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BF67B44-FF1B-BCC8-09F6-B508193D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1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6C0FB-2642-0E90-3D1B-DC48985A7F03}"/>
              </a:ext>
            </a:extLst>
          </p:cNvPr>
          <p:cNvSpPr txBox="1"/>
          <p:nvPr/>
        </p:nvSpPr>
        <p:spPr>
          <a:xfrm>
            <a:off x="1043631" y="809898"/>
            <a:ext cx="9942716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Сведения о параметрах скважины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A65C3DB-D84F-9AF8-2303-9EF593E38C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5670" y="2805880"/>
                <a:ext cx="11287522" cy="3438166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𝝏</m:t>
                        </m:r>
                        <m:r>
                          <a:rPr lang="en-US" sz="3200" b="1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num>
                      <m:den>
                        <m:r>
                          <a:rPr lang="ru-RU" sz="3200" b="1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en-US" sz="3200" b="1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ru-RU" sz="3200" b="1" i="1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ru-RU" sz="3200" b="1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3200" b="1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𝝆</m:t>
                        </m:r>
                        <m:sSup>
                          <m:sSupPr>
                            <m:ctrlPr>
                              <a:rPr lang="ru-RU" sz="3200" b="1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sz="3200" b="1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ru-RU" sz="3200" b="1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den>
                    </m:f>
                  </m:oMath>
                </a14:m>
                <a:r>
                  <a:rPr lang="ru-RU" dirty="0">
                    <a:highlight>
                      <a:srgbClr val="FFFFFF"/>
                    </a:highlight>
                  </a:rPr>
                  <a:t> </a:t>
                </a:r>
                <a:r>
                  <a:rPr lang="ru-RU" sz="2400" dirty="0">
                    <a:highlight>
                      <a:srgbClr val="FFFFFF"/>
                    </a:highlight>
                  </a:rPr>
                  <a:t>–</a:t>
                </a:r>
                <a:r>
                  <a:rPr lang="ru-RU" sz="3200" dirty="0">
                    <a:highlight>
                      <a:srgbClr val="FFFFFF"/>
                    </a:highlight>
                  </a:rPr>
                  <a:t> </a:t>
                </a:r>
                <a:r>
                  <a:rPr lang="ru-RU" sz="2000" dirty="0">
                    <a:highlight>
                      <a:srgbClr val="FFFFFF"/>
                    </a:highlight>
                  </a:rPr>
                  <a:t>формула Дарси-</a:t>
                </a:r>
                <a:r>
                  <a:rPr lang="ru-RU" sz="2000" dirty="0" err="1">
                    <a:highlight>
                      <a:srgbClr val="FFFFFF"/>
                    </a:highlight>
                  </a:rPr>
                  <a:t>Вейсбаха</a:t>
                </a:r>
                <a:r>
                  <a:rPr lang="ru-RU" sz="2000" dirty="0">
                    <a:highlight>
                      <a:srgbClr val="FFFFFF"/>
                    </a:highlight>
                  </a:rPr>
                  <a:t> (с учетом потерь на трение)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ru-RU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000" dirty="0">
                    <a:highlight>
                      <a:srgbClr val="FFFFFF"/>
                    </a:highlight>
                  </a:rPr>
                  <a:t> – градиент давления, Па/м;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000" i="1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ru-RU" sz="2000" dirty="0">
                    <a:highlight>
                      <a:srgbClr val="FFFFFF"/>
                    </a:highlight>
                  </a:rPr>
                  <a:t> – коэффициент трения, зависящий от режима течения и шероховатости стенки скважины;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i="1" dirty="0">
                    <a:highlight>
                      <a:srgbClr val="FFFFFF"/>
                    </a:highlight>
                  </a:rPr>
                  <a:t> </a:t>
                </a:r>
                <a:r>
                  <a:rPr lang="ru-RU" sz="2000" dirty="0">
                    <a:highlight>
                      <a:srgbClr val="FFFFFF"/>
                    </a:highlight>
                  </a:rPr>
                  <a:t>–</a:t>
                </a:r>
                <a:r>
                  <a:rPr lang="ru-RU" sz="2000" i="1" dirty="0">
                    <a:highlight>
                      <a:srgbClr val="FFFFFF"/>
                    </a:highlight>
                  </a:rPr>
                  <a:t> </a:t>
                </a:r>
                <a:r>
                  <a:rPr lang="ru-RU" sz="2000" dirty="0">
                    <a:highlight>
                      <a:srgbClr val="FFFFFF"/>
                    </a:highlight>
                  </a:rPr>
                  <a:t>плотность флюида, кг/м3;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highlight>
                      <a:srgbClr val="FFFFFF"/>
                    </a:highlight>
                  </a:rPr>
                  <a:t> </a:t>
                </a:r>
                <a:r>
                  <a:rPr lang="ru-RU" sz="2000" dirty="0">
                    <a:highlight>
                      <a:srgbClr val="FFFFFF"/>
                    </a:highlight>
                  </a:rPr>
                  <a:t>– скорость флюида, м/с;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>
                    <a:highlight>
                      <a:srgbClr val="FFFFFF"/>
                    </a:highlight>
                  </a:rPr>
                  <a:t> </a:t>
                </a:r>
                <a:r>
                  <a:rPr lang="ru-RU" sz="2000" dirty="0">
                    <a:highlight>
                      <a:srgbClr val="FFFFFF"/>
                    </a:highlight>
                  </a:rPr>
                  <a:t>– диаметр скважины, м.</a:t>
                </a:r>
              </a:p>
              <a:p>
                <a:pPr marL="0"/>
                <a:endParaRPr lang="en-US" sz="2400" b="1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A65C3DB-D84F-9AF8-2303-9EF593E38C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670" y="2805880"/>
                <a:ext cx="11287522" cy="3438166"/>
              </a:xfrm>
              <a:blipFill>
                <a:blip r:embed="rId2"/>
                <a:stretch>
                  <a:fillRect l="-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834DAD-F4F9-8035-0809-F8A11761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4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6C0FB-2642-0E90-3D1B-DC48985A7F03}"/>
              </a:ext>
            </a:extLst>
          </p:cNvPr>
          <p:cNvSpPr txBox="1"/>
          <p:nvPr/>
        </p:nvSpPr>
        <p:spPr>
          <a:xfrm>
            <a:off x="1043631" y="809898"/>
            <a:ext cx="9942716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Сведения о параметрах скважины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A65C3DB-D84F-9AF8-2303-9EF593E38C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5670" y="2726675"/>
                <a:ext cx="11287522" cy="3540032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ker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lang="ru-RU" sz="3200" b="1" i="1" ker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200" b="1" i="1" ker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ker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𝑯𝑽</m:t>
                        </m:r>
                      </m:num>
                      <m:den>
                        <m:r>
                          <a:rPr lang="en-US" sz="3200" b="1" i="1" ker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  <m:r>
                          <a:rPr lang="ru-RU" sz="3200" b="1" i="1" ker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д−</m:t>
                        </m:r>
                        <m:r>
                          <a:rPr lang="en-US" sz="3200" b="1" i="1" ker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  <m:r>
                          <a:rPr lang="ru-RU" sz="3200" b="1" i="1" ker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ст</m:t>
                        </m:r>
                      </m:den>
                    </m:f>
                  </m:oMath>
                </a14:m>
                <a:r>
                  <a:rPr lang="ru-RU" sz="2400" dirty="0">
                    <a:highlight>
                      <a:srgbClr val="FFFFFF"/>
                    </a:highlight>
                  </a:rPr>
                  <a:t> –</a:t>
                </a:r>
                <a:r>
                  <a:rPr lang="ru-RU" sz="3200" dirty="0">
                    <a:highlight>
                      <a:srgbClr val="FFFFFF"/>
                    </a:highlight>
                  </a:rPr>
                  <a:t> </a:t>
                </a:r>
                <a:r>
                  <a:rPr lang="ru-RU" sz="2000" dirty="0">
                    <a:highlight>
                      <a:srgbClr val="FFFFFF"/>
                    </a:highlight>
                  </a:rPr>
                  <a:t>формула расчета дебита нефтяной скважины</a:t>
                </a:r>
                <a:endParaRPr lang="ru-RU" sz="2000" i="1" dirty="0">
                  <a:highlight>
                    <a:srgbClr val="FFFFFF"/>
                  </a:highlight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000" i="1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ru-RU" sz="2000" i="1" dirty="0">
                    <a:highlight>
                      <a:srgbClr val="FFFFFF"/>
                    </a:highlight>
                  </a:rPr>
                  <a:t> </a:t>
                </a:r>
                <a:r>
                  <a:rPr lang="ru-RU" sz="2000" dirty="0">
                    <a:highlight>
                      <a:srgbClr val="FFFFFF"/>
                    </a:highlight>
                  </a:rPr>
                  <a:t>– дебит;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000" i="1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ru-RU" sz="2000" dirty="0">
                    <a:highlight>
                      <a:srgbClr val="FFFFFF"/>
                    </a:highlight>
                  </a:rPr>
                  <a:t> – высота столба жидкости в скважине, м;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000" i="1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ru-RU" sz="2000" dirty="0">
                    <a:highlight>
                      <a:srgbClr val="FFFFFF"/>
                    </a:highlight>
                  </a:rPr>
                  <a:t> – производительность насоса;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𝐻</m:t>
                    </m:r>
                    <m:r>
                      <a:rPr lang="ru-RU" sz="2000" i="1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ст</m:t>
                    </m:r>
                  </m:oMath>
                </a14:m>
                <a:r>
                  <a:rPr lang="ru-RU" sz="2000" i="1" dirty="0">
                    <a:highlight>
                      <a:srgbClr val="FFFFFF"/>
                    </a:highlight>
                  </a:rPr>
                  <a:t> – </a:t>
                </a:r>
                <a:r>
                  <a:rPr lang="ru-RU" sz="2000" dirty="0">
                    <a:highlight>
                      <a:srgbClr val="FFFFFF"/>
                    </a:highlight>
                  </a:rPr>
                  <a:t>статический уровень, расстояние от начала подземных вод до первых слоёв почвы;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𝐻</m:t>
                    </m:r>
                    <m:r>
                      <a:rPr lang="ru-RU" sz="2000" i="1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д</m:t>
                    </m:r>
                  </m:oMath>
                </a14:m>
                <a:r>
                  <a:rPr lang="ru-RU" sz="2000" i="1" dirty="0">
                    <a:highlight>
                      <a:srgbClr val="FFFFFF"/>
                    </a:highlight>
                  </a:rPr>
                  <a:t> – </a:t>
                </a:r>
                <a:r>
                  <a:rPr lang="ru-RU" sz="2000" dirty="0">
                    <a:highlight>
                      <a:srgbClr val="FFFFFF"/>
                    </a:highlight>
                  </a:rPr>
                  <a:t>динамический уровень, абсолютная величина, получаемая при замере уровня воды после откачивания.</a:t>
                </a:r>
              </a:p>
              <a:p>
                <a:pPr marL="0"/>
                <a:endParaRPr lang="en-US" sz="2400" b="1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A65C3DB-D84F-9AF8-2303-9EF593E38C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670" y="2726675"/>
                <a:ext cx="11287522" cy="3540032"/>
              </a:xfrm>
              <a:blipFill>
                <a:blip r:embed="rId2"/>
                <a:stretch>
                  <a:fillRect l="-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8ADAFF-28DA-A16B-9FA8-748558AF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43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Rectangle 17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F5BE2-7DD2-7A6D-B1D4-A85A37AE6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80" y="233097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/>
              <a:t>Обзор исходных данных с месторождения</a:t>
            </a:r>
          </a:p>
        </p:txBody>
      </p:sp>
      <p:pic>
        <p:nvPicPr>
          <p:cNvPr id="7" name="Рисунок 6" descr="Изображение выглядит как текст, снимок экрана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FBCB702A-CE93-A21B-3D9E-E15E0B54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6" y="1533480"/>
            <a:ext cx="5214924" cy="3924231"/>
          </a:xfrm>
          <a:prstGeom prst="rect">
            <a:avLst/>
          </a:prstGeom>
        </p:spPr>
      </p:pic>
      <p:pic>
        <p:nvPicPr>
          <p:cNvPr id="5" name="Объект 4" descr="Изображение выглядит как текст, снимок экрана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1F2800CD-BAA3-3DF6-1829-BA262E734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48" y="1543149"/>
            <a:ext cx="5146532" cy="3924231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54DF8E8-15DF-7C89-8702-4086D081F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94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EF8F8-2971-88E8-DD94-994A7B16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 fontScale="90000"/>
          </a:bodyPr>
          <a:lstStyle/>
          <a:p>
            <a:r>
              <a:rPr lang="en-US" sz="3100" b="1" kern="1200" dirty="0">
                <a:latin typeface="+mj-lt"/>
                <a:ea typeface="+mj-ea"/>
                <a:cs typeface="+mj-cs"/>
              </a:rPr>
              <a:t>Обзор исходных данных с месторождения</a:t>
            </a:r>
            <a:endParaRPr lang="ru-RU" sz="31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DD9CB5-FF19-90E3-7A93-F13757578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50109"/>
            <a:ext cx="4092304" cy="34929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b="0" i="0" dirty="0">
                <a:effectLst/>
                <a:highlight>
                  <a:srgbClr val="FFFFFF"/>
                </a:highlight>
              </a:rPr>
              <a:t>Из распределения видно, что по большому количеству строк отсутствуют одновременно данные по ГФ и обводненности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текст, снимок экрана, диаграмма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03474E8E-814D-ABA4-B951-0235F97EF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00" y="1004899"/>
            <a:ext cx="5960558" cy="461533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5549E0B-A0DD-5912-2787-BAF2BDCB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3A79-4CEA-462D-B799-BFE967A80F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68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24217</TotalTime>
  <Words>1436</Words>
  <Application>Microsoft Office PowerPoint</Application>
  <PresentationFormat>Широкоэкранный</PresentationFormat>
  <Paragraphs>346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Cambria Math</vt:lpstr>
      <vt:lpstr>Times New Roman</vt:lpstr>
      <vt:lpstr>Тема Office</vt:lpstr>
      <vt:lpstr>НАХОЖДЕНИЕ ОПТИМАЛЬНЫХ ГИПЕРПАРАМЕТРОВ ДЛЯ МОДЕЛЕЙ МАШИННОГО ОБУЧЕНИЯ ДОБЫВАЮЩИХ СКВАЖИН  Выпускная квалификационная работа</vt:lpstr>
      <vt:lpstr>Презентация PowerPoint</vt:lpstr>
      <vt:lpstr>Презентация PowerPoint</vt:lpstr>
      <vt:lpstr>Обзор используемых в исследовании параметров добывающей скважины</vt:lpstr>
      <vt:lpstr>Презентация PowerPoint</vt:lpstr>
      <vt:lpstr>Презентация PowerPoint</vt:lpstr>
      <vt:lpstr>Презентация PowerPoint</vt:lpstr>
      <vt:lpstr>Обзор исходных данных с месторождения</vt:lpstr>
      <vt:lpstr>Обзор исходных данных с месторождения</vt:lpstr>
      <vt:lpstr>Модель машинного обучения</vt:lpstr>
      <vt:lpstr>Методы оптимизации</vt:lpstr>
      <vt:lpstr>Алгоритм Grid Search</vt:lpstr>
      <vt:lpstr>Алгоритм Random Search</vt:lpstr>
      <vt:lpstr>Презентация PowerPoint</vt:lpstr>
      <vt:lpstr>Алгоритм TPE</vt:lpstr>
      <vt:lpstr>Метод bootstrap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времени работы и точности методов</vt:lpstr>
      <vt:lpstr>Полученные доверительные интервалы для скважин</vt:lpstr>
      <vt:lpstr>Формирование доверительных интервалов месторождения N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НАХОЖДЕНИЕ ОПТИМАЛЬНЫХ ГИПЕРПАРАМЕТРОВ ДЛЯ МОДЕЛЕЙ МАШИННОГО ОБУЧЕНИЯ ДОБЫВАЮЩИХ СКВАЖИН  Выпускная квалификационная работа</dc:title>
  <dc:creator>Артем Кукуев</dc:creator>
  <cp:lastModifiedBy>Артем Кукуев</cp:lastModifiedBy>
  <cp:revision>12</cp:revision>
  <dcterms:created xsi:type="dcterms:W3CDTF">2024-06-02T18:45:20Z</dcterms:created>
  <dcterms:modified xsi:type="dcterms:W3CDTF">2024-06-25T16:06:54Z</dcterms:modified>
</cp:coreProperties>
</file>