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1" r:id="rId1"/>
  </p:sldMasterIdLst>
  <p:notesMasterIdLst>
    <p:notesMasterId r:id="rId22"/>
  </p:notesMasterIdLst>
  <p:sldIdLst>
    <p:sldId id="256" r:id="rId2"/>
    <p:sldId id="281" r:id="rId3"/>
    <p:sldId id="257" r:id="rId4"/>
    <p:sldId id="258" r:id="rId5"/>
    <p:sldId id="259" r:id="rId6"/>
    <p:sldId id="268" r:id="rId7"/>
    <p:sldId id="260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1151931"/>
            <a:ext cx="7358064" cy="2321719"/>
          </a:xfrm>
          <a:prstGeom prst="rect">
            <a:avLst/>
          </a:prstGeom>
        </p:spPr>
        <p:txBody>
          <a:bodyPr anchor="b"/>
          <a:lstStyle>
            <a:lvl1pPr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5"/>
            <a:ext cx="7358064" cy="79474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41741" y="6400154"/>
            <a:ext cx="273609" cy="27752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6925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1759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0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3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6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7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BC9B-787C-4848-8330-B16BF99F6F1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анкт-Петербургский политехнический университет Петра Великого…"/>
          <p:cNvSpPr txBox="1">
            <a:spLocks noGrp="1"/>
          </p:cNvSpPr>
          <p:nvPr>
            <p:ph type="title"/>
          </p:nvPr>
        </p:nvSpPr>
        <p:spPr>
          <a:xfrm>
            <a:off x="1319526" y="180326"/>
            <a:ext cx="7302700" cy="121863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 defTabSz="321457">
              <a:lnSpc>
                <a:spcPts val="29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Санкт-Петербургский</a:t>
            </a:r>
            <a:r>
              <a:rPr dirty="0"/>
              <a:t> </a:t>
            </a:r>
            <a:r>
              <a:rPr dirty="0" err="1"/>
              <a:t>политехнический</a:t>
            </a:r>
            <a:r>
              <a:rPr dirty="0"/>
              <a:t> </a:t>
            </a:r>
            <a:r>
              <a:rPr dirty="0" err="1"/>
              <a:t>университет</a:t>
            </a:r>
            <a:r>
              <a:rPr dirty="0"/>
              <a:t> </a:t>
            </a:r>
            <a:br>
              <a:rPr dirty="0"/>
            </a:br>
            <a:r>
              <a:rPr dirty="0" err="1"/>
              <a:t>Петра</a:t>
            </a:r>
            <a:r>
              <a:rPr dirty="0"/>
              <a:t> </a:t>
            </a:r>
            <a:r>
              <a:rPr dirty="0" err="1"/>
              <a:t>Великого</a:t>
            </a:r>
            <a:r>
              <a:rPr dirty="0"/>
              <a:t> </a:t>
            </a:r>
            <a:br>
              <a:rPr lang="ru-RU" dirty="0"/>
            </a:br>
            <a:r>
              <a:rPr lang="ru-RU" dirty="0"/>
              <a:t>Институт прикладной математики и механики </a:t>
            </a:r>
            <a:br>
              <a:rPr lang="ru-RU" dirty="0"/>
            </a:br>
            <a:r>
              <a:rPr lang="ru-RU" dirty="0"/>
              <a:t>Высшая школа теоретической механики</a:t>
            </a:r>
            <a:endParaRPr sz="1400" dirty="0"/>
          </a:p>
        </p:txBody>
      </p:sp>
      <p:sp>
        <p:nvSpPr>
          <p:cNvPr id="111" name="Использование цифровой обработки сигналов в устройстве магнитной звукозаписи"/>
          <p:cNvSpPr txBox="1">
            <a:spLocks noGrp="1"/>
          </p:cNvSpPr>
          <p:nvPr>
            <p:ph type="body" sz="quarter" idx="1"/>
          </p:nvPr>
        </p:nvSpPr>
        <p:spPr>
          <a:xfrm>
            <a:off x="1468201" y="2293844"/>
            <a:ext cx="6515370" cy="8566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defTabSz="578358">
              <a:defRPr sz="2800"/>
            </a:lvl1pPr>
          </a:lstStyle>
          <a:p>
            <a:r>
              <a:rPr lang="ru-RU" dirty="0"/>
              <a:t>Распознавание вида двигательной активности человека с помощью акселерометра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26475" y="6400154"/>
            <a:ext cx="188876" cy="2775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12" name="Выполнила:…"/>
          <p:cNvSpPr txBox="1"/>
          <p:nvPr/>
        </p:nvSpPr>
        <p:spPr>
          <a:xfrm>
            <a:off x="1472171" y="3642322"/>
            <a:ext cx="253391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1600"/>
            </a:pPr>
            <a:r>
              <a:rPr dirty="0" err="1"/>
              <a:t>Выполнил</a:t>
            </a:r>
            <a:r>
              <a:rPr lang="ru-RU" dirty="0"/>
              <a:t>а</a:t>
            </a:r>
            <a:r>
              <a:rPr dirty="0"/>
              <a:t>:</a:t>
            </a:r>
          </a:p>
          <a:p>
            <a:pPr>
              <a:defRPr sz="1600"/>
            </a:pPr>
            <a:r>
              <a:rPr dirty="0" err="1"/>
              <a:t>Студент</a:t>
            </a:r>
            <a:r>
              <a:rPr lang="ru-RU" dirty="0"/>
              <a:t>ка</a:t>
            </a:r>
            <a:r>
              <a:rPr dirty="0"/>
              <a:t> </a:t>
            </a:r>
            <a:r>
              <a:rPr lang="ru-RU" dirty="0"/>
              <a:t>г</a:t>
            </a:r>
            <a:r>
              <a:rPr dirty="0"/>
              <a:t>р. 3640103/80301                                                             </a:t>
            </a:r>
          </a:p>
        </p:txBody>
      </p:sp>
      <p:sp>
        <p:nvSpPr>
          <p:cNvPr id="113" name="Лаптева И. Е."/>
          <p:cNvSpPr txBox="1"/>
          <p:nvPr/>
        </p:nvSpPr>
        <p:spPr>
          <a:xfrm>
            <a:off x="6200776" y="3857765"/>
            <a:ext cx="186005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rPr dirty="0"/>
              <a:t>В</a:t>
            </a:r>
            <a:r>
              <a:rPr lang="ru-RU" dirty="0"/>
              <a:t>акильева</a:t>
            </a:r>
            <a:r>
              <a:rPr dirty="0"/>
              <a:t> </a:t>
            </a:r>
            <a:r>
              <a:rPr lang="ru-RU" dirty="0"/>
              <a:t>А</a:t>
            </a:r>
            <a:r>
              <a:rPr dirty="0"/>
              <a:t>.</a:t>
            </a:r>
            <a:r>
              <a:rPr lang="ru-RU" dirty="0"/>
              <a:t>Ф</a:t>
            </a:r>
            <a:r>
              <a:rPr dirty="0"/>
              <a:t>.</a:t>
            </a:r>
          </a:p>
        </p:txBody>
      </p:sp>
      <p:pic>
        <p:nvPicPr>
          <p:cNvPr id="115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Использование цифровой обработки сигналов в устройстве магнитной звукозаписи">
            <a:extLst>
              <a:ext uri="{FF2B5EF4-FFF2-40B4-BE49-F238E27FC236}">
                <a16:creationId xmlns:a16="http://schemas.microsoft.com/office/drawing/2014/main" id="{4712F4A3-30A2-474C-BDBD-AD1543FD9AC9}"/>
              </a:ext>
            </a:extLst>
          </p:cNvPr>
          <p:cNvSpPr txBox="1">
            <a:spLocks/>
          </p:cNvSpPr>
          <p:nvPr/>
        </p:nvSpPr>
        <p:spPr>
          <a:xfrm>
            <a:off x="1545463" y="5986918"/>
            <a:ext cx="6515370" cy="85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ctr" defTabSz="57835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ru-RU" sz="1200" dirty="0"/>
              <a:t>г. Санкт-Петербург</a:t>
            </a:r>
          </a:p>
          <a:p>
            <a:pPr hangingPunct="1"/>
            <a:r>
              <a:rPr lang="ru-RU" sz="1200" dirty="0"/>
              <a:t>2020 г.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9E94D8-BD25-4E02-BBB8-1800DBA3A156}"/>
              </a:ext>
            </a:extLst>
          </p:cNvPr>
          <p:cNvSpPr/>
          <p:nvPr/>
        </p:nvSpPr>
        <p:spPr>
          <a:xfrm>
            <a:off x="1468201" y="4684265"/>
            <a:ext cx="2533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/>
            </a:pPr>
            <a:r>
              <a:rPr lang="ru-RU" dirty="0"/>
              <a:t>Научный руководитель: Доцент ВШТМ, к.ф.-м.н </a:t>
            </a:r>
          </a:p>
        </p:txBody>
      </p:sp>
      <p:sp>
        <p:nvSpPr>
          <p:cNvPr id="11" name="Лаптева И. Е.">
            <a:extLst>
              <a:ext uri="{FF2B5EF4-FFF2-40B4-BE49-F238E27FC236}">
                <a16:creationId xmlns:a16="http://schemas.microsoft.com/office/drawing/2014/main" id="{CD690BD2-CEA2-4C85-9B8B-FC3D65FA670E}"/>
              </a:ext>
            </a:extLst>
          </p:cNvPr>
          <p:cNvSpPr txBox="1"/>
          <p:nvPr/>
        </p:nvSpPr>
        <p:spPr>
          <a:xfrm>
            <a:off x="6200776" y="4596741"/>
            <a:ext cx="186005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rPr lang="ru-RU" dirty="0"/>
              <a:t>Бабенков М.Б.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396435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Задача классификации</a:t>
            </a:r>
            <a:endParaRPr u="sng" dirty="0"/>
          </a:p>
        </p:txBody>
      </p:sp>
      <p:sp>
        <p:nvSpPr>
          <p:cNvPr id="133" name="TextBox 7"/>
          <p:cNvSpPr txBox="1"/>
          <p:nvPr/>
        </p:nvSpPr>
        <p:spPr>
          <a:xfrm>
            <a:off x="1700783" y="796545"/>
            <a:ext cx="739559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r>
              <a:rPr lang="ru-RU" dirty="0"/>
              <a:t>Задача классификации - это метод обучения с широким контролем, который обучает программу категоризации новой, немаркированной информации на основе ее соответствия известным, маркированным данным. </a:t>
            </a:r>
            <a:endParaRPr lang="en-US"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E83EB-D89F-493B-A5B6-49C8B891C4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" y="1996874"/>
            <a:ext cx="7771993" cy="45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61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Обучающая и тестирующая выборки </a:t>
            </a:r>
            <a:endParaRPr u="sng" dirty="0"/>
          </a:p>
        </p:txBody>
      </p:sp>
      <p:sp>
        <p:nvSpPr>
          <p:cNvPr id="133" name="TextBox 7"/>
          <p:cNvSpPr txBox="1"/>
          <p:nvPr/>
        </p:nvSpPr>
        <p:spPr>
          <a:xfrm>
            <a:off x="1211685" y="1085059"/>
            <a:ext cx="739559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pPr marL="0" lvl="0" indent="4572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Разобьём данные на обучающие и тестирующие. </a:t>
            </a:r>
            <a:endParaRPr lang="en-US" altLang="en-US" sz="500" dirty="0">
              <a:solidFill>
                <a:schemeClr val="tx1"/>
              </a:solidFill>
            </a:endParaRPr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050" name="Picture 14">
            <a:extLst>
              <a:ext uri="{FF2B5EF4-FFF2-40B4-BE49-F238E27FC236}">
                <a16:creationId xmlns:a16="http://schemas.microsoft.com/office/drawing/2014/main" id="{C03A3AD6-7EB2-450D-BE19-A685C6BA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1" y="1620426"/>
            <a:ext cx="8675744" cy="12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">
            <a:extLst>
              <a:ext uri="{FF2B5EF4-FFF2-40B4-BE49-F238E27FC236}">
                <a16:creationId xmlns:a16="http://schemas.microsoft.com/office/drawing/2014/main" id="{47855E83-EE07-4B0B-97A1-98C54F71F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8" y="3989529"/>
            <a:ext cx="4177781" cy="26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9198B70-98CE-4BCD-A332-A7E46FA67515}"/>
              </a:ext>
            </a:extLst>
          </p:cNvPr>
          <p:cNvSpPr txBox="1"/>
          <p:nvPr/>
        </p:nvSpPr>
        <p:spPr>
          <a:xfrm>
            <a:off x="1211685" y="2967335"/>
            <a:ext cx="739559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pPr marL="0" lvl="0" indent="4572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Так же воспользуемся функцией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reshape()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изменим форму нашего массива, не поменяв при этом его данные. Это необходимо для корректной работы алгоритма.</a:t>
            </a:r>
            <a:endParaRPr lang="ru-RU" altLang="en-US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967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Архитектура нейронной сети</a:t>
            </a:r>
            <a:endParaRPr u="sng" dirty="0"/>
          </a:p>
        </p:txBody>
      </p:sp>
      <p:sp>
        <p:nvSpPr>
          <p:cNvPr id="133" name="TextBox 7"/>
          <p:cNvSpPr txBox="1"/>
          <p:nvPr/>
        </p:nvSpPr>
        <p:spPr>
          <a:xfrm>
            <a:off x="1700783" y="1044195"/>
            <a:ext cx="739559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pPr marL="0" lvl="0" indent="4572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Представленная здесь и далее нейронная сеть по своей архитектуре является свёрточной нейронной сетью с прямой связью и с тремя скрытыми слоями с функцией активации </a:t>
            </a:r>
            <a:r>
              <a:rPr lang="en-US" dirty="0" err="1"/>
              <a:t>ReLU</a:t>
            </a:r>
            <a:r>
              <a:rPr lang="ru-RU" dirty="0"/>
              <a:t>.</a:t>
            </a:r>
            <a:endParaRPr lang="en-US" altLang="en-US" sz="500" dirty="0">
              <a:solidFill>
                <a:schemeClr val="tx1"/>
              </a:solidFill>
            </a:endParaRPr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AA89B-D49C-437F-8C51-107B411F7FE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8" y="2231920"/>
            <a:ext cx="8501935" cy="35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89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D8593-33D4-4934-935C-9DEAC171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9" y="3086490"/>
            <a:ext cx="6778458" cy="3376244"/>
          </a:xfrm>
          <a:prstGeom prst="rect">
            <a:avLst/>
          </a:prstGeom>
        </p:spPr>
      </p:pic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Архитектура нейронной сети</a:t>
            </a:r>
            <a:endParaRPr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7"/>
              <p:cNvSpPr txBox="1"/>
              <p:nvPr/>
            </p:nvSpPr>
            <p:spPr>
              <a:xfrm>
                <a:off x="1434156" y="941258"/>
                <a:ext cx="7395592" cy="24929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marL="285750" indent="-285750"/>
              </a:lstStyle>
              <a:p>
                <a:r>
                  <a:rPr lang="ru-RU" sz="1600" dirty="0"/>
                  <a:t>Для предотвращения переобучения используем метод </a:t>
                </a:r>
                <a:r>
                  <a:rPr lang="en-US" sz="1600" dirty="0"/>
                  <a:t>Dropout</a:t>
                </a:r>
                <a:r>
                  <a:rPr lang="ru-RU" sz="1600" dirty="0"/>
                  <a:t>.</a:t>
                </a:r>
                <a:endParaRPr lang="en-US" sz="1600" dirty="0"/>
              </a:p>
              <a:p>
                <a:r>
                  <a:rPr lang="ru-RU" sz="1600" dirty="0"/>
                  <a:t>М</a:t>
                </a:r>
                <a:r>
                  <a:rPr lang="en-US" sz="1600" dirty="0" err="1"/>
                  <a:t>етод</a:t>
                </a:r>
                <a:r>
                  <a:rPr lang="en-US" sz="1600" dirty="0"/>
                  <a:t> Dropout </a:t>
                </a:r>
                <a:r>
                  <a:rPr lang="ru-RU" sz="1600" dirty="0"/>
                  <a:t>от</a:t>
                </a:r>
                <a:r>
                  <a:rPr lang="en-US" sz="1600" dirty="0" err="1"/>
                  <a:t>ключает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нейрон</a:t>
                </a:r>
                <a:r>
                  <a:rPr lang="en-US" sz="1600" dirty="0"/>
                  <a:t> с </a:t>
                </a:r>
                <a:r>
                  <a:rPr lang="en-US" sz="1600" dirty="0" err="1"/>
                  <a:t>вероятностью</a:t>
                </a:r>
                <a:r>
                  <a:rPr lang="en-US" sz="1600" dirty="0"/>
                  <a:t>  </a:t>
                </a:r>
                <a:r>
                  <a:rPr lang="ru-RU" sz="1600" dirty="0"/>
                  <a:t>𝑝 и </a:t>
                </a:r>
                <a:r>
                  <a:rPr lang="en-US" sz="1600" dirty="0" err="1"/>
                  <a:t>оставляет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включенным</a:t>
                </a:r>
                <a:r>
                  <a:rPr lang="en-US" sz="1600" dirty="0"/>
                  <a:t> с </a:t>
                </a:r>
                <a:r>
                  <a:rPr lang="en-US" sz="1600" dirty="0" err="1"/>
                  <a:t>вероятностью</a:t>
                </a:r>
                <a:r>
                  <a:rPr lang="en-US" sz="1600" dirty="0"/>
                  <a:t> 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 ,</a:t>
                </a:r>
                <a:r>
                  <a:rPr lang="ru-RU" sz="1600" dirty="0"/>
                  <a:t> при этом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вероятность</a:t>
                </a:r>
                <a:r>
                  <a:rPr lang="en-US" sz="1600" dirty="0"/>
                  <a:t> </a:t>
                </a:r>
                <a:r>
                  <a:rPr lang="ru-RU" sz="1600" dirty="0"/>
                  <a:t>от</a:t>
                </a:r>
                <a:r>
                  <a:rPr lang="en-US" sz="1600" dirty="0" err="1"/>
                  <a:t>ключения</a:t>
                </a:r>
                <a:r>
                  <a:rPr lang="ru-RU" sz="1600" dirty="0"/>
                  <a:t> одинакова для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любого</a:t>
                </a:r>
                <a:r>
                  <a:rPr lang="en-US" sz="1600" dirty="0"/>
                  <a:t> </a:t>
                </a:r>
                <a:r>
                  <a:rPr lang="en-US" sz="1600" dirty="0" err="1"/>
                  <a:t>нейрона</a:t>
                </a:r>
                <a:r>
                  <a:rPr lang="en-US" sz="1600" dirty="0"/>
                  <a:t> </a:t>
                </a:r>
                <a:r>
                  <a:rPr lang="en-US" sz="1600" dirty="0" err="1"/>
                  <a:t>сети</a:t>
                </a:r>
                <a:r>
                  <a:rPr lang="en-US" sz="1600" dirty="0"/>
                  <a:t>.</a:t>
                </a:r>
              </a:p>
              <a:p>
                <a:r>
                  <a:rPr lang="ru-RU" sz="1600" dirty="0"/>
                  <a:t>Последним слоем этой нейронной сети является слой логистической функции </a:t>
                </a:r>
                <a:r>
                  <a:rPr lang="en-US" sz="1600" dirty="0" err="1"/>
                  <a:t>Softmax</a:t>
                </a:r>
                <a:r>
                  <a:rPr lang="en-US" sz="1600" dirty="0"/>
                  <a:t>.</a:t>
                </a:r>
                <a:r>
                  <a:rPr lang="ru-RU" sz="1600" dirty="0"/>
                  <a:t> Данная функция применяется в машинном обучения для задачи классификации в том случае, когда нужно определить принадлежность данных более чем к двум классам. </a:t>
                </a:r>
                <a:endParaRPr lang="en-US" sz="1600" dirty="0"/>
              </a:p>
              <a:p>
                <a:endParaRPr lang="en-US" sz="1400" dirty="0"/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13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56" y="941258"/>
                <a:ext cx="7395592" cy="2492990"/>
              </a:xfrm>
              <a:prstGeom prst="rect">
                <a:avLst/>
              </a:prstGeom>
              <a:blipFill>
                <a:blip r:embed="rId4"/>
                <a:stretch>
                  <a:fillRect l="-1072" t="-7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784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Архитектура нейронной сети</a:t>
            </a:r>
            <a:endParaRPr u="sng" dirty="0"/>
          </a:p>
        </p:txBody>
      </p:sp>
      <p:sp>
        <p:nvSpPr>
          <p:cNvPr id="133" name="TextBox 7"/>
          <p:cNvSpPr txBox="1"/>
          <p:nvPr/>
        </p:nvSpPr>
        <p:spPr>
          <a:xfrm>
            <a:off x="1700783" y="1044195"/>
            <a:ext cx="739559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pPr marL="0" lvl="0" indent="4572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Модель, представленная ниже, реализована в T</a:t>
            </a:r>
            <a:r>
              <a:rPr lang="en-US" dirty="0" err="1"/>
              <a:t>ensorFlow</a:t>
            </a:r>
            <a:r>
              <a:rPr lang="ru-RU" dirty="0"/>
              <a:t> с использованием </a:t>
            </a:r>
            <a:r>
              <a:rPr lang="en-US" dirty="0" err="1"/>
              <a:t>Keras</a:t>
            </a:r>
            <a:r>
              <a:rPr lang="ru-RU" dirty="0"/>
              <a:t>. </a:t>
            </a:r>
            <a:endParaRPr lang="en-US" altLang="en-US" sz="400" dirty="0">
              <a:solidFill>
                <a:schemeClr val="tx1"/>
              </a:solidFill>
            </a:endParaRPr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61B6A-DE01-454E-A5BA-308824476A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9400" y="1690527"/>
            <a:ext cx="8824600" cy="44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00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Обучение алгоритма на обучающей выборке</a:t>
            </a:r>
            <a:endParaRPr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7"/>
              <p:cNvSpPr txBox="1"/>
              <p:nvPr/>
            </p:nvSpPr>
            <p:spPr>
              <a:xfrm>
                <a:off x="1434156" y="941258"/>
                <a:ext cx="7395592" cy="26044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marL="285750" indent="-285750"/>
              </a:lstStyle>
              <a:p>
                <a:pPr algn="just"/>
                <a:r>
                  <a:rPr lang="ru-RU" dirty="0"/>
                  <a:t>Как именно учится нейронная сеть? Тренировка нейронной сети заключается в подборе весов таким образом, чтобы штрафная функция на тренировочном наборе была минимальна.</a:t>
                </a:r>
              </a:p>
              <a:p>
                <a:pPr algn="just"/>
                <a:endParaRPr lang="ru-RU" dirty="0"/>
              </a:p>
              <a:p>
                <a:pPr algn="ctr"/>
                <a:r>
                  <a:rPr lang="ru-RU" i="1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  <a:p>
                <a:pPr algn="ctr"/>
                <a:endParaRPr lang="ru-RU" dirty="0"/>
              </a:p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ru-RU" dirty="0"/>
                  <a:t> это метка класса для объекта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:endParaRPr lang="ru-RU" dirty="0"/>
              </a:p>
              <a:p>
                <a:r>
                  <a:rPr lang="ru-RU" dirty="0"/>
                  <a:t>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dirty="0"/>
                  <a:t> это веса, которые должны быть подобраны таким образом, чтобы штрафная функция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принимала минимальное значение.</a:t>
                </a:r>
                <a:endParaRPr lang="en-US" dirty="0"/>
              </a:p>
            </p:txBody>
          </p:sp>
        </mc:Choice>
        <mc:Fallback xmlns="">
          <p:sp>
            <p:nvSpPr>
              <p:cNvPr id="13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56" y="941258"/>
                <a:ext cx="7395592" cy="2604496"/>
              </a:xfrm>
              <a:prstGeom prst="rect">
                <a:avLst/>
              </a:prstGeom>
              <a:blipFill>
                <a:blip r:embed="rId3"/>
                <a:stretch>
                  <a:fillRect l="-1319" t="-1168" r="-1319" b="-25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45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Обучение алгоритма на обучающей выборке</a:t>
            </a:r>
            <a:endParaRPr u="sng" dirty="0"/>
          </a:p>
        </p:txBody>
      </p:sp>
      <p:sp>
        <p:nvSpPr>
          <p:cNvPr id="133" name="TextBox 7"/>
          <p:cNvSpPr txBox="1"/>
          <p:nvPr/>
        </p:nvSpPr>
        <p:spPr>
          <a:xfrm>
            <a:off x="1434156" y="941258"/>
            <a:ext cx="739559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r>
              <a:rPr lang="ru-RU" dirty="0"/>
              <a:t>Запустим процесс,  вызвав метод model.fit и пронаблюдаем, как модель учится за 10 эпох. Прошедшая эпоха означает – что весь набор данных прошел через нейронную сеть.</a:t>
            </a:r>
            <a:endParaRPr lang="en-US"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78CDB-9581-4D4B-AF20-74E015A6AB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8374" y="1864588"/>
            <a:ext cx="7847860" cy="47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18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Оценка работы алгоритма</a:t>
            </a:r>
            <a:endParaRPr u="sng"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CBDD28-CF19-46EC-A488-071DC0FB98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67814" y="1689750"/>
            <a:ext cx="4572000" cy="331133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00AD8371-0692-46CB-A0C2-4C5ADA89BB0B}"/>
              </a:ext>
            </a:extLst>
          </p:cNvPr>
          <p:cNvSpPr txBox="1"/>
          <p:nvPr/>
        </p:nvSpPr>
        <p:spPr>
          <a:xfrm>
            <a:off x="1434156" y="941258"/>
            <a:ext cx="739559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r>
              <a:rPr lang="ru-RU" dirty="0"/>
              <a:t>Построим графики точностей и потерь алгоритма по обучающим и тестирующим выборкам.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24113-9242-4359-8D58-9BAAB5FB39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856910"/>
            <a:ext cx="4404324" cy="3144179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7FB55692-48C6-4324-B26A-B559C31C2080}"/>
              </a:ext>
            </a:extLst>
          </p:cNvPr>
          <p:cNvSpPr txBox="1"/>
          <p:nvPr/>
        </p:nvSpPr>
        <p:spPr>
          <a:xfrm>
            <a:off x="204185" y="4947244"/>
            <a:ext cx="8549197" cy="171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pPr indent="457200" algn="just">
              <a:lnSpc>
                <a:spcPct val="150000"/>
              </a:lnSpc>
            </a:pPr>
            <a:r>
              <a:rPr lang="ru-RU" dirty="0">
                <a:ea typeface="Arial" panose="020B0604020202020204" pitchFamily="34" charset="0"/>
              </a:rPr>
              <a:t>Точность модели обычно определяется после того, как параметры модели изучены и зафиксированы, а обучение не проводится. Затем тестовые образцы подаются в модель, и после сравнения с истинными целями регистрируется количество ошибок, которые делает модель.</a:t>
            </a:r>
            <a:endParaRPr lang="en-US" sz="140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885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Оценка работы алгоритма</a:t>
            </a:r>
            <a:endParaRPr u="sng"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0AD8371-0692-46CB-A0C2-4C5ADA89BB0B}"/>
              </a:ext>
            </a:extLst>
          </p:cNvPr>
          <p:cNvSpPr txBox="1"/>
          <p:nvPr/>
        </p:nvSpPr>
        <p:spPr>
          <a:xfrm>
            <a:off x="1434156" y="941258"/>
            <a:ext cx="739559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r>
              <a:rPr lang="ru-RU" dirty="0"/>
              <a:t>Еще одним удобным инструментом для оценки точности алгоритма является матрица ошибок (</a:t>
            </a:r>
            <a:r>
              <a:rPr lang="en-US" dirty="0"/>
              <a:t>Confusion matrix</a:t>
            </a:r>
            <a:r>
              <a:rPr lang="ru-RU" dirty="0"/>
              <a:t>). Количество правильных и неправильных прогнозов суммируется со значениями количества и разбивается по каждому классу.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CF16B-2EE3-4636-8A01-14C3391D3F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5368" y="2253627"/>
            <a:ext cx="4784090" cy="4409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23E89-7E36-465B-A424-DFE22E9F40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19059" y="1954655"/>
            <a:ext cx="2940463" cy="2091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20E8EF-6A99-43E6-8FAE-3D265225C5E8}"/>
              </a:ext>
            </a:extLst>
          </p:cNvPr>
          <p:cNvSpPr txBox="1"/>
          <p:nvPr/>
        </p:nvSpPr>
        <p:spPr>
          <a:xfrm>
            <a:off x="6102491" y="3936851"/>
            <a:ext cx="2857032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Истинно положительный (TP): </a:t>
            </a:r>
            <a:r>
              <a:rPr lang="ru-RU" sz="1200" dirty="0"/>
              <a:t>Прогноз положителен, и прогнозируется, что он будет положительным.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False Negative (FN): </a:t>
            </a:r>
            <a:r>
              <a:rPr lang="ru-RU" sz="1200" dirty="0"/>
              <a:t>Прогноз положительный, но прогнозируется отрицательным.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True Negative (TN): </a:t>
            </a:r>
            <a:r>
              <a:rPr lang="ru-RU" sz="1200" dirty="0"/>
              <a:t>Прогноз отрицательный, и прогнозируется как отрицательный.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Ложно положительный (FP)</a:t>
            </a:r>
            <a:r>
              <a:rPr lang="ru-RU" sz="1200" dirty="0"/>
              <a:t>: Прогноз отрицательный, но прогнозируется положительным.</a:t>
            </a:r>
            <a:endParaRPr lang="en-US" sz="12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13319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Результаты</a:t>
            </a:r>
            <a:endParaRPr u="sng"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29C5C-2113-44C9-82CC-AD69C99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4" y="66630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0AD8371-0692-46CB-A0C2-4C5ADA89BB0B}"/>
              </a:ext>
            </a:extLst>
          </p:cNvPr>
          <p:cNvSpPr txBox="1"/>
          <p:nvPr/>
        </p:nvSpPr>
        <p:spPr>
          <a:xfrm>
            <a:off x="1434156" y="941258"/>
            <a:ext cx="7395592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r>
              <a:rPr lang="ru-RU" sz="1600" dirty="0"/>
              <a:t>В результате выполнения исследовательской работы был реализован алгоритм свёрточной нейронной сети, обучающейся на выборке </a:t>
            </a:r>
            <a:r>
              <a:rPr lang="en-US" sz="1600" dirty="0"/>
              <a:t>c </a:t>
            </a:r>
            <a:r>
              <a:rPr lang="ru-RU" sz="1600" dirty="0"/>
              <a:t>данных мобильного акселерометра</a:t>
            </a:r>
            <a:endParaRPr lang="en-US" sz="1600" dirty="0"/>
          </a:p>
          <a:p>
            <a:r>
              <a:rPr lang="ru-RU" sz="1600" dirty="0"/>
              <a:t>В работе были решены поставленные задачи: 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Произведен обзор о принципе работы свёрточной нейронной сети.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Были подготовлены данные для работы с нейросетью. Подробно объяснена важность балансировки, её виды. Произведена стандартизация данных и </a:t>
            </a:r>
            <a:r>
              <a:rPr lang="en-US" sz="1600" dirty="0"/>
              <a:t>Label Encoding</a:t>
            </a:r>
            <a:r>
              <a:rPr lang="ru-RU" sz="1600" dirty="0"/>
              <a:t>.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Была описана задача классификации и было произведено разбиение выборки на обучающую и тестирующую. 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Представлен и реализован алгоритм свёрточной нейронной сети, прошедший последующее обучение и проверку. 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Была произведена оценка работы алгоритма.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CEA7532-A58B-4BA1-A472-617AC166902C}"/>
              </a:ext>
            </a:extLst>
          </p:cNvPr>
          <p:cNvSpPr txBox="1"/>
          <p:nvPr/>
        </p:nvSpPr>
        <p:spPr>
          <a:xfrm>
            <a:off x="214490" y="4272677"/>
            <a:ext cx="8119478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r>
              <a:rPr lang="ru-RU" sz="1600" dirty="0"/>
              <a:t>Известно, что методы глубокого обучения весьма ресурсоемки, и до сих пор зачастую сложно удовлетворить их вычислительные требования к встроенным устройствам.</a:t>
            </a:r>
          </a:p>
          <a:p>
            <a:endParaRPr lang="ru-RU" sz="1600" dirty="0"/>
          </a:p>
          <a:p>
            <a:r>
              <a:rPr lang="ru-RU" sz="1600" dirty="0"/>
              <a:t>Тем не менее, с учетом последних технологических достижений в области тензорных процессоров ожидается, что мобильные устройства в ближайшем будущем смогут реализовывать алгоритмы глубокого обучения. </a:t>
            </a:r>
          </a:p>
          <a:p>
            <a:endParaRPr lang="ru-RU" sz="1600" dirty="0"/>
          </a:p>
          <a:p>
            <a:r>
              <a:rPr lang="ru-RU" sz="1600" dirty="0"/>
              <a:t>Сверточные нейронные сети имеют большой потенциал для идентификации различных характерных моделей сигналов двигательной активности человека</a:t>
            </a:r>
            <a:r>
              <a:rPr lang="ru-RU" dirty="0"/>
              <a:t>.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8392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uman Activity Recognition: Feature Processing and Selection">
            <a:extLst>
              <a:ext uri="{FF2B5EF4-FFF2-40B4-BE49-F238E27FC236}">
                <a16:creationId xmlns:a16="http://schemas.microsoft.com/office/drawing/2014/main" id="{1354AA46-B228-424B-AD50-A55E0E4A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3" y="3086313"/>
            <a:ext cx="5048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Цели и задачи"/>
          <p:cNvSpPr txBox="1"/>
          <p:nvPr/>
        </p:nvSpPr>
        <p:spPr>
          <a:xfrm>
            <a:off x="1657997" y="550707"/>
            <a:ext cx="442243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800" b="1"/>
            </a:lvl1pPr>
          </a:lstStyle>
          <a:p>
            <a:r>
              <a:rPr lang="ru-RU" sz="2000" b="0" u="sng" dirty="0"/>
              <a:t>Актуальность</a:t>
            </a:r>
            <a:endParaRPr sz="2000" b="0" u="sng" dirty="0"/>
          </a:p>
        </p:txBody>
      </p:sp>
      <p:sp>
        <p:nvSpPr>
          <p:cNvPr id="119" name="Задачи:…"/>
          <p:cNvSpPr txBox="1"/>
          <p:nvPr/>
        </p:nvSpPr>
        <p:spPr>
          <a:xfrm>
            <a:off x="608643" y="1352184"/>
            <a:ext cx="8328212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lang="ru-RU" dirty="0"/>
              <a:t>Регулярная физическая активность связана со пользой для здоровья, от поддержания или повышения физической подготовленности до снижения риска различных заболеваний. </a:t>
            </a:r>
          </a:p>
          <a:p>
            <a:r>
              <a:rPr lang="ru-RU" dirty="0"/>
              <a:t>Основной целью распознавания человеческой активности является обеспечение правильного качества и количества физической активности путем постоянного мониторинга</a:t>
            </a:r>
            <a:endParaRPr lang="en-US" dirty="0"/>
          </a:p>
        </p:txBody>
      </p:sp>
      <p:sp>
        <p:nvSpPr>
          <p:cNvPr id="120" name="Цель:…"/>
          <p:cNvSpPr txBox="1"/>
          <p:nvPr/>
        </p:nvSpPr>
        <p:spPr>
          <a:xfrm>
            <a:off x="628650" y="4681511"/>
            <a:ext cx="7787381" cy="201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ru-RU" dirty="0"/>
              <a:t>Многие практические проблемы остаются, в том числе: смещение датчика, персонализация, надежность в реальных сценариях и сокращение необходимого количества помеченных обучающих данных. </a:t>
            </a:r>
            <a:endParaRPr lang="en-US" dirty="0"/>
          </a:p>
          <a:p>
            <a:endParaRPr lang="ru-RU" dirty="0"/>
          </a:p>
          <a:p>
            <a:r>
              <a:rPr lang="ru-RU" dirty="0"/>
              <a:t>Поэтому оценка новых алгоритмов (таких как методы глубокого обучения) в отношении количества необходимых данных представляет высокую актуальность.</a:t>
            </a:r>
            <a:endParaRPr lang="en-US" dirty="0"/>
          </a:p>
        </p:txBody>
      </p:sp>
      <p:pic>
        <p:nvPicPr>
          <p:cNvPr id="121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22055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2"/>
          <p:cNvSpPr txBox="1"/>
          <p:nvPr/>
        </p:nvSpPr>
        <p:spPr>
          <a:xfrm>
            <a:off x="3003804" y="2932826"/>
            <a:ext cx="3136393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/>
            </a:lvl1pPr>
          </a:lstStyle>
          <a:p>
            <a:r>
              <a:t>Спасибо за внимание !</a:t>
            </a:r>
          </a:p>
        </p:txBody>
      </p:sp>
      <p:pic>
        <p:nvPicPr>
          <p:cNvPr id="188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Цели и задачи"/>
          <p:cNvSpPr txBox="1"/>
          <p:nvPr/>
        </p:nvSpPr>
        <p:spPr>
          <a:xfrm>
            <a:off x="1657997" y="550707"/>
            <a:ext cx="442243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800" b="1"/>
            </a:lvl1pPr>
          </a:lstStyle>
          <a:p>
            <a:r>
              <a:rPr sz="2000" b="0" u="sng" dirty="0" err="1"/>
              <a:t>Цели</a:t>
            </a:r>
            <a:r>
              <a:rPr sz="2000" b="0" u="sng" dirty="0"/>
              <a:t> и </a:t>
            </a:r>
            <a:r>
              <a:rPr sz="2000" b="0" u="sng" dirty="0" err="1"/>
              <a:t>задачи</a:t>
            </a:r>
            <a:endParaRPr sz="2000" b="0" u="sng" dirty="0"/>
          </a:p>
        </p:txBody>
      </p:sp>
      <p:sp>
        <p:nvSpPr>
          <p:cNvPr id="119" name="Задачи:…"/>
          <p:cNvSpPr txBox="1"/>
          <p:nvPr/>
        </p:nvSpPr>
        <p:spPr>
          <a:xfrm>
            <a:off x="407894" y="3362805"/>
            <a:ext cx="8328212" cy="2472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16099">
              <a:lnSpc>
                <a:spcPct val="150000"/>
              </a:lnSpc>
              <a:defRPr sz="2000">
                <a:solidFill>
                  <a:srgbClr val="2D2D2D"/>
                </a:solidFill>
              </a:defRPr>
            </a:pPr>
            <a:r>
              <a:rPr dirty="0" err="1"/>
              <a:t>Задачи</a:t>
            </a:r>
            <a:r>
              <a:rPr dirty="0"/>
              <a:t>:</a:t>
            </a:r>
            <a:endParaRPr sz="24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Исследовать принцип работы свёрточной нейронной сети.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Подготовить данные с акселерометра к работе с нейронной сетью (балансировка, стандартизация, </a:t>
            </a:r>
            <a:r>
              <a:rPr lang="en-US" dirty="0"/>
              <a:t>Label Encoding</a:t>
            </a:r>
            <a:r>
              <a:rPr lang="ru-RU" dirty="0"/>
              <a:t>). 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Задача классификации и разбиение выборки на обучающую и тестирующую. 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Написание алгоритма свёрточной нейронной сети, последующее её обучение на обучающей выборке. 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Оценка работы алгоритма.</a:t>
            </a:r>
            <a:endParaRPr lang="en-US" dirty="0"/>
          </a:p>
        </p:txBody>
      </p:sp>
      <p:sp>
        <p:nvSpPr>
          <p:cNvPr id="120" name="Цель:…"/>
          <p:cNvSpPr txBox="1"/>
          <p:nvPr/>
        </p:nvSpPr>
        <p:spPr>
          <a:xfrm>
            <a:off x="1657997" y="930619"/>
            <a:ext cx="6050734" cy="2842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000"/>
            </a:pPr>
            <a:r>
              <a:rPr lang="ru-RU" b="1" dirty="0"/>
              <a:t>Целью</a:t>
            </a:r>
            <a:r>
              <a:rPr lang="ru-RU" dirty="0"/>
              <a:t> данной работы является создание нейросети методом глубокого обучения, определяющей различные виды двигательной активности человека.</a:t>
            </a:r>
          </a:p>
          <a:p>
            <a:r>
              <a:rPr lang="ru-RU" sz="2000" b="1" dirty="0"/>
              <a:t>Объектом исследования</a:t>
            </a:r>
            <a:r>
              <a:rPr lang="ru-RU" sz="2000" dirty="0"/>
              <a:t> является распознавание двигательной активности человека. </a:t>
            </a:r>
            <a:endParaRPr lang="en-US" sz="2000" dirty="0"/>
          </a:p>
          <a:p>
            <a:r>
              <a:rPr lang="ru-RU" sz="2000" b="1" dirty="0"/>
              <a:t>Предметом исследования </a:t>
            </a:r>
            <a:r>
              <a:rPr lang="ru-RU" sz="2000" dirty="0"/>
              <a:t>является использование свёрточной нейронной сети для распознавания двигательной активности человека</a:t>
            </a:r>
            <a:endParaRPr lang="en-US" sz="2000" dirty="0"/>
          </a:p>
          <a:p>
            <a:pPr>
              <a:defRPr sz="2000"/>
            </a:pPr>
            <a:endParaRPr sz="2000" dirty="0"/>
          </a:p>
        </p:txBody>
      </p:sp>
      <p:pic>
        <p:nvPicPr>
          <p:cNvPr id="12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2"/>
          <p:cNvSpPr txBox="1"/>
          <p:nvPr/>
        </p:nvSpPr>
        <p:spPr>
          <a:xfrm>
            <a:off x="1551550" y="591656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Свёрточные нейронные сети</a:t>
            </a:r>
            <a:endParaRPr u="sng" dirty="0"/>
          </a:p>
        </p:txBody>
      </p:sp>
      <p:sp>
        <p:nvSpPr>
          <p:cNvPr id="126" name="TextBox 3"/>
          <p:cNvSpPr txBox="1"/>
          <p:nvPr/>
        </p:nvSpPr>
        <p:spPr>
          <a:xfrm>
            <a:off x="848340" y="1056060"/>
            <a:ext cx="60779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/>
          </a:lstStyle>
          <a:p>
            <a:r>
              <a:rPr lang="ru-RU" dirty="0"/>
              <a:t>Принцип работы свёрточных нейронных сетей</a:t>
            </a:r>
            <a:endParaRPr dirty="0"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8" name="Picture 7" descr="5.1.1 Полносвязный слой">
            <a:extLst>
              <a:ext uri="{FF2B5EF4-FFF2-40B4-BE49-F238E27FC236}">
                <a16:creationId xmlns:a16="http://schemas.microsoft.com/office/drawing/2014/main" id="{696D298F-BAF5-4E0F-9CDD-594ECD302A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41" y="5367339"/>
            <a:ext cx="54673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8F06D-E894-4B6D-AB8A-00A74B9B33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399" y="1510770"/>
            <a:ext cx="7310125" cy="3727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Исходные данные</a:t>
            </a:r>
            <a:endParaRPr u="sng" dirty="0"/>
          </a:p>
        </p:txBody>
      </p:sp>
      <p:sp>
        <p:nvSpPr>
          <p:cNvPr id="133" name="TextBox 7"/>
          <p:cNvSpPr txBox="1"/>
          <p:nvPr/>
        </p:nvSpPr>
        <p:spPr>
          <a:xfrm>
            <a:off x="1700783" y="1044195"/>
            <a:ext cx="7395592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/>
          </a:lstStyle>
          <a:p>
            <a:r>
              <a:rPr lang="ru-RU" dirty="0"/>
              <a:t>Имеются необработанные данные с мобильного акселлерометра</a:t>
            </a:r>
            <a:r>
              <a:rPr lang="en-US" dirty="0"/>
              <a:t>, </a:t>
            </a:r>
            <a:r>
              <a:rPr lang="ru-RU" dirty="0"/>
              <a:t>собранные с помощью мобильного приложения. Испытуемому было предложено выполнить несколько повседневных действий, таких как сидение, спокойная ходьба, бег, подьём и спуск по лестнице и отметить меткой каждое из выполняемых действий. Записывающее показания акселерометра устройство находилось во внутреннем кармане верхней одежды. </a:t>
            </a:r>
            <a:endParaRPr lang="en-US"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2F290D-19AF-48A1-82C9-D7CCC448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233717"/>
            <a:ext cx="4463849" cy="33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8C5D3-205B-4F8B-BB09-4294B47DB8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603" y="2891435"/>
            <a:ext cx="3444747" cy="352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2"/>
          <p:cNvSpPr txBox="1"/>
          <p:nvPr/>
        </p:nvSpPr>
        <p:spPr>
          <a:xfrm>
            <a:off x="1384789" y="511183"/>
            <a:ext cx="653588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r>
              <a:rPr lang="ru-RU" u="sng" dirty="0"/>
              <a:t>Распределение исходных данных по типу деятельности</a:t>
            </a:r>
            <a:endParaRPr u="sng"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A7AC3-9581-479C-892D-4BEE3CBC60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" y="1242873"/>
            <a:ext cx="7725237" cy="4980373"/>
          </a:xfrm>
          <a:prstGeom prst="rect">
            <a:avLst/>
          </a:prstGeom>
        </p:spPr>
      </p:pic>
      <p:pic>
        <p:nvPicPr>
          <p:cNvPr id="131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50" y="242747"/>
            <a:ext cx="1000126" cy="10001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94897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4"/>
          <p:cNvSpPr txBox="1"/>
          <p:nvPr/>
        </p:nvSpPr>
        <p:spPr>
          <a:xfrm>
            <a:off x="1846611" y="443753"/>
            <a:ext cx="22644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ru-RU" u="sng" dirty="0"/>
              <a:t>Балансировка данных</a:t>
            </a:r>
            <a:endParaRPr u="sng" dirty="0"/>
          </a:p>
        </p:txBody>
      </p:sp>
      <p:sp>
        <p:nvSpPr>
          <p:cNvPr id="1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id="{D6AA1F5E-FD15-44CC-9C9E-B7206080D60D}"/>
              </a:ext>
            </a:extLst>
          </p:cNvPr>
          <p:cNvSpPr txBox="1"/>
          <p:nvPr/>
        </p:nvSpPr>
        <p:spPr>
          <a:xfrm>
            <a:off x="1510912" y="858124"/>
            <a:ext cx="7195824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just"/>
            <a:r>
              <a:rPr lang="ru-RU" dirty="0"/>
              <a:t>Несбалансированные данные относятся к ситуации, когда количество наблюдений не одинаково для всех классов в наборе классификационных данных.</a:t>
            </a:r>
            <a:endParaRPr lang="en-US" dirty="0"/>
          </a:p>
          <a:p>
            <a:pPr algn="just"/>
            <a:r>
              <a:rPr lang="ru-RU" dirty="0"/>
              <a:t>Классификаторы машинного обучения не справляются с несбалансированными учебными наборами данных. Как следствие, эти алгоритмы имеют тенденцию отдавать предпочтение классу с наибольшей долей наблюдений, что может привести к вводящей в заблуждение точности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63535C-EEE2-4FAA-8B23-9F128894F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847" y="3166448"/>
            <a:ext cx="7304474" cy="369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4"/>
          <p:cNvSpPr txBox="1"/>
          <p:nvPr/>
        </p:nvSpPr>
        <p:spPr>
          <a:xfrm>
            <a:off x="1846611" y="443753"/>
            <a:ext cx="22644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ru-RU" u="sng" dirty="0"/>
              <a:t>Балансировка данных</a:t>
            </a:r>
            <a:endParaRPr u="sng" dirty="0"/>
          </a:p>
        </p:txBody>
      </p:sp>
      <p:sp>
        <p:nvSpPr>
          <p:cNvPr id="1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id="{D6AA1F5E-FD15-44CC-9C9E-B7206080D60D}"/>
              </a:ext>
            </a:extLst>
          </p:cNvPr>
          <p:cNvSpPr txBox="1"/>
          <p:nvPr/>
        </p:nvSpPr>
        <p:spPr>
          <a:xfrm>
            <a:off x="1520796" y="740663"/>
            <a:ext cx="7505074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/>
              <a:t>Подсчёт меток показывает следующие значения: </a:t>
            </a:r>
          </a:p>
          <a:p>
            <a:r>
              <a:rPr lang="ru-RU" sz="1400" dirty="0"/>
              <a:t>WALKING – 10587 образцов, </a:t>
            </a:r>
          </a:p>
          <a:p>
            <a:r>
              <a:rPr lang="ru-RU" sz="1400" dirty="0"/>
              <a:t>UPSTAIRS – 3414 образцов, </a:t>
            </a:r>
          </a:p>
          <a:p>
            <a:r>
              <a:rPr lang="ru-RU" sz="1400" dirty="0"/>
              <a:t>RUNNING – 2332 образцов, </a:t>
            </a:r>
          </a:p>
          <a:p>
            <a:r>
              <a:rPr lang="ru-RU" sz="1400" dirty="0"/>
              <a:t>STANDING – 1926 образцов, </a:t>
            </a:r>
          </a:p>
          <a:p>
            <a:r>
              <a:rPr lang="ru-RU" sz="1400" dirty="0"/>
              <a:t>DOWNSTAIRS – 1779 образцов.</a:t>
            </a:r>
            <a:endParaRPr lang="en-US" sz="1400" dirty="0"/>
          </a:p>
          <a:p>
            <a:r>
              <a:rPr lang="ru-RU" dirty="0"/>
              <a:t>Возьмем только первые 1779 образцов из каждого вида активности, балансируя по типу DOWNSTAIRS и объединим данные в новую выборку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EBFEF-EF3F-470A-915F-3A1C4164CA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5735" y="2805345"/>
            <a:ext cx="6776110" cy="37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46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CF574-3509-4411-BDAB-B95ECF6B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" y="2357465"/>
            <a:ext cx="7872100" cy="1595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748061-DDBA-4F84-8D69-996DA7E38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09"/>
          <a:stretch/>
        </p:blipFill>
        <p:spPr>
          <a:xfrm>
            <a:off x="319400" y="4958901"/>
            <a:ext cx="5263996" cy="1780029"/>
          </a:xfrm>
          <a:prstGeom prst="rect">
            <a:avLst/>
          </a:prstGeom>
        </p:spPr>
      </p:pic>
      <p:pic>
        <p:nvPicPr>
          <p:cNvPr id="137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00" y="240600"/>
            <a:ext cx="1000126" cy="100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4"/>
          <p:cNvSpPr txBox="1"/>
          <p:nvPr/>
        </p:nvSpPr>
        <p:spPr>
          <a:xfrm>
            <a:off x="1846611" y="443753"/>
            <a:ext cx="411586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ru-RU" u="sng" dirty="0"/>
              <a:t>Стандартизация данных и </a:t>
            </a:r>
            <a:r>
              <a:rPr lang="en-US" u="sng" dirty="0"/>
              <a:t>Label Encoding</a:t>
            </a:r>
            <a:endParaRPr u="sng" dirty="0"/>
          </a:p>
        </p:txBody>
      </p:sp>
      <p:sp>
        <p:nvSpPr>
          <p:cNvPr id="1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8">
                <a:extLst>
                  <a:ext uri="{FF2B5EF4-FFF2-40B4-BE49-F238E27FC236}">
                    <a16:creationId xmlns:a16="http://schemas.microsoft.com/office/drawing/2014/main" id="{D6AA1F5E-FD15-44CC-9C9E-B7206080D60D}"/>
                  </a:ext>
                </a:extLst>
              </p:cNvPr>
              <p:cNvSpPr txBox="1"/>
              <p:nvPr/>
            </p:nvSpPr>
            <p:spPr>
              <a:xfrm>
                <a:off x="1385969" y="856976"/>
                <a:ext cx="7505074" cy="15762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lang="ru-RU" sz="1600" dirty="0"/>
                  <a:t>Стандартизация - это «масштабирование» преобразования функций. Стандартизируем путем удаления среднего значения и масштабирования до дисперсии единиц :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600" dirty="0"/>
                      <m:t>𝑣</m:t>
                    </m:r>
                    <m:r>
                      <m:rPr>
                        <m:nor/>
                      </m:rPr>
                      <a:rPr lang="ru-RU" sz="1600" dirty="0"/>
                      <m:t>′ =</m:t>
                    </m:r>
                    <m:f>
                      <m:fPr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dirty="0"/>
                          <m:t>𝑣</m:t>
                        </m:r>
                        <m:r>
                          <m:rPr>
                            <m:nor/>
                          </m:rPr>
                          <a:rPr lang="ru-RU" sz="1600" dirty="0"/>
                          <m:t>−</m:t>
                        </m:r>
                        <m:sSub>
                          <m:sSubPr>
                            <m:ctrlPr>
                              <a:rPr lang="ru-RU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sz="1600" dirty="0"/>
                              <m:t>𝑚𝑒𝑎𝑛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ru-RU" sz="1600" dirty="0"/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sz="1600" dirty="0"/>
                              <m:t>𝑠𝑡𝑎𝑛𝑑</m:t>
                            </m:r>
                            <m:r>
                              <m:rPr>
                                <m:nor/>
                              </m:rPr>
                              <a:rPr lang="ru-RU" sz="1600" dirty="0"/>
                              <m:t>_</m:t>
                            </m:r>
                            <m:r>
                              <m:rPr>
                                <m:nor/>
                              </m:rPr>
                              <a:rPr lang="ru-RU" sz="1600" dirty="0"/>
                              <m:t>𝑑𝑒𝑣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ru-RU" sz="1600" dirty="0"/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ru-RU" sz="1600" dirty="0"/>
              </a:p>
              <a:p>
                <a:r>
                  <a:rPr lang="ru-RU" sz="1600" dirty="0"/>
                  <a:t>где 𝜈 - старое значение функции, а 𝜈' – новое,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1600" dirty="0"/>
                          <m:t>𝑚𝑒𝑎𝑛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1600" dirty="0"/>
                          <m:t>𝐴</m:t>
                        </m:r>
                      </m:sub>
                    </m:sSub>
                  </m:oMath>
                </a14:m>
                <a:r>
                  <a:rPr lang="ru-RU" sz="1600" dirty="0"/>
                  <a:t> - среднее значение обучающих выборок,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1600" dirty="0"/>
                          <m:t>𝑠𝑡𝑎𝑛𝑑</m:t>
                        </m:r>
                        <m:r>
                          <m:rPr>
                            <m:nor/>
                          </m:rPr>
                          <a:rPr lang="ru-RU" sz="1600" dirty="0"/>
                          <m:t>_</m:t>
                        </m:r>
                        <m:r>
                          <m:rPr>
                            <m:nor/>
                          </m:rPr>
                          <a:rPr lang="ru-RU" sz="1600" dirty="0"/>
                          <m:t>𝑑𝑒𝑣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1600" dirty="0"/>
                          <m:t>𝐴</m:t>
                        </m:r>
                      </m:sub>
                    </m:sSub>
                  </m:oMath>
                </a14:m>
                <a:r>
                  <a:rPr lang="ru-RU" sz="1600" dirty="0"/>
                  <a:t> - стандартное отклонение обучающих выборок.</a:t>
                </a:r>
                <a:endParaRPr lang="en-US" sz="1600" dirty="0"/>
              </a:p>
            </p:txBody>
          </p:sp>
        </mc:Choice>
        <mc:Fallback>
          <p:sp>
            <p:nvSpPr>
              <p:cNvPr id="12" name="Прямоугольник 8">
                <a:extLst>
                  <a:ext uri="{FF2B5EF4-FFF2-40B4-BE49-F238E27FC236}">
                    <a16:creationId xmlns:a16="http://schemas.microsoft.com/office/drawing/2014/main" id="{D6AA1F5E-FD15-44CC-9C9E-B7206080D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69" y="856976"/>
                <a:ext cx="7505074" cy="1576201"/>
              </a:xfrm>
              <a:prstGeom prst="rect">
                <a:avLst/>
              </a:prstGeom>
              <a:blipFill>
                <a:blip r:embed="rId5"/>
                <a:stretch>
                  <a:fillRect l="-1055" t="-1163" r="-812" b="-348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91EA1DF6-7011-414D-927A-2B1FD1A2CA34}"/>
              </a:ext>
            </a:extLst>
          </p:cNvPr>
          <p:cNvSpPr txBox="1"/>
          <p:nvPr/>
        </p:nvSpPr>
        <p:spPr>
          <a:xfrm>
            <a:off x="1319526" y="3877642"/>
            <a:ext cx="750507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/>
              <a:t>Данные типа активности представлены типом данных </a:t>
            </a:r>
            <a:r>
              <a:rPr lang="en-US" dirty="0"/>
              <a:t>string</a:t>
            </a:r>
            <a:r>
              <a:rPr lang="ru-RU" dirty="0"/>
              <a:t> (строка текста). </a:t>
            </a:r>
          </a:p>
          <a:p>
            <a:r>
              <a:rPr lang="ru-RU" dirty="0"/>
              <a:t>Для преобразования подобных категорий в понятные модели числовые данные использован класс LabelEncoder.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051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1133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 Neue Thin</vt:lpstr>
      <vt:lpstr>Times New Roman</vt:lpstr>
      <vt:lpstr>Office Theme</vt:lpstr>
      <vt:lpstr>Санкт-Петербургский политехнический университет  Петра Великого  Институт прикладной математики и механики  Высшая школа теоретической механики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политехнический университет  Петра Великого  Институт прикладной математики и механики</dc:title>
  <dc:creator>Адель Вакильева</dc:creator>
  <cp:lastModifiedBy>Адель Вакильева</cp:lastModifiedBy>
  <cp:revision>36</cp:revision>
  <dcterms:modified xsi:type="dcterms:W3CDTF">2020-06-19T12:37:20Z</dcterms:modified>
</cp:coreProperties>
</file>