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7" r:id="rId2"/>
    <p:sldId id="257" r:id="rId3"/>
    <p:sldId id="26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9" r:id="rId12"/>
    <p:sldId id="270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24" autoAdjust="0"/>
  </p:normalViewPr>
  <p:slideViewPr>
    <p:cSldViewPr>
      <p:cViewPr>
        <p:scale>
          <a:sx n="70" d="100"/>
          <a:sy n="70" d="100"/>
        </p:scale>
        <p:origin x="-13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tudy\&#1053;&#1072;&#1091;&#1095;&#1085;&#1072;&#1103;%20&#1088;&#1072;&#1073;&#1086;&#1090;&#1072;%202014-2015\Exponent\Texture%20Analyser\New_particles_30102014\info_all_batches_17102014(&#1040;&#1085;&#1090;&#1086;&#1085;&#1102;&#1082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scatterChart>
        <c:scatterStyle val="lineMarker"/>
        <c:ser>
          <c:idx val="0"/>
          <c:order val="0"/>
          <c:tx>
            <c:v>Primary massweighted Energy</c:v>
          </c:tx>
          <c:spPr>
            <a:ln>
              <a:noFill/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'B1-15.5g-min'!$K$2:$K$94</c:f>
              <c:numCache>
                <c:formatCode>General</c:formatCode>
                <c:ptCount val="93"/>
                <c:pt idx="0">
                  <c:v>14.634556461010968</c:v>
                </c:pt>
                <c:pt idx="1">
                  <c:v>16.434462446438587</c:v>
                </c:pt>
                <c:pt idx="2">
                  <c:v>17.591882364854971</c:v>
                </c:pt>
                <c:pt idx="3">
                  <c:v>19.024193054895051</c:v>
                </c:pt>
                <c:pt idx="4">
                  <c:v>23.151830286686156</c:v>
                </c:pt>
                <c:pt idx="5">
                  <c:v>25.95354384430183</c:v>
                </c:pt>
                <c:pt idx="6">
                  <c:v>26.906050202213358</c:v>
                </c:pt>
                <c:pt idx="7">
                  <c:v>27.304180012909281</c:v>
                </c:pt>
                <c:pt idx="8">
                  <c:v>29.385289249723229</c:v>
                </c:pt>
                <c:pt idx="9">
                  <c:v>29.956619071030403</c:v>
                </c:pt>
                <c:pt idx="10">
                  <c:v>30.182303111166437</c:v>
                </c:pt>
                <c:pt idx="11">
                  <c:v>30.465306472425997</c:v>
                </c:pt>
                <c:pt idx="12">
                  <c:v>31.411917567157651</c:v>
                </c:pt>
                <c:pt idx="13">
                  <c:v>32.347430920907499</c:v>
                </c:pt>
                <c:pt idx="14">
                  <c:v>33.815587893638778</c:v>
                </c:pt>
                <c:pt idx="15">
                  <c:v>34.055487943751125</c:v>
                </c:pt>
                <c:pt idx="16">
                  <c:v>34.782122332450548</c:v>
                </c:pt>
                <c:pt idx="17">
                  <c:v>35.426993772459873</c:v>
                </c:pt>
                <c:pt idx="18">
                  <c:v>37.618023257414386</c:v>
                </c:pt>
                <c:pt idx="19">
                  <c:v>37.691688500630164</c:v>
                </c:pt>
                <c:pt idx="20">
                  <c:v>37.854519806282397</c:v>
                </c:pt>
                <c:pt idx="21">
                  <c:v>39.008605784709438</c:v>
                </c:pt>
                <c:pt idx="22">
                  <c:v>39.22230907588493</c:v>
                </c:pt>
                <c:pt idx="23">
                  <c:v>39.608092037256228</c:v>
                </c:pt>
                <c:pt idx="24">
                  <c:v>39.872895749955283</c:v>
                </c:pt>
                <c:pt idx="25">
                  <c:v>40.057074275631052</c:v>
                </c:pt>
                <c:pt idx="26">
                  <c:v>40.086952459474901</c:v>
                </c:pt>
                <c:pt idx="27">
                  <c:v>40.139746073387393</c:v>
                </c:pt>
                <c:pt idx="28">
                  <c:v>40.465827133717831</c:v>
                </c:pt>
                <c:pt idx="29">
                  <c:v>40.867060278776961</c:v>
                </c:pt>
                <c:pt idx="30">
                  <c:v>41.228779755089136</c:v>
                </c:pt>
                <c:pt idx="31">
                  <c:v>41.297715776423715</c:v>
                </c:pt>
                <c:pt idx="32">
                  <c:v>41.628346233807925</c:v>
                </c:pt>
                <c:pt idx="33">
                  <c:v>41.762178800146373</c:v>
                </c:pt>
                <c:pt idx="34">
                  <c:v>41.807687255022437</c:v>
                </c:pt>
                <c:pt idx="35">
                  <c:v>43.347442181618398</c:v>
                </c:pt>
                <c:pt idx="36">
                  <c:v>43.687313916609234</c:v>
                </c:pt>
                <c:pt idx="37">
                  <c:v>44.116285179836588</c:v>
                </c:pt>
                <c:pt idx="38">
                  <c:v>44.119456977661194</c:v>
                </c:pt>
                <c:pt idx="39">
                  <c:v>44.137353149179241</c:v>
                </c:pt>
                <c:pt idx="40">
                  <c:v>44.578808603559516</c:v>
                </c:pt>
                <c:pt idx="41">
                  <c:v>44.605439824302373</c:v>
                </c:pt>
                <c:pt idx="42">
                  <c:v>44.642288946168392</c:v>
                </c:pt>
                <c:pt idx="43">
                  <c:v>45.862546632262443</c:v>
                </c:pt>
                <c:pt idx="44">
                  <c:v>46.232747695401933</c:v>
                </c:pt>
                <c:pt idx="45">
                  <c:v>46.270019733056962</c:v>
                </c:pt>
                <c:pt idx="46">
                  <c:v>46.612715628303285</c:v>
                </c:pt>
                <c:pt idx="47">
                  <c:v>47.032063996235934</c:v>
                </c:pt>
                <c:pt idx="48">
                  <c:v>47.127617102289122</c:v>
                </c:pt>
                <c:pt idx="49">
                  <c:v>48.031248542132964</c:v>
                </c:pt>
                <c:pt idx="50">
                  <c:v>48.26335685438341</c:v>
                </c:pt>
                <c:pt idx="51">
                  <c:v>48.359228145634219</c:v>
                </c:pt>
                <c:pt idx="52">
                  <c:v>48.511918190069551</c:v>
                </c:pt>
                <c:pt idx="53">
                  <c:v>49.085514710766923</c:v>
                </c:pt>
                <c:pt idx="54">
                  <c:v>50.079152724901753</c:v>
                </c:pt>
                <c:pt idx="55">
                  <c:v>50.525911606187762</c:v>
                </c:pt>
                <c:pt idx="56">
                  <c:v>50.647017797164274</c:v>
                </c:pt>
                <c:pt idx="57">
                  <c:v>51.543066182357457</c:v>
                </c:pt>
                <c:pt idx="58">
                  <c:v>52.226183577506461</c:v>
                </c:pt>
                <c:pt idx="59">
                  <c:v>52.449269880607773</c:v>
                </c:pt>
                <c:pt idx="60">
                  <c:v>53.81220838534896</c:v>
                </c:pt>
                <c:pt idx="61">
                  <c:v>54.335833073513349</c:v>
                </c:pt>
                <c:pt idx="62">
                  <c:v>54.398643971360208</c:v>
                </c:pt>
                <c:pt idx="63">
                  <c:v>54.445314944244473</c:v>
                </c:pt>
                <c:pt idx="64">
                  <c:v>54.855397458450668</c:v>
                </c:pt>
                <c:pt idx="65">
                  <c:v>55.693314453401712</c:v>
                </c:pt>
                <c:pt idx="66">
                  <c:v>55.72673925858377</c:v>
                </c:pt>
                <c:pt idx="67">
                  <c:v>56.308843377984878</c:v>
                </c:pt>
                <c:pt idx="68">
                  <c:v>56.379926296769149</c:v>
                </c:pt>
                <c:pt idx="69">
                  <c:v>56.556755258491499</c:v>
                </c:pt>
                <c:pt idx="70">
                  <c:v>56.691730809518909</c:v>
                </c:pt>
                <c:pt idx="71">
                  <c:v>57.488582854772446</c:v>
                </c:pt>
                <c:pt idx="72">
                  <c:v>57.987406073322013</c:v>
                </c:pt>
                <c:pt idx="73">
                  <c:v>60.161944144114109</c:v>
                </c:pt>
                <c:pt idx="74">
                  <c:v>60.167489885000784</c:v>
                </c:pt>
                <c:pt idx="75">
                  <c:v>60.586751282158964</c:v>
                </c:pt>
                <c:pt idx="76">
                  <c:v>60.59355020644346</c:v>
                </c:pt>
                <c:pt idx="77">
                  <c:v>61.471135578816181</c:v>
                </c:pt>
                <c:pt idx="78">
                  <c:v>61.530134701338632</c:v>
                </c:pt>
                <c:pt idx="79">
                  <c:v>62.200109052981013</c:v>
                </c:pt>
                <c:pt idx="80">
                  <c:v>63.392863305489954</c:v>
                </c:pt>
                <c:pt idx="81">
                  <c:v>63.403601119567881</c:v>
                </c:pt>
                <c:pt idx="82">
                  <c:v>63.460173582577923</c:v>
                </c:pt>
                <c:pt idx="83">
                  <c:v>64.179007270390443</c:v>
                </c:pt>
                <c:pt idx="84">
                  <c:v>65.126050902460946</c:v>
                </c:pt>
                <c:pt idx="85">
                  <c:v>65.435209025637306</c:v>
                </c:pt>
                <c:pt idx="86">
                  <c:v>66.820406886168158</c:v>
                </c:pt>
                <c:pt idx="87">
                  <c:v>69.310290388813584</c:v>
                </c:pt>
                <c:pt idx="88">
                  <c:v>69.881382794028909</c:v>
                </c:pt>
                <c:pt idx="89">
                  <c:v>71.293015359698501</c:v>
                </c:pt>
                <c:pt idx="90">
                  <c:v>74.918619695254989</c:v>
                </c:pt>
                <c:pt idx="91">
                  <c:v>75.817548183371912</c:v>
                </c:pt>
                <c:pt idx="92">
                  <c:v>81.725117092929594</c:v>
                </c:pt>
              </c:numCache>
            </c:numRef>
          </c:xVal>
          <c:yVal>
            <c:numRef>
              <c:f>'B1-15.5g-min'!$Q$2:$Q$94</c:f>
              <c:numCache>
                <c:formatCode>General</c:formatCode>
                <c:ptCount val="93"/>
                <c:pt idx="0">
                  <c:v>1.0752688172043012E-2</c:v>
                </c:pt>
                <c:pt idx="1">
                  <c:v>2.150537634408603E-2</c:v>
                </c:pt>
                <c:pt idx="2">
                  <c:v>3.2258064516129038E-2</c:v>
                </c:pt>
                <c:pt idx="3">
                  <c:v>4.3010752688172046E-2</c:v>
                </c:pt>
                <c:pt idx="4">
                  <c:v>5.3763440860215075E-2</c:v>
                </c:pt>
                <c:pt idx="5">
                  <c:v>6.4516129032258104E-2</c:v>
                </c:pt>
                <c:pt idx="6">
                  <c:v>7.5268817204301106E-2</c:v>
                </c:pt>
                <c:pt idx="7">
                  <c:v>8.6021505376344135E-2</c:v>
                </c:pt>
                <c:pt idx="8">
                  <c:v>9.677419354838715E-2</c:v>
                </c:pt>
                <c:pt idx="9">
                  <c:v>0.10752688172043016</c:v>
                </c:pt>
                <c:pt idx="10">
                  <c:v>0.11827956989247315</c:v>
                </c:pt>
                <c:pt idx="11">
                  <c:v>0.12903225806451615</c:v>
                </c:pt>
                <c:pt idx="12">
                  <c:v>0.13978494623655915</c:v>
                </c:pt>
                <c:pt idx="13">
                  <c:v>0.15053763440860218</c:v>
                </c:pt>
                <c:pt idx="14">
                  <c:v>0.16129032258064521</c:v>
                </c:pt>
                <c:pt idx="15">
                  <c:v>0.17204301075268819</c:v>
                </c:pt>
                <c:pt idx="16">
                  <c:v>0.18279569892473119</c:v>
                </c:pt>
                <c:pt idx="17">
                  <c:v>0.19354838709677424</c:v>
                </c:pt>
                <c:pt idx="18">
                  <c:v>0.20430107526881713</c:v>
                </c:pt>
                <c:pt idx="19">
                  <c:v>0.21505376344086019</c:v>
                </c:pt>
                <c:pt idx="20">
                  <c:v>0.22580645161290322</c:v>
                </c:pt>
                <c:pt idx="21">
                  <c:v>0.23655913978494622</c:v>
                </c:pt>
                <c:pt idx="22">
                  <c:v>0.24731182795698919</c:v>
                </c:pt>
                <c:pt idx="23">
                  <c:v>0.25806451612903225</c:v>
                </c:pt>
                <c:pt idx="24">
                  <c:v>0.26881720430107525</c:v>
                </c:pt>
                <c:pt idx="25">
                  <c:v>0.2795698924731182</c:v>
                </c:pt>
                <c:pt idx="26">
                  <c:v>0.29032258064516131</c:v>
                </c:pt>
                <c:pt idx="27">
                  <c:v>0.30107526881720431</c:v>
                </c:pt>
                <c:pt idx="28">
                  <c:v>0.31182795698924737</c:v>
                </c:pt>
                <c:pt idx="29">
                  <c:v>0.32258064516129031</c:v>
                </c:pt>
                <c:pt idx="30">
                  <c:v>0.33333333333333326</c:v>
                </c:pt>
                <c:pt idx="31">
                  <c:v>0.34408602150537632</c:v>
                </c:pt>
                <c:pt idx="32">
                  <c:v>0.35483870967741932</c:v>
                </c:pt>
                <c:pt idx="33">
                  <c:v>0.36559139784946232</c:v>
                </c:pt>
                <c:pt idx="34">
                  <c:v>0.37634408602150526</c:v>
                </c:pt>
                <c:pt idx="35">
                  <c:v>0.38709677419354832</c:v>
                </c:pt>
                <c:pt idx="36">
                  <c:v>0.39784946236559132</c:v>
                </c:pt>
                <c:pt idx="37">
                  <c:v>0.40860215053763421</c:v>
                </c:pt>
                <c:pt idx="38">
                  <c:v>0.41935483870967732</c:v>
                </c:pt>
                <c:pt idx="39">
                  <c:v>0.43010752688172021</c:v>
                </c:pt>
                <c:pt idx="40">
                  <c:v>0.44086021505376333</c:v>
                </c:pt>
                <c:pt idx="41">
                  <c:v>0.45161290322580633</c:v>
                </c:pt>
                <c:pt idx="42">
                  <c:v>0.46236559139784938</c:v>
                </c:pt>
                <c:pt idx="43">
                  <c:v>0.47311827956989233</c:v>
                </c:pt>
                <c:pt idx="44">
                  <c:v>0.48387096774193533</c:v>
                </c:pt>
                <c:pt idx="45">
                  <c:v>0.49462365591397828</c:v>
                </c:pt>
                <c:pt idx="46">
                  <c:v>0.50537634408602117</c:v>
                </c:pt>
                <c:pt idx="47">
                  <c:v>0.5161290322580645</c:v>
                </c:pt>
                <c:pt idx="48">
                  <c:v>0.52688172043010739</c:v>
                </c:pt>
                <c:pt idx="49">
                  <c:v>0.53763440860215039</c:v>
                </c:pt>
                <c:pt idx="50">
                  <c:v>0.54838709677419339</c:v>
                </c:pt>
                <c:pt idx="51">
                  <c:v>0.55913978494623617</c:v>
                </c:pt>
                <c:pt idx="52">
                  <c:v>0.56989247311827951</c:v>
                </c:pt>
                <c:pt idx="53">
                  <c:v>0.5806451612903224</c:v>
                </c:pt>
                <c:pt idx="54">
                  <c:v>0.59139784946236529</c:v>
                </c:pt>
                <c:pt idx="55">
                  <c:v>0.60215053763440851</c:v>
                </c:pt>
                <c:pt idx="56">
                  <c:v>0.61290322580645129</c:v>
                </c:pt>
                <c:pt idx="57">
                  <c:v>0.62365591397849462</c:v>
                </c:pt>
                <c:pt idx="58">
                  <c:v>0.63440860215053752</c:v>
                </c:pt>
                <c:pt idx="59">
                  <c:v>0.64516129032258052</c:v>
                </c:pt>
                <c:pt idx="60">
                  <c:v>0.65591397849462341</c:v>
                </c:pt>
                <c:pt idx="61">
                  <c:v>0.66666666666666641</c:v>
                </c:pt>
                <c:pt idx="62">
                  <c:v>0.67741935483870941</c:v>
                </c:pt>
                <c:pt idx="63">
                  <c:v>0.68817204301075241</c:v>
                </c:pt>
                <c:pt idx="64">
                  <c:v>0.69892473118279552</c:v>
                </c:pt>
                <c:pt idx="65">
                  <c:v>0.70967741935483852</c:v>
                </c:pt>
                <c:pt idx="66">
                  <c:v>0.72043010752688141</c:v>
                </c:pt>
                <c:pt idx="67">
                  <c:v>0.7311827956989243</c:v>
                </c:pt>
                <c:pt idx="68">
                  <c:v>0.74193548387096731</c:v>
                </c:pt>
                <c:pt idx="69">
                  <c:v>0.75268817204301053</c:v>
                </c:pt>
                <c:pt idx="70">
                  <c:v>0.76344086021505342</c:v>
                </c:pt>
                <c:pt idx="71">
                  <c:v>0.77419354838709631</c:v>
                </c:pt>
                <c:pt idx="72">
                  <c:v>0.78494623655913953</c:v>
                </c:pt>
                <c:pt idx="73">
                  <c:v>0.79569892473118242</c:v>
                </c:pt>
                <c:pt idx="74">
                  <c:v>0.80645161290322542</c:v>
                </c:pt>
                <c:pt idx="75">
                  <c:v>0.8172043010752682</c:v>
                </c:pt>
                <c:pt idx="76">
                  <c:v>0.8279569892473112</c:v>
                </c:pt>
                <c:pt idx="77">
                  <c:v>0.83870967741935454</c:v>
                </c:pt>
                <c:pt idx="78">
                  <c:v>0.84946236559139721</c:v>
                </c:pt>
                <c:pt idx="79">
                  <c:v>0.86021505376344043</c:v>
                </c:pt>
                <c:pt idx="80">
                  <c:v>0.87096774193548332</c:v>
                </c:pt>
                <c:pt idx="81">
                  <c:v>0.88172043010752654</c:v>
                </c:pt>
                <c:pt idx="82">
                  <c:v>0.89247311827956943</c:v>
                </c:pt>
                <c:pt idx="83">
                  <c:v>0.90322580645161243</c:v>
                </c:pt>
                <c:pt idx="84">
                  <c:v>0.91397849462365544</c:v>
                </c:pt>
                <c:pt idx="85">
                  <c:v>0.92473118279569833</c:v>
                </c:pt>
                <c:pt idx="86">
                  <c:v>0.93548387096774122</c:v>
                </c:pt>
                <c:pt idx="87">
                  <c:v>0.94623655913978433</c:v>
                </c:pt>
                <c:pt idx="88">
                  <c:v>0.95698924731182744</c:v>
                </c:pt>
                <c:pt idx="89">
                  <c:v>0.96774193548387066</c:v>
                </c:pt>
                <c:pt idx="90">
                  <c:v>0.97849462365591333</c:v>
                </c:pt>
                <c:pt idx="91">
                  <c:v>0.98924731182795611</c:v>
                </c:pt>
                <c:pt idx="92">
                  <c:v>0.99999999999999933</c:v>
                </c:pt>
              </c:numCache>
            </c:numRef>
          </c:yVal>
        </c:ser>
        <c:ser>
          <c:idx val="1"/>
          <c:order val="1"/>
          <c:tx>
            <c:v>approximation</c:v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'B1-15.5g-min'!$K$2:$K$94</c:f>
              <c:numCache>
                <c:formatCode>General</c:formatCode>
                <c:ptCount val="93"/>
                <c:pt idx="0">
                  <c:v>14.634556461010968</c:v>
                </c:pt>
                <c:pt idx="1">
                  <c:v>16.434462446438587</c:v>
                </c:pt>
                <c:pt idx="2">
                  <c:v>17.591882364854971</c:v>
                </c:pt>
                <c:pt idx="3">
                  <c:v>19.024193054895051</c:v>
                </c:pt>
                <c:pt idx="4">
                  <c:v>23.151830286686156</c:v>
                </c:pt>
                <c:pt idx="5">
                  <c:v>25.95354384430183</c:v>
                </c:pt>
                <c:pt idx="6">
                  <c:v>26.906050202213358</c:v>
                </c:pt>
                <c:pt idx="7">
                  <c:v>27.304180012909281</c:v>
                </c:pt>
                <c:pt idx="8">
                  <c:v>29.385289249723229</c:v>
                </c:pt>
                <c:pt idx="9">
                  <c:v>29.956619071030403</c:v>
                </c:pt>
                <c:pt idx="10">
                  <c:v>30.182303111166437</c:v>
                </c:pt>
                <c:pt idx="11">
                  <c:v>30.465306472425997</c:v>
                </c:pt>
                <c:pt idx="12">
                  <c:v>31.411917567157651</c:v>
                </c:pt>
                <c:pt idx="13">
                  <c:v>32.347430920907499</c:v>
                </c:pt>
                <c:pt idx="14">
                  <c:v>33.815587893638778</c:v>
                </c:pt>
                <c:pt idx="15">
                  <c:v>34.055487943751125</c:v>
                </c:pt>
                <c:pt idx="16">
                  <c:v>34.782122332450548</c:v>
                </c:pt>
                <c:pt idx="17">
                  <c:v>35.426993772459873</c:v>
                </c:pt>
                <c:pt idx="18">
                  <c:v>37.618023257414386</c:v>
                </c:pt>
                <c:pt idx="19">
                  <c:v>37.691688500630164</c:v>
                </c:pt>
                <c:pt idx="20">
                  <c:v>37.854519806282397</c:v>
                </c:pt>
                <c:pt idx="21">
                  <c:v>39.008605784709438</c:v>
                </c:pt>
                <c:pt idx="22">
                  <c:v>39.22230907588493</c:v>
                </c:pt>
                <c:pt idx="23">
                  <c:v>39.608092037256228</c:v>
                </c:pt>
                <c:pt idx="24">
                  <c:v>39.872895749955283</c:v>
                </c:pt>
                <c:pt idx="25">
                  <c:v>40.057074275631052</c:v>
                </c:pt>
                <c:pt idx="26">
                  <c:v>40.086952459474901</c:v>
                </c:pt>
                <c:pt idx="27">
                  <c:v>40.139746073387393</c:v>
                </c:pt>
                <c:pt idx="28">
                  <c:v>40.465827133717831</c:v>
                </c:pt>
                <c:pt idx="29">
                  <c:v>40.867060278776961</c:v>
                </c:pt>
                <c:pt idx="30">
                  <c:v>41.228779755089136</c:v>
                </c:pt>
                <c:pt idx="31">
                  <c:v>41.297715776423715</c:v>
                </c:pt>
                <c:pt idx="32">
                  <c:v>41.628346233807925</c:v>
                </c:pt>
                <c:pt idx="33">
                  <c:v>41.762178800146373</c:v>
                </c:pt>
                <c:pt idx="34">
                  <c:v>41.807687255022437</c:v>
                </c:pt>
                <c:pt idx="35">
                  <c:v>43.347442181618398</c:v>
                </c:pt>
                <c:pt idx="36">
                  <c:v>43.687313916609234</c:v>
                </c:pt>
                <c:pt idx="37">
                  <c:v>44.116285179836588</c:v>
                </c:pt>
                <c:pt idx="38">
                  <c:v>44.119456977661194</c:v>
                </c:pt>
                <c:pt idx="39">
                  <c:v>44.137353149179241</c:v>
                </c:pt>
                <c:pt idx="40">
                  <c:v>44.578808603559516</c:v>
                </c:pt>
                <c:pt idx="41">
                  <c:v>44.605439824302373</c:v>
                </c:pt>
                <c:pt idx="42">
                  <c:v>44.642288946168392</c:v>
                </c:pt>
                <c:pt idx="43">
                  <c:v>45.862546632262443</c:v>
                </c:pt>
                <c:pt idx="44">
                  <c:v>46.232747695401933</c:v>
                </c:pt>
                <c:pt idx="45">
                  <c:v>46.270019733056962</c:v>
                </c:pt>
                <c:pt idx="46">
                  <c:v>46.612715628303285</c:v>
                </c:pt>
                <c:pt idx="47">
                  <c:v>47.032063996235934</c:v>
                </c:pt>
                <c:pt idx="48">
                  <c:v>47.127617102289122</c:v>
                </c:pt>
                <c:pt idx="49">
                  <c:v>48.031248542132964</c:v>
                </c:pt>
                <c:pt idx="50">
                  <c:v>48.26335685438341</c:v>
                </c:pt>
                <c:pt idx="51">
                  <c:v>48.359228145634219</c:v>
                </c:pt>
                <c:pt idx="52">
                  <c:v>48.511918190069551</c:v>
                </c:pt>
                <c:pt idx="53">
                  <c:v>49.085514710766923</c:v>
                </c:pt>
                <c:pt idx="54">
                  <c:v>50.079152724901753</c:v>
                </c:pt>
                <c:pt idx="55">
                  <c:v>50.525911606187762</c:v>
                </c:pt>
                <c:pt idx="56">
                  <c:v>50.647017797164274</c:v>
                </c:pt>
                <c:pt idx="57">
                  <c:v>51.543066182357457</c:v>
                </c:pt>
                <c:pt idx="58">
                  <c:v>52.226183577506461</c:v>
                </c:pt>
                <c:pt idx="59">
                  <c:v>52.449269880607773</c:v>
                </c:pt>
                <c:pt idx="60">
                  <c:v>53.81220838534896</c:v>
                </c:pt>
                <c:pt idx="61">
                  <c:v>54.335833073513349</c:v>
                </c:pt>
                <c:pt idx="62">
                  <c:v>54.398643971360208</c:v>
                </c:pt>
                <c:pt idx="63">
                  <c:v>54.445314944244473</c:v>
                </c:pt>
                <c:pt idx="64">
                  <c:v>54.855397458450668</c:v>
                </c:pt>
                <c:pt idx="65">
                  <c:v>55.693314453401712</c:v>
                </c:pt>
                <c:pt idx="66">
                  <c:v>55.72673925858377</c:v>
                </c:pt>
                <c:pt idx="67">
                  <c:v>56.308843377984878</c:v>
                </c:pt>
                <c:pt idx="68">
                  <c:v>56.379926296769149</c:v>
                </c:pt>
                <c:pt idx="69">
                  <c:v>56.556755258491499</c:v>
                </c:pt>
                <c:pt idx="70">
                  <c:v>56.691730809518909</c:v>
                </c:pt>
                <c:pt idx="71">
                  <c:v>57.488582854772446</c:v>
                </c:pt>
                <c:pt idx="72">
                  <c:v>57.987406073322013</c:v>
                </c:pt>
                <c:pt idx="73">
                  <c:v>60.161944144114109</c:v>
                </c:pt>
                <c:pt idx="74">
                  <c:v>60.167489885000784</c:v>
                </c:pt>
                <c:pt idx="75">
                  <c:v>60.586751282158964</c:v>
                </c:pt>
                <c:pt idx="76">
                  <c:v>60.59355020644346</c:v>
                </c:pt>
                <c:pt idx="77">
                  <c:v>61.471135578816181</c:v>
                </c:pt>
                <c:pt idx="78">
                  <c:v>61.530134701338632</c:v>
                </c:pt>
                <c:pt idx="79">
                  <c:v>62.200109052981013</c:v>
                </c:pt>
                <c:pt idx="80">
                  <c:v>63.392863305489954</c:v>
                </c:pt>
                <c:pt idx="81">
                  <c:v>63.403601119567881</c:v>
                </c:pt>
                <c:pt idx="82">
                  <c:v>63.460173582577923</c:v>
                </c:pt>
                <c:pt idx="83">
                  <c:v>64.179007270390443</c:v>
                </c:pt>
                <c:pt idx="84">
                  <c:v>65.126050902460946</c:v>
                </c:pt>
                <c:pt idx="85">
                  <c:v>65.435209025637306</c:v>
                </c:pt>
                <c:pt idx="86">
                  <c:v>66.820406886168158</c:v>
                </c:pt>
                <c:pt idx="87">
                  <c:v>69.310290388813584</c:v>
                </c:pt>
                <c:pt idx="88">
                  <c:v>69.881382794028909</c:v>
                </c:pt>
                <c:pt idx="89">
                  <c:v>71.293015359698501</c:v>
                </c:pt>
                <c:pt idx="90">
                  <c:v>74.918619695254989</c:v>
                </c:pt>
                <c:pt idx="91">
                  <c:v>75.817548183371912</c:v>
                </c:pt>
                <c:pt idx="92">
                  <c:v>81.725117092929594</c:v>
                </c:pt>
              </c:numCache>
            </c:numRef>
          </c:xVal>
          <c:yVal>
            <c:numRef>
              <c:f>'B1-15.5g-min'!$R$2:$R$94</c:f>
              <c:numCache>
                <c:formatCode>General</c:formatCode>
                <c:ptCount val="93"/>
                <c:pt idx="0">
                  <c:v>0</c:v>
                </c:pt>
                <c:pt idx="1">
                  <c:v>2.3907441883663793E-4</c:v>
                </c:pt>
                <c:pt idx="2">
                  <c:v>9.3632148171451999E-4</c:v>
                </c:pt>
                <c:pt idx="3">
                  <c:v>2.7716315142495293E-3</c:v>
                </c:pt>
                <c:pt idx="4">
                  <c:v>1.7031976508277816E-2</c:v>
                </c:pt>
                <c:pt idx="5">
                  <c:v>3.6855843174591243E-2</c:v>
                </c:pt>
                <c:pt idx="6">
                  <c:v>4.5813034703878229E-2</c:v>
                </c:pt>
                <c:pt idx="7">
                  <c:v>4.9910797950696785E-2</c:v>
                </c:pt>
                <c:pt idx="8">
                  <c:v>7.4837779028708168E-2</c:v>
                </c:pt>
                <c:pt idx="9">
                  <c:v>8.2731468089994029E-2</c:v>
                </c:pt>
                <c:pt idx="10">
                  <c:v>8.597571481359377E-2</c:v>
                </c:pt>
                <c:pt idx="11">
                  <c:v>9.0145052822188668E-2</c:v>
                </c:pt>
                <c:pt idx="12">
                  <c:v>0.10490865723794561</c:v>
                </c:pt>
                <c:pt idx="13">
                  <c:v>0.12073150700878876</c:v>
                </c:pt>
                <c:pt idx="14">
                  <c:v>0.1479955094645139</c:v>
                </c:pt>
                <c:pt idx="15">
                  <c:v>0.15272734919432202</c:v>
                </c:pt>
                <c:pt idx="16">
                  <c:v>0.16752217228223912</c:v>
                </c:pt>
                <c:pt idx="17">
                  <c:v>0.18122235487249636</c:v>
                </c:pt>
                <c:pt idx="18">
                  <c:v>0.23153891744420321</c:v>
                </c:pt>
                <c:pt idx="19">
                  <c:v>0.23332570418891163</c:v>
                </c:pt>
                <c:pt idx="20">
                  <c:v>0.2372958861171944</c:v>
                </c:pt>
                <c:pt idx="21">
                  <c:v>0.26621577120253365</c:v>
                </c:pt>
                <c:pt idx="22">
                  <c:v>0.27171366672004454</c:v>
                </c:pt>
                <c:pt idx="23">
                  <c:v>0.2817445481223686</c:v>
                </c:pt>
                <c:pt idx="24">
                  <c:v>0.28870601059895706</c:v>
                </c:pt>
                <c:pt idx="25">
                  <c:v>0.29358320290606471</c:v>
                </c:pt>
                <c:pt idx="26">
                  <c:v>0.29437707277903352</c:v>
                </c:pt>
                <c:pt idx="27">
                  <c:v>0.2957816118756682</c:v>
                </c:pt>
                <c:pt idx="28">
                  <c:v>0.30450679364366362</c:v>
                </c:pt>
                <c:pt idx="29">
                  <c:v>0.31535654462098534</c:v>
                </c:pt>
                <c:pt idx="30">
                  <c:v>0.32523930072379587</c:v>
                </c:pt>
                <c:pt idx="31">
                  <c:v>0.3271331589293453</c:v>
                </c:pt>
                <c:pt idx="32">
                  <c:v>0.33626073433823594</c:v>
                </c:pt>
                <c:pt idx="33">
                  <c:v>0.33997552642504897</c:v>
                </c:pt>
                <c:pt idx="34">
                  <c:v>0.34124126059610377</c:v>
                </c:pt>
                <c:pt idx="35">
                  <c:v>0.38474013415079944</c:v>
                </c:pt>
                <c:pt idx="36">
                  <c:v>0.39449073415461589</c:v>
                </c:pt>
                <c:pt idx="37">
                  <c:v>0.40685728408797622</c:v>
                </c:pt>
                <c:pt idx="38">
                  <c:v>0.40694894603058462</c:v>
                </c:pt>
                <c:pt idx="39">
                  <c:v>0.4074661861211642</c:v>
                </c:pt>
                <c:pt idx="40">
                  <c:v>0.4202541398521496</c:v>
                </c:pt>
                <c:pt idx="41">
                  <c:v>0.42102722064229181</c:v>
                </c:pt>
                <c:pt idx="42">
                  <c:v>0.42209719749701147</c:v>
                </c:pt>
                <c:pt idx="43">
                  <c:v>0.45766673494153365</c:v>
                </c:pt>
                <c:pt idx="44">
                  <c:v>0.46848807477830934</c:v>
                </c:pt>
                <c:pt idx="45">
                  <c:v>0.46957777500484971</c:v>
                </c:pt>
                <c:pt idx="46">
                  <c:v>0.4795964179748311</c:v>
                </c:pt>
                <c:pt idx="47">
                  <c:v>0.49184867019524303</c:v>
                </c:pt>
                <c:pt idx="48">
                  <c:v>0.49463837303240477</c:v>
                </c:pt>
                <c:pt idx="49">
                  <c:v>0.52095194861474081</c:v>
                </c:pt>
                <c:pt idx="50">
                  <c:v>0.52768355221005292</c:v>
                </c:pt>
                <c:pt idx="51">
                  <c:v>0.53045987049201515</c:v>
                </c:pt>
                <c:pt idx="52">
                  <c:v>0.53487618538093762</c:v>
                </c:pt>
                <c:pt idx="53">
                  <c:v>0.55139958077181839</c:v>
                </c:pt>
                <c:pt idx="54">
                  <c:v>0.57971416917727558</c:v>
                </c:pt>
                <c:pt idx="55">
                  <c:v>0.59228976645757181</c:v>
                </c:pt>
                <c:pt idx="56">
                  <c:v>0.59567991916429874</c:v>
                </c:pt>
                <c:pt idx="57">
                  <c:v>0.62048741403580066</c:v>
                </c:pt>
                <c:pt idx="58">
                  <c:v>0.63903828735413193</c:v>
                </c:pt>
                <c:pt idx="59">
                  <c:v>0.64502200232443496</c:v>
                </c:pt>
                <c:pt idx="60">
                  <c:v>0.68069916074585146</c:v>
                </c:pt>
                <c:pt idx="61">
                  <c:v>0.69397057990700839</c:v>
                </c:pt>
                <c:pt idx="62">
                  <c:v>0.69554524023167674</c:v>
                </c:pt>
                <c:pt idx="63">
                  <c:v>0.6967128300599793</c:v>
                </c:pt>
                <c:pt idx="64">
                  <c:v>0.7068811312776867</c:v>
                </c:pt>
                <c:pt idx="65">
                  <c:v>0.72713304263544387</c:v>
                </c:pt>
                <c:pt idx="66">
                  <c:v>0.72792583093513896</c:v>
                </c:pt>
                <c:pt idx="67">
                  <c:v>0.74154136266089821</c:v>
                </c:pt>
                <c:pt idx="68">
                  <c:v>0.74317890948584464</c:v>
                </c:pt>
                <c:pt idx="69">
                  <c:v>0.74722848888821081</c:v>
                </c:pt>
                <c:pt idx="70">
                  <c:v>0.75029633651421979</c:v>
                </c:pt>
                <c:pt idx="71">
                  <c:v>0.76799069416800125</c:v>
                </c:pt>
                <c:pt idx="72">
                  <c:v>0.77869681711128869</c:v>
                </c:pt>
                <c:pt idx="73">
                  <c:v>0.82191723085437418</c:v>
                </c:pt>
                <c:pt idx="74">
                  <c:v>0.82202014597054096</c:v>
                </c:pt>
                <c:pt idx="75">
                  <c:v>0.82969174347843333</c:v>
                </c:pt>
                <c:pt idx="76">
                  <c:v>0.82981437760085608</c:v>
                </c:pt>
                <c:pt idx="77">
                  <c:v>0.84516835158155923</c:v>
                </c:pt>
                <c:pt idx="78">
                  <c:v>0.84616674926769986</c:v>
                </c:pt>
                <c:pt idx="79">
                  <c:v>0.85720585196856836</c:v>
                </c:pt>
                <c:pt idx="80">
                  <c:v>0.87551040861376395</c:v>
                </c:pt>
                <c:pt idx="81">
                  <c:v>0.87566742440638101</c:v>
                </c:pt>
                <c:pt idx="82">
                  <c:v>0.87649239417806735</c:v>
                </c:pt>
                <c:pt idx="83">
                  <c:v>0.88664418709147974</c:v>
                </c:pt>
                <c:pt idx="84">
                  <c:v>0.89909700935593695</c:v>
                </c:pt>
                <c:pt idx="85">
                  <c:v>0.9029397091140694</c:v>
                </c:pt>
                <c:pt idx="86">
                  <c:v>0.9188553048487047</c:v>
                </c:pt>
                <c:pt idx="87">
                  <c:v>0.94244262694840519</c:v>
                </c:pt>
                <c:pt idx="88">
                  <c:v>0.94701416610783962</c:v>
                </c:pt>
                <c:pt idx="89">
                  <c:v>0.95709636717686908</c:v>
                </c:pt>
                <c:pt idx="90">
                  <c:v>0.97611310628493841</c:v>
                </c:pt>
                <c:pt idx="91">
                  <c:v>0.97954581088301962</c:v>
                </c:pt>
                <c:pt idx="92">
                  <c:v>0.99334048614647341</c:v>
                </c:pt>
              </c:numCache>
            </c:numRef>
          </c:yVal>
          <c:smooth val="1"/>
        </c:ser>
        <c:axId val="88928640"/>
        <c:axId val="88930560"/>
      </c:scatterChart>
      <c:valAx>
        <c:axId val="88928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Wp,m </a:t>
                </a:r>
                <a:r>
                  <a:rPr lang="de-DE" baseline="0"/>
                  <a:t>/ J/kg</a:t>
                </a:r>
              </a:p>
              <a:p>
                <a:pPr>
                  <a:defRPr/>
                </a:pPr>
                <a:endParaRPr lang="de-DE"/>
              </a:p>
            </c:rich>
          </c:tx>
          <c:layout>
            <c:manualLayout>
              <c:xMode val="edge"/>
              <c:yMode val="edge"/>
              <c:x val="0.48074423476162864"/>
              <c:y val="0.91319081551860815"/>
            </c:manualLayout>
          </c:layout>
        </c:title>
        <c:numFmt formatCode="General" sourceLinked="1"/>
        <c:tickLblPos val="nextTo"/>
        <c:crossAx val="88930560"/>
        <c:crosses val="autoZero"/>
        <c:crossBetween val="midCat"/>
      </c:valAx>
      <c:valAx>
        <c:axId val="88930560"/>
        <c:scaling>
          <c:orientation val="minMax"/>
          <c:max val="1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P / %</a:t>
                </a:r>
              </a:p>
            </c:rich>
          </c:tx>
          <c:layout/>
        </c:title>
        <c:numFmt formatCode="0.0%" sourceLinked="0"/>
        <c:tickLblPos val="nextTo"/>
        <c:crossAx val="88928640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A966-06C1-47B5-9595-A848D964F9AE}" type="datetimeFigureOut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57BE2-5A0E-4A54-9553-E1EEC1DF8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335A-B3C6-4B73-8581-BE099EEE62E3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DF572-E155-4770-BC22-0ABDF31622BE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54CA-C031-4BC3-8AAE-1AA0F5105444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A5AFA-77CD-411C-A23B-C110FA93CE7D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0A58D-C1D4-4B89-8CB6-BA3332FBD785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C933-8B4F-4446-9F91-DE0A6B88879E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50C3-4AA3-4F6D-93EF-A837E78058B1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5D7D2-7269-48A8-8674-F4F9F4683075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5D6F7-CF7B-440C-AC5C-F8C9EC5EF8AB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179A-1F20-4241-BC7A-C91A64369D4A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3E257-CA06-400C-81E9-0FF0841E8224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B113672-5D62-40E1-BA25-157F98D86EAC}" type="datetime1">
              <a:rPr lang="ru-RU" smtClean="0"/>
              <a:pPr/>
              <a:t>19.12.2014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10800000" flipV="1">
            <a:off x="971600" y="2564904"/>
            <a:ext cx="7498080" cy="11521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St.</a:t>
            </a:r>
            <a:r>
              <a:rPr lang="ru-RU" sz="3200" dirty="0" smtClean="0"/>
              <a:t> </a:t>
            </a:r>
            <a:r>
              <a:rPr lang="en-US" sz="3200" dirty="0" smtClean="0"/>
              <a:t>Petersburg State </a:t>
            </a:r>
            <a:r>
              <a:rPr lang="en-US" sz="3200" dirty="0" err="1" smtClean="0"/>
              <a:t>Polytechnical</a:t>
            </a:r>
            <a:r>
              <a:rPr lang="en-US" sz="3200" dirty="0" smtClean="0"/>
              <a:t> University</a:t>
            </a:r>
          </a:p>
          <a:p>
            <a:pPr algn="ctr">
              <a:buNone/>
            </a:pPr>
            <a:r>
              <a:rPr lang="en-US" sz="3200" dirty="0" smtClean="0"/>
              <a:t>TU Kaiserslautern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kj\Desktop\212166_html_m201b6e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3312368" cy="2165525"/>
          </a:xfrm>
          <a:prstGeom prst="rect">
            <a:avLst/>
          </a:prstGeom>
          <a:noFill/>
        </p:spPr>
      </p:pic>
      <p:pic>
        <p:nvPicPr>
          <p:cNvPr id="1028" name="Picture 4" descr="C:\Users\kj\Desktop\TU-KL-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850046"/>
            <a:ext cx="3672408" cy="9947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4077072"/>
            <a:ext cx="7459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/>
              <a:t>Obtaining and investigation of the mechanical properties of pellets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60040" y="5373216"/>
            <a:ext cx="1272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Kim </a:t>
            </a:r>
            <a:r>
              <a:rPr lang="en-US" sz="2000" dirty="0" err="1" smtClean="0"/>
              <a:t>Vitaliy</a:t>
            </a:r>
            <a:r>
              <a:rPr lang="en-US" sz="200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5805264"/>
            <a:ext cx="157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Yashin</a:t>
            </a:r>
            <a:r>
              <a:rPr lang="en-US" sz="2000" dirty="0" smtClean="0"/>
              <a:t> Aleksey </a:t>
            </a:r>
            <a:endParaRPr lang="ru-RU" sz="20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880320" cy="81034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B1_16g-min_020_brok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1537" t="49653" r="46651" b="24650"/>
          <a:stretch>
            <a:fillRect/>
          </a:stretch>
        </p:blipFill>
        <p:spPr>
          <a:xfrm>
            <a:off x="2771800" y="1268760"/>
            <a:ext cx="1152128" cy="187978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Рисунок 6" descr="B1_16g-min_021.JPG"/>
          <p:cNvPicPr>
            <a:picLocks noChangeAspect="1"/>
          </p:cNvPicPr>
          <p:nvPr/>
        </p:nvPicPr>
        <p:blipFill>
          <a:blip r:embed="rId3" cstate="print"/>
          <a:srcRect l="37105" t="51768" r="50948" b="23541"/>
          <a:stretch>
            <a:fillRect/>
          </a:stretch>
        </p:blipFill>
        <p:spPr>
          <a:xfrm>
            <a:off x="899592" y="1268760"/>
            <a:ext cx="1212766" cy="1879787"/>
          </a:xfrm>
          <a:prstGeom prst="rect">
            <a:avLst/>
          </a:prstGeom>
        </p:spPr>
      </p:pic>
      <p:pic>
        <p:nvPicPr>
          <p:cNvPr id="8" name="Рисунок 7" descr="B1_16g-min_all_particles.JPG"/>
          <p:cNvPicPr>
            <a:picLocks noChangeAspect="1"/>
          </p:cNvPicPr>
          <p:nvPr/>
        </p:nvPicPr>
        <p:blipFill>
          <a:blip r:embed="rId4" cstate="print"/>
          <a:srcRect t="67139" r="3487"/>
          <a:stretch>
            <a:fillRect/>
          </a:stretch>
        </p:blipFill>
        <p:spPr>
          <a:xfrm>
            <a:off x="323528" y="3356992"/>
            <a:ext cx="8496944" cy="21697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3528" y="1268760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A.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1268760"/>
            <a:ext cx="45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B.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628800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– Pellet before test; B. – Pellet after test.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5661248"/>
            <a:ext cx="7017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Whole batch after </a:t>
            </a:r>
            <a:r>
              <a:rPr lang="en-US" sz="2800" dirty="0" err="1" smtClean="0"/>
              <a:t>uniaxial</a:t>
            </a:r>
            <a:r>
              <a:rPr lang="en-US" sz="2800" dirty="0" smtClean="0"/>
              <a:t> compression experiments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75856" y="170384"/>
            <a:ext cx="2952328" cy="810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7" name="Picture 3" descr="C:\Users\kj\Desktop\Probe_B1_15.5g-min_00111.JPG"/>
          <p:cNvPicPr>
            <a:picLocks noChangeAspect="1" noChangeArrowheads="1"/>
          </p:cNvPicPr>
          <p:nvPr/>
        </p:nvPicPr>
        <p:blipFill>
          <a:blip r:embed="rId2" cstate="print"/>
          <a:srcRect r="22222"/>
          <a:stretch>
            <a:fillRect/>
          </a:stretch>
        </p:blipFill>
        <p:spPr bwMode="auto">
          <a:xfrm>
            <a:off x="251519" y="1196752"/>
            <a:ext cx="4824539" cy="2880320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23528" y="4365104"/>
          <a:ext cx="8424937" cy="1584176"/>
        </p:xfrm>
        <a:graphic>
          <a:graphicData uri="http://schemas.openxmlformats.org/drawingml/2006/table">
            <a:tbl>
              <a:tblPr/>
              <a:tblGrid>
                <a:gridCol w="262402"/>
                <a:gridCol w="440459"/>
                <a:gridCol w="590402"/>
                <a:gridCol w="462325"/>
                <a:gridCol w="662249"/>
                <a:gridCol w="787202"/>
                <a:gridCol w="787202"/>
                <a:gridCol w="702859"/>
                <a:gridCol w="787202"/>
                <a:gridCol w="665372"/>
                <a:gridCol w="702859"/>
                <a:gridCol w="787202"/>
                <a:gridCol w="787202"/>
              </a:tblGrid>
              <a:tr h="5163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 p</a:t>
                      </a:r>
                    </a:p>
                  </a:txBody>
                  <a:tcPr marL="6793" marR="6793" marT="6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D, mm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D, 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M, g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M, kg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V, m3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ρ,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kg/m3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W1, N*mm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W1, J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Wm1, J/kg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W2, N*mm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W2, J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Wm2, J/kg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93" marR="6793" marT="6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0,0032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0,026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2,64E-05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1,716E-08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1538,705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0,0005653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21,41348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1,936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0,0019356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73,317317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93" marR="6793" marT="6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3,397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0,0034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2,59E-05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2,053E-08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1261,8697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0,797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0,0007972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30,77981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1,115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0,0011148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43,041719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93" marR="6793" marT="6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2,944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0,00294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2,12E-05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1,336E-08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1586,806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0,477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0,0004773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22,51282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1,403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0,0014031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66,182352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93" marR="6793" marT="67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2,837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0,00284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1,64E-05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1,196E-08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1371,7255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0,0004429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27,00636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1,457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0,0014575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88,871046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92080" y="14127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Plot built by Exponent software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602128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 data table obtained by analyzing the plot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2952328" cy="810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971600" y="5373216"/>
          <a:ext cx="3456384" cy="992857"/>
        </p:xfrm>
        <a:graphic>
          <a:graphicData uri="http://schemas.openxmlformats.org/presentationml/2006/ole">
            <p:oleObj spid="_x0000_s27650" r:id="rId3" imgW="2535480" imgH="584640" progId="">
              <p:embed/>
            </p:oleObj>
          </a:graphicData>
        </a:graphic>
      </p:graphicFrame>
      <p:graphicFrame>
        <p:nvGraphicFramePr>
          <p:cNvPr id="7" name="Diagramm 1"/>
          <p:cNvGraphicFramePr/>
          <p:nvPr/>
        </p:nvGraphicFramePr>
        <p:xfrm>
          <a:off x="1259632" y="1412776"/>
          <a:ext cx="662473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2" y="98072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divided by mass distribution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55892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Function describing this distribution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880320" cy="810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Work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plan: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Simulation of </a:t>
            </a:r>
            <a:r>
              <a:rPr lang="en-US" sz="2800" dirty="0" err="1" smtClean="0"/>
              <a:t>spheronization</a:t>
            </a:r>
            <a:r>
              <a:rPr lang="en-US" sz="2800" dirty="0" smtClean="0"/>
              <a:t> process in EDEM Software</a:t>
            </a:r>
          </a:p>
          <a:p>
            <a:endParaRPr lang="en-US" sz="2800" dirty="0" smtClean="0"/>
          </a:p>
          <a:p>
            <a:r>
              <a:rPr lang="en-US" sz="2800" dirty="0" smtClean="0"/>
              <a:t>Deformation of one pellet simulation</a:t>
            </a:r>
            <a:r>
              <a:rPr lang="ru-RU" sz="2800" dirty="0" smtClean="0"/>
              <a:t> </a:t>
            </a:r>
            <a:r>
              <a:rPr lang="en-US" sz="2400" dirty="0" smtClean="0"/>
              <a:t>by finite element method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4824536" cy="72494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About our internship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Фотографии\Германия-Kaiserslautern\IMG_5185.JPG"/>
          <p:cNvPicPr>
            <a:picLocks noChangeAspect="1" noChangeArrowheads="1"/>
          </p:cNvPicPr>
          <p:nvPr/>
        </p:nvPicPr>
        <p:blipFill>
          <a:blip r:embed="rId2" cstate="print"/>
          <a:srcRect b="1623"/>
          <a:stretch>
            <a:fillRect/>
          </a:stretch>
        </p:blipFill>
        <p:spPr bwMode="auto">
          <a:xfrm>
            <a:off x="4572000" y="3573016"/>
            <a:ext cx="4176464" cy="2592288"/>
          </a:xfrm>
          <a:prstGeom prst="rect">
            <a:avLst/>
          </a:prstGeom>
          <a:noFill/>
        </p:spPr>
      </p:pic>
      <p:pic>
        <p:nvPicPr>
          <p:cNvPr id="2051" name="Picture 3" descr="C:\Users\kj\Desktop\d908ffc8-2ae2-488d-aee1-193ba12777a6_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457828" cy="2448272"/>
          </a:xfrm>
          <a:prstGeom prst="rect">
            <a:avLst/>
          </a:prstGeom>
          <a:noFill/>
        </p:spPr>
      </p:pic>
      <p:pic>
        <p:nvPicPr>
          <p:cNvPr id="2052" name="Picture 4" descr="C:\Users\kj\Desktop\DETUKL010.jpg"/>
          <p:cNvPicPr>
            <a:picLocks noChangeAspect="1" noChangeArrowheads="1"/>
          </p:cNvPicPr>
          <p:nvPr/>
        </p:nvPicPr>
        <p:blipFill>
          <a:blip r:embed="rId4" cstate="print"/>
          <a:srcRect b="7054"/>
          <a:stretch>
            <a:fillRect/>
          </a:stretch>
        </p:blipFill>
        <p:spPr bwMode="auto">
          <a:xfrm>
            <a:off x="323528" y="3573016"/>
            <a:ext cx="3960440" cy="2592289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4624"/>
            <a:ext cx="2880320" cy="7969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 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784976" cy="3168352"/>
          </a:xfrm>
        </p:spPr>
        <p:txBody>
          <a:bodyPr>
            <a:normAutofit fontScale="92500" lnSpcReduction="10000"/>
          </a:bodyPr>
          <a:lstStyle/>
          <a:p>
            <a:pPr marL="0" indent="265113" algn="just">
              <a:buNone/>
            </a:pPr>
            <a:r>
              <a:rPr lang="en-US" sz="3000" dirty="0" smtClean="0"/>
              <a:t>Agglomeration of extrusion and </a:t>
            </a:r>
            <a:r>
              <a:rPr lang="en-US" sz="3000" dirty="0" err="1" smtClean="0"/>
              <a:t>spheronization</a:t>
            </a:r>
            <a:r>
              <a:rPr lang="en-US" sz="3000" dirty="0" smtClean="0"/>
              <a:t> is one of the most known methods of production of the pellets. The process consists of four process stages</a:t>
            </a:r>
            <a:r>
              <a:rPr lang="ru-RU" sz="3000" dirty="0" smtClean="0"/>
              <a:t>: </a:t>
            </a:r>
          </a:p>
          <a:p>
            <a:pPr marL="3497263" indent="276225">
              <a:buFont typeface="Arial" pitchFamily="34" charset="0"/>
              <a:buChar char="•"/>
            </a:pPr>
            <a:r>
              <a:rPr lang="en-US" sz="3000" dirty="0" smtClean="0"/>
              <a:t>Granulation</a:t>
            </a:r>
          </a:p>
          <a:p>
            <a:pPr marL="3497263" indent="276225">
              <a:buFont typeface="Arial" pitchFamily="34" charset="0"/>
              <a:buChar char="•"/>
            </a:pPr>
            <a:r>
              <a:rPr lang="en-US" sz="3000" dirty="0" smtClean="0"/>
              <a:t>Extrusion</a:t>
            </a:r>
          </a:p>
          <a:p>
            <a:pPr marL="3497263" indent="276225">
              <a:buFont typeface="Arial" pitchFamily="34" charset="0"/>
              <a:buChar char="•"/>
            </a:pPr>
            <a:r>
              <a:rPr lang="en-US" sz="3000" dirty="0" err="1" smtClean="0"/>
              <a:t>Spheronisation</a:t>
            </a:r>
            <a:endParaRPr lang="en-US" sz="3000" dirty="0" smtClean="0"/>
          </a:p>
          <a:p>
            <a:pPr marL="3497263" indent="276225">
              <a:buFont typeface="Arial" pitchFamily="34" charset="0"/>
              <a:buChar char="•"/>
            </a:pPr>
            <a:r>
              <a:rPr lang="en-US" sz="3000" dirty="0" smtClean="0"/>
              <a:t>Drying</a:t>
            </a:r>
          </a:p>
          <a:p>
            <a:pPr marL="0" indent="265113" algn="just">
              <a:buAutoNum type="arabicParenR"/>
            </a:pPr>
            <a:endParaRPr lang="en-US" dirty="0" smtClean="0"/>
          </a:p>
          <a:p>
            <a:pPr marL="0" indent="265113" algn="just">
              <a:buAutoNum type="arabicParenR"/>
            </a:pPr>
            <a:endParaRPr lang="en-US" dirty="0" smtClean="0"/>
          </a:p>
          <a:p>
            <a:pPr marL="0" indent="265113" algn="just">
              <a:buAutoNum type="arabicParenR"/>
            </a:pPr>
            <a:endParaRPr lang="en-US" dirty="0" smtClean="0"/>
          </a:p>
          <a:p>
            <a:pPr marL="0" indent="265113" algn="just">
              <a:buAutoNum type="arabicParenR"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26" name="Picture 2" descr="C:\Users\kj\Desktop\Verfahren_Extrusion_Slider_800x406_en_03.jpg"/>
          <p:cNvPicPr>
            <a:picLocks noChangeAspect="1" noChangeArrowheads="1"/>
          </p:cNvPicPr>
          <p:nvPr/>
        </p:nvPicPr>
        <p:blipFill>
          <a:blip r:embed="rId2" cstate="print"/>
          <a:srcRect b="36756"/>
          <a:stretch>
            <a:fillRect/>
          </a:stretch>
        </p:blipFill>
        <p:spPr bwMode="auto">
          <a:xfrm>
            <a:off x="1403648" y="4221088"/>
            <a:ext cx="6552728" cy="2103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4000488" cy="720080"/>
          </a:xfrm>
        </p:spPr>
        <p:txBody>
          <a:bodyPr>
            <a:noAutofit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Granulation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79512" y="1124744"/>
            <a:ext cx="8784976" cy="381642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1">
              <a:buNone/>
            </a:pPr>
            <a:r>
              <a:rPr lang="en-US" sz="2800" dirty="0" smtClean="0"/>
              <a:t>	The first step of an extrusion - </a:t>
            </a:r>
            <a:r>
              <a:rPr lang="en-US" sz="2800" dirty="0" err="1" smtClean="0"/>
              <a:t>spheronisation</a:t>
            </a:r>
            <a:r>
              <a:rPr lang="en-US" sz="2800" dirty="0" smtClean="0"/>
              <a:t> cycle consists of the preparation of the plastic mass. Different types of granulators are used to perform the mixing of the powder blend and the granulation liquid.</a:t>
            </a:r>
          </a:p>
          <a:p>
            <a:pPr lvl="1"/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	During the granulation step the evaporation of the fluid phase should be restricted to a minimum. This could especially be a problem with the high shear mixers as they introduce a large amount of energy into the mass which is partly transformed into heat.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265113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88640"/>
            <a:ext cx="2376264" cy="75232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Extrusion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 descr="C:\Users\kj\Desktop\extru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513276" cy="2088232"/>
          </a:xfrm>
          <a:prstGeom prst="rect">
            <a:avLst/>
          </a:prstGeom>
          <a:noFill/>
        </p:spPr>
      </p:pic>
      <p:pic>
        <p:nvPicPr>
          <p:cNvPr id="3075" name="Picture 3" descr="C:\Users\kj\Desktop\extrud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570" y="1628800"/>
            <a:ext cx="4035910" cy="2088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052736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A.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33211" y="1052736"/>
            <a:ext cx="45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B.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393305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Fig. </a:t>
            </a:r>
            <a:r>
              <a:rPr lang="en-US" sz="2400" dirty="0" smtClean="0"/>
              <a:t>1.</a:t>
            </a:r>
            <a:r>
              <a:rPr lang="ru-RU" sz="2400" dirty="0" smtClean="0"/>
              <a:t> </a:t>
            </a:r>
            <a:r>
              <a:rPr lang="en-US" sz="2400" dirty="0" smtClean="0"/>
              <a:t>Schematic</a:t>
            </a:r>
            <a:r>
              <a:rPr lang="ru-RU" sz="2400" dirty="0" smtClean="0"/>
              <a:t> </a:t>
            </a:r>
            <a:r>
              <a:rPr lang="en-US" sz="2400" dirty="0" smtClean="0"/>
              <a:t>view</a:t>
            </a:r>
            <a:r>
              <a:rPr lang="ru-RU" sz="2400" dirty="0" smtClean="0"/>
              <a:t> </a:t>
            </a:r>
            <a:r>
              <a:rPr lang="en-US" sz="2400" dirty="0" smtClean="0"/>
              <a:t>of</a:t>
            </a:r>
            <a:r>
              <a:rPr lang="ru-RU" sz="2400" dirty="0" smtClean="0"/>
              <a:t> </a:t>
            </a:r>
            <a:r>
              <a:rPr lang="en-US" sz="2400" dirty="0" smtClean="0"/>
              <a:t>a</a:t>
            </a:r>
            <a:r>
              <a:rPr lang="ru-RU" sz="2400" dirty="0" smtClean="0"/>
              <a:t> </a:t>
            </a:r>
            <a:r>
              <a:rPr lang="en-US" sz="2400" dirty="0" smtClean="0"/>
              <a:t>screw</a:t>
            </a:r>
            <a:r>
              <a:rPr lang="ru-RU" sz="2400" dirty="0" smtClean="0"/>
              <a:t> </a:t>
            </a:r>
            <a:r>
              <a:rPr lang="en-US" sz="2400" dirty="0" smtClean="0"/>
              <a:t>extruder.</a:t>
            </a:r>
            <a:r>
              <a:rPr lang="ru-RU" sz="2400" dirty="0" smtClean="0"/>
              <a:t> </a:t>
            </a:r>
            <a:r>
              <a:rPr lang="en-US" sz="2400" dirty="0" smtClean="0"/>
              <a:t>(A) Axial type, (B)</a:t>
            </a:r>
            <a:r>
              <a:rPr lang="ru-RU" sz="2400" dirty="0" smtClean="0"/>
              <a:t> </a:t>
            </a:r>
            <a:r>
              <a:rPr lang="en-US" sz="2400" dirty="0" smtClean="0"/>
              <a:t>radial  type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672408" cy="752326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Spheronisation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098" name="Picture 2" descr="C:\Users\kj\Desktop\сферониза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65955"/>
            <a:ext cx="6696744" cy="1980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182179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Fig. 6. Pellet-forming mechanism: I </a:t>
            </a:r>
            <a:r>
              <a:rPr lang="ru-RU" sz="2400" dirty="0" smtClean="0"/>
              <a:t>-</a:t>
            </a:r>
            <a:r>
              <a:rPr lang="en-US" sz="2400" dirty="0" smtClean="0"/>
              <a:t> cylinder; II </a:t>
            </a:r>
            <a:r>
              <a:rPr lang="ru-RU" sz="2400" dirty="0" smtClean="0"/>
              <a:t>-</a:t>
            </a:r>
            <a:r>
              <a:rPr lang="en-US" sz="2400" dirty="0" smtClean="0"/>
              <a:t> rope; III - dumb bell; </a:t>
            </a:r>
          </a:p>
          <a:p>
            <a:pPr algn="ctr"/>
            <a:r>
              <a:rPr lang="en-US" sz="2400" dirty="0" smtClean="0"/>
              <a:t>IV -  sphere with a cavity outside; V, sphere.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188640"/>
            <a:ext cx="1800200" cy="733474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Drying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1124744"/>
            <a:ext cx="8784976" cy="38164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en-US" sz="2800" dirty="0" smtClean="0"/>
              <a:t>	The fourth and final step of the process is the drying of the pellets. The pellets can be dried at room temperature or at elevated temperature in a fluidized bed or in an oven. </a:t>
            </a:r>
            <a:r>
              <a:rPr lang="en-US" sz="2800" dirty="0" err="1" smtClean="0"/>
              <a:t>Bataille</a:t>
            </a:r>
            <a:r>
              <a:rPr lang="en-US" sz="2800" dirty="0" smtClean="0"/>
              <a:t> in 1993 reported the use of a microwave oven as the final phase in the production process of pellets.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808312" cy="79695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124" name="Picture 4" descr="C:\Users\kj\Downloads\taxtplus-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340767"/>
            <a:ext cx="2376264" cy="3706971"/>
          </a:xfrm>
          <a:prstGeom prst="rect">
            <a:avLst/>
          </a:prstGeom>
          <a:noFill/>
        </p:spPr>
      </p:pic>
      <p:pic>
        <p:nvPicPr>
          <p:cNvPr id="5125" name="Picture 5" descr="C:\study\Научная работа 2014-2015\Photo\photo lab\IMG_4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94774"/>
            <a:ext cx="4824536" cy="3618402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5868144" y="5199583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Texture analysis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584" y="5199583"/>
            <a:ext cx="4317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Laboratory of powder materials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2952328" cy="810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Experiment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Содержимое 4" descr="IMG_4933.JPG"/>
          <p:cNvPicPr>
            <a:picLocks noChangeAspect="1"/>
          </p:cNvPicPr>
          <p:nvPr/>
        </p:nvPicPr>
        <p:blipFill>
          <a:blip r:embed="rId2" cstate="print"/>
          <a:srcRect l="24658" r="20548"/>
          <a:stretch>
            <a:fillRect/>
          </a:stretch>
        </p:blipFill>
        <p:spPr>
          <a:xfrm>
            <a:off x="395536" y="1646801"/>
            <a:ext cx="2880320" cy="3942439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123728" y="2438889"/>
            <a:ext cx="2016224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3879049"/>
            <a:ext cx="59766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112" y="2438889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195736" y="4167081"/>
            <a:ext cx="3168352" cy="8640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364088" y="5031177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7380312" y="3447001"/>
            <a:ext cx="8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Pellet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4599129"/>
            <a:ext cx="76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Table</a:t>
            </a:r>
            <a:endParaRPr lang="ru-RU" dirty="0"/>
          </a:p>
        </p:txBody>
      </p:sp>
      <p:sp>
        <p:nvSpPr>
          <p:cNvPr id="921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1679900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Cylindrical probe of stainless steel</a:t>
            </a:r>
            <a:endParaRPr lang="ru-RU" sz="2400" dirty="0"/>
          </a:p>
        </p:txBody>
      </p:sp>
      <p:pic>
        <p:nvPicPr>
          <p:cNvPr id="9219" name="Picture 3" descr="C:\Users\kj\Desktop\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646801"/>
            <a:ext cx="1440160" cy="1942035"/>
          </a:xfrm>
          <a:prstGeom prst="rect">
            <a:avLst/>
          </a:prstGeom>
          <a:noFill/>
        </p:spPr>
      </p:pic>
      <p:sp>
        <p:nvSpPr>
          <p:cNvPr id="26" name="Овал 25"/>
          <p:cNvSpPr/>
          <p:nvPr/>
        </p:nvSpPr>
        <p:spPr>
          <a:xfrm>
            <a:off x="2051720" y="3807041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2035</TotalTime>
  <Words>309</Words>
  <Application>Microsoft Office PowerPoint</Application>
  <PresentationFormat>Экран (4:3)</PresentationFormat>
  <Paragraphs>129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Слайд 1</vt:lpstr>
      <vt:lpstr>About our internship </vt:lpstr>
      <vt:lpstr>Introduction </vt:lpstr>
      <vt:lpstr>  Granulation</vt:lpstr>
      <vt:lpstr>Extrusion</vt:lpstr>
      <vt:lpstr>Spheronisation</vt:lpstr>
      <vt:lpstr>Drying</vt:lpstr>
      <vt:lpstr>Experiment</vt:lpstr>
      <vt:lpstr>Experiment</vt:lpstr>
      <vt:lpstr>Experiment</vt:lpstr>
      <vt:lpstr>Experiment</vt:lpstr>
      <vt:lpstr>Experiment</vt:lpstr>
      <vt:lpstr>Work plan: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Extrusion-spheronisation</dc:title>
  <dc:creator>Lugash</dc:creator>
  <cp:lastModifiedBy>HP</cp:lastModifiedBy>
  <cp:revision>90</cp:revision>
  <dcterms:created xsi:type="dcterms:W3CDTF">2014-12-11T06:34:12Z</dcterms:created>
  <dcterms:modified xsi:type="dcterms:W3CDTF">2014-12-19T10:17:04Z</dcterms:modified>
</cp:coreProperties>
</file>