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5" r:id="rId4"/>
    <p:sldId id="261" r:id="rId5"/>
    <p:sldId id="263" r:id="rId6"/>
    <p:sldId id="258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738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12B22-4729-4675-B0E0-2B7306198611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9E7A3-2E23-4B88-9674-0A24B4F31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9E7A3-2E23-4B88-9674-0A24B4F31D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Варианты использования установки</a:t>
            </a:r>
          </a:p>
          <a:p>
            <a:endParaRPr lang="ru-RU" sz="1200" dirty="0" smtClean="0"/>
          </a:p>
          <a:p>
            <a:pPr marL="342900" indent="-342900">
              <a:buAutoNum type="arabicPeriod"/>
            </a:pPr>
            <a:r>
              <a:rPr lang="ru-RU" sz="1200" dirty="0" smtClean="0"/>
              <a:t>Исследование процессов, происходящих при бурении под контролем давления, в лабораторных условиях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Тестирование программного обеспечения, обеспечивающего контроль давления при бурении.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Демонстрация возможностей метода </a:t>
            </a:r>
            <a:r>
              <a:rPr lang="en-US" sz="1200" dirty="0" smtClean="0"/>
              <a:t>MPD </a:t>
            </a:r>
            <a:r>
              <a:rPr lang="ru-RU" sz="1200" dirty="0" err="1" smtClean="0"/>
              <a:t>нефтесервисным</a:t>
            </a:r>
            <a:r>
              <a:rPr lang="ru-RU" sz="1200" dirty="0" smtClean="0"/>
              <a:t> и нефтедобывающим компаниям.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Моделирование поглощения раствора и притока жидкости / газа из породы.</a:t>
            </a:r>
          </a:p>
          <a:p>
            <a:endParaRPr lang="en-US" dirty="0" smtClean="0"/>
          </a:p>
          <a:p>
            <a:r>
              <a:rPr lang="en-US" dirty="0" smtClean="0"/>
              <a:t>The equations of one dimensional </a:t>
            </a:r>
          </a:p>
          <a:p>
            <a:r>
              <a:rPr lang="en-US" dirty="0" smtClean="0"/>
              <a:t>pipeline hydraulics will be </a:t>
            </a:r>
          </a:p>
          <a:p>
            <a:r>
              <a:rPr lang="en-US" dirty="0" smtClean="0"/>
              <a:t>employed in order to describe the </a:t>
            </a:r>
          </a:p>
          <a:p>
            <a:r>
              <a:rPr lang="en-US" dirty="0" smtClean="0"/>
              <a:t>dynamics of the drilling fluid.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9E7A3-2E23-4B88-9674-0A24B4F31D8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7477-5279-4E3A-820B-D7C762101235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084B-C860-4A08-945E-13D9D804E3CC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334-1B2F-4B59-A227-34D14B955FE4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2906-F00C-4B33-AF54-110288C184DE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1058-C97C-4C3F-8DDC-287C85243B7B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F4B-81E0-4936-9922-4B4AE9E9F28A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2A9-D970-4DE6-BF8B-D7853D0991D2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757A9-8EEB-4C39-A853-C7FCAD5FC7E4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3695-2E26-436C-8E75-691BF91E70F3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9B96-36D3-4F21-8BBD-3888AC6D3466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7F00-3D7A-400F-8F1E-ACBF728FFFBE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BE3FA-F76F-4C77-8BFB-407185AA9F34}" type="datetime1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96944" cy="2304256"/>
          </a:xfrm>
        </p:spPr>
        <p:txBody>
          <a:bodyPr>
            <a:no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Экспериментальная установка для моделирования процесса бурения под контролем давления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60648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САНКТ-ПЕТЕРБУРГСКИЙ ГОСУДАРСТВЕННЫЙ ПОЛИТЕХНИЧЕСКИЙ УНИВЕРСИТЕТ</a:t>
            </a:r>
          </a:p>
          <a:p>
            <a:pPr algn="ctr"/>
            <a:r>
              <a:rPr lang="ru-RU" dirty="0" smtClean="0"/>
              <a:t>КАФЕДРА «ТЕОРЕТИЧЕСКАЯ МЕХАНИКА»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4869160"/>
            <a:ext cx="5076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cs typeface="Times New Roman" pitchFamily="18" charset="0"/>
              </a:rPr>
              <a:t>	Студент:	    		Ершов Д. С.</a:t>
            </a:r>
          </a:p>
          <a:p>
            <a:pPr algn="r"/>
            <a:r>
              <a:rPr lang="ru-RU" dirty="0" smtClean="0">
                <a:cs typeface="Times New Roman" pitchFamily="18" charset="0"/>
              </a:rPr>
              <a:t>Научный руководитель: 	</a:t>
            </a:r>
            <a:r>
              <a:rPr lang="ru-RU" dirty="0" err="1" smtClean="0">
                <a:cs typeface="Times New Roman" pitchFamily="18" charset="0"/>
              </a:rPr>
              <a:t>Ле-Захаров</a:t>
            </a:r>
            <a:r>
              <a:rPr lang="ru-RU" dirty="0" smtClean="0">
                <a:cs typeface="Times New Roman" pitchFamily="18" charset="0"/>
              </a:rPr>
              <a:t> А. 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9543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Предметная область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700" smtClean="0"/>
              <a:pPr/>
              <a:t>2</a:t>
            </a:fld>
            <a:endParaRPr lang="ru-RU" sz="17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3286125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948690"/>
            <a:ext cx="57241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000" dirty="0" smtClean="0"/>
              <a:t>Суть подхода:</a:t>
            </a:r>
          </a:p>
          <a:p>
            <a:r>
              <a:rPr lang="ru-RU" sz="2000" dirty="0" smtClean="0"/>
              <a:t>Закрытая и находящаяся </a:t>
            </a:r>
          </a:p>
          <a:p>
            <a:r>
              <a:rPr lang="ru-RU" sz="2000" dirty="0" smtClean="0"/>
              <a:t>под высоким давлением система рециркуляции </a:t>
            </a:r>
          </a:p>
          <a:p>
            <a:r>
              <a:rPr lang="ru-RU" sz="2000" dirty="0" smtClean="0"/>
              <a:t>бурового раствора, вращающаяся головка–</a:t>
            </a:r>
          </a:p>
          <a:p>
            <a:r>
              <a:rPr lang="ru-RU" sz="2000" dirty="0" err="1" smtClean="0"/>
              <a:t>превентор</a:t>
            </a:r>
            <a:r>
              <a:rPr lang="ru-RU" sz="2000" dirty="0" smtClean="0"/>
              <a:t> (</a:t>
            </a:r>
            <a:r>
              <a:rPr lang="ru-RU" sz="2000" dirty="0" err="1" smtClean="0"/>
              <a:t>rotating</a:t>
            </a:r>
            <a:r>
              <a:rPr lang="ru-RU" sz="2000" dirty="0" smtClean="0"/>
              <a:t> </a:t>
            </a:r>
            <a:r>
              <a:rPr lang="ru-RU" sz="2000" dirty="0" err="1" smtClean="0"/>
              <a:t>control</a:t>
            </a:r>
            <a:r>
              <a:rPr lang="ru-RU" sz="2000" dirty="0" smtClean="0"/>
              <a:t> </a:t>
            </a:r>
            <a:r>
              <a:rPr lang="ru-RU" sz="2000" dirty="0" err="1" smtClean="0"/>
              <a:t>device</a:t>
            </a:r>
            <a:r>
              <a:rPr lang="ru-RU" sz="2000" dirty="0" smtClean="0"/>
              <a:t>, RCD) и штуцер </a:t>
            </a:r>
          </a:p>
          <a:p>
            <a:r>
              <a:rPr lang="ru-RU" sz="2000" dirty="0" smtClean="0"/>
              <a:t>обеспечивают точную регулировку профилем </a:t>
            </a:r>
          </a:p>
          <a:p>
            <a:r>
              <a:rPr lang="ru-RU" sz="2000" dirty="0" smtClean="0"/>
              <a:t>забойного давления. Разные варианты бурения с </a:t>
            </a:r>
          </a:p>
          <a:p>
            <a:r>
              <a:rPr lang="ru-RU" sz="2000" dirty="0" smtClean="0"/>
              <a:t>управляемым давлением позволяют нам бурить </a:t>
            </a:r>
          </a:p>
          <a:p>
            <a:r>
              <a:rPr lang="ru-RU" sz="2000" dirty="0" smtClean="0"/>
              <a:t>там, где традиционные методы бурения просто не </a:t>
            </a:r>
          </a:p>
          <a:p>
            <a:r>
              <a:rPr lang="ru-RU" sz="2000" dirty="0" smtClean="0"/>
              <a:t>работают.</a:t>
            </a:r>
          </a:p>
          <a:p>
            <a:r>
              <a:rPr lang="en-US" sz="1400" dirty="0" smtClean="0"/>
              <a:t>Weatherford </a:t>
            </a:r>
            <a:r>
              <a:rPr lang="en-US" sz="1400" dirty="0" err="1" smtClean="0"/>
              <a:t>MicrofluxTM</a:t>
            </a:r>
            <a:endParaRPr lang="en-US" sz="1600" dirty="0" smtClean="0"/>
          </a:p>
          <a:p>
            <a:endParaRPr lang="en-US" sz="2400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90872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Бурение под контролем давления  </a:t>
            </a:r>
            <a:r>
              <a:rPr lang="en-US" b="1" dirty="0" smtClean="0"/>
              <a:t>Managed Pressure Drilling</a:t>
            </a:r>
            <a:r>
              <a:rPr lang="ru-RU" b="1" dirty="0" smtClean="0"/>
              <a:t>, </a:t>
            </a:r>
            <a:r>
              <a:rPr lang="en-US" b="1" dirty="0" smtClean="0"/>
              <a:t>MPD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869160"/>
            <a:ext cx="757938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Преимущества:</a:t>
            </a:r>
          </a:p>
          <a:p>
            <a:r>
              <a:rPr lang="ru-RU" sz="2000" dirty="0" smtClean="0"/>
              <a:t>1. Ускорение процесса циркуляции</a:t>
            </a:r>
            <a:endParaRPr lang="en-US" sz="2000" dirty="0" smtClean="0"/>
          </a:p>
          <a:p>
            <a:r>
              <a:rPr lang="ru-RU" sz="2000" dirty="0" smtClean="0"/>
              <a:t>2. Уменьшение расхода бурового раствора </a:t>
            </a:r>
            <a:endParaRPr lang="en-US" sz="2000" dirty="0" smtClean="0"/>
          </a:p>
          <a:p>
            <a:r>
              <a:rPr lang="ru-RU" sz="2000" dirty="0" smtClean="0"/>
              <a:t>3. Целостность ствола скважины, контроль давления - безопасность</a:t>
            </a:r>
            <a:endParaRPr lang="en-US" sz="2000" dirty="0" smtClean="0"/>
          </a:p>
          <a:p>
            <a:endParaRPr lang="ru-RU" sz="2000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6119336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http://www.halliburton.com/en-US/ps/sperry/drilling/optimized-pressure-drilling/managed-pressure-drilling/default.page?node-id=hfvq7iqy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Проблематика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/>
              <a:t>Разделение жидкой и газовой фазы при падении давления</a:t>
            </a:r>
          </a:p>
          <a:p>
            <a:pPr marL="457200" indent="-457200">
              <a:buAutoNum type="arabicPeriod" startAt="2"/>
            </a:pPr>
            <a:r>
              <a:rPr lang="ru-RU" sz="2400" dirty="0">
                <a:cs typeface="Times New Roman" panose="02020603050405020304" pitchFamily="18" charset="0"/>
              </a:rPr>
              <a:t>Неточность измерения потока в многофазной среде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400" dirty="0">
                <a:cs typeface="Times New Roman" panose="02020603050405020304" pitchFamily="18" charset="0"/>
              </a:rPr>
              <a:t>Неточность существующих математических моделей в описании гидродинамических процессов при </a:t>
            </a:r>
            <a:r>
              <a:rPr lang="ru-RU" sz="2400" dirty="0" smtClean="0">
                <a:cs typeface="Times New Roman" panose="02020603050405020304" pitchFamily="18" charset="0"/>
              </a:rPr>
              <a:t>бурении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cs typeface="Times New Roman" panose="02020603050405020304" pitchFamily="18" charset="0"/>
              </a:rPr>
              <a:t>Цели и план работы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124744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 </a:t>
            </a:r>
            <a:r>
              <a:rPr lang="ru-RU" sz="2400" dirty="0" smtClean="0"/>
              <a:t>Разработка математической модели и подбор параметров</a:t>
            </a:r>
            <a:endParaRPr lang="ru-RU" sz="2400" dirty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2) </a:t>
            </a:r>
            <a:r>
              <a:rPr lang="ru-RU" sz="2400" dirty="0" smtClean="0"/>
              <a:t>Параметризация модели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3) </a:t>
            </a:r>
            <a:r>
              <a:rPr lang="ru-RU" sz="2400" dirty="0" smtClean="0"/>
              <a:t>Разработка и написание управляющего алгоритма и  управляющей программы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4) </a:t>
            </a:r>
            <a:r>
              <a:rPr lang="ru-RU" sz="2400" dirty="0" smtClean="0"/>
              <a:t>Разработка и создание экспериментальной установки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5) </a:t>
            </a:r>
            <a:r>
              <a:rPr lang="ru-RU" sz="2400" dirty="0" smtClean="0"/>
              <a:t>Тестирование  работы программы и установки</a:t>
            </a:r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endParaRPr lang="en-US" sz="2400" dirty="0" smtClean="0"/>
          </a:p>
          <a:p>
            <a:pPr marL="342900" indent="-342900"/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534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4340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требования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504" y="1196752"/>
            <a:ext cx="88569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 smtClean="0"/>
              <a:t>Площадь 2-4 </a:t>
            </a:r>
            <a:r>
              <a:rPr lang="ru-RU" sz="2400" dirty="0" err="1" smtClean="0"/>
              <a:t>кв.м</a:t>
            </a:r>
            <a:r>
              <a:rPr lang="ru-RU" sz="2400" dirty="0" smtClean="0"/>
              <a:t>., высота до 5 метров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 smtClean="0"/>
              <a:t>Возможность моделировать поглощение раствора и приток жидкости и/или газа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 smtClean="0"/>
              <a:t>Возможность проведения исследований под давлением до 7-8 атмосфер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 smtClean="0"/>
              <a:t>Моделирование поглощения раствора и притока жидкости / газа из породы.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 smtClean="0"/>
              <a:t>Наличие </a:t>
            </a:r>
            <a:r>
              <a:rPr lang="ru-RU" sz="2400" dirty="0" err="1" smtClean="0"/>
              <a:t>райзера</a:t>
            </a:r>
            <a:r>
              <a:rPr lang="ru-RU" sz="2400" dirty="0" smtClean="0"/>
              <a:t>, моделирующего ствол скважины, высотой не менее 2.5 метров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 smtClean="0"/>
              <a:t>Наличие уменьшенных аналогов всех гидравлических узлов реальной скважины.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2400" dirty="0" smtClean="0"/>
              <a:t>Безопасность</a:t>
            </a:r>
          </a:p>
        </p:txBody>
      </p:sp>
    </p:spTree>
    <p:extLst>
      <p:ext uri="{BB962C8B-B14F-4D97-AF65-F5344CB8AC3E}">
        <p14:creationId xmlns="" xmlns:p14="http://schemas.microsoft.com/office/powerpoint/2010/main" val="40804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kj\Desktop\RCDATVBcF3s.jpg"/>
          <p:cNvPicPr>
            <a:picLocks noChangeAspect="1" noChangeArrowheads="1"/>
          </p:cNvPicPr>
          <p:nvPr/>
        </p:nvPicPr>
        <p:blipFill>
          <a:blip r:embed="rId2" cstate="print"/>
          <a:srcRect t="24390" r="3049"/>
          <a:stretch>
            <a:fillRect/>
          </a:stretch>
        </p:blipFill>
        <p:spPr bwMode="auto">
          <a:xfrm>
            <a:off x="425733" y="4365104"/>
            <a:ext cx="3786227" cy="22145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7704" y="188640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Сравнение с аналогами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741" y="1196752"/>
            <a:ext cx="37862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проект,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Фаблаб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Политех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СПбГПУ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Санкт-Петербург, Россия.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Давление – до 7 атмосфер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Низкое энергопотребление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Компактность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исследований в лабораторных условиях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8004" y="1199654"/>
            <a:ext cx="37862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Экспериментальная установка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Weatherford training and research center, USA, Houston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– около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млн.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Давление – до 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атмосфер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Площадь – 400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Реалистичность (собрана из реального бурового оборудования)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Мощность насоса до 1000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149080"/>
            <a:ext cx="3816424" cy="2535376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Литература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http://www.weatherford.com/dn/WFT081525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387</Words>
  <Application>Microsoft Office PowerPoint</Application>
  <PresentationFormat>Экран (4:3)</PresentationFormat>
  <Paragraphs>86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Экспериментальная установка для моделирования процесса бурения под контролем давления</vt:lpstr>
      <vt:lpstr>Предметная область</vt:lpstr>
      <vt:lpstr>Проблематика</vt:lpstr>
      <vt:lpstr>Цели и план работы</vt:lpstr>
      <vt:lpstr>Технические требования</vt:lpstr>
      <vt:lpstr>Слайд 6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Lugash</dc:creator>
  <cp:lastModifiedBy>User_1_phm</cp:lastModifiedBy>
  <cp:revision>53</cp:revision>
  <dcterms:created xsi:type="dcterms:W3CDTF">2014-03-21T07:13:31Z</dcterms:created>
  <dcterms:modified xsi:type="dcterms:W3CDTF">2014-11-07T09:54:03Z</dcterms:modified>
</cp:coreProperties>
</file>