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AD3D-C68D-4D70-9B6E-09CFEEAF0B3A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E26F1-76D2-4219-993C-4531630CD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Уравнение Мещерского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Содержательная постановка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Задача</a:t>
            </a:r>
            <a:r>
              <a:rPr lang="ru-RU" dirty="0" smtClean="0"/>
              <a:t>: создать математическую модель, позволяющую определить реактивную силу, действующую на тело, в любой момент времени.</a:t>
            </a:r>
          </a:p>
          <a:p>
            <a:pPr>
              <a:buNone/>
            </a:pPr>
            <a:r>
              <a:rPr lang="ru-RU" b="1" dirty="0" smtClean="0"/>
              <a:t>Исходные данные</a:t>
            </a:r>
            <a:r>
              <a:rPr lang="ru-RU" dirty="0" smtClean="0"/>
              <a:t>:  </a:t>
            </a:r>
          </a:p>
          <a:p>
            <a:r>
              <a:rPr lang="ru-RU" dirty="0" smtClean="0"/>
              <a:t>Начальная скорость </a:t>
            </a:r>
            <a:r>
              <a:rPr lang="en-US" dirty="0" smtClean="0"/>
              <a:t>[v]</a:t>
            </a:r>
          </a:p>
          <a:p>
            <a:r>
              <a:rPr lang="ru-RU" dirty="0" smtClean="0"/>
              <a:t>Масса объекта </a:t>
            </a:r>
            <a:r>
              <a:rPr lang="en-US" dirty="0" smtClean="0"/>
              <a:t>[M]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Концептуальная постановка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Гипотезы</a:t>
            </a:r>
            <a:r>
              <a:rPr lang="ru-R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Принимаем ракету за материальную точку  массой </a:t>
            </a:r>
            <a:r>
              <a:rPr lang="en-US" sz="3600" dirty="0" smtClean="0"/>
              <a:t>M</a:t>
            </a:r>
            <a:r>
              <a:rPr lang="ru-RU" sz="3600" dirty="0" smtClean="0"/>
              <a:t>, сосредоточенной в центре масс</a:t>
            </a:r>
            <a:r>
              <a:rPr lang="en-US" sz="3600" dirty="0" smtClean="0"/>
              <a:t>;</a:t>
            </a:r>
            <a:endParaRPr lang="ru-RU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Внешние силы, действующие на ракету (сила притяжения какой-либо планеты, сила сопротивления воздуха и др.) считаем ∑</a:t>
            </a:r>
            <a:r>
              <a:rPr lang="en-US" sz="3600" dirty="0" smtClean="0"/>
              <a:t>F;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Считаем, что </a:t>
            </a:r>
            <a:r>
              <a:rPr lang="en-US" sz="3600" dirty="0" smtClean="0"/>
              <a:t>M </a:t>
            </a:r>
            <a:r>
              <a:rPr lang="ru-RU" sz="3600" dirty="0" smtClean="0"/>
              <a:t>изменяется в течение времени </a:t>
            </a:r>
            <a:r>
              <a:rPr lang="en-US" sz="3600" dirty="0" smtClean="0"/>
              <a:t>t</a:t>
            </a:r>
            <a:r>
              <a:rPr lang="ru-RU" sz="3600" dirty="0" smtClean="0"/>
              <a:t> из-за сгорания топлива (топливо в процессе движения не пополняется)</a:t>
            </a:r>
            <a:r>
              <a:rPr lang="en-US" sz="3600" dirty="0" smtClean="0"/>
              <a:t>; ∆m </a:t>
            </a:r>
            <a:r>
              <a:rPr lang="ru-RU" sz="3600" dirty="0" smtClean="0"/>
              <a:t>– масса, которая покидает ракету, стремится к 0</a:t>
            </a:r>
            <a:r>
              <a:rPr lang="en-US" sz="3600" dirty="0" smtClean="0"/>
              <a:t>;</a:t>
            </a:r>
            <a:endParaRPr lang="ru-RU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Скорость изменения массы принимаем за </a:t>
            </a:r>
            <a:r>
              <a:rPr lang="en-US" sz="3600" dirty="0" smtClean="0"/>
              <a:t>v</a:t>
            </a:r>
            <a:r>
              <a:rPr lang="ru-RU" sz="3600" baseline="-25000" dirty="0" err="1" smtClean="0"/>
              <a:t>отн</a:t>
            </a:r>
            <a:r>
              <a:rPr lang="ru-RU" sz="3600" dirty="0" smtClean="0"/>
              <a:t> </a:t>
            </a:r>
            <a:r>
              <a:rPr lang="en-US" sz="3600" dirty="0" smtClean="0"/>
              <a:t>;</a:t>
            </a:r>
            <a:endParaRPr lang="ru-RU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Ускорение системы считаем взятым за отрезок времени ∆</a:t>
            </a:r>
            <a:r>
              <a:rPr lang="en-US" sz="3600" dirty="0" smtClean="0"/>
              <a:t>t→0,  a;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Математическая постановка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F</a:t>
            </a:r>
            <a:r>
              <a:rPr lang="ru-RU" sz="3600" b="1" baseline="-25000" dirty="0" err="1" smtClean="0"/>
              <a:t>реакт</a:t>
            </a:r>
            <a:r>
              <a:rPr lang="ru-RU" sz="3600" b="1" dirty="0" smtClean="0"/>
              <a:t> = </a:t>
            </a:r>
            <a:r>
              <a:rPr lang="ru-RU" sz="3600" dirty="0" smtClean="0"/>
              <a:t>∆ </a:t>
            </a:r>
            <a:r>
              <a:rPr lang="en-US" sz="3600" b="1" dirty="0" smtClean="0"/>
              <a:t>M/</a:t>
            </a:r>
            <a:r>
              <a:rPr lang="ru-RU" sz="3600" dirty="0" smtClean="0"/>
              <a:t> ∆ </a:t>
            </a:r>
            <a:r>
              <a:rPr lang="en-US" sz="3600" b="1" dirty="0" smtClean="0"/>
              <a:t>t*v</a:t>
            </a:r>
            <a:r>
              <a:rPr lang="ru-RU" sz="3600" b="1" baseline="-25000" dirty="0" err="1" smtClean="0"/>
              <a:t>отн</a:t>
            </a:r>
            <a:r>
              <a:rPr lang="ru-RU" sz="3600" b="1" baseline="-25000" dirty="0" smtClean="0"/>
              <a:t> </a:t>
            </a:r>
            <a:r>
              <a:rPr lang="ru-RU" sz="3600" b="1" dirty="0" smtClean="0"/>
              <a:t> = </a:t>
            </a:r>
            <a:r>
              <a:rPr lang="en-US" sz="3600" b="1" dirty="0" smtClean="0"/>
              <a:t>M*a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Возьмем ОХ </a:t>
            </a:r>
            <a:r>
              <a:rPr lang="ru-RU" sz="2800" dirty="0" err="1" smtClean="0"/>
              <a:t>сонаправлено</a:t>
            </a:r>
            <a:r>
              <a:rPr lang="ru-RU" sz="2800" dirty="0" smtClean="0"/>
              <a:t> </a:t>
            </a:r>
            <a:r>
              <a:rPr lang="ru-RU" sz="2800" dirty="0" smtClean="0"/>
              <a:t>с движением ракеты в момент времени ∆</a:t>
            </a:r>
            <a:r>
              <a:rPr lang="en-US" sz="2800" dirty="0" smtClean="0"/>
              <a:t>t;</a:t>
            </a:r>
          </a:p>
          <a:p>
            <a:pPr marL="514350" indent="-514350">
              <a:buNone/>
            </a:pPr>
            <a:r>
              <a:rPr lang="en-US" sz="2800" dirty="0" smtClean="0"/>
              <a:t>2) </a:t>
            </a:r>
            <a:r>
              <a:rPr lang="ru-RU" sz="2800" dirty="0" smtClean="0"/>
              <a:t>Тогда по ЗСИ : (</a:t>
            </a:r>
            <a:r>
              <a:rPr lang="en-US" sz="2800" dirty="0" smtClean="0"/>
              <a:t>M-</a:t>
            </a:r>
            <a:r>
              <a:rPr lang="ru-RU" sz="2800" dirty="0" smtClean="0"/>
              <a:t> ∆</a:t>
            </a:r>
            <a:r>
              <a:rPr lang="en-US" sz="2800" dirty="0" smtClean="0"/>
              <a:t>m)*</a:t>
            </a:r>
            <a:r>
              <a:rPr lang="ru-RU" sz="2800" dirty="0" smtClean="0"/>
              <a:t> ∆</a:t>
            </a:r>
            <a:r>
              <a:rPr lang="en-US" sz="2800" dirty="0" smtClean="0"/>
              <a:t>v=</a:t>
            </a:r>
            <a:r>
              <a:rPr lang="ru-RU" sz="2800" dirty="0" smtClean="0"/>
              <a:t> ∆</a:t>
            </a:r>
            <a:r>
              <a:rPr lang="en-US" sz="2800" dirty="0" smtClean="0"/>
              <a:t>m*v</a:t>
            </a:r>
            <a:r>
              <a:rPr lang="ru-RU" sz="2800" baseline="-25000" dirty="0" err="1" smtClean="0"/>
              <a:t>отн</a:t>
            </a:r>
            <a:r>
              <a:rPr lang="ru-RU" sz="2800" baseline="-250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, где ∆</a:t>
            </a:r>
            <a:r>
              <a:rPr lang="en-US" sz="2800" dirty="0" smtClean="0"/>
              <a:t>m</a:t>
            </a:r>
            <a:r>
              <a:rPr lang="ru-RU" sz="2800" dirty="0" smtClean="0"/>
              <a:t>=- ∆М</a:t>
            </a:r>
          </a:p>
          <a:p>
            <a:pPr marL="514350" indent="-51435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</a:t>
            </a:r>
            <a:r>
              <a:rPr lang="en-US" sz="2800" dirty="0" smtClean="0"/>
              <a:t>M *</a:t>
            </a:r>
            <a:r>
              <a:rPr lang="ru-RU" sz="2800" dirty="0" smtClean="0"/>
              <a:t> ∆</a:t>
            </a:r>
            <a:r>
              <a:rPr lang="en-US" sz="2800" dirty="0" smtClean="0"/>
              <a:t>v/</a:t>
            </a:r>
            <a:r>
              <a:rPr lang="ru-RU" sz="2800" dirty="0" smtClean="0"/>
              <a:t> ∆</a:t>
            </a:r>
            <a:r>
              <a:rPr lang="en-US" sz="2800" dirty="0" smtClean="0"/>
              <a:t>t= -</a:t>
            </a:r>
            <a:r>
              <a:rPr lang="ru-RU" sz="2800" dirty="0" smtClean="0"/>
              <a:t> ∆М</a:t>
            </a:r>
            <a:r>
              <a:rPr lang="en-US" sz="2800" dirty="0" smtClean="0"/>
              <a:t>*v</a:t>
            </a:r>
            <a:r>
              <a:rPr lang="ru-RU" sz="2800" baseline="-25000" dirty="0" err="1" smtClean="0"/>
              <a:t>отн</a:t>
            </a:r>
            <a:r>
              <a:rPr lang="en-US" sz="2800" dirty="0" smtClean="0"/>
              <a:t> /</a:t>
            </a:r>
            <a:r>
              <a:rPr lang="ru-RU" sz="2800" dirty="0" smtClean="0"/>
              <a:t> ∆</a:t>
            </a:r>
            <a:r>
              <a:rPr lang="en-US" sz="2800" dirty="0" smtClean="0"/>
              <a:t>t +</a:t>
            </a:r>
            <a:r>
              <a:rPr lang="ru-RU" sz="2800" dirty="0" smtClean="0"/>
              <a:t> ∆</a:t>
            </a:r>
            <a:r>
              <a:rPr lang="en-US" sz="2800" dirty="0" smtClean="0"/>
              <a:t>m*</a:t>
            </a:r>
            <a:r>
              <a:rPr lang="ru-RU" sz="2800" dirty="0" smtClean="0"/>
              <a:t> ∆</a:t>
            </a:r>
            <a:r>
              <a:rPr lang="en-US" sz="2800" dirty="0" smtClean="0"/>
              <a:t>v/</a:t>
            </a:r>
            <a:r>
              <a:rPr lang="ru-RU" sz="2800" dirty="0" smtClean="0"/>
              <a:t> ∆</a:t>
            </a:r>
            <a:r>
              <a:rPr lang="en-US" sz="2800" dirty="0" smtClean="0"/>
              <a:t>t</a:t>
            </a:r>
            <a:endParaRPr lang="ru-RU" sz="2800" dirty="0" smtClean="0"/>
          </a:p>
          <a:p>
            <a:pPr marL="514350" indent="-514350">
              <a:buAutoNum type="arabicParenR" startAt="3"/>
            </a:pPr>
            <a:r>
              <a:rPr lang="ru-RU" sz="2800" dirty="0" smtClean="0"/>
              <a:t>Тогда на тело действуют силы :  </a:t>
            </a:r>
            <a:endParaRPr lang="en-US" sz="2800" dirty="0" smtClean="0"/>
          </a:p>
          <a:p>
            <a:pPr marL="514350" indent="-514350">
              <a:buNone/>
            </a:pPr>
            <a:r>
              <a:rPr lang="ru-RU" sz="2800" dirty="0" smtClean="0"/>
              <a:t>             </a:t>
            </a:r>
            <a:r>
              <a:rPr lang="en-US" sz="2800" dirty="0" smtClean="0"/>
              <a:t> </a:t>
            </a:r>
            <a:r>
              <a:rPr lang="ru-RU" sz="2800" dirty="0" smtClean="0"/>
              <a:t>∑</a:t>
            </a:r>
            <a:r>
              <a:rPr lang="en-US" sz="2800" dirty="0" smtClean="0"/>
              <a:t>F</a:t>
            </a:r>
            <a:r>
              <a:rPr lang="ru-RU" sz="2800" dirty="0" smtClean="0"/>
              <a:t>+</a:t>
            </a:r>
            <a:r>
              <a:rPr lang="en-US" sz="2800" b="1" dirty="0" smtClean="0"/>
              <a:t> </a:t>
            </a:r>
            <a:r>
              <a:rPr lang="en-US" sz="2800" dirty="0" smtClean="0"/>
              <a:t>F</a:t>
            </a:r>
            <a:r>
              <a:rPr lang="ru-RU" sz="2800" baseline="-25000" dirty="0" err="1" smtClean="0"/>
              <a:t>реакт</a:t>
            </a:r>
            <a:r>
              <a:rPr lang="ru-RU" sz="2800" dirty="0" smtClean="0"/>
              <a:t> =</a:t>
            </a:r>
            <a:r>
              <a:rPr lang="en-US" sz="2800" b="1" dirty="0" smtClean="0"/>
              <a:t> </a:t>
            </a:r>
            <a:r>
              <a:rPr lang="en-US" sz="2800" dirty="0" smtClean="0"/>
              <a:t>M*a</a:t>
            </a:r>
          </a:p>
        </p:txBody>
      </p:sp>
      <p:sp>
        <p:nvSpPr>
          <p:cNvPr id="4" name="Овал 3"/>
          <p:cNvSpPr/>
          <p:nvPr/>
        </p:nvSpPr>
        <p:spPr>
          <a:xfrm>
            <a:off x="5643570" y="3643314"/>
            <a:ext cx="2143140" cy="7858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6858016" y="4857760"/>
            <a:ext cx="1000132" cy="14287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7358082" y="5572140"/>
            <a:ext cx="214314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143108" y="3643314"/>
            <a:ext cx="1000132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143240" y="4071942"/>
            <a:ext cx="2214578" cy="114300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500694" y="5214950"/>
            <a:ext cx="428628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5607851" y="5536421"/>
            <a:ext cx="64294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643042" y="4714884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285984" y="4786322"/>
            <a:ext cx="347666" cy="95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14744" y="4714884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адекватности модели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Проверку выполним путем контроля размерностей:</a:t>
            </a:r>
          </a:p>
          <a:p>
            <a:pPr algn="ctr">
              <a:buNone/>
            </a:pPr>
            <a:r>
              <a:rPr lang="en-US" sz="3600" dirty="0" smtClean="0"/>
              <a:t>[H]=</a:t>
            </a:r>
            <a:r>
              <a:rPr lang="ru-RU" sz="3600" dirty="0" smtClean="0"/>
              <a:t> </a:t>
            </a:r>
            <a:r>
              <a:rPr lang="en-US" sz="3600" dirty="0" smtClean="0"/>
              <a:t>[</a:t>
            </a:r>
            <a:r>
              <a:rPr lang="ru-RU" sz="3600" dirty="0" smtClean="0"/>
              <a:t>кг</a:t>
            </a:r>
            <a:r>
              <a:rPr lang="en-US" sz="3600" dirty="0" smtClean="0"/>
              <a:t>]</a:t>
            </a:r>
            <a:r>
              <a:rPr lang="ru-RU" sz="3600" dirty="0" smtClean="0"/>
              <a:t> </a:t>
            </a:r>
            <a:r>
              <a:rPr lang="en-US" sz="3600" dirty="0" smtClean="0"/>
              <a:t>/</a:t>
            </a:r>
            <a:r>
              <a:rPr lang="ru-RU" sz="3600" dirty="0" smtClean="0"/>
              <a:t> </a:t>
            </a:r>
            <a:r>
              <a:rPr lang="en-US" sz="3600" dirty="0" smtClean="0"/>
              <a:t>[c] *[</a:t>
            </a:r>
            <a:r>
              <a:rPr lang="ru-RU" sz="3600" dirty="0" smtClean="0"/>
              <a:t>м</a:t>
            </a:r>
            <a:r>
              <a:rPr lang="en-US" sz="3600" dirty="0" smtClean="0"/>
              <a:t>]/[</a:t>
            </a:r>
            <a:r>
              <a:rPr lang="ru-RU" sz="3600" dirty="0" smtClean="0"/>
              <a:t>с</a:t>
            </a:r>
            <a:r>
              <a:rPr lang="en-US" sz="3600" dirty="0" smtClean="0"/>
              <a:t>]</a:t>
            </a:r>
          </a:p>
          <a:p>
            <a:pPr algn="ctr">
              <a:buNone/>
            </a:pPr>
            <a:r>
              <a:rPr lang="en-US" sz="3600" dirty="0" smtClean="0"/>
              <a:t>[H]=</a:t>
            </a:r>
            <a:r>
              <a:rPr lang="ru-RU" sz="3600" dirty="0" smtClean="0"/>
              <a:t> </a:t>
            </a:r>
            <a:r>
              <a:rPr lang="en-US" sz="3600" dirty="0" smtClean="0"/>
              <a:t>[</a:t>
            </a:r>
            <a:r>
              <a:rPr lang="ru-RU" sz="3600" dirty="0" smtClean="0"/>
              <a:t>кг</a:t>
            </a:r>
            <a:r>
              <a:rPr lang="en-US" sz="3600" dirty="0" smtClean="0"/>
              <a:t>]</a:t>
            </a:r>
            <a:r>
              <a:rPr lang="ru-RU" sz="3600" dirty="0" smtClean="0"/>
              <a:t> </a:t>
            </a:r>
            <a:r>
              <a:rPr lang="en-US" sz="3600" dirty="0" smtClean="0"/>
              <a:t> *[</a:t>
            </a:r>
            <a:r>
              <a:rPr lang="ru-RU" sz="3600" dirty="0" smtClean="0"/>
              <a:t>м</a:t>
            </a:r>
            <a:r>
              <a:rPr lang="en-US" sz="3600" dirty="0" smtClean="0"/>
              <a:t>]/[</a:t>
            </a:r>
            <a:r>
              <a:rPr lang="ru-RU" sz="3600" dirty="0" smtClean="0"/>
              <a:t>с</a:t>
            </a:r>
            <a:r>
              <a:rPr lang="en-US" sz="3600" baseline="30000" dirty="0"/>
              <a:t>2</a:t>
            </a:r>
            <a:r>
              <a:rPr lang="en-US" sz="3600" dirty="0" smtClean="0"/>
              <a:t>]</a:t>
            </a:r>
          </a:p>
          <a:p>
            <a:pPr algn="ctr">
              <a:buNone/>
            </a:pPr>
            <a:r>
              <a:rPr lang="en-US" sz="3600" dirty="0" smtClean="0"/>
              <a:t>[H]= [H]</a:t>
            </a:r>
          </a:p>
          <a:p>
            <a:pPr algn="ctr">
              <a:buNone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pic>
        <p:nvPicPr>
          <p:cNvPr id="4" name="Содержимое 3" descr="Посадка КК_Торможение двигателем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4789" y="1600200"/>
            <a:ext cx="3554421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269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Уравнение Мещерского</vt:lpstr>
      <vt:lpstr>Содержательная постановка</vt:lpstr>
      <vt:lpstr>Концептуальная постановка</vt:lpstr>
      <vt:lpstr>Математическая постановка</vt:lpstr>
      <vt:lpstr>Проверка адекватности модели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 Мещерского</dc:title>
  <dc:creator>Windows User</dc:creator>
  <cp:lastModifiedBy>Windows User</cp:lastModifiedBy>
  <cp:revision>10</cp:revision>
  <dcterms:created xsi:type="dcterms:W3CDTF">2016-10-20T07:37:27Z</dcterms:created>
  <dcterms:modified xsi:type="dcterms:W3CDTF">2016-10-20T13:44:35Z</dcterms:modified>
</cp:coreProperties>
</file>