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70" r:id="rId3"/>
    <p:sldId id="272" r:id="rId4"/>
    <p:sldId id="271" r:id="rId5"/>
    <p:sldId id="277" r:id="rId6"/>
    <p:sldId id="267" r:id="rId7"/>
    <p:sldId id="279" r:id="rId8"/>
    <p:sldId id="280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52A10-33CE-4351-9897-0D96EF23AFD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AA541-4EC2-4CE3-805A-E561826A8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295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A541-4EC2-4CE3-805A-E561826A84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A541-4EC2-4CE3-805A-E561826A84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A541-4EC2-4CE3-805A-E561826A843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71D0-EE00-4E23-B301-014A3FAC3678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CD3E-2530-4F3E-9ABB-335197FD5E39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4444-B589-44E2-A58B-9322F20604FC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30C-FBB5-45B6-ADE9-86DDA0B553A2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77F3-3919-4661-81CB-C79D81D06609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76DB-E183-45C3-990A-DF9AE9028260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2C1B-90BA-4D81-B51A-0A05570542CB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2DA9-509C-4C83-9168-09FB63F88DE2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367-C2E2-4D36-B8D4-487DA7FB765A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230C-3116-464D-B180-D144B9895AA9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A2F5-AA93-4758-AED0-874B2DB56E54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D37A08-FFEE-49C5-96AF-89B16657712E}" type="datetime1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2902E2-F832-41EC-A90B-90F62787D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4016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Generalized </a:t>
            </a:r>
            <a:r>
              <a:rPr lang="en-US" sz="2800" dirty="0" smtClean="0">
                <a:solidFill>
                  <a:schemeClr val="tx1"/>
                </a:solidFill>
              </a:rPr>
              <a:t>problem of </a:t>
            </a:r>
            <a:r>
              <a:rPr lang="en-US" sz="2800" dirty="0" err="1" smtClean="0">
                <a:solidFill>
                  <a:schemeClr val="tx1"/>
                </a:solidFill>
              </a:rPr>
              <a:t>thermoelasticity</a:t>
            </a:r>
            <a:r>
              <a:rPr lang="en-US" sz="2800" dirty="0" smtClean="0">
                <a:solidFill>
                  <a:schemeClr val="tx1"/>
                </a:solidFill>
              </a:rPr>
              <a:t> GNIII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6912768" cy="836712"/>
          </a:xfrm>
        </p:spPr>
        <p:txBody>
          <a:bodyPr>
            <a:normAutofit fontScale="70000" lnSpcReduction="20000"/>
          </a:bodyPr>
          <a:lstStyle/>
          <a:p>
            <a:endParaRPr lang="ru-RU" sz="8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788024" y="3717032"/>
            <a:ext cx="4139952" cy="1199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algn="r"/>
            <a:r>
              <a:rPr lang="ru-RU" sz="7200" dirty="0" smtClean="0"/>
              <a:t> </a:t>
            </a:r>
          </a:p>
          <a:p>
            <a:pPr algn="r"/>
            <a:r>
              <a:rPr lang="en-US" sz="7200" dirty="0" smtClean="0"/>
              <a:t>Student</a:t>
            </a:r>
            <a:r>
              <a:rPr lang="ru-RU" sz="7200" dirty="0" smtClean="0"/>
              <a:t>:</a:t>
            </a:r>
          </a:p>
          <a:p>
            <a:pPr algn="r"/>
            <a:r>
              <a:rPr lang="ru-RU" sz="7200" dirty="0" smtClean="0"/>
              <a:t>Е. </a:t>
            </a:r>
            <a:r>
              <a:rPr lang="en-US" sz="7200" dirty="0" smtClean="0"/>
              <a:t>S</a:t>
            </a:r>
            <a:r>
              <a:rPr lang="ru-RU" sz="7200" dirty="0" smtClean="0"/>
              <a:t>. </a:t>
            </a:r>
            <a:r>
              <a:rPr lang="en-US" sz="7200" dirty="0" err="1" smtClean="0"/>
              <a:t>Kosyanenko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483768" y="6309320"/>
            <a:ext cx="417646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600" dirty="0" smtClean="0"/>
              <a:t>Saint-Petersburg</a:t>
            </a:r>
            <a:r>
              <a:rPr lang="ru-RU" sz="1600" dirty="0" smtClean="0"/>
              <a:t> </a:t>
            </a:r>
            <a:r>
              <a:rPr lang="ru-RU" sz="1600" dirty="0" smtClean="0"/>
              <a:t>2014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03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4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576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Заголовок 14"/>
          <p:cNvSpPr txBox="1">
            <a:spLocks/>
          </p:cNvSpPr>
          <p:nvPr/>
        </p:nvSpPr>
        <p:spPr>
          <a:xfrm>
            <a:off x="251520" y="188640"/>
            <a:ext cx="8496944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1835696" y="620688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, h – heat flux,     - thermal conductivity,   </a:t>
            </a:r>
            <a:r>
              <a:rPr lang="en-US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temperature.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779912" y="836712"/>
          <a:ext cx="315035" cy="360040"/>
        </p:xfrm>
        <a:graphic>
          <a:graphicData uri="http://schemas.openxmlformats.org/presentationml/2006/ole">
            <p:oleObj spid="_x0000_s14342" name="Equation" r:id="rId3" imgW="203112" imgH="228501" progId="Equation.DSMT4">
              <p:embed/>
            </p:oleObj>
          </a:graphicData>
        </a:graphic>
      </p:graphicFrame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6876256" y="836712"/>
          <a:ext cx="216024" cy="315728"/>
        </p:xfrm>
        <a:graphic>
          <a:graphicData uri="http://schemas.openxmlformats.org/presentationml/2006/ole">
            <p:oleObj spid="_x0000_s14344" name="Equation" r:id="rId4" imgW="126725" imgH="177415" progId="Equation.DSMT4">
              <p:embed/>
            </p:oleObj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251520" y="692696"/>
          <a:ext cx="1792199" cy="504056"/>
        </p:xfrm>
        <a:graphic>
          <a:graphicData uri="http://schemas.openxmlformats.org/presentationml/2006/ole">
            <p:oleObj spid="_x0000_s14348" name="Equation" r:id="rId5" imgW="914400" imgH="254000" progId="Equation.DSMT4">
              <p:embed/>
            </p:oleObj>
          </a:graphicData>
        </a:graphic>
      </p:graphicFrame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Заголовок 14"/>
          <p:cNvSpPr txBox="1">
            <a:spLocks/>
          </p:cNvSpPr>
          <p:nvPr/>
        </p:nvSpPr>
        <p:spPr>
          <a:xfrm>
            <a:off x="251520" y="1124744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LS theory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: was obtained hyperbolic equation of extending the heat, based on the new law of heat conduction: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5508104" y="1556792"/>
          <a:ext cx="2520280" cy="494173"/>
        </p:xfrm>
        <a:graphic>
          <a:graphicData uri="http://schemas.openxmlformats.org/presentationml/2006/ole">
            <p:oleObj spid="_x0000_s14359" name="Equation" r:id="rId6" imgW="1295280" imgH="253800" progId="Equation.DSMT4">
              <p:embed/>
            </p:oleObj>
          </a:graphicData>
        </a:graphic>
      </p:graphicFrame>
      <p:sp>
        <p:nvSpPr>
          <p:cNvPr id="29" name="Заголовок 14"/>
          <p:cNvSpPr txBox="1">
            <a:spLocks/>
          </p:cNvSpPr>
          <p:nvPr/>
        </p:nvSpPr>
        <p:spPr>
          <a:xfrm>
            <a:off x="251520" y="2204864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GL theory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is characterized in that heat flux vector in a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thermoelastic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body h is depends on the rate of change of the absolute temperature 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θ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and temperature gradient: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6444208" y="2708920"/>
          <a:ext cx="2304256" cy="437809"/>
        </p:xfrm>
        <a:graphic>
          <a:graphicData uri="http://schemas.openxmlformats.org/presentationml/2006/ole">
            <p:oleObj spid="_x0000_s14360" name="Equation" r:id="rId7" imgW="1269720" imgH="241200" progId="Equation.DSMT4">
              <p:embed/>
            </p:oleObj>
          </a:graphicData>
        </a:graphic>
      </p:graphicFrame>
      <p:sp>
        <p:nvSpPr>
          <p:cNvPr id="31" name="Заголовок 14"/>
          <p:cNvSpPr txBox="1">
            <a:spLocks/>
          </p:cNvSpPr>
          <p:nvPr/>
        </p:nvSpPr>
        <p:spPr>
          <a:xfrm>
            <a:off x="251520" y="3645024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GN theory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combines the properties of both classical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thermoelastisity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 and non-dissipative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thermoelasticity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. It was formulated in 3 different versions of the thermodynamic: GNI, GNII, GNIII.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Заголовок 14"/>
          <p:cNvSpPr txBox="1">
            <a:spLocks/>
          </p:cNvSpPr>
          <p:nvPr/>
        </p:nvSpPr>
        <p:spPr>
          <a:xfrm>
            <a:off x="251520" y="4581128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GNIII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characterized by that the heat flux vector is linearly depends on the temperature gradient and   gradient of the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thermacy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323528" y="5445224"/>
          <a:ext cx="3661038" cy="504056"/>
        </p:xfrm>
        <a:graphic>
          <a:graphicData uri="http://schemas.openxmlformats.org/presentationml/2006/ole">
            <p:oleObj spid="_x0000_s14362" name="Equation" r:id="rId8" imgW="1752480" imgH="2412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373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8" name="Заголовок 14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576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Complete system of relations of GNIII-theory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395536" y="620688"/>
          <a:ext cx="2592288" cy="436086"/>
        </p:xfrm>
        <a:graphic>
          <a:graphicData uri="http://schemas.openxmlformats.org/presentationml/2006/ole">
            <p:oleObj spid="_x0000_s37896" name="Equation" r:id="rId3" imgW="1358640" imgH="228600" progId="Equation.DSMT4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95536" y="1124743"/>
          <a:ext cx="2088232" cy="402551"/>
        </p:xfrm>
        <a:graphic>
          <a:graphicData uri="http://schemas.openxmlformats.org/presentationml/2006/ole">
            <p:oleObj spid="_x0000_s37897" name="Equation" r:id="rId4" imgW="1054080" imgH="203040" progId="Equation.DSMT4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23528" y="1628799"/>
          <a:ext cx="4248472" cy="739903"/>
        </p:xfrm>
        <a:graphic>
          <a:graphicData uri="http://schemas.openxmlformats.org/presentationml/2006/ole">
            <p:oleObj spid="_x0000_s37898" name="Equation" r:id="rId5" imgW="2260440" imgH="393480" progId="Equation.DSMT4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467544" y="2348880"/>
          <a:ext cx="3416380" cy="504056"/>
        </p:xfrm>
        <a:graphic>
          <a:graphicData uri="http://schemas.openxmlformats.org/presentationml/2006/ole">
            <p:oleObj spid="_x0000_s37899" name="Equation" r:id="rId6" imgW="1549080" imgH="228600" progId="Equation.DSMT4">
              <p:embed/>
            </p:oleObj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467544" y="2924943"/>
          <a:ext cx="2592288" cy="476135"/>
        </p:xfrm>
        <a:graphic>
          <a:graphicData uri="http://schemas.openxmlformats.org/presentationml/2006/ole">
            <p:oleObj spid="_x0000_s37900" name="Equation" r:id="rId7" imgW="1244520" imgH="228600" progId="Equation.DSMT4">
              <p:embed/>
            </p:oleObj>
          </a:graphicData>
        </a:graphic>
      </p:graphicFrame>
      <p:sp>
        <p:nvSpPr>
          <p:cNvPr id="24" name="Заголовок 14"/>
          <p:cNvSpPr txBox="1">
            <a:spLocks/>
          </p:cNvSpPr>
          <p:nvPr/>
        </p:nvSpPr>
        <p:spPr>
          <a:xfrm>
            <a:off x="179512" y="3429000"/>
            <a:ext cx="8424936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Λ – thermal conductivity rate , 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ϑ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thermacy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ρ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density of medium, u – displacement vector, 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ψ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density of Helmholtz free energy(per unit volume), s – entropy density, 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ξ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internal entropy production (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ξ≥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0), 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σ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heat transfer coefficient, </a:t>
            </a:r>
            <a:r>
              <a:rPr lang="el-GR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θ</a:t>
            </a:r>
            <a:r>
              <a:rPr lang="en-US" sz="2400" baseline="-25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env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environment temperature.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20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6183" y="62068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defRPr/>
            </a:pPr>
            <a:r>
              <a:rPr lang="ru-RU" dirty="0" smtClean="0"/>
              <a:t>     </a:t>
            </a:r>
            <a:r>
              <a:rPr lang="ru-RU" sz="2000" dirty="0" smtClean="0">
                <a:solidFill>
                  <a:srgbClr val="FF0000"/>
                </a:solidFill>
              </a:rPr>
              <a:t>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8" name="Заголовок 14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576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Linear coupled equations of motion and heat conduction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95536" y="692696"/>
          <a:ext cx="4248472" cy="795280"/>
        </p:xfrm>
        <a:graphic>
          <a:graphicData uri="http://schemas.openxmlformats.org/presentationml/2006/ole">
            <p:oleObj spid="_x0000_s36869" name="Equation" r:id="rId4" imgW="2577960" imgH="482400" progId="Equation.DSMT4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323528" y="1628800"/>
          <a:ext cx="3744416" cy="878320"/>
        </p:xfrm>
        <a:graphic>
          <a:graphicData uri="http://schemas.openxmlformats.org/presentationml/2006/ole">
            <p:oleObj spid="_x0000_s36870" name="Equation" r:id="rId5" imgW="2057400" imgH="482400" progId="Equation.DSMT4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323528" y="2636911"/>
          <a:ext cx="3312368" cy="1008113"/>
        </p:xfrm>
        <a:graphic>
          <a:graphicData uri="http://schemas.openxmlformats.org/presentationml/2006/ole">
            <p:oleObj spid="_x0000_s36871" name="Equation" r:id="rId6" imgW="1511280" imgH="558720" progId="Equation.DSMT4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79512" y="3789040"/>
          <a:ext cx="2952328" cy="792088"/>
        </p:xfrm>
        <a:graphic>
          <a:graphicData uri="http://schemas.openxmlformats.org/presentationml/2006/ole">
            <p:oleObj spid="_x0000_s36872" name="Equation" r:id="rId7" imgW="2184120" imgH="444240" progId="Equation.DSMT4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179512" y="5013176"/>
          <a:ext cx="5328592" cy="792088"/>
        </p:xfrm>
        <a:graphic>
          <a:graphicData uri="http://schemas.openxmlformats.org/presentationml/2006/ole">
            <p:oleObj spid="_x0000_s36873" name="Equation" r:id="rId8" imgW="269208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686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Заголовок 1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576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4"/>
          <p:cNvSpPr txBox="1">
            <a:spLocks/>
          </p:cNvSpPr>
          <p:nvPr/>
        </p:nvSpPr>
        <p:spPr>
          <a:xfrm>
            <a:off x="179512" y="692696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51520" y="476672"/>
          <a:ext cx="3168352" cy="936104"/>
        </p:xfrm>
        <a:graphic>
          <a:graphicData uri="http://schemas.openxmlformats.org/presentationml/2006/ole">
            <p:oleObj spid="_x0000_s34817" name="Equation" r:id="rId3" imgW="1460160" imgH="507960" progId="Equation.DSMT4">
              <p:embed/>
            </p:oleObj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51520" y="1628800"/>
          <a:ext cx="2232248" cy="360040"/>
        </p:xfrm>
        <a:graphic>
          <a:graphicData uri="http://schemas.openxmlformats.org/presentationml/2006/ole">
            <p:oleObj spid="_x0000_s34818" name="Equation" r:id="rId4" imgW="977760" imgH="203040" progId="Equation.DSMT4">
              <p:embed/>
            </p:oleObj>
          </a:graphicData>
        </a:graphic>
      </p:graphicFrame>
      <p:sp>
        <p:nvSpPr>
          <p:cNvPr id="11" name="Заголовок 14"/>
          <p:cNvSpPr txBox="1">
            <a:spLocks/>
          </p:cNvSpPr>
          <p:nvPr/>
        </p:nvSpPr>
        <p:spPr>
          <a:xfrm>
            <a:off x="2267744" y="1628800"/>
            <a:ext cx="2376264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λ – wave vector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07504" y="2348880"/>
          <a:ext cx="7416824" cy="504056"/>
        </p:xfrm>
        <a:graphic>
          <a:graphicData uri="http://schemas.openxmlformats.org/presentationml/2006/ole">
            <p:oleObj spid="_x0000_s34819" name="Equation" r:id="rId5" imgW="2666880" imgH="22860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3528" y="3284984"/>
          <a:ext cx="2952328" cy="1512168"/>
        </p:xfrm>
        <a:graphic>
          <a:graphicData uri="http://schemas.openxmlformats.org/presentationml/2006/ole">
            <p:oleObj spid="_x0000_s34820" name="Equation" r:id="rId6" imgW="10918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Заголовок 1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96944" cy="576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Results of calculations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323528" y="692696"/>
          <a:ext cx="3888432" cy="792088"/>
        </p:xfrm>
        <a:graphic>
          <a:graphicData uri="http://schemas.openxmlformats.org/presentationml/2006/ole">
            <p:oleObj spid="_x0000_s33793" name="Equation" r:id="rId3" imgW="1879560" imgH="419040" progId="Equation.DSMT4">
              <p:embed/>
            </p:oleObj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79512" y="1556792"/>
          <a:ext cx="8784976" cy="635124"/>
        </p:xfrm>
        <a:graphic>
          <a:graphicData uri="http://schemas.openxmlformats.org/presentationml/2006/ole">
            <p:oleObj spid="_x0000_s33794" name="Equation" r:id="rId4" imgW="8165880" imgH="41904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79512" y="2420888"/>
          <a:ext cx="3600400" cy="792088"/>
        </p:xfrm>
        <a:graphic>
          <a:graphicData uri="http://schemas.openxmlformats.org/presentationml/2006/ole">
            <p:oleObj spid="_x0000_s33795" name="Equation" r:id="rId5" imgW="1866600" imgH="520560" progId="Equation.DSMT4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79512" y="3501008"/>
          <a:ext cx="3960440" cy="1080120"/>
        </p:xfrm>
        <a:graphic>
          <a:graphicData uri="http://schemas.openxmlformats.org/presentationml/2006/ole">
            <p:oleObj spid="_x0000_s33796" name="Equation" r:id="rId6" imgW="1765080" imgH="54576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722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1" name="Заголовок 1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96944" cy="576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Plots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Безымя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3"/>
            <a:ext cx="3312368" cy="2664295"/>
          </a:xfrm>
          <a:prstGeom prst="rect">
            <a:avLst/>
          </a:prstGeom>
        </p:spPr>
      </p:pic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0" y="3212976"/>
            <a:ext cx="33478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 q(p)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Безымянн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76672"/>
            <a:ext cx="4824536" cy="2664296"/>
          </a:xfrm>
          <a:prstGeom prst="rect">
            <a:avLst/>
          </a:prstGeom>
        </p:spPr>
      </p:pic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427984" y="3140968"/>
            <a:ext cx="33478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 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γ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(w)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Рисунок 22" descr="Безымянный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789040"/>
            <a:ext cx="3600400" cy="2376264"/>
          </a:xfrm>
          <a:prstGeom prst="rect">
            <a:avLst/>
          </a:prstGeom>
        </p:spPr>
      </p:pic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395536" y="6237312"/>
            <a:ext cx="33478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Plot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w(w/</a:t>
            </a:r>
            <a:r>
              <a:rPr lang="el-GR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70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1" name="Заголовок 14"/>
          <p:cNvSpPr>
            <a:spLocks noGrp="1"/>
          </p:cNvSpPr>
          <p:nvPr>
            <p:ph type="title"/>
          </p:nvPr>
        </p:nvSpPr>
        <p:spPr>
          <a:xfrm>
            <a:off x="647056" y="2420888"/>
            <a:ext cx="8496944" cy="576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   Studying GNIII-theory.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 Formulation of the problem.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3. Dimensionless of the equations.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Parameterization of the system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equations.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Results of calculation is close system of equations.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6. Obtaining plots.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323528" y="404664"/>
            <a:ext cx="8496944" cy="21518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02E2-F832-41EC-A90B-90F62787DAB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916832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Thank you for attention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3132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3667</TotalTime>
  <Words>259</Words>
  <Application>Microsoft Office PowerPoint</Application>
  <PresentationFormat>Экран (4:3)</PresentationFormat>
  <Paragraphs>39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Исполнительная</vt:lpstr>
      <vt:lpstr>Equation</vt:lpstr>
      <vt:lpstr>MathType 6.0 Equation</vt:lpstr>
      <vt:lpstr>Generalized problem of thermoelasticity GNIII </vt:lpstr>
      <vt:lpstr> Introduction          </vt:lpstr>
      <vt:lpstr> Complete system of relations of GNIII-theory          </vt:lpstr>
      <vt:lpstr> Linear coupled equations of motion and heat conduction          </vt:lpstr>
      <vt:lpstr> Solution          </vt:lpstr>
      <vt:lpstr> Results of calculations          </vt:lpstr>
      <vt:lpstr> Plots          </vt:lpstr>
      <vt:lpstr> Conclusion    1.    Studying GNIII-theory.    2.  Formulation of the problem.    3. Dimensionless of the equations.     4. Parameterization of the system of equations.    5. Results of calculation is close system of equations.    6. Obtaining plots.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течений вязкой жидкости со свободной поверхностью с использованием метода объемов жидкости (Volume of fluid method)</dc:title>
  <dc:creator>Мария</dc:creator>
  <cp:lastModifiedBy>user</cp:lastModifiedBy>
  <cp:revision>271</cp:revision>
  <dcterms:modified xsi:type="dcterms:W3CDTF">2014-12-26T02:22:37Z</dcterms:modified>
</cp:coreProperties>
</file>