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3" r:id="rId8"/>
    <p:sldId id="264" r:id="rId9"/>
    <p:sldId id="269" r:id="rId10"/>
    <p:sldId id="267" r:id="rId11"/>
    <p:sldId id="268" r:id="rId12"/>
    <p:sldId id="270" r:id="rId13"/>
    <p:sldId id="265" r:id="rId14"/>
    <p:sldId id="266" r:id="rId15"/>
    <p:sldId id="262" r:id="rId16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562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31818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4382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14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086457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473046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635742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8164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65829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42440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38253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8319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30349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150233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207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12323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7923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9871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D5F989FF-2A71-48D9-B4E0-952FEB13DC2C}" type="datetimeFigureOut">
              <a:rPr lang="ru-RU" smtClean="0"/>
              <a:t>17.12.2015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0CFEA-93E4-45AA-88EE-4C680859426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8317006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ru.wikipedia.org/wiki/Time.h" TargetMode="External"/><Relationship Id="rId2" Type="http://schemas.openxmlformats.org/officeDocument/2006/relationships/hyperlink" Target="http://victor192007.narod.ru/files/cpp23.htm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-s.acm.illinois.edu/webmonkeys/book/c_guide/2.15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9600" dirty="0" err="1"/>
              <a:t>time.h</a:t>
            </a:r>
            <a:r>
              <a:rPr lang="ru-RU" sz="9600" dirty="0"/>
              <a:t/>
            </a:r>
            <a:br>
              <a:rPr lang="ru-RU" sz="9600" dirty="0"/>
            </a:br>
            <a:endParaRPr lang="ru-RU" sz="96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ru-RU" dirty="0" smtClean="0"/>
              <a:t>Уманский Александр 13604/1 ИПММ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6323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64214" y="152401"/>
            <a:ext cx="3938846" cy="6624917"/>
          </a:xfrm>
        </p:spPr>
        <p:txBody>
          <a:bodyPr>
            <a:noAutofit/>
          </a:bodyPr>
          <a:lstStyle/>
          <a:p>
            <a:r>
              <a:rPr lang="en-US" sz="1200" b="1" dirty="0"/>
              <a:t>#include &lt;</a:t>
            </a:r>
            <a:r>
              <a:rPr lang="en-US" sz="1200" b="1" dirty="0" err="1"/>
              <a:t>iostream</a:t>
            </a:r>
            <a:r>
              <a:rPr lang="en-US" sz="1200" b="1" dirty="0"/>
              <a:t>&gt;</a:t>
            </a:r>
          </a:p>
          <a:p>
            <a:r>
              <a:rPr lang="en-US" sz="1200" b="1" dirty="0"/>
              <a:t>#include &lt;</a:t>
            </a:r>
            <a:r>
              <a:rPr lang="en-US" sz="1200" b="1" dirty="0" err="1"/>
              <a:t>time.h</a:t>
            </a:r>
            <a:r>
              <a:rPr lang="en-US" sz="1200" b="1" dirty="0"/>
              <a:t>&gt;</a:t>
            </a:r>
          </a:p>
          <a:p>
            <a:r>
              <a:rPr lang="en-US" sz="1200" b="1" dirty="0"/>
              <a:t>#include &lt;</a:t>
            </a:r>
            <a:r>
              <a:rPr lang="en-US" sz="1200" b="1" dirty="0" err="1"/>
              <a:t>stdio.h</a:t>
            </a:r>
            <a:r>
              <a:rPr lang="en-US" sz="1200" b="1" dirty="0"/>
              <a:t>&gt;</a:t>
            </a:r>
          </a:p>
          <a:p>
            <a:r>
              <a:rPr lang="en-US" sz="1200" b="1" dirty="0"/>
              <a:t>using namespace </a:t>
            </a:r>
            <a:r>
              <a:rPr lang="en-US" sz="1200" b="1" dirty="0" err="1"/>
              <a:t>std</a:t>
            </a:r>
            <a:r>
              <a:rPr lang="en-US" sz="1200" b="1" dirty="0" smtClean="0"/>
              <a:t>;</a:t>
            </a:r>
            <a:endParaRPr lang="en-US" sz="1200" b="1" dirty="0"/>
          </a:p>
          <a:p>
            <a:r>
              <a:rPr lang="en-US" sz="1200" b="1" dirty="0" err="1"/>
              <a:t>int</a:t>
            </a:r>
            <a:r>
              <a:rPr lang="en-US" sz="1200" b="1" dirty="0"/>
              <a:t> main()</a:t>
            </a:r>
          </a:p>
          <a:p>
            <a:r>
              <a:rPr lang="en-US" sz="1200" b="1" dirty="0" smtClean="0">
                <a:solidFill>
                  <a:srgbClr val="FFFF00"/>
                </a:solidFill>
              </a:rPr>
              <a:t>{</a:t>
            </a:r>
            <a:r>
              <a:rPr lang="ru-RU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 err="1" smtClean="0">
                <a:solidFill>
                  <a:srgbClr val="FFFF00"/>
                </a:solidFill>
              </a:rPr>
              <a:t>cout</a:t>
            </a:r>
            <a:r>
              <a:rPr lang="en-US" sz="1200" b="1" dirty="0" smtClean="0">
                <a:solidFill>
                  <a:srgbClr val="FFFF00"/>
                </a:solidFill>
              </a:rPr>
              <a:t> </a:t>
            </a:r>
            <a:r>
              <a:rPr lang="en-US" sz="1200" b="1" dirty="0">
                <a:solidFill>
                  <a:srgbClr val="FFFF00"/>
                </a:solidFill>
              </a:rPr>
              <a:t>&lt;&lt; "</a:t>
            </a:r>
            <a:r>
              <a:rPr lang="en-US" sz="1200" b="1" dirty="0" err="1">
                <a:solidFill>
                  <a:srgbClr val="FFFF00"/>
                </a:solidFill>
              </a:rPr>
              <a:t>Tect</a:t>
            </a:r>
            <a:r>
              <a:rPr lang="en-US" sz="1200" b="1" dirty="0">
                <a:solidFill>
                  <a:srgbClr val="FFFF00"/>
                </a:solidFill>
              </a:rPr>
              <a:t> Time:" &lt;&lt; </a:t>
            </a:r>
            <a:r>
              <a:rPr lang="en-US" sz="1200" b="1" dirty="0" err="1">
                <a:solidFill>
                  <a:srgbClr val="FFFF00"/>
                </a:solidFill>
              </a:rPr>
              <a:t>endl</a:t>
            </a:r>
            <a:r>
              <a:rPr lang="en-US" sz="1200" b="1" dirty="0">
                <a:solidFill>
                  <a:srgbClr val="FFFF00"/>
                </a:solidFill>
              </a:rPr>
              <a:t>;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  </a:t>
            </a:r>
            <a:r>
              <a:rPr lang="en-US" sz="1200" b="1" dirty="0" smtClean="0">
                <a:solidFill>
                  <a:srgbClr val="FFFF00"/>
                </a:solidFill>
              </a:rPr>
              <a:t> </a:t>
            </a:r>
            <a:r>
              <a:rPr lang="en-US" sz="1200" b="1" dirty="0" err="1" smtClean="0">
                <a:solidFill>
                  <a:srgbClr val="FFFF00"/>
                </a:solidFill>
              </a:rPr>
              <a:t>time_t</a:t>
            </a:r>
            <a:r>
              <a:rPr lang="en-US" sz="1200" b="1" dirty="0" smtClean="0">
                <a:solidFill>
                  <a:srgbClr val="FFFF00"/>
                </a:solidFill>
              </a:rPr>
              <a:t> t;</a:t>
            </a:r>
          </a:p>
          <a:p>
            <a:r>
              <a:rPr lang="en-US" sz="1200" b="1" dirty="0" smtClean="0">
                <a:solidFill>
                  <a:srgbClr val="FFFF00"/>
                </a:solidFill>
              </a:rPr>
              <a:t>   </a:t>
            </a:r>
            <a:r>
              <a:rPr lang="en-US" sz="1200" b="1" dirty="0" err="1" smtClean="0">
                <a:solidFill>
                  <a:srgbClr val="FFFF00"/>
                </a:solidFill>
              </a:rPr>
              <a:t>clock_t</a:t>
            </a:r>
            <a:r>
              <a:rPr lang="en-US" sz="1200" b="1" dirty="0" smtClean="0">
                <a:solidFill>
                  <a:srgbClr val="FFFF00"/>
                </a:solidFill>
              </a:rPr>
              <a:t> cl;</a:t>
            </a:r>
          </a:p>
          <a:p>
            <a:r>
              <a:rPr lang="en-US" sz="1200" b="1" dirty="0" smtClean="0">
                <a:solidFill>
                  <a:srgbClr val="FFFF00"/>
                </a:solidFill>
              </a:rPr>
              <a:t>   char *s;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   s=new char[20];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   tm *x;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   tm *x1;</a:t>
            </a:r>
          </a:p>
          <a:p>
            <a:r>
              <a:rPr lang="en-US" sz="1200" b="1" dirty="0">
                <a:solidFill>
                  <a:srgbClr val="FFFF00"/>
                </a:solidFill>
              </a:rPr>
              <a:t>   time(&amp;t</a:t>
            </a:r>
            <a:r>
              <a:rPr lang="en-US" sz="1200" b="1" dirty="0" smtClean="0">
                <a:solidFill>
                  <a:srgbClr val="FFFF00"/>
                </a:solidFill>
              </a:rPr>
              <a:t>); </a:t>
            </a:r>
            <a:r>
              <a:rPr lang="en-US" sz="1200" b="1" dirty="0">
                <a:solidFill>
                  <a:srgbClr val="FFFF00"/>
                </a:solidFill>
              </a:rPr>
              <a:t>   &lt;&lt; " year</a:t>
            </a:r>
            <a:r>
              <a:rPr lang="en-US" sz="1200" b="1" dirty="0" smtClean="0">
                <a:solidFill>
                  <a:srgbClr val="FFFF00"/>
                </a:solidFill>
              </a:rPr>
              <a:t>=</a:t>
            </a:r>
            <a:endParaRPr lang="en-US" sz="1200" b="1" dirty="0">
              <a:solidFill>
                <a:srgbClr val="FFFF00"/>
              </a:solidFill>
            </a:endParaRPr>
          </a:p>
          <a:p>
            <a:r>
              <a:rPr lang="en-US" sz="1200" b="1" dirty="0">
                <a:solidFill>
                  <a:srgbClr val="FFFF00"/>
                </a:solidFill>
              </a:rPr>
              <a:t>   </a:t>
            </a:r>
            <a:r>
              <a:rPr lang="en-US" sz="1200" b="1" dirty="0" err="1">
                <a:solidFill>
                  <a:srgbClr val="FFFF00"/>
                </a:solidFill>
              </a:rPr>
              <a:t>cout</a:t>
            </a:r>
            <a:r>
              <a:rPr lang="en-US" sz="1200" b="1" dirty="0">
                <a:solidFill>
                  <a:srgbClr val="FFFF00"/>
                </a:solidFill>
              </a:rPr>
              <a:t> &lt;&lt; "t=" &lt;&lt; t &lt;&lt; </a:t>
            </a:r>
            <a:r>
              <a:rPr lang="en-US" sz="1200" b="1" dirty="0" err="1">
                <a:solidFill>
                  <a:srgbClr val="FFFF00"/>
                </a:solidFill>
              </a:rPr>
              <a:t>endl</a:t>
            </a:r>
            <a:r>
              <a:rPr lang="en-US" sz="1200" b="1" dirty="0">
                <a:solidFill>
                  <a:srgbClr val="FFFF00"/>
                </a:solidFill>
              </a:rPr>
              <a:t>;</a:t>
            </a:r>
          </a:p>
          <a:p>
            <a:r>
              <a:rPr lang="en-US" sz="1200" b="1" dirty="0"/>
              <a:t>   </a:t>
            </a:r>
            <a:r>
              <a:rPr lang="en-US" sz="1200" b="1" dirty="0">
                <a:solidFill>
                  <a:srgbClr val="FF0000"/>
                </a:solidFill>
              </a:rPr>
              <a:t>x=</a:t>
            </a:r>
            <a:r>
              <a:rPr lang="en-US" sz="1200" b="1" dirty="0" err="1">
                <a:solidFill>
                  <a:srgbClr val="FF0000"/>
                </a:solidFill>
              </a:rPr>
              <a:t>gmtime</a:t>
            </a:r>
            <a:r>
              <a:rPr lang="en-US" sz="1200" b="1" dirty="0">
                <a:solidFill>
                  <a:srgbClr val="FF0000"/>
                </a:solidFill>
              </a:rPr>
              <a:t>(&amp;t);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   </a:t>
            </a:r>
            <a:r>
              <a:rPr lang="en-US" sz="1200" b="1" dirty="0" err="1">
                <a:solidFill>
                  <a:srgbClr val="FF0000"/>
                </a:solidFill>
              </a:rPr>
              <a:t>cout</a:t>
            </a:r>
            <a:r>
              <a:rPr lang="en-US" sz="1200" b="1" dirty="0">
                <a:solidFill>
                  <a:srgbClr val="FF0000"/>
                </a:solidFill>
              </a:rPr>
              <a:t> &lt;&lt; "</a:t>
            </a:r>
            <a:r>
              <a:rPr lang="en-US" sz="1200" b="1" dirty="0" err="1">
                <a:solidFill>
                  <a:srgbClr val="FF0000"/>
                </a:solidFill>
              </a:rPr>
              <a:t>Vsemirnoe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vremja</a:t>
            </a:r>
            <a:r>
              <a:rPr lang="en-US" sz="1200" b="1" dirty="0">
                <a:solidFill>
                  <a:srgbClr val="FF0000"/>
                </a:solidFill>
              </a:rPr>
              <a:t> </a:t>
            </a:r>
            <a:r>
              <a:rPr lang="en-US" sz="1200" b="1" dirty="0" err="1">
                <a:solidFill>
                  <a:srgbClr val="FF0000"/>
                </a:solidFill>
              </a:rPr>
              <a:t>detalno</a:t>
            </a:r>
            <a:r>
              <a:rPr lang="en-US" sz="1200" b="1" dirty="0">
                <a:solidFill>
                  <a:srgbClr val="FF0000"/>
                </a:solidFill>
              </a:rPr>
              <a:t>:\n";</a:t>
            </a:r>
          </a:p>
          <a:p>
            <a:r>
              <a:rPr lang="en-US" sz="1200" b="1" dirty="0">
                <a:solidFill>
                  <a:srgbClr val="FF0000"/>
                </a:solidFill>
              </a:rPr>
              <a:t>   </a:t>
            </a:r>
            <a:r>
              <a:rPr lang="en-US" sz="1200" b="1" dirty="0" err="1">
                <a:solidFill>
                  <a:srgbClr val="FF0000"/>
                </a:solidFill>
              </a:rPr>
              <a:t>cout</a:t>
            </a:r>
            <a:r>
              <a:rPr lang="en-US" sz="1200" b="1" dirty="0">
                <a:solidFill>
                  <a:srgbClr val="FF0000"/>
                </a:solidFill>
              </a:rPr>
              <a:t> &lt;&lt; "hour=" &lt;&lt; x-&gt;</a:t>
            </a:r>
            <a:r>
              <a:rPr lang="en-US" sz="1200" b="1" dirty="0" err="1">
                <a:solidFill>
                  <a:srgbClr val="FF0000"/>
                </a:solidFill>
              </a:rPr>
              <a:t>tm_hour</a:t>
            </a:r>
            <a:r>
              <a:rPr lang="en-US" sz="1200" b="1" dirty="0">
                <a:solidFill>
                  <a:srgbClr val="FF0000"/>
                </a:solidFill>
              </a:rPr>
              <a:t> &lt;&lt; " </a:t>
            </a:r>
            <a:r>
              <a:rPr lang="en-US" sz="1200" b="1" dirty="0" err="1">
                <a:solidFill>
                  <a:srgbClr val="FF0000"/>
                </a:solidFill>
              </a:rPr>
              <a:t>leto</a:t>
            </a:r>
            <a:r>
              <a:rPr lang="en-US" sz="1200" b="1" dirty="0">
                <a:solidFill>
                  <a:srgbClr val="FF0000"/>
                </a:solidFill>
              </a:rPr>
              <a:t>=" &lt;&lt; x-&gt;</a:t>
            </a:r>
            <a:r>
              <a:rPr lang="en-US" sz="1200" b="1" dirty="0" err="1">
                <a:solidFill>
                  <a:srgbClr val="FF0000"/>
                </a:solidFill>
              </a:rPr>
              <a:t>tm_isdst</a:t>
            </a:r>
            <a:endParaRPr lang="en-US" sz="1200" b="1" dirty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   &lt;&lt; " </a:t>
            </a:r>
            <a:r>
              <a:rPr lang="en-US" sz="1200" b="1" dirty="0" err="1">
                <a:solidFill>
                  <a:srgbClr val="FF0000"/>
                </a:solidFill>
              </a:rPr>
              <a:t>mday</a:t>
            </a:r>
            <a:r>
              <a:rPr lang="en-US" sz="1200" b="1" dirty="0">
                <a:solidFill>
                  <a:srgbClr val="FF0000"/>
                </a:solidFill>
              </a:rPr>
              <a:t>=" &lt;&lt; x-&gt;</a:t>
            </a:r>
            <a:r>
              <a:rPr lang="en-US" sz="1200" b="1" dirty="0" err="1">
                <a:solidFill>
                  <a:srgbClr val="FF0000"/>
                </a:solidFill>
              </a:rPr>
              <a:t>tm_mday</a:t>
            </a:r>
            <a:r>
              <a:rPr lang="en-US" sz="1200" b="1" dirty="0">
                <a:solidFill>
                  <a:srgbClr val="FF0000"/>
                </a:solidFill>
              </a:rPr>
              <a:t> &lt;&lt; " min=" &lt;&lt; </a:t>
            </a:r>
            <a:r>
              <a:rPr lang="en-US" sz="1200" b="1" dirty="0" smtClean="0">
                <a:solidFill>
                  <a:srgbClr val="FF0000"/>
                </a:solidFill>
              </a:rPr>
              <a:t>x-&gt;</a:t>
            </a:r>
            <a:r>
              <a:rPr lang="en-US" sz="1200" b="1" dirty="0" err="1" smtClean="0">
                <a:solidFill>
                  <a:srgbClr val="FF0000"/>
                </a:solidFill>
              </a:rPr>
              <a:t>tm_min</a:t>
            </a:r>
            <a:endParaRPr lang="ru-RU" sz="1200" b="1" dirty="0" smtClean="0">
              <a:solidFill>
                <a:srgbClr val="FF0000"/>
              </a:solidFill>
            </a:endParaRPr>
          </a:p>
          <a:p>
            <a:r>
              <a:rPr lang="en-US" sz="1200" b="1" dirty="0">
                <a:solidFill>
                  <a:srgbClr val="FF0000"/>
                </a:solidFill>
              </a:rPr>
              <a:t>&lt;&lt; " mon=" &lt;&lt; x-&gt;</a:t>
            </a:r>
            <a:r>
              <a:rPr lang="en-US" sz="1200" b="1" dirty="0" err="1">
                <a:solidFill>
                  <a:srgbClr val="FF0000"/>
                </a:solidFill>
              </a:rPr>
              <a:t>tm_mon</a:t>
            </a:r>
            <a:r>
              <a:rPr lang="en-US" sz="1200" b="1" dirty="0">
                <a:solidFill>
                  <a:srgbClr val="FF0000"/>
                </a:solidFill>
              </a:rPr>
              <a:t> &lt;&lt; " sec=" &lt;&lt; x-&gt;</a:t>
            </a:r>
            <a:r>
              <a:rPr lang="en-US" sz="1200" b="1" dirty="0" err="1">
                <a:solidFill>
                  <a:srgbClr val="FF0000"/>
                </a:solidFill>
              </a:rPr>
              <a:t>tm_sec</a:t>
            </a:r>
            <a:endParaRPr lang="en-US" sz="1200" b="1" dirty="0">
              <a:solidFill>
                <a:srgbClr val="FF0000"/>
              </a:solidFill>
            </a:endParaRPr>
          </a:p>
          <a:p>
            <a:endParaRPr lang="en-US" sz="1200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4787807" y="152401"/>
            <a:ext cx="6839417" cy="6624917"/>
          </a:xfrm>
          <a:prstGeom prst="rect">
            <a:avLst/>
          </a:prstGeom>
        </p:spPr>
        <p:txBody>
          <a:bodyPr vert="horz" lIns="91440" tIns="45720" rIns="91440" bIns="45720" rtlCol="0">
            <a:normAutofit fontScale="40000" lnSpcReduction="2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3000" b="1" dirty="0" smtClean="0"/>
              <a:t>   </a:t>
            </a:r>
            <a:r>
              <a:rPr lang="en-US" sz="3000" b="1" dirty="0" smtClean="0">
                <a:solidFill>
                  <a:srgbClr val="FF0000"/>
                </a:solidFill>
              </a:rPr>
              <a:t>&lt;&lt; " </a:t>
            </a:r>
            <a:r>
              <a:rPr lang="en-US" sz="3000" b="1" dirty="0" err="1" smtClean="0">
                <a:solidFill>
                  <a:srgbClr val="FF0000"/>
                </a:solidFill>
              </a:rPr>
              <a:t>wday</a:t>
            </a:r>
            <a:r>
              <a:rPr lang="en-US" sz="3000" b="1" dirty="0" smtClean="0">
                <a:solidFill>
                  <a:srgbClr val="FF0000"/>
                </a:solidFill>
              </a:rPr>
              <a:t>=" &lt;&lt; x-&gt;</a:t>
            </a:r>
            <a:r>
              <a:rPr lang="en-US" sz="3000" b="1" dirty="0" err="1" smtClean="0">
                <a:solidFill>
                  <a:srgbClr val="FF0000"/>
                </a:solidFill>
              </a:rPr>
              <a:t>tm_wday</a:t>
            </a:r>
            <a:r>
              <a:rPr lang="en-US" sz="3000" b="1" dirty="0" smtClean="0">
                <a:solidFill>
                  <a:srgbClr val="FF0000"/>
                </a:solidFill>
              </a:rPr>
              <a:t> &lt;&lt; " </a:t>
            </a:r>
            <a:r>
              <a:rPr lang="en-US" sz="3000" b="1" dirty="0" err="1" smtClean="0">
                <a:solidFill>
                  <a:srgbClr val="FF0000"/>
                </a:solidFill>
              </a:rPr>
              <a:t>yday</a:t>
            </a:r>
            <a:r>
              <a:rPr lang="en-US" sz="3000" b="1" dirty="0" smtClean="0">
                <a:solidFill>
                  <a:srgbClr val="FF0000"/>
                </a:solidFill>
              </a:rPr>
              <a:t>=" &lt;&lt; x-&gt;</a:t>
            </a:r>
            <a:r>
              <a:rPr lang="en-US" sz="3000" b="1" dirty="0" err="1" smtClean="0">
                <a:solidFill>
                  <a:srgbClr val="FF0000"/>
                </a:solidFill>
              </a:rPr>
              <a:t>tm_yday</a:t>
            </a:r>
            <a:endParaRPr lang="en-US" sz="3000" b="1" dirty="0" smtClean="0">
              <a:solidFill>
                <a:srgbClr val="FF0000"/>
              </a:solidFill>
            </a:endParaRPr>
          </a:p>
          <a:p>
            <a:r>
              <a:rPr lang="en-US" sz="3000" b="1" dirty="0" smtClean="0">
                <a:solidFill>
                  <a:srgbClr val="FF0000"/>
                </a:solidFill>
              </a:rPr>
              <a:t>" &lt;&lt; x-&gt;</a:t>
            </a:r>
            <a:r>
              <a:rPr lang="en-US" sz="3000" b="1" dirty="0" err="1" smtClean="0">
                <a:solidFill>
                  <a:srgbClr val="FF0000"/>
                </a:solidFill>
              </a:rPr>
              <a:t>tm_year</a:t>
            </a:r>
            <a:r>
              <a:rPr lang="en-US" sz="3000" b="1" dirty="0" smtClean="0">
                <a:solidFill>
                  <a:srgbClr val="FF0000"/>
                </a:solidFill>
              </a:rPr>
              <a:t> &lt;&lt; </a:t>
            </a:r>
            <a:r>
              <a:rPr lang="en-US" sz="3000" b="1" dirty="0" err="1" smtClean="0">
                <a:solidFill>
                  <a:srgbClr val="FF0000"/>
                </a:solidFill>
              </a:rPr>
              <a:t>endl</a:t>
            </a:r>
            <a:r>
              <a:rPr lang="en-US" sz="30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  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cout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&lt;&lt; "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Vsemirnoe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 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vremja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=" &lt;&lt; 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asctime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(x) &lt;&lt; 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endl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;</a:t>
            </a:r>
          </a:p>
          <a:p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   x1=</a:t>
            </a:r>
            <a:r>
              <a:rPr lang="en-US" sz="3000" b="1" dirty="0" err="1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localtime</a:t>
            </a:r>
            <a:r>
              <a:rPr lang="en-US" sz="3000" b="1" dirty="0" smtClean="0">
                <a:solidFill>
                  <a:schemeClr val="accent3">
                    <a:lumMod val="60000"/>
                    <a:lumOff val="40000"/>
                  </a:schemeClr>
                </a:solidFill>
              </a:rPr>
              <a:t>(&amp;t);</a:t>
            </a: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</a:t>
            </a:r>
            <a:r>
              <a:rPr lang="en-US" sz="3000" b="1" dirty="0" err="1" smtClean="0">
                <a:solidFill>
                  <a:schemeClr val="accent3"/>
                </a:solidFill>
              </a:rPr>
              <a:t>cout</a:t>
            </a:r>
            <a:r>
              <a:rPr lang="en-US" sz="3000" b="1" dirty="0" smtClean="0">
                <a:solidFill>
                  <a:schemeClr val="accent3"/>
                </a:solidFill>
              </a:rPr>
              <a:t> &lt;&lt; "</a:t>
            </a:r>
            <a:r>
              <a:rPr lang="en-US" sz="3000" b="1" dirty="0" err="1" smtClean="0">
                <a:solidFill>
                  <a:schemeClr val="accent3"/>
                </a:solidFill>
              </a:rPr>
              <a:t>Mestnoe</a:t>
            </a:r>
            <a:r>
              <a:rPr lang="en-US" sz="3000" b="1" dirty="0" smtClean="0">
                <a:solidFill>
                  <a:schemeClr val="accent3"/>
                </a:solidFill>
              </a:rPr>
              <a:t> </a:t>
            </a:r>
            <a:r>
              <a:rPr lang="en-US" sz="3000" b="1" dirty="0" err="1" smtClean="0">
                <a:solidFill>
                  <a:schemeClr val="accent3"/>
                </a:solidFill>
              </a:rPr>
              <a:t>vremja</a:t>
            </a:r>
            <a:r>
              <a:rPr lang="en-US" sz="3000" b="1" dirty="0" smtClean="0">
                <a:solidFill>
                  <a:schemeClr val="accent3"/>
                </a:solidFill>
              </a:rPr>
              <a:t> </a:t>
            </a:r>
            <a:r>
              <a:rPr lang="en-US" sz="3000" b="1" dirty="0" err="1" smtClean="0">
                <a:solidFill>
                  <a:schemeClr val="accent3"/>
                </a:solidFill>
              </a:rPr>
              <a:t>detalno</a:t>
            </a:r>
            <a:r>
              <a:rPr lang="en-US" sz="3000" b="1" dirty="0" smtClean="0">
                <a:solidFill>
                  <a:schemeClr val="accent3"/>
                </a:solidFill>
              </a:rPr>
              <a:t>:\n";</a:t>
            </a: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</a:t>
            </a:r>
            <a:r>
              <a:rPr lang="en-US" sz="3000" b="1" dirty="0" err="1" smtClean="0">
                <a:solidFill>
                  <a:schemeClr val="accent3"/>
                </a:solidFill>
              </a:rPr>
              <a:t>cout</a:t>
            </a:r>
            <a:r>
              <a:rPr lang="en-US" sz="3000" b="1" dirty="0" smtClean="0">
                <a:solidFill>
                  <a:schemeClr val="accent3"/>
                </a:solidFill>
              </a:rPr>
              <a:t> &lt;&lt; "hour="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tm_hour</a:t>
            </a:r>
            <a:r>
              <a:rPr lang="en-US" sz="3000" b="1" dirty="0" smtClean="0">
                <a:solidFill>
                  <a:schemeClr val="accent3"/>
                </a:solidFill>
              </a:rPr>
              <a:t> &lt;&lt; " </a:t>
            </a:r>
            <a:r>
              <a:rPr lang="en-US" sz="3000" b="1" dirty="0" err="1" smtClean="0">
                <a:solidFill>
                  <a:schemeClr val="accent3"/>
                </a:solidFill>
              </a:rPr>
              <a:t>leto</a:t>
            </a:r>
            <a:r>
              <a:rPr lang="en-US" sz="3000" b="1" dirty="0" smtClean="0">
                <a:solidFill>
                  <a:schemeClr val="accent3"/>
                </a:solidFill>
              </a:rPr>
              <a:t>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tm_isdst</a:t>
            </a:r>
            <a:endParaRPr lang="en-US" sz="3000" b="1" dirty="0" smtClean="0">
              <a:solidFill>
                <a:schemeClr val="accent3"/>
              </a:solidFill>
            </a:endParaRP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&lt;&lt; " </a:t>
            </a:r>
            <a:r>
              <a:rPr lang="en-US" sz="3000" b="1" dirty="0" err="1" smtClean="0">
                <a:solidFill>
                  <a:schemeClr val="accent3"/>
                </a:solidFill>
              </a:rPr>
              <a:t>mday</a:t>
            </a:r>
            <a:r>
              <a:rPr lang="en-US" sz="3000" b="1" dirty="0" smtClean="0">
                <a:solidFill>
                  <a:schemeClr val="accent3"/>
                </a:solidFill>
              </a:rPr>
              <a:t>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tm_mday</a:t>
            </a:r>
            <a:r>
              <a:rPr lang="en-US" sz="3000" b="1" dirty="0" smtClean="0">
                <a:solidFill>
                  <a:schemeClr val="accent3"/>
                </a:solidFill>
              </a:rPr>
              <a:t> &lt;&lt; " min="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tm_min</a:t>
            </a:r>
            <a:endParaRPr lang="en-US" sz="3000" b="1" dirty="0" smtClean="0">
              <a:solidFill>
                <a:schemeClr val="accent3"/>
              </a:solidFill>
            </a:endParaRP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&lt;&lt; " mon="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tm_mon</a:t>
            </a:r>
            <a:r>
              <a:rPr lang="en-US" sz="3000" b="1" dirty="0" smtClean="0">
                <a:solidFill>
                  <a:schemeClr val="accent3"/>
                </a:solidFill>
              </a:rPr>
              <a:t> &lt;&lt; " sec="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tm_sec</a:t>
            </a:r>
            <a:endParaRPr lang="en-US" sz="3000" b="1" dirty="0" smtClean="0">
              <a:solidFill>
                <a:schemeClr val="accent3"/>
              </a:solidFill>
            </a:endParaRP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&lt;&lt; " </a:t>
            </a:r>
            <a:r>
              <a:rPr lang="en-US" sz="3000" b="1" dirty="0" err="1" smtClean="0">
                <a:solidFill>
                  <a:schemeClr val="accent3"/>
                </a:solidFill>
              </a:rPr>
              <a:t>wday</a:t>
            </a:r>
            <a:r>
              <a:rPr lang="en-US" sz="3000" b="1" dirty="0" smtClean="0">
                <a:solidFill>
                  <a:schemeClr val="accent3"/>
                </a:solidFill>
              </a:rPr>
              <a:t>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tm_wday</a:t>
            </a:r>
            <a:r>
              <a:rPr lang="en-US" sz="3000" b="1" dirty="0" smtClean="0">
                <a:solidFill>
                  <a:schemeClr val="accent3"/>
                </a:solidFill>
              </a:rPr>
              <a:t> &lt;&lt; " </a:t>
            </a:r>
            <a:r>
              <a:rPr lang="en-US" sz="3000" b="1" dirty="0" err="1" smtClean="0">
                <a:solidFill>
                  <a:schemeClr val="accent3"/>
                </a:solidFill>
              </a:rPr>
              <a:t>yday</a:t>
            </a:r>
            <a:r>
              <a:rPr lang="en-US" sz="3000" b="1" dirty="0" smtClean="0">
                <a:solidFill>
                  <a:schemeClr val="accent3"/>
                </a:solidFill>
              </a:rPr>
              <a:t>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tm_yday</a:t>
            </a:r>
            <a:endParaRPr lang="en-US" sz="3000" b="1" dirty="0" smtClean="0">
              <a:solidFill>
                <a:schemeClr val="accent3"/>
              </a:solidFill>
            </a:endParaRPr>
          </a:p>
          <a:p>
            <a:r>
              <a:rPr lang="en-US" sz="3000" b="1" dirty="0" smtClean="0">
                <a:solidFill>
                  <a:schemeClr val="accent3"/>
                </a:solidFill>
              </a:rPr>
              <a:t>   &lt;&lt; " year=" &lt;&lt; x1-&gt;</a:t>
            </a:r>
            <a:r>
              <a:rPr lang="en-US" sz="3000" b="1" dirty="0" err="1" smtClean="0">
                <a:solidFill>
                  <a:schemeClr val="accent3"/>
                </a:solidFill>
              </a:rPr>
              <a:t>tm_year</a:t>
            </a:r>
            <a:r>
              <a:rPr lang="en-US" sz="3000" b="1" dirty="0" smtClean="0">
                <a:solidFill>
                  <a:schemeClr val="accent3"/>
                </a:solidFill>
              </a:rPr>
              <a:t> &lt;&lt; </a:t>
            </a:r>
            <a:r>
              <a:rPr lang="en-US" sz="3000" b="1" dirty="0" err="1" smtClean="0">
                <a:solidFill>
                  <a:schemeClr val="accent3"/>
                </a:solidFill>
              </a:rPr>
              <a:t>endl</a:t>
            </a:r>
            <a:r>
              <a:rPr lang="en-US" sz="3000" b="1" dirty="0" smtClean="0">
                <a:solidFill>
                  <a:schemeClr val="accent3"/>
                </a:solidFill>
              </a:rPr>
              <a:t>;</a:t>
            </a:r>
          </a:p>
          <a:p>
            <a:r>
              <a:rPr lang="en-US" sz="3000" b="1" dirty="0" smtClean="0"/>
              <a:t>   </a:t>
            </a:r>
            <a:r>
              <a:rPr lang="en-US" sz="3000" b="1" dirty="0" err="1" smtClean="0"/>
              <a:t>cout</a:t>
            </a:r>
            <a:r>
              <a:rPr lang="en-US" sz="3000" b="1" dirty="0" smtClean="0"/>
              <a:t> &lt;&lt; "</a:t>
            </a:r>
            <a:r>
              <a:rPr lang="en-US" sz="3000" b="1" dirty="0" err="1" smtClean="0"/>
              <a:t>Mestnoe</a:t>
            </a:r>
            <a:r>
              <a:rPr lang="en-US" sz="3000" b="1" dirty="0" smtClean="0"/>
              <a:t> </a:t>
            </a:r>
            <a:r>
              <a:rPr lang="en-US" sz="3000" b="1" dirty="0" err="1" smtClean="0"/>
              <a:t>vremja</a:t>
            </a:r>
            <a:r>
              <a:rPr lang="en-US" sz="3000" b="1" dirty="0" smtClean="0"/>
              <a:t>=" &lt;&lt; </a:t>
            </a:r>
            <a:r>
              <a:rPr lang="en-US" sz="3000" b="1" dirty="0" err="1" smtClean="0"/>
              <a:t>asctime</a:t>
            </a:r>
            <a:r>
              <a:rPr lang="en-US" sz="3000" b="1" dirty="0" smtClean="0"/>
              <a:t>(x1) &lt;&lt; </a:t>
            </a:r>
            <a:r>
              <a:rPr lang="en-US" sz="3000" b="1" dirty="0" err="1" smtClean="0"/>
              <a:t>endl</a:t>
            </a:r>
            <a:r>
              <a:rPr lang="en-US" sz="3000" b="1" dirty="0" smtClean="0"/>
              <a:t>;</a:t>
            </a:r>
          </a:p>
          <a:p>
            <a:r>
              <a:rPr lang="en-US" sz="3000" b="1" dirty="0" smtClean="0"/>
              <a:t>  </a:t>
            </a:r>
            <a:r>
              <a:rPr lang="en-US" sz="3000" b="1" dirty="0" smtClean="0">
                <a:solidFill>
                  <a:srgbClr val="FF0000"/>
                </a:solidFill>
              </a:rPr>
              <a:t> t=time(NULL);</a:t>
            </a:r>
          </a:p>
          <a:p>
            <a:r>
              <a:rPr lang="en-US" sz="3000" b="1" dirty="0" smtClean="0">
                <a:solidFill>
                  <a:srgbClr val="FF0000"/>
                </a:solidFill>
              </a:rPr>
              <a:t>   </a:t>
            </a:r>
            <a:r>
              <a:rPr lang="en-US" sz="3000" b="1" dirty="0" err="1" smtClean="0">
                <a:solidFill>
                  <a:srgbClr val="FF0000"/>
                </a:solidFill>
              </a:rPr>
              <a:t>cout</a:t>
            </a:r>
            <a:r>
              <a:rPr lang="en-US" sz="3000" b="1" dirty="0" smtClean="0">
                <a:solidFill>
                  <a:srgbClr val="FF0000"/>
                </a:solidFill>
              </a:rPr>
              <a:t> &lt;&lt; "t=" &lt;&lt; t &lt;&lt; </a:t>
            </a:r>
            <a:r>
              <a:rPr lang="en-US" sz="3000" b="1" dirty="0" err="1" smtClean="0">
                <a:solidFill>
                  <a:srgbClr val="FF0000"/>
                </a:solidFill>
              </a:rPr>
              <a:t>endl</a:t>
            </a:r>
            <a:r>
              <a:rPr lang="en-US" sz="3000" b="1" dirty="0" smtClean="0">
                <a:solidFill>
                  <a:srgbClr val="FF0000"/>
                </a:solidFill>
              </a:rPr>
              <a:t>;</a:t>
            </a:r>
          </a:p>
          <a:p>
            <a:r>
              <a:rPr lang="en-US" sz="3000" b="1" dirty="0" smtClean="0"/>
              <a:t>   </a:t>
            </a:r>
            <a:r>
              <a:rPr lang="en-US" sz="3000" b="1" dirty="0" smtClean="0">
                <a:solidFill>
                  <a:srgbClr val="00B0F0"/>
                </a:solidFill>
              </a:rPr>
              <a:t>s=</a:t>
            </a:r>
            <a:r>
              <a:rPr lang="en-US" sz="3000" b="1" dirty="0" err="1" smtClean="0">
                <a:solidFill>
                  <a:srgbClr val="00B0F0"/>
                </a:solidFill>
              </a:rPr>
              <a:t>ctime</a:t>
            </a:r>
            <a:r>
              <a:rPr lang="en-US" sz="3000" b="1" dirty="0" smtClean="0">
                <a:solidFill>
                  <a:srgbClr val="00B0F0"/>
                </a:solidFill>
              </a:rPr>
              <a:t>(&amp;t);</a:t>
            </a:r>
          </a:p>
          <a:p>
            <a:r>
              <a:rPr lang="en-US" sz="3000" b="1" dirty="0" smtClean="0">
                <a:solidFill>
                  <a:srgbClr val="00B0F0"/>
                </a:solidFill>
              </a:rPr>
              <a:t>   </a:t>
            </a:r>
            <a:r>
              <a:rPr lang="en-US" sz="3000" b="1" dirty="0" err="1" smtClean="0">
                <a:solidFill>
                  <a:srgbClr val="00B0F0"/>
                </a:solidFill>
              </a:rPr>
              <a:t>cout</a:t>
            </a:r>
            <a:r>
              <a:rPr lang="en-US" sz="3000" b="1" dirty="0" smtClean="0">
                <a:solidFill>
                  <a:srgbClr val="00B0F0"/>
                </a:solidFill>
              </a:rPr>
              <a:t> &lt;&lt; s &lt;&lt; </a:t>
            </a:r>
            <a:r>
              <a:rPr lang="en-US" sz="3000" b="1" dirty="0" err="1" smtClean="0">
                <a:solidFill>
                  <a:srgbClr val="00B0F0"/>
                </a:solidFill>
              </a:rPr>
              <a:t>endl</a:t>
            </a:r>
            <a:r>
              <a:rPr lang="en-US" sz="3000" b="1" dirty="0" smtClean="0">
                <a:solidFill>
                  <a:srgbClr val="00B0F0"/>
                </a:solidFill>
              </a:rPr>
              <a:t>;</a:t>
            </a:r>
          </a:p>
          <a:p>
            <a:r>
              <a:rPr lang="en-US" sz="3000" b="1" dirty="0" smtClean="0"/>
              <a:t>   </a:t>
            </a:r>
            <a:r>
              <a:rPr lang="en-US" sz="3000" b="1" dirty="0" err="1" smtClean="0"/>
              <a:t>getchar</a:t>
            </a:r>
            <a:r>
              <a:rPr lang="en-US" sz="3000" b="1" dirty="0" smtClean="0"/>
              <a:t>(); // </a:t>
            </a:r>
            <a:r>
              <a:rPr lang="ru-RU" sz="3000" b="1" dirty="0" smtClean="0"/>
              <a:t>задержка времени до нажатия на какую-либо клавишу.</a:t>
            </a:r>
          </a:p>
          <a:p>
            <a:r>
              <a:rPr lang="ru-RU" sz="3000" b="1" dirty="0" smtClean="0"/>
              <a:t>   // Используется для того, чтобы время работы программы было &gt; 0 сек</a:t>
            </a:r>
          </a:p>
          <a:p>
            <a:r>
              <a:rPr lang="ru-RU" sz="3000" b="1" dirty="0" smtClean="0"/>
              <a:t>   // (иначе нечего измерять!)</a:t>
            </a:r>
          </a:p>
          <a:p>
            <a:r>
              <a:rPr lang="ru-RU" sz="3000" b="1" dirty="0" smtClean="0"/>
              <a:t>   </a:t>
            </a:r>
            <a:r>
              <a:rPr lang="en-US" sz="3000" b="1" dirty="0" smtClean="0">
                <a:solidFill>
                  <a:srgbClr val="FFFF00"/>
                </a:solidFill>
              </a:rPr>
              <a:t>cl = clock();</a:t>
            </a:r>
          </a:p>
          <a:p>
            <a:r>
              <a:rPr lang="en-US" sz="3000" b="1" dirty="0" smtClean="0">
                <a:solidFill>
                  <a:srgbClr val="FFFF00"/>
                </a:solidFill>
              </a:rPr>
              <a:t>   </a:t>
            </a:r>
            <a:r>
              <a:rPr lang="en-US" sz="3000" b="1" dirty="0" err="1" smtClean="0">
                <a:solidFill>
                  <a:srgbClr val="FFFF00"/>
                </a:solidFill>
              </a:rPr>
              <a:t>cout</a:t>
            </a:r>
            <a:r>
              <a:rPr lang="en-US" sz="3000" b="1" dirty="0" smtClean="0">
                <a:solidFill>
                  <a:srgbClr val="FFFF00"/>
                </a:solidFill>
              </a:rPr>
              <a:t> &lt;&lt; cl/CLOCKS_PER_SEC &lt;&lt; </a:t>
            </a:r>
            <a:r>
              <a:rPr lang="en-US" sz="3000" b="1" dirty="0" err="1" smtClean="0">
                <a:solidFill>
                  <a:srgbClr val="FFFF00"/>
                </a:solidFill>
              </a:rPr>
              <a:t>endl</a:t>
            </a:r>
            <a:r>
              <a:rPr lang="en-US" sz="3000" b="1" dirty="0" smtClean="0">
                <a:solidFill>
                  <a:srgbClr val="FFFF00"/>
                </a:solidFill>
              </a:rPr>
              <a:t>;</a:t>
            </a:r>
          </a:p>
          <a:p>
            <a:r>
              <a:rPr lang="en-US" sz="3000" b="1" dirty="0" smtClean="0">
                <a:solidFill>
                  <a:srgbClr val="FFFF00"/>
                </a:solidFill>
              </a:rPr>
              <a:t>   </a:t>
            </a:r>
            <a:r>
              <a:rPr lang="en-US" sz="3000" b="1" dirty="0" err="1" smtClean="0">
                <a:solidFill>
                  <a:srgbClr val="FFFF00"/>
                </a:solidFill>
              </a:rPr>
              <a:t>time_t</a:t>
            </a:r>
            <a:r>
              <a:rPr lang="en-US" sz="3000" b="1" dirty="0" smtClean="0">
                <a:solidFill>
                  <a:srgbClr val="FFFF00"/>
                </a:solidFill>
              </a:rPr>
              <a:t> t1=time(NULL);</a:t>
            </a:r>
          </a:p>
          <a:p>
            <a:r>
              <a:rPr lang="en-US" sz="3000" b="1" dirty="0" smtClean="0">
                <a:solidFill>
                  <a:srgbClr val="FFFF00"/>
                </a:solidFill>
              </a:rPr>
              <a:t>   double </a:t>
            </a:r>
            <a:r>
              <a:rPr lang="en-US" sz="3000" b="1" dirty="0" err="1" smtClean="0">
                <a:solidFill>
                  <a:srgbClr val="FFFF00"/>
                </a:solidFill>
              </a:rPr>
              <a:t>dt</a:t>
            </a:r>
            <a:r>
              <a:rPr lang="en-US" sz="3000" b="1" dirty="0" smtClean="0">
                <a:solidFill>
                  <a:srgbClr val="FFFF00"/>
                </a:solidFill>
              </a:rPr>
              <a:t>=</a:t>
            </a:r>
            <a:r>
              <a:rPr lang="en-US" sz="3000" b="1" dirty="0" err="1" smtClean="0">
                <a:solidFill>
                  <a:srgbClr val="FFFF00"/>
                </a:solidFill>
              </a:rPr>
              <a:t>difftime</a:t>
            </a:r>
            <a:r>
              <a:rPr lang="en-US" sz="3000" b="1" dirty="0" smtClean="0">
                <a:solidFill>
                  <a:srgbClr val="FFFF00"/>
                </a:solidFill>
              </a:rPr>
              <a:t>(t1,t);</a:t>
            </a:r>
          </a:p>
          <a:p>
            <a:r>
              <a:rPr lang="en-US" sz="3000" b="1" dirty="0" smtClean="0">
                <a:solidFill>
                  <a:srgbClr val="FFFF00"/>
                </a:solidFill>
              </a:rPr>
              <a:t>   </a:t>
            </a:r>
            <a:r>
              <a:rPr lang="en-US" sz="3000" b="1" dirty="0" err="1" smtClean="0">
                <a:solidFill>
                  <a:srgbClr val="FFFF00"/>
                </a:solidFill>
              </a:rPr>
              <a:t>cout</a:t>
            </a:r>
            <a:r>
              <a:rPr lang="en-US" sz="3000" b="1" dirty="0" smtClean="0">
                <a:solidFill>
                  <a:srgbClr val="FFFF00"/>
                </a:solidFill>
              </a:rPr>
              <a:t> &lt;&lt; "</a:t>
            </a:r>
            <a:r>
              <a:rPr lang="en-US" sz="3000" b="1" dirty="0" err="1" smtClean="0">
                <a:solidFill>
                  <a:srgbClr val="FFFF00"/>
                </a:solidFill>
              </a:rPr>
              <a:t>dt</a:t>
            </a:r>
            <a:r>
              <a:rPr lang="en-US" sz="3000" b="1" dirty="0" smtClean="0">
                <a:solidFill>
                  <a:srgbClr val="FFFF00"/>
                </a:solidFill>
              </a:rPr>
              <a:t>="&lt;&lt;</a:t>
            </a:r>
            <a:r>
              <a:rPr lang="en-US" sz="3000" b="1" dirty="0" err="1" smtClean="0">
                <a:solidFill>
                  <a:srgbClr val="FFFF00"/>
                </a:solidFill>
              </a:rPr>
              <a:t>dt</a:t>
            </a:r>
            <a:r>
              <a:rPr lang="en-US" sz="3000" b="1" dirty="0" smtClean="0">
                <a:solidFill>
                  <a:srgbClr val="FFFF00"/>
                </a:solidFill>
              </a:rPr>
              <a:t> &lt;&lt; </a:t>
            </a:r>
            <a:r>
              <a:rPr lang="en-US" sz="3000" b="1" dirty="0" err="1" smtClean="0">
                <a:solidFill>
                  <a:srgbClr val="FFFF00"/>
                </a:solidFill>
              </a:rPr>
              <a:t>endl</a:t>
            </a:r>
            <a:r>
              <a:rPr lang="en-US" sz="3000" b="1" dirty="0" smtClean="0">
                <a:solidFill>
                  <a:srgbClr val="FFFF00"/>
                </a:solidFill>
              </a:rPr>
              <a:t>;</a:t>
            </a:r>
          </a:p>
          <a:p>
            <a:r>
              <a:rPr lang="en-US" sz="3000" b="1" dirty="0" smtClean="0">
                <a:solidFill>
                  <a:srgbClr val="FFFF00"/>
                </a:solidFill>
              </a:rPr>
              <a:t>   return 0;}</a:t>
            </a:r>
          </a:p>
          <a:p>
            <a:endParaRPr lang="ru-RU" dirty="0" smtClean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630330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4911" y="174811"/>
            <a:ext cx="4123113" cy="1400530"/>
          </a:xfrm>
        </p:spPr>
        <p:txBody>
          <a:bodyPr/>
          <a:lstStyle/>
          <a:p>
            <a:pPr algn="r"/>
            <a:r>
              <a:rPr lang="ru-RU" dirty="0" smtClean="0"/>
              <a:t>Результат работы</a:t>
            </a:r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547500" y="313765"/>
            <a:ext cx="6274641" cy="6320117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err="1"/>
              <a:t>Tect</a:t>
            </a:r>
            <a:r>
              <a:rPr lang="en-US" b="1" dirty="0"/>
              <a:t> Time:</a:t>
            </a:r>
          </a:p>
          <a:p>
            <a:r>
              <a:rPr lang="en-US" b="1" dirty="0"/>
              <a:t>t=1333894615</a:t>
            </a:r>
          </a:p>
          <a:p>
            <a:r>
              <a:rPr lang="en-US" b="1" dirty="0" err="1"/>
              <a:t>Vsemirnoe</a:t>
            </a:r>
            <a:r>
              <a:rPr lang="en-US" b="1" dirty="0"/>
              <a:t> </a:t>
            </a:r>
            <a:r>
              <a:rPr lang="en-US" b="1" dirty="0" err="1"/>
              <a:t>vremja</a:t>
            </a:r>
            <a:r>
              <a:rPr lang="en-US" b="1" dirty="0"/>
              <a:t> </a:t>
            </a:r>
            <a:r>
              <a:rPr lang="en-US" b="1" dirty="0" err="1"/>
              <a:t>detalno</a:t>
            </a:r>
            <a:r>
              <a:rPr lang="en-US" b="1" dirty="0"/>
              <a:t>:</a:t>
            </a:r>
          </a:p>
          <a:p>
            <a:r>
              <a:rPr lang="en-US" b="1" dirty="0"/>
              <a:t>hour=14 </a:t>
            </a:r>
            <a:r>
              <a:rPr lang="en-US" b="1" dirty="0" err="1"/>
              <a:t>leto</a:t>
            </a:r>
            <a:r>
              <a:rPr lang="en-US" b="1" dirty="0"/>
              <a:t>=0 </a:t>
            </a:r>
            <a:r>
              <a:rPr lang="en-US" b="1" dirty="0" err="1"/>
              <a:t>mday</a:t>
            </a:r>
            <a:r>
              <a:rPr lang="en-US" b="1" dirty="0"/>
              <a:t>=8 min=16 mon=3 sec=55 </a:t>
            </a:r>
            <a:r>
              <a:rPr lang="en-US" b="1" dirty="0" err="1"/>
              <a:t>wday</a:t>
            </a:r>
            <a:r>
              <a:rPr lang="en-US" b="1" dirty="0"/>
              <a:t>=0 </a:t>
            </a:r>
            <a:r>
              <a:rPr lang="en-US" b="1" dirty="0" err="1"/>
              <a:t>yday</a:t>
            </a:r>
            <a:r>
              <a:rPr lang="en-US" b="1" dirty="0"/>
              <a:t>=98 year=112</a:t>
            </a:r>
          </a:p>
          <a:p>
            <a:r>
              <a:rPr lang="en-US" b="1" dirty="0" err="1"/>
              <a:t>Vsemirnoe</a:t>
            </a:r>
            <a:r>
              <a:rPr lang="en-US" b="1" dirty="0"/>
              <a:t> </a:t>
            </a:r>
            <a:r>
              <a:rPr lang="en-US" b="1" dirty="0" err="1"/>
              <a:t>vremja</a:t>
            </a:r>
            <a:r>
              <a:rPr lang="en-US" b="1" dirty="0"/>
              <a:t>=Sun Apr 08 14:16:55 2012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 err="1"/>
              <a:t>Mestnoe</a:t>
            </a:r>
            <a:r>
              <a:rPr lang="en-US" b="1" dirty="0"/>
              <a:t> </a:t>
            </a:r>
            <a:r>
              <a:rPr lang="en-US" b="1" dirty="0" err="1"/>
              <a:t>vremja</a:t>
            </a:r>
            <a:r>
              <a:rPr lang="en-US" b="1" dirty="0"/>
              <a:t> </a:t>
            </a:r>
            <a:r>
              <a:rPr lang="en-US" b="1" dirty="0" err="1"/>
              <a:t>detalno</a:t>
            </a:r>
            <a:r>
              <a:rPr lang="en-US" b="1" dirty="0"/>
              <a:t>:</a:t>
            </a:r>
          </a:p>
          <a:p>
            <a:r>
              <a:rPr lang="en-US" b="1" dirty="0"/>
              <a:t>hour=18 </a:t>
            </a:r>
            <a:r>
              <a:rPr lang="en-US" b="1" dirty="0" err="1"/>
              <a:t>leto</a:t>
            </a:r>
            <a:r>
              <a:rPr lang="en-US" b="1" dirty="0"/>
              <a:t>=0 </a:t>
            </a:r>
            <a:r>
              <a:rPr lang="en-US" b="1" dirty="0" err="1"/>
              <a:t>mday</a:t>
            </a:r>
            <a:r>
              <a:rPr lang="en-US" b="1" dirty="0"/>
              <a:t>=8 min=16 mon=3 sec=55 </a:t>
            </a:r>
            <a:r>
              <a:rPr lang="en-US" b="1" dirty="0" err="1"/>
              <a:t>wday</a:t>
            </a:r>
            <a:r>
              <a:rPr lang="en-US" b="1" dirty="0"/>
              <a:t>=0 </a:t>
            </a:r>
            <a:r>
              <a:rPr lang="en-US" b="1" dirty="0" err="1"/>
              <a:t>yday</a:t>
            </a:r>
            <a:r>
              <a:rPr lang="en-US" b="1" dirty="0"/>
              <a:t>=98 year=112</a:t>
            </a:r>
          </a:p>
          <a:p>
            <a:r>
              <a:rPr lang="en-US" b="1" dirty="0" err="1"/>
              <a:t>Mestnoe</a:t>
            </a:r>
            <a:r>
              <a:rPr lang="en-US" b="1" dirty="0"/>
              <a:t> </a:t>
            </a:r>
            <a:r>
              <a:rPr lang="en-US" b="1" dirty="0" err="1"/>
              <a:t>vremja</a:t>
            </a:r>
            <a:r>
              <a:rPr lang="en-US" b="1" dirty="0"/>
              <a:t>=Sun Apr 08 18:16:55 2012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t=1333894615</a:t>
            </a:r>
          </a:p>
          <a:p>
            <a:r>
              <a:rPr lang="en-US" b="1" dirty="0"/>
              <a:t>Sun Apr 08 18:16:55 2012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40</a:t>
            </a:r>
          </a:p>
          <a:p>
            <a:r>
              <a:rPr lang="en-US" b="1" dirty="0" err="1"/>
              <a:t>dt</a:t>
            </a:r>
            <a:r>
              <a:rPr lang="en-US" b="1" dirty="0"/>
              <a:t>=40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/>
              <a:t>Process returned 0 (0x0) execution time : 41.527 s</a:t>
            </a:r>
          </a:p>
          <a:p>
            <a:r>
              <a:rPr lang="en-US" b="1" dirty="0"/>
              <a:t>Press any key to continue.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619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Пример псевдослучайного числа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9920" y="1862213"/>
            <a:ext cx="6695982" cy="4952999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#include &lt;</a:t>
            </a:r>
            <a:r>
              <a:rPr lang="en-US" b="1" dirty="0" err="1"/>
              <a:t>iostream</a:t>
            </a:r>
            <a:r>
              <a:rPr lang="en-US" b="1" dirty="0"/>
              <a:t>&gt;</a:t>
            </a:r>
          </a:p>
          <a:p>
            <a:r>
              <a:rPr lang="en-US" b="1" dirty="0"/>
              <a:t>#include &lt;</a:t>
            </a:r>
            <a:r>
              <a:rPr lang="en-US" b="1" dirty="0" err="1"/>
              <a:t>time.h</a:t>
            </a:r>
            <a:r>
              <a:rPr lang="en-US" b="1" dirty="0"/>
              <a:t>&gt;</a:t>
            </a:r>
          </a:p>
          <a:p>
            <a:r>
              <a:rPr lang="en-US" b="1" dirty="0"/>
              <a:t>#include &lt;</a:t>
            </a:r>
            <a:r>
              <a:rPr lang="en-US" b="1" dirty="0" err="1"/>
              <a:t>stdlib.h</a:t>
            </a:r>
            <a:r>
              <a:rPr lang="en-US" b="1" dirty="0"/>
              <a:t>&gt;</a:t>
            </a:r>
          </a:p>
          <a:p>
            <a:r>
              <a:rPr lang="en-US" b="1" dirty="0"/>
              <a:t>using namespace </a:t>
            </a:r>
            <a:r>
              <a:rPr lang="en-US" b="1" dirty="0" err="1"/>
              <a:t>std</a:t>
            </a:r>
            <a:r>
              <a:rPr lang="en-US" b="1" dirty="0"/>
              <a:t>;</a:t>
            </a:r>
          </a:p>
          <a:p>
            <a:r>
              <a:rPr lang="en-US" b="1" dirty="0"/>
              <a:t/>
            </a:r>
            <a:br>
              <a:rPr lang="en-US" b="1" dirty="0"/>
            </a:br>
            <a:endParaRPr lang="en-US" b="1" dirty="0"/>
          </a:p>
          <a:p>
            <a:r>
              <a:rPr lang="en-US" b="1" dirty="0" err="1"/>
              <a:t>int</a:t>
            </a:r>
            <a:r>
              <a:rPr lang="en-US" b="1" dirty="0"/>
              <a:t> main()</a:t>
            </a:r>
          </a:p>
          <a:p>
            <a:r>
              <a:rPr lang="en-US" b="1" dirty="0"/>
              <a:t>{</a:t>
            </a:r>
          </a:p>
          <a:p>
            <a:r>
              <a:rPr lang="en-US" b="1" dirty="0"/>
              <a:t>   </a:t>
            </a:r>
            <a:r>
              <a:rPr lang="en-US" b="1" dirty="0" err="1"/>
              <a:t>time_t</a:t>
            </a:r>
            <a:r>
              <a:rPr lang="en-US" b="1" dirty="0"/>
              <a:t> t;</a:t>
            </a:r>
          </a:p>
          <a:p>
            <a:r>
              <a:rPr lang="en-US" b="1" dirty="0"/>
              <a:t>   time(&amp;t); // </a:t>
            </a:r>
            <a:r>
              <a:rPr lang="ru-RU" b="1" dirty="0"/>
              <a:t>текущее время в секундах. Берётся от таймера</a:t>
            </a:r>
          </a:p>
          <a:p>
            <a:r>
              <a:rPr lang="ru-RU" b="1" dirty="0"/>
              <a:t>   </a:t>
            </a:r>
            <a:r>
              <a:rPr lang="en-US" b="1" dirty="0" err="1"/>
              <a:t>cout</a:t>
            </a:r>
            <a:r>
              <a:rPr lang="en-US" b="1" dirty="0"/>
              <a:t> &lt;&lt; "t=" &lt;&lt; t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</a:p>
          <a:p>
            <a:r>
              <a:rPr lang="en-US" b="1" dirty="0"/>
              <a:t>   </a:t>
            </a:r>
            <a:r>
              <a:rPr lang="en-US" b="1" dirty="0" err="1"/>
              <a:t>srand</a:t>
            </a:r>
            <a:r>
              <a:rPr lang="en-US" b="1" dirty="0"/>
              <a:t>(t); // </a:t>
            </a:r>
            <a:r>
              <a:rPr lang="ru-RU" b="1" dirty="0"/>
              <a:t>инициализация датчика псевдослучайных чисел.</a:t>
            </a:r>
          </a:p>
          <a:p>
            <a:r>
              <a:rPr lang="ru-RU" b="1" dirty="0"/>
              <a:t>   // Выполняем её с использованием текущего времени, полученного от таймера</a:t>
            </a:r>
          </a:p>
          <a:p>
            <a:r>
              <a:rPr lang="ru-RU" b="1" dirty="0"/>
              <a:t>   // Если не делать инициализацию датчика,</a:t>
            </a:r>
          </a:p>
          <a:p>
            <a:r>
              <a:rPr lang="ru-RU" b="1" dirty="0"/>
              <a:t>   // то будет получаться одна и та же последовательность чисел</a:t>
            </a:r>
          </a:p>
          <a:p>
            <a:r>
              <a:rPr lang="ru-RU" b="1" dirty="0"/>
              <a:t>   </a:t>
            </a:r>
            <a:r>
              <a:rPr lang="en-US" b="1" dirty="0" err="1"/>
              <a:t>int</a:t>
            </a:r>
            <a:r>
              <a:rPr lang="en-US" b="1" dirty="0"/>
              <a:t> x</a:t>
            </a:r>
            <a:r>
              <a:rPr lang="en-US" b="1" dirty="0" smtClean="0"/>
              <a:t>;</a:t>
            </a:r>
            <a:endParaRPr lang="en-US" b="1" dirty="0"/>
          </a:p>
        </p:txBody>
      </p:sp>
      <p:sp>
        <p:nvSpPr>
          <p:cNvPr id="4" name="Объект 2"/>
          <p:cNvSpPr txBox="1">
            <a:spLocks/>
          </p:cNvSpPr>
          <p:nvPr/>
        </p:nvSpPr>
        <p:spPr>
          <a:xfrm>
            <a:off x="6795902" y="1853248"/>
            <a:ext cx="5019580" cy="469750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20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8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6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5pPr>
            <a:lvl6pPr marL="2506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SzPct val="80000"/>
              <a:buFont typeface="Wingdings 3" charset="2"/>
              <a:buChar char=""/>
              <a:defRPr sz="1400" b="0" i="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9pPr>
          </a:lstStyle>
          <a:p>
            <a:r>
              <a:rPr lang="en-US" sz="1600" b="1" dirty="0"/>
              <a:t>   </a:t>
            </a:r>
            <a:r>
              <a:rPr lang="en-US" sz="1600" b="1" dirty="0" err="1"/>
              <a:t>srand</a:t>
            </a:r>
            <a:r>
              <a:rPr lang="en-US" sz="1600" b="1" dirty="0"/>
              <a:t>(t); // </a:t>
            </a:r>
            <a:r>
              <a:rPr lang="ru-RU" sz="1600" b="1" dirty="0"/>
              <a:t>инициализация датчика псевдослучайных чисел.</a:t>
            </a:r>
          </a:p>
          <a:p>
            <a:r>
              <a:rPr lang="ru-RU" sz="1600" b="1" dirty="0"/>
              <a:t>   // Выполняем её с использованием текущего времени, полученного от таймера</a:t>
            </a:r>
          </a:p>
          <a:p>
            <a:r>
              <a:rPr lang="ru-RU" sz="1600" b="1" dirty="0"/>
              <a:t>   // Если не делать инициализацию датчика,</a:t>
            </a:r>
          </a:p>
          <a:p>
            <a:r>
              <a:rPr lang="ru-RU" sz="1600" b="1" dirty="0"/>
              <a:t>   // то будет получаться одна и та же последовательность чисел</a:t>
            </a:r>
          </a:p>
          <a:p>
            <a:r>
              <a:rPr lang="ru-RU" sz="1600" b="1" dirty="0"/>
              <a:t>   </a:t>
            </a:r>
            <a:r>
              <a:rPr lang="en-US" sz="1600" b="1" dirty="0" err="1"/>
              <a:t>int</a:t>
            </a:r>
            <a:r>
              <a:rPr lang="en-US" sz="1600" b="1" dirty="0"/>
              <a:t> x;</a:t>
            </a:r>
          </a:p>
          <a:p>
            <a:endParaRPr lang="ru-RU" sz="1600" b="1" dirty="0" smtClean="0"/>
          </a:p>
          <a:p>
            <a:r>
              <a:rPr lang="ru-RU" sz="1600" b="1" dirty="0" smtClean="0"/>
              <a:t>x </a:t>
            </a:r>
            <a:r>
              <a:rPr lang="ru-RU" sz="1600" b="1" dirty="0"/>
              <a:t>= </a:t>
            </a:r>
            <a:r>
              <a:rPr lang="ru-RU" sz="1600" b="1" dirty="0" err="1"/>
              <a:t>rand</a:t>
            </a:r>
            <a:r>
              <a:rPr lang="ru-RU" sz="1600" b="1" dirty="0"/>
              <a:t>(); // очередное псевдослучайное число</a:t>
            </a:r>
          </a:p>
          <a:p>
            <a:r>
              <a:rPr lang="ru-RU" sz="1600" b="1" dirty="0"/>
              <a:t>      </a:t>
            </a:r>
            <a:r>
              <a:rPr lang="ru-RU" sz="1600" b="1" dirty="0" err="1"/>
              <a:t>cout</a:t>
            </a:r>
            <a:r>
              <a:rPr lang="ru-RU" sz="1600" b="1" dirty="0"/>
              <a:t> &lt;&lt; x &lt;&lt; " ";</a:t>
            </a:r>
          </a:p>
          <a:p>
            <a:r>
              <a:rPr lang="en-US" sz="1600" b="1" dirty="0" err="1"/>
              <a:t>cout</a:t>
            </a:r>
            <a:r>
              <a:rPr lang="en-US" sz="1600" b="1" dirty="0"/>
              <a:t> &lt;&lt; </a:t>
            </a:r>
            <a:r>
              <a:rPr lang="en-US" sz="1600" b="1" dirty="0" err="1"/>
              <a:t>endl</a:t>
            </a:r>
            <a:r>
              <a:rPr lang="en-US" sz="1600" b="1" dirty="0"/>
              <a:t>;</a:t>
            </a:r>
          </a:p>
          <a:p>
            <a:r>
              <a:rPr lang="en-US" sz="1600" b="1" dirty="0"/>
              <a:t>   return 0;</a:t>
            </a:r>
          </a:p>
          <a:p>
            <a:r>
              <a:rPr lang="en-US" sz="1600" b="1" dirty="0"/>
              <a:t>}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756155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dirty="0" smtClean="0"/>
              <a:t>Используется</a:t>
            </a:r>
            <a:endParaRPr lang="ru-RU" sz="4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200" dirty="0" smtClean="0"/>
              <a:t>Для различных программ с выводом времени</a:t>
            </a:r>
          </a:p>
          <a:p>
            <a:r>
              <a:rPr lang="ru-RU" sz="3200" dirty="0" smtClean="0"/>
              <a:t>Измерение времени работы программ</a:t>
            </a:r>
          </a:p>
          <a:p>
            <a:r>
              <a:rPr lang="ru-RU" sz="3200" dirty="0" smtClean="0"/>
              <a:t>Случайные числа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25285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8000" dirty="0" smtClean="0"/>
              <a:t>Спасибо за внимание!</a:t>
            </a:r>
            <a:endParaRPr lang="ru-RU" sz="8000" dirty="0"/>
          </a:p>
        </p:txBody>
      </p:sp>
    </p:spTree>
    <p:extLst>
      <p:ext uri="{BB962C8B-B14F-4D97-AF65-F5344CB8AC3E}">
        <p14:creationId xmlns:p14="http://schemas.microsoft.com/office/powerpoint/2010/main" val="3085314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литературы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victor192007.narod.ru/files/cpp23.html</a:t>
            </a:r>
            <a:endParaRPr lang="ru-RU" dirty="0" smtClean="0"/>
          </a:p>
          <a:p>
            <a:r>
              <a:rPr lang="en-US" dirty="0">
                <a:hlinkClick r:id="rId3"/>
              </a:rPr>
              <a:t>https://</a:t>
            </a:r>
            <a:r>
              <a:rPr lang="en-US" dirty="0" smtClean="0">
                <a:hlinkClick r:id="rId3"/>
              </a:rPr>
              <a:t>ru.wikipedia.org/wiki/Time.h</a:t>
            </a:r>
            <a:endParaRPr lang="ru-RU" dirty="0" smtClean="0"/>
          </a:p>
          <a:p>
            <a:r>
              <a:rPr lang="en-US" dirty="0">
                <a:hlinkClick r:id="rId4"/>
              </a:rPr>
              <a:t>https://</a:t>
            </a:r>
            <a:r>
              <a:rPr lang="en-US" dirty="0" smtClean="0">
                <a:hlinkClick r:id="rId4"/>
              </a:rPr>
              <a:t>www-s.acm.illinois.edu/webmonkeys/book/c_guide/2.15.html</a:t>
            </a:r>
            <a:endParaRPr lang="ru-RU" dirty="0" smtClean="0"/>
          </a:p>
          <a:p>
            <a:r>
              <a:rPr lang="en-US" dirty="0"/>
              <a:t>http://pubs.opengroup.org/onlinepubs/007908775/xsh/time.h.html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779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Введение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800" dirty="0" smtClean="0"/>
              <a:t>Содержит типы, структуры и функции для работы с временем и датой.</a:t>
            </a:r>
          </a:p>
          <a:p>
            <a:r>
              <a:rPr lang="ru-RU" sz="2800" dirty="0" smtClean="0"/>
              <a:t>Декларируется как </a:t>
            </a:r>
            <a:r>
              <a:rPr lang="en-US" sz="2800" dirty="0" smtClean="0"/>
              <a:t>&lt;</a:t>
            </a:r>
            <a:r>
              <a:rPr lang="en-US" sz="2800" dirty="0" err="1" smtClean="0"/>
              <a:t>time.h</a:t>
            </a:r>
            <a:r>
              <a:rPr lang="en-US" sz="2800" dirty="0" smtClean="0"/>
              <a:t>&gt;</a:t>
            </a:r>
            <a:endParaRPr lang="ru-RU" sz="2800" dirty="0" smtClean="0"/>
          </a:p>
          <a:p>
            <a:r>
              <a:rPr lang="ru-RU" sz="2800" dirty="0" smtClean="0"/>
              <a:t>В основном заточена под календарное время, однако есть функции по обработке местного времени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278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Struct</a:t>
            </a:r>
            <a:r>
              <a:rPr lang="en-US" dirty="0"/>
              <a:t> tm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ru-RU" sz="4400" dirty="0" smtClean="0"/>
              <a:t>Структура предназначенная для работы с календарным временем.</a:t>
            </a:r>
            <a:endParaRPr lang="ru-RU" sz="4400" dirty="0"/>
          </a:p>
        </p:txBody>
      </p:sp>
    </p:spTree>
    <p:extLst>
      <p:ext uri="{BB962C8B-B14F-4D97-AF65-F5344CB8AC3E}">
        <p14:creationId xmlns:p14="http://schemas.microsoft.com/office/powerpoint/2010/main" val="37896867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Поля структуры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266855"/>
            <a:ext cx="8946541" cy="4684766"/>
          </a:xfrm>
        </p:spPr>
        <p:txBody>
          <a:bodyPr>
            <a:noAutofit/>
          </a:bodyPr>
          <a:lstStyle/>
          <a:p>
            <a:r>
              <a:rPr lang="en-US" sz="2400" dirty="0" err="1" smtClean="0"/>
              <a:t>int</a:t>
            </a:r>
            <a:r>
              <a:rPr lang="en-US" sz="2400" dirty="0" smtClean="0"/>
              <a:t> </a:t>
            </a:r>
            <a:r>
              <a:rPr lang="en-US" sz="2400" dirty="0" err="1"/>
              <a:t>tm_sec</a:t>
            </a:r>
            <a:r>
              <a:rPr lang="en-US" sz="2400" dirty="0"/>
              <a:t>;	</a:t>
            </a:r>
            <a:r>
              <a:rPr lang="ru-RU" sz="2400" dirty="0"/>
              <a:t>Секунды от начала минуты - [0,60</a:t>
            </a:r>
            <a:r>
              <a:rPr lang="ru-RU" sz="2400" dirty="0" smtClean="0"/>
              <a:t>]</a:t>
            </a:r>
            <a:endParaRPr lang="ru-RU" sz="2400" dirty="0"/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tm_min</a:t>
            </a:r>
            <a:r>
              <a:rPr lang="en-US" sz="2400" dirty="0"/>
              <a:t>;	</a:t>
            </a:r>
            <a:r>
              <a:rPr lang="ru-RU" sz="2400" dirty="0"/>
              <a:t>Минуты от начала часа - [0,59]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tm_hour</a:t>
            </a:r>
            <a:r>
              <a:rPr lang="en-US" sz="2400" dirty="0"/>
              <a:t>;	</a:t>
            </a:r>
            <a:r>
              <a:rPr lang="ru-RU" sz="2400" dirty="0"/>
              <a:t>Часы от полуночи - [0,23]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tm_mday</a:t>
            </a:r>
            <a:r>
              <a:rPr lang="en-US" sz="2400" dirty="0"/>
              <a:t>;	</a:t>
            </a:r>
            <a:r>
              <a:rPr lang="ru-RU" sz="2400" dirty="0"/>
              <a:t>Число дня - [1,31]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tm_mon</a:t>
            </a:r>
            <a:r>
              <a:rPr lang="en-US" sz="2400" dirty="0"/>
              <a:t>;	</a:t>
            </a:r>
            <a:r>
              <a:rPr lang="ru-RU" sz="2400" dirty="0"/>
              <a:t>Месяцы после января - [0,11]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tm_year</a:t>
            </a:r>
            <a:r>
              <a:rPr lang="en-US" sz="2400" dirty="0"/>
              <a:t>;	</a:t>
            </a:r>
            <a:r>
              <a:rPr lang="ru-RU" sz="2400" dirty="0"/>
              <a:t>Года с 1900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tm_wday</a:t>
            </a:r>
            <a:r>
              <a:rPr lang="en-US" sz="2400" dirty="0"/>
              <a:t>;	</a:t>
            </a:r>
            <a:r>
              <a:rPr lang="ru-RU" sz="2400" dirty="0"/>
              <a:t>Дни с воскресенья - [0,6]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tm_yday</a:t>
            </a:r>
            <a:r>
              <a:rPr lang="en-US" sz="2400" dirty="0"/>
              <a:t>;	</a:t>
            </a:r>
            <a:r>
              <a:rPr lang="ru-RU" sz="2400" dirty="0"/>
              <a:t>Дни с первого января - [0,365]</a:t>
            </a:r>
          </a:p>
          <a:p>
            <a:r>
              <a:rPr lang="en-US" sz="2400" dirty="0" err="1"/>
              <a:t>int</a:t>
            </a:r>
            <a:r>
              <a:rPr lang="en-US" sz="2400" dirty="0"/>
              <a:t> </a:t>
            </a:r>
            <a:r>
              <a:rPr lang="en-US" sz="2400" dirty="0" err="1"/>
              <a:t>tm_isdst</a:t>
            </a:r>
            <a:r>
              <a:rPr lang="en-US" sz="2400" dirty="0"/>
              <a:t>;	</a:t>
            </a:r>
            <a:r>
              <a:rPr lang="ru-RU" sz="2400" dirty="0"/>
              <a:t>Признак летнего </a:t>
            </a:r>
            <a:r>
              <a:rPr lang="ru-RU" sz="2400" dirty="0" smtClean="0"/>
              <a:t>времени (возвращает 1 если включен летний режим времени, 0 в обратном случае)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066874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Основные функции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04293" y="1427747"/>
            <a:ext cx="8946541" cy="5005137"/>
          </a:xfrm>
        </p:spPr>
        <p:txBody>
          <a:bodyPr>
            <a:normAutofit fontScale="92500" lnSpcReduction="20000"/>
          </a:bodyPr>
          <a:lstStyle/>
          <a:p>
            <a:r>
              <a:rPr lang="en-US" sz="2200" b="1" i="1" dirty="0" err="1"/>
              <a:t>clock_t</a:t>
            </a:r>
            <a:r>
              <a:rPr lang="en-US" sz="2200" b="1" i="1" dirty="0"/>
              <a:t> clock(void</a:t>
            </a:r>
            <a:r>
              <a:rPr lang="en-US" sz="2200" b="1" i="1" dirty="0" smtClean="0"/>
              <a:t>)</a:t>
            </a:r>
            <a:r>
              <a:rPr lang="ru-RU" sz="2200" b="1" i="1" dirty="0" smtClean="0"/>
              <a:t> </a:t>
            </a:r>
            <a:r>
              <a:rPr lang="ru-RU" sz="2200" dirty="0"/>
              <a:t>вычисление времени с начала работы программы до момента вызова данной функции (в </a:t>
            </a:r>
            <a:r>
              <a:rPr lang="ru-RU" sz="2200" dirty="0" smtClean="0"/>
              <a:t>тактах), в случае если не возможно выдает -1. </a:t>
            </a:r>
            <a:r>
              <a:rPr lang="ru-RU" sz="2200" dirty="0"/>
              <a:t>Для перевода в секунды необходимо полученное значение делить на количество тиков в секунду, например так</a:t>
            </a:r>
            <a:r>
              <a:rPr lang="ru-RU" sz="2200" dirty="0" smtClean="0"/>
              <a:t>:</a:t>
            </a:r>
            <a:endParaRPr lang="en-US" sz="2400" b="1" dirty="0" smtClean="0"/>
          </a:p>
          <a:p>
            <a:pPr marL="0" indent="0">
              <a:buNone/>
            </a:pPr>
            <a:r>
              <a:rPr lang="en-US" sz="2400" b="1" dirty="0" smtClean="0"/>
              <a:t>cl </a:t>
            </a:r>
            <a:r>
              <a:rPr lang="en-US" sz="2400" b="1" dirty="0"/>
              <a:t>= clock();</a:t>
            </a:r>
          </a:p>
          <a:p>
            <a:pPr marL="0" indent="0">
              <a:buNone/>
            </a:pPr>
            <a:r>
              <a:rPr lang="en-US" sz="2400" b="1" dirty="0" err="1"/>
              <a:t>cout</a:t>
            </a:r>
            <a:r>
              <a:rPr lang="en-US" sz="2400" b="1" dirty="0"/>
              <a:t> &lt;&lt; cl/CLOCKS_PER_SEC &lt;&lt; </a:t>
            </a:r>
            <a:r>
              <a:rPr lang="en-US" sz="2400" b="1" dirty="0" err="1"/>
              <a:t>endl</a:t>
            </a:r>
            <a:r>
              <a:rPr lang="en-US" sz="2400" b="1" dirty="0" smtClean="0"/>
              <a:t>;</a:t>
            </a:r>
            <a:endParaRPr lang="ru-RU" sz="2400" b="1" dirty="0" smtClean="0"/>
          </a:p>
          <a:p>
            <a:pPr marL="0" indent="0">
              <a:buNone/>
            </a:pPr>
            <a:endParaRPr lang="ru-RU" sz="2400" dirty="0" smtClean="0"/>
          </a:p>
          <a:p>
            <a:r>
              <a:rPr lang="en-US" sz="2200" b="1" i="1" dirty="0" err="1"/>
              <a:t>time_t</a:t>
            </a:r>
            <a:r>
              <a:rPr lang="en-US" sz="2200" b="1" i="1" dirty="0"/>
              <a:t> time(</a:t>
            </a:r>
            <a:r>
              <a:rPr lang="en-US" sz="2200" b="1" i="1" dirty="0" err="1"/>
              <a:t>time_t</a:t>
            </a:r>
            <a:r>
              <a:rPr lang="en-US" sz="2200" b="1" i="1" dirty="0"/>
              <a:t> *</a:t>
            </a:r>
            <a:r>
              <a:rPr lang="en-US" sz="2200" b="1" i="1" dirty="0" err="1"/>
              <a:t>tp</a:t>
            </a:r>
            <a:r>
              <a:rPr lang="en-US" sz="2200" b="1" i="1" dirty="0" smtClean="0"/>
              <a:t>)</a:t>
            </a:r>
            <a:r>
              <a:rPr lang="ru-RU" sz="2200" b="1" i="1" dirty="0" smtClean="0"/>
              <a:t> </a:t>
            </a:r>
            <a:r>
              <a:rPr lang="ru-RU" sz="2200" dirty="0" smtClean="0"/>
              <a:t>возвращает текущее календарное время или -1, если это время не известно.</a:t>
            </a:r>
          </a:p>
          <a:p>
            <a:pPr marL="0" indent="0">
              <a:buNone/>
            </a:pPr>
            <a:r>
              <a:rPr lang="en-US" sz="2400" b="1" dirty="0" err="1"/>
              <a:t>time_t</a:t>
            </a:r>
            <a:r>
              <a:rPr lang="en-US" sz="2400" b="1" dirty="0"/>
              <a:t>;</a:t>
            </a:r>
          </a:p>
          <a:p>
            <a:pPr marL="0" indent="0">
              <a:buNone/>
            </a:pPr>
            <a:r>
              <a:rPr lang="en-US" sz="2400" b="1" dirty="0"/>
              <a:t>t = time(NULL); </a:t>
            </a:r>
            <a:endParaRPr lang="ru-RU" sz="2400" b="1" dirty="0"/>
          </a:p>
          <a:p>
            <a:pPr marL="0" indent="0">
              <a:buNone/>
            </a:pPr>
            <a:r>
              <a:rPr lang="en-US" sz="2400" b="1" dirty="0" smtClean="0"/>
              <a:t>time</a:t>
            </a:r>
            <a:r>
              <a:rPr lang="en-US" sz="2400" b="1" dirty="0"/>
              <a:t>(&amp;t); </a:t>
            </a:r>
            <a:r>
              <a:rPr lang="ru-RU" sz="2400" b="1" dirty="0" smtClean="0"/>
              <a:t>//другой вариант записи</a:t>
            </a:r>
          </a:p>
          <a:p>
            <a:pPr marL="0" indent="0">
              <a:buNone/>
            </a:pPr>
            <a:r>
              <a:rPr lang="ru-RU" sz="2400" u="sng" dirty="0"/>
              <a:t>в переменной t будет сохранено время в секундах, прошедшее с 1 января 1970г по текущий момент.</a:t>
            </a:r>
            <a:endParaRPr lang="ru-RU" sz="2400" u="sng" dirty="0" smtClean="0"/>
          </a:p>
          <a:p>
            <a:pPr marL="0" indent="0">
              <a:buNone/>
            </a:pPr>
            <a:endParaRPr lang="ru-RU" sz="2400" u="sng" dirty="0"/>
          </a:p>
        </p:txBody>
      </p:sp>
    </p:spTree>
    <p:extLst>
      <p:ext uri="{BB962C8B-B14F-4D97-AF65-F5344CB8AC3E}">
        <p14:creationId xmlns:p14="http://schemas.microsoft.com/office/powerpoint/2010/main" val="29979052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4504" y="561474"/>
            <a:ext cx="8946541" cy="5983705"/>
          </a:xfrm>
        </p:spPr>
        <p:txBody>
          <a:bodyPr>
            <a:normAutofit fontScale="92500" lnSpcReduction="20000"/>
          </a:bodyPr>
          <a:lstStyle/>
          <a:p>
            <a:r>
              <a:rPr lang="ru-RU" b="1" dirty="0" err="1"/>
              <a:t>gmtime</a:t>
            </a:r>
            <a:r>
              <a:rPr lang="ru-RU" b="1" dirty="0"/>
              <a:t>()</a:t>
            </a:r>
            <a:r>
              <a:rPr lang="ru-RU" dirty="0"/>
              <a:t> — получение детальной характеристики текущей даты (время даётся по Гринвичу):</a:t>
            </a:r>
          </a:p>
          <a:p>
            <a:pPr marL="0" indent="0">
              <a:buNone/>
            </a:pPr>
            <a:r>
              <a:rPr lang="ru-RU" b="1" dirty="0" err="1"/>
              <a:t>time_t</a:t>
            </a:r>
            <a:r>
              <a:rPr lang="ru-RU" b="1" dirty="0"/>
              <a:t>; </a:t>
            </a:r>
            <a:r>
              <a:rPr lang="ru-RU" b="1" dirty="0" err="1"/>
              <a:t>tm</a:t>
            </a:r>
            <a:r>
              <a:rPr lang="ru-RU" b="1" dirty="0"/>
              <a:t> *x;</a:t>
            </a:r>
          </a:p>
          <a:p>
            <a:pPr marL="0" indent="0">
              <a:buNone/>
            </a:pPr>
            <a:r>
              <a:rPr lang="ru-RU" b="1" dirty="0" err="1"/>
              <a:t>time</a:t>
            </a:r>
            <a:r>
              <a:rPr lang="ru-RU" b="1" dirty="0"/>
              <a:t>(&amp;t);</a:t>
            </a:r>
          </a:p>
          <a:p>
            <a:pPr marL="0" indent="0">
              <a:buNone/>
            </a:pPr>
            <a:r>
              <a:rPr lang="ru-RU" b="1" dirty="0"/>
              <a:t>x=</a:t>
            </a:r>
            <a:r>
              <a:rPr lang="ru-RU" b="1" dirty="0" err="1"/>
              <a:t>gmtime</a:t>
            </a:r>
            <a:r>
              <a:rPr lang="ru-RU" b="1" dirty="0"/>
              <a:t>(&amp;t);</a:t>
            </a:r>
          </a:p>
          <a:p>
            <a:pPr marL="0" indent="0">
              <a:buNone/>
            </a:pPr>
            <a:r>
              <a:rPr lang="ru-RU" u="sng" dirty="0"/>
              <a:t>здесь в полях структуры </a:t>
            </a:r>
            <a:r>
              <a:rPr lang="ru-RU" b="1" u="sng" dirty="0"/>
              <a:t>x</a:t>
            </a:r>
            <a:r>
              <a:rPr lang="ru-RU" u="sng" dirty="0"/>
              <a:t> типа </a:t>
            </a:r>
            <a:r>
              <a:rPr lang="ru-RU" b="1" u="sng" dirty="0" err="1"/>
              <a:t>tm</a:t>
            </a:r>
            <a:r>
              <a:rPr lang="ru-RU" u="sng" dirty="0"/>
              <a:t> будет детально расписаны все характеристики текущей даты.</a:t>
            </a:r>
          </a:p>
          <a:p>
            <a:r>
              <a:rPr lang="ru-RU" b="1" i="1" dirty="0" err="1"/>
              <a:t>difftime</a:t>
            </a:r>
            <a:r>
              <a:rPr lang="ru-RU" b="1" i="1" dirty="0"/>
              <a:t>()</a:t>
            </a:r>
            <a:r>
              <a:rPr lang="ru-RU" dirty="0"/>
              <a:t> — данная функция позволяет вычислить время работы какого-то участка программы:</a:t>
            </a:r>
          </a:p>
          <a:p>
            <a:pPr marL="0" indent="0">
              <a:buNone/>
            </a:pPr>
            <a:r>
              <a:rPr lang="ru-RU" b="1" dirty="0" err="1"/>
              <a:t>time_t</a:t>
            </a:r>
            <a:r>
              <a:rPr lang="ru-RU" b="1" dirty="0"/>
              <a:t>;</a:t>
            </a:r>
          </a:p>
          <a:p>
            <a:pPr marL="0" indent="0">
              <a:buNone/>
            </a:pPr>
            <a:r>
              <a:rPr lang="ru-RU" b="1" dirty="0" err="1"/>
              <a:t>time</a:t>
            </a:r>
            <a:r>
              <a:rPr lang="ru-RU" b="1" dirty="0"/>
              <a:t>(&amp;t);</a:t>
            </a:r>
          </a:p>
          <a:p>
            <a:pPr marL="0" indent="0">
              <a:buNone/>
            </a:pPr>
            <a:r>
              <a:rPr lang="ru-RU" b="1" dirty="0"/>
              <a:t>// Какой-то участок программы, например, вызов некой функции:</a:t>
            </a:r>
          </a:p>
          <a:p>
            <a:pPr marL="0" indent="0">
              <a:buNone/>
            </a:pPr>
            <a:r>
              <a:rPr lang="ru-RU" b="1" dirty="0"/>
              <a:t>f();</a:t>
            </a:r>
          </a:p>
          <a:p>
            <a:pPr marL="0" indent="0">
              <a:buNone/>
            </a:pPr>
            <a:r>
              <a:rPr lang="ru-RU" b="1" dirty="0" err="1"/>
              <a:t>time_t</a:t>
            </a:r>
            <a:r>
              <a:rPr lang="ru-RU" b="1" dirty="0"/>
              <a:t> t1=</a:t>
            </a:r>
            <a:r>
              <a:rPr lang="ru-RU" b="1" dirty="0" err="1"/>
              <a:t>time</a:t>
            </a:r>
            <a:r>
              <a:rPr lang="ru-RU" b="1" dirty="0"/>
              <a:t>(NULL);</a:t>
            </a:r>
          </a:p>
          <a:p>
            <a:pPr marL="0" indent="0">
              <a:buNone/>
            </a:pPr>
            <a:r>
              <a:rPr lang="ru-RU" b="1" dirty="0" err="1"/>
              <a:t>double</a:t>
            </a:r>
            <a:r>
              <a:rPr lang="ru-RU" b="1" dirty="0"/>
              <a:t> </a:t>
            </a:r>
            <a:r>
              <a:rPr lang="ru-RU" b="1" dirty="0" err="1"/>
              <a:t>dt</a:t>
            </a:r>
            <a:r>
              <a:rPr lang="ru-RU" b="1" dirty="0"/>
              <a:t>=</a:t>
            </a:r>
            <a:r>
              <a:rPr lang="ru-RU" b="1" dirty="0" err="1"/>
              <a:t>difftime</a:t>
            </a:r>
            <a:r>
              <a:rPr lang="ru-RU" b="1" dirty="0"/>
              <a:t>(t1,t);</a:t>
            </a:r>
          </a:p>
          <a:p>
            <a:pPr marL="0" indent="0">
              <a:buNone/>
            </a:pPr>
            <a:r>
              <a:rPr lang="ru-RU" u="sng" dirty="0"/>
              <a:t>здесь t — начало работы функции f(), t1 — окончание работы функции f(), </a:t>
            </a:r>
            <a:r>
              <a:rPr lang="ru-RU" u="sng" dirty="0" err="1"/>
              <a:t>dt</a:t>
            </a:r>
            <a:r>
              <a:rPr lang="ru-RU" u="sng" dirty="0"/>
              <a:t> — время работы функции f(). Результат </a:t>
            </a:r>
            <a:r>
              <a:rPr lang="ru-RU" u="sng" dirty="0" err="1"/>
              <a:t>dt</a:t>
            </a:r>
            <a:r>
              <a:rPr lang="ru-RU" u="sng" dirty="0"/>
              <a:t> получается в секундах.</a:t>
            </a:r>
          </a:p>
        </p:txBody>
      </p:sp>
    </p:spTree>
    <p:extLst>
      <p:ext uri="{BB962C8B-B14F-4D97-AF65-F5344CB8AC3E}">
        <p14:creationId xmlns:p14="http://schemas.microsoft.com/office/powerpoint/2010/main" val="1490117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2276" y="824754"/>
            <a:ext cx="9134382" cy="5665693"/>
          </a:xfrm>
        </p:spPr>
        <p:txBody>
          <a:bodyPr>
            <a:normAutofit/>
          </a:bodyPr>
          <a:lstStyle/>
          <a:p>
            <a:r>
              <a:rPr lang="en-US" b="1" i="1" dirty="0" err="1" smtClean="0"/>
              <a:t>ctime</a:t>
            </a:r>
            <a:r>
              <a:rPr lang="en-US" b="1" i="1" dirty="0"/>
              <a:t>() </a:t>
            </a:r>
            <a:r>
              <a:rPr lang="en-US" dirty="0"/>
              <a:t>— </a:t>
            </a:r>
            <a:r>
              <a:rPr lang="ru-RU" dirty="0"/>
              <a:t>получение текущей даты в виде символьной строки:</a:t>
            </a:r>
          </a:p>
          <a:p>
            <a:pPr marL="0" indent="0">
              <a:buNone/>
            </a:pPr>
            <a:r>
              <a:rPr lang="en-US" b="1" dirty="0" err="1"/>
              <a:t>time_t</a:t>
            </a:r>
            <a:r>
              <a:rPr lang="en-US" b="1" dirty="0"/>
              <a:t>; char *s;</a:t>
            </a:r>
          </a:p>
          <a:p>
            <a:pPr marL="0" indent="0">
              <a:buNone/>
            </a:pPr>
            <a:r>
              <a:rPr lang="en-US" b="1" dirty="0"/>
              <a:t>s=new char[20];</a:t>
            </a:r>
          </a:p>
          <a:p>
            <a:pPr marL="0" indent="0">
              <a:buNone/>
            </a:pPr>
            <a:r>
              <a:rPr lang="en-US" b="1" dirty="0"/>
              <a:t>time(&amp;t);</a:t>
            </a:r>
          </a:p>
          <a:p>
            <a:pPr marL="0" indent="0">
              <a:buNone/>
            </a:pPr>
            <a:r>
              <a:rPr lang="en-US" b="1" dirty="0"/>
              <a:t>s=</a:t>
            </a:r>
            <a:r>
              <a:rPr lang="en-US" b="1" dirty="0" err="1"/>
              <a:t>ctime</a:t>
            </a:r>
            <a:r>
              <a:rPr lang="en-US" b="1" dirty="0"/>
              <a:t>(&amp;t);</a:t>
            </a:r>
          </a:p>
          <a:p>
            <a:r>
              <a:rPr lang="en-US" b="1" i="1" dirty="0" err="1" smtClean="0"/>
              <a:t>asctime</a:t>
            </a:r>
            <a:r>
              <a:rPr lang="en-US" b="1" i="1" dirty="0"/>
              <a:t>()</a:t>
            </a:r>
            <a:r>
              <a:rPr lang="en-US" dirty="0"/>
              <a:t> — </a:t>
            </a:r>
            <a:r>
              <a:rPr lang="ru-RU" dirty="0"/>
              <a:t>ещё один вариант получения текущей даты в виде символьной строки:</a:t>
            </a:r>
          </a:p>
          <a:p>
            <a:pPr marL="0" indent="0">
              <a:buNone/>
            </a:pPr>
            <a:r>
              <a:rPr lang="en-US" b="1" dirty="0" err="1"/>
              <a:t>time_t</a:t>
            </a:r>
            <a:r>
              <a:rPr lang="en-US" b="1" dirty="0"/>
              <a:t>; tm *x;</a:t>
            </a:r>
          </a:p>
          <a:p>
            <a:pPr marL="0" indent="0">
              <a:buNone/>
            </a:pPr>
            <a:r>
              <a:rPr lang="en-US" b="1" dirty="0"/>
              <a:t>time(&amp;t);</a:t>
            </a:r>
          </a:p>
          <a:p>
            <a:pPr marL="0" indent="0">
              <a:buNone/>
            </a:pPr>
            <a:r>
              <a:rPr lang="en-US" b="1" dirty="0"/>
              <a:t>x=</a:t>
            </a:r>
            <a:r>
              <a:rPr lang="en-US" b="1" dirty="0" err="1"/>
              <a:t>gmtime</a:t>
            </a:r>
            <a:r>
              <a:rPr lang="en-US" b="1" dirty="0"/>
              <a:t>(&amp;t);</a:t>
            </a:r>
          </a:p>
          <a:p>
            <a:pPr marL="0" indent="0">
              <a:buNone/>
            </a:pPr>
            <a:r>
              <a:rPr lang="en-US" b="1" dirty="0" err="1"/>
              <a:t>cout</a:t>
            </a:r>
            <a:r>
              <a:rPr lang="en-US" b="1" dirty="0"/>
              <a:t> &lt;&lt; </a:t>
            </a:r>
            <a:r>
              <a:rPr lang="en-US" b="1" dirty="0" err="1"/>
              <a:t>asctime</a:t>
            </a:r>
            <a:r>
              <a:rPr lang="en-US" b="1" dirty="0"/>
              <a:t>(x) &lt;&lt; </a:t>
            </a:r>
            <a:r>
              <a:rPr lang="en-US" b="1" dirty="0" err="1"/>
              <a:t>endl</a:t>
            </a:r>
            <a:r>
              <a:rPr lang="en-US" b="1" dirty="0"/>
              <a:t>;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3147213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i="1" dirty="0" err="1"/>
              <a:t>localtime</a:t>
            </a:r>
            <a:r>
              <a:rPr lang="ru-RU" b="1" i="1" dirty="0"/>
              <a:t>() </a:t>
            </a:r>
            <a:r>
              <a:rPr lang="ru-RU" dirty="0"/>
              <a:t>— получение детальной характеристики текущей даты (время тут будет задано </a:t>
            </a:r>
            <a:r>
              <a:rPr lang="ru-RU" dirty="0" smtClean="0"/>
              <a:t>местное):</a:t>
            </a:r>
            <a:endParaRPr lang="ru-RU" dirty="0"/>
          </a:p>
          <a:p>
            <a:pPr marL="0" indent="0">
              <a:buNone/>
            </a:pPr>
            <a:r>
              <a:rPr lang="ru-RU" b="1" dirty="0" err="1"/>
              <a:t>time_t</a:t>
            </a:r>
            <a:r>
              <a:rPr lang="ru-RU" b="1" dirty="0"/>
              <a:t>; </a:t>
            </a:r>
            <a:r>
              <a:rPr lang="ru-RU" b="1" dirty="0" err="1"/>
              <a:t>tm</a:t>
            </a:r>
            <a:r>
              <a:rPr lang="ru-RU" b="1" dirty="0"/>
              <a:t> *x1;</a:t>
            </a:r>
          </a:p>
          <a:p>
            <a:pPr marL="0" indent="0">
              <a:buNone/>
            </a:pPr>
            <a:r>
              <a:rPr lang="ru-RU" b="1" dirty="0" err="1"/>
              <a:t>time</a:t>
            </a:r>
            <a:r>
              <a:rPr lang="ru-RU" b="1" dirty="0"/>
              <a:t>(&amp;t);</a:t>
            </a:r>
          </a:p>
          <a:p>
            <a:pPr marL="0" indent="0">
              <a:buNone/>
            </a:pPr>
            <a:r>
              <a:rPr lang="ru-RU" b="1" dirty="0"/>
              <a:t>x1=</a:t>
            </a:r>
            <a:r>
              <a:rPr lang="ru-RU" b="1" dirty="0" err="1"/>
              <a:t>localtime</a:t>
            </a:r>
            <a:r>
              <a:rPr lang="ru-RU" b="1" dirty="0"/>
              <a:t>(&amp;t</a:t>
            </a:r>
            <a:r>
              <a:rPr lang="ru-RU" b="1" dirty="0" smtClean="0"/>
              <a:t>);</a:t>
            </a:r>
          </a:p>
          <a:p>
            <a:pPr marL="0" indent="0">
              <a:buNone/>
            </a:pP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20305906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НЕБОЛЬШОЙ ПРИМЕР</a:t>
            </a:r>
            <a:br>
              <a:rPr lang="ru-RU" dirty="0"/>
            </a:b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Будет ниже…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1677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он">
  <a:themeElements>
    <a:clrScheme name="Ион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Ион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Ион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94</TotalTime>
  <Words>369</Words>
  <Application>Microsoft Office PowerPoint</Application>
  <PresentationFormat>Широкоэкранный</PresentationFormat>
  <Paragraphs>157</Paragraphs>
  <Slides>15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9" baseType="lpstr">
      <vt:lpstr>Arial</vt:lpstr>
      <vt:lpstr>Century Gothic</vt:lpstr>
      <vt:lpstr>Wingdings 3</vt:lpstr>
      <vt:lpstr>Ион</vt:lpstr>
      <vt:lpstr>time.h </vt:lpstr>
      <vt:lpstr>Введение</vt:lpstr>
      <vt:lpstr>Struct tm</vt:lpstr>
      <vt:lpstr>Поля структуры</vt:lpstr>
      <vt:lpstr>Основные функции </vt:lpstr>
      <vt:lpstr>Презентация PowerPoint</vt:lpstr>
      <vt:lpstr>Презентация PowerPoint</vt:lpstr>
      <vt:lpstr>Презентация PowerPoint</vt:lpstr>
      <vt:lpstr>НЕБОЛЬШОЙ ПРИМЕР </vt:lpstr>
      <vt:lpstr>Презентация PowerPoint</vt:lpstr>
      <vt:lpstr>Результат работы</vt:lpstr>
      <vt:lpstr>Пример псевдослучайного числа</vt:lpstr>
      <vt:lpstr>Используется</vt:lpstr>
      <vt:lpstr>Презентация PowerPoint</vt:lpstr>
      <vt:lpstr>Список литературы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time.h </dc:title>
  <dc:creator>Александр Уманский</dc:creator>
  <cp:lastModifiedBy>Александр Уманский</cp:lastModifiedBy>
  <cp:revision>11</cp:revision>
  <dcterms:created xsi:type="dcterms:W3CDTF">2015-12-17T00:29:33Z</dcterms:created>
  <dcterms:modified xsi:type="dcterms:W3CDTF">2015-12-17T02:03:59Z</dcterms:modified>
</cp:coreProperties>
</file>