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8" r:id="rId3"/>
    <p:sldId id="271" r:id="rId4"/>
    <p:sldId id="257" r:id="rId5"/>
    <p:sldId id="294" r:id="rId6"/>
    <p:sldId id="278" r:id="rId7"/>
    <p:sldId id="260" r:id="rId8"/>
    <p:sldId id="292" r:id="rId9"/>
    <p:sldId id="264" r:id="rId10"/>
    <p:sldId id="282" r:id="rId11"/>
    <p:sldId id="285" r:id="rId12"/>
    <p:sldId id="303" r:id="rId13"/>
    <p:sldId id="302" r:id="rId14"/>
    <p:sldId id="296" r:id="rId15"/>
    <p:sldId id="297" r:id="rId16"/>
    <p:sldId id="299" r:id="rId17"/>
    <p:sldId id="301" r:id="rId18"/>
    <p:sldId id="304" r:id="rId19"/>
    <p:sldId id="26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4" clrIdx="0">
    <p:extLst>
      <p:ext uri="{19B8F6BF-5375-455C-9EA6-DF929625EA0E}">
        <p15:presenceInfo xmlns:p15="http://schemas.microsoft.com/office/powerpoint/2012/main" userId="42d0099d16b39e3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57" autoAdjust="0"/>
  </p:normalViewPr>
  <p:slideViewPr>
    <p:cSldViewPr snapToGrid="0">
      <p:cViewPr varScale="1">
        <p:scale>
          <a:sx n="75" d="100"/>
          <a:sy n="75" d="100"/>
        </p:scale>
        <p:origin x="77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28T19:19:49.542" idx="4">
    <p:pos x="146" y="146"/>
    <p:text>переделать график спектральной плотности!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DA9D4-7ABA-462E-AC20-77A4827337A0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7225B-F07A-43DF-B791-0434528E4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983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7225B-F07A-43DF-B791-0434528E416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906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7225B-F07A-43DF-B791-0434528E416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086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7225B-F07A-43DF-B791-0434528E416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511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3F77D4-C64B-4B57-9DD8-7EE9BB873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A05368-8B7D-451C-A74E-59AC59C0E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3A3860-33A3-4537-A14F-C8E38BE2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1C7F-406B-4CE4-865D-E6E1C58F9323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AF3573-C623-468C-82AC-CE1DEC6C6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F590E6-3EA0-4C58-8B53-C60370502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6D4F-885A-45F8-9B6E-BC89A507A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530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2B8E50-7E66-4061-8E8B-559E9C55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188F55-8B88-4078-BC9B-E434E7C4A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2FC754-79AA-4E3F-9886-2EB8EB7A2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1C7F-406B-4CE4-865D-E6E1C58F9323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76CDC7-8D28-45BC-B950-7875CDD3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1F8DE7-8494-4330-966E-C61A13849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6D4F-885A-45F8-9B6E-BC89A507A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513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7844555-D288-4274-B390-D63783879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2FD3A1-BEB9-4FDF-AB1F-4D65D330E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F1C16A-4EAD-4F63-87E4-154132AAF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1C7F-406B-4CE4-865D-E6E1C58F9323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A54006-5492-436D-9748-5D27E9D78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52A30D-7350-4BD0-810A-02AEF14B6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6D4F-885A-45F8-9B6E-BC89A507A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47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323955-0DA8-443E-A902-C341C3C79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BCD712-24BE-4FED-A107-9492DCD3D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BAE929-70A8-4142-A108-5B9099226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1C7F-406B-4CE4-865D-E6E1C58F9323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F7D31E-C5A0-4382-B595-CF9316C2F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04E7E0-9040-43D8-9164-D2D1383C0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6D4F-885A-45F8-9B6E-BC89A507A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10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47F2C-FE2F-4322-BDA4-B3DBF07D2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927BFF-2986-41DF-91A1-A0F4275C8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1C4F24-3A5D-4ABB-80C1-D4041A4E0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1C7F-406B-4CE4-865D-E6E1C58F9323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02FDDC-6076-404D-A51E-A6F72BDEC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3EFF74-9919-4CD7-B4AD-0DACC750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6D4F-885A-45F8-9B6E-BC89A507A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10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22D456-8B8B-4327-89C1-06F34D757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482661-FEC0-456E-8DC7-BCEDD0D77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7F97B4-F227-416A-A1EB-58B81B7AB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35914A-36AC-42AE-B96B-A1E4E65DA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1C7F-406B-4CE4-865D-E6E1C58F9323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2FF90D-535F-4B1A-A1A5-7422E849A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FF6DAF-45C1-4EB3-A752-39BC4DD98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6D4F-885A-45F8-9B6E-BC89A507A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25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85867-0C44-4515-8D56-9EDDD0DB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A26256-7D97-4837-A154-B1817ADC1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EAA7BB-0525-4071-919B-16F78E417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00E5C-9065-4D0D-B63F-2161333BB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80C9B1-90B2-484E-B0EB-F42F7F1960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D3A4E1-0260-4476-895E-7E7074370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1C7F-406B-4CE4-865D-E6E1C58F9323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945FFE-25F9-4874-9729-1803E248D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397896-F909-46C6-BA64-7FBFF4250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6D4F-885A-45F8-9B6E-BC89A507A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35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A4721-40FF-433E-B3F8-199526462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3A88EA-386C-4229-9242-86DCF1E3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1C7F-406B-4CE4-865D-E6E1C58F9323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03A677-FA86-494C-A244-EDE6C4D8B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987190-7A9D-4CBB-80D0-2FB0D93CC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6D4F-885A-45F8-9B6E-BC89A507A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72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8908C59-D9B1-422D-9155-9444973C9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1C7F-406B-4CE4-865D-E6E1C58F9323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315309-1315-42AE-B84A-AEE32C9EC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909DBE-27B9-442E-B7DC-26031ECCD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6D4F-885A-45F8-9B6E-BC89A507A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78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2B43A-A814-4D1B-B58E-E8B3359D1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556B0-77FE-4F4A-B60E-7B1438F28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8CD9AB-CE8D-4D95-8056-9C2E94B7E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D514EF-496D-4F01-9FAB-CD53B8591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1C7F-406B-4CE4-865D-E6E1C58F9323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BD8C2A-0EE8-4460-813F-FDB0E6B0B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6241E2-EB57-4050-9ABC-F925F2235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6D4F-885A-45F8-9B6E-BC89A507A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66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2E2C1-80EC-488F-9656-6EAE7412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F9E905-874F-4EBB-873A-E8890F4214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90F64D-F622-4589-9809-B2D28FAAE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089C0E-ACB8-4237-9697-1C3AEB2FA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1C7F-406B-4CE4-865D-E6E1C58F9323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45E23D-13FA-4476-A41D-2AD96D136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54464B-BC19-4AE0-8B1B-E77556979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6D4F-885A-45F8-9B6E-BC89A507A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41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tile tx="215900" ty="-152400" sx="40000" sy="4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CA781-747F-40A2-9DDF-623379A76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4FC274-F328-4A81-9C9A-9840380DB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464F73-836C-47FD-BF2E-6D77AE162E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E1C7F-406B-4CE4-865D-E6E1C58F9323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69823C-21A8-4DAD-93A0-02B43A61D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B3C863-6D4F-413F-972E-68D969E0E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26D4F-885A-45F8-9B6E-BC89A507A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21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tile tx="215900" ty="-152400" sx="40000" sy="4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AF80C-B8A0-4674-A9AC-DCF43F842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862" y="2354728"/>
            <a:ext cx="10780087" cy="9244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ru-RU" sz="2800" dirty="0">
                <a:latin typeface="Georgia" panose="02040502050405020303" pitchFamily="18" charset="0"/>
              </a:rPr>
              <a:t>Аутентификация пользователей по ЭЭГ головного мозга при моргании с использованием методов машинного обучения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97957A-8CD2-4213-9F69-FFF4A7EA0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3100" y="3611764"/>
            <a:ext cx="5657849" cy="265321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Georgia Pro" panose="02040502050405020303" pitchFamily="18" charset="0"/>
                <a:cs typeface="Times New Roman" panose="02020603050405020304" pitchFamily="18" charset="0"/>
              </a:rPr>
              <a:t>Выполнил: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600" dirty="0">
                <a:latin typeface="Georgia Pro" panose="02040502050405020303" pitchFamily="18" charset="0"/>
                <a:cs typeface="Times New Roman" panose="02020603050405020304" pitchFamily="18" charset="0"/>
              </a:rPr>
              <a:t>Студент гр. 3630103/70201</a:t>
            </a:r>
            <a:r>
              <a:rPr lang="en-US" sz="1600" dirty="0">
                <a:latin typeface="Georgia Pro" panose="02040502050405020303" pitchFamily="18" charset="0"/>
                <a:cs typeface="Times New Roman" panose="02020603050405020304" pitchFamily="18" charset="0"/>
              </a:rPr>
              <a:t>		</a:t>
            </a:r>
            <a:r>
              <a:rPr lang="ru-RU" sz="1600" dirty="0">
                <a:latin typeface="Georgia Pro" panose="02040502050405020303" pitchFamily="18" charset="0"/>
                <a:cs typeface="Times New Roman" panose="02020603050405020304" pitchFamily="18" charset="0"/>
              </a:rPr>
              <a:t>Беленко П. В.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ru-RU" sz="1600" dirty="0">
              <a:latin typeface="Georgia Pro" panose="02040502050405020303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Georgia Pro" panose="02040502050405020303" pitchFamily="18" charset="0"/>
                <a:cs typeface="Times New Roman" panose="02020603050405020304" pitchFamily="18" charset="0"/>
              </a:rPr>
              <a:t>Научный руководитель: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Georgia Pro" panose="02040502050405020303" pitchFamily="18" charset="0"/>
              </a:rPr>
              <a:t>к.т.н., доцент ВШ </a:t>
            </a:r>
            <a:r>
              <a:rPr lang="ru-RU" sz="1600" dirty="0" err="1">
                <a:latin typeface="Georgia Pro" panose="02040502050405020303" pitchFamily="18" charset="0"/>
              </a:rPr>
              <a:t>АиР</a:t>
            </a:r>
            <a:r>
              <a:rPr lang="ru-RU" sz="1600" dirty="0">
                <a:latin typeface="Georgia Pro" panose="02040502050405020303" pitchFamily="18" charset="0"/>
              </a:rPr>
              <a:t>		Станкевич Л. А.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600" dirty="0">
              <a:latin typeface="Georgia Pro" panose="02040502050405020303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600" dirty="0">
              <a:latin typeface="Georgia Pro" panose="02040502050405020303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Georgia Pro" panose="02040502050405020303" pitchFamily="18" charset="0"/>
                <a:cs typeface="Times New Roman" panose="02020603050405020304" pitchFamily="18" charset="0"/>
              </a:rPr>
              <a:t>Консультант: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Georgia Pro" panose="02040502050405020303" pitchFamily="18" charset="0"/>
                <a:cs typeface="Times New Roman" panose="02020603050405020304" pitchFamily="18" charset="0"/>
              </a:rPr>
              <a:t>Ассистент ВШ КФСУ		Журавская А. М.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4C1AEA-89B9-42A3-844E-E580E9E7EA2E}"/>
              </a:ext>
            </a:extLst>
          </p:cNvPr>
          <p:cNvSpPr txBox="1"/>
          <p:nvPr/>
        </p:nvSpPr>
        <p:spPr>
          <a:xfrm>
            <a:off x="2250235" y="39790"/>
            <a:ext cx="769152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Санкт-Петербургский политехнический университет Петра Великого</a:t>
            </a:r>
          </a:p>
          <a:p>
            <a:pPr algn="ctr"/>
            <a:r>
              <a:rPr lang="ru-RU" dirty="0">
                <a:latin typeface="Georgia" panose="02040502050405020303" pitchFamily="18" charset="0"/>
              </a:rPr>
              <a:t>Высшая школа теоретической механики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3B553C-C0BD-47B6-BAC4-716ABFDD3FFF}"/>
              </a:ext>
            </a:extLst>
          </p:cNvPr>
          <p:cNvSpPr txBox="1"/>
          <p:nvPr/>
        </p:nvSpPr>
        <p:spPr>
          <a:xfrm>
            <a:off x="2905061" y="1724286"/>
            <a:ext cx="63818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latin typeface="Georgia" panose="02040502050405020303" pitchFamily="18" charset="0"/>
              </a:rPr>
              <a:t>Выпускная квалификационная работа бакалавра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73A0949-1282-494A-A53A-489F88AEF906}"/>
              </a:ext>
            </a:extLst>
          </p:cNvPr>
          <p:cNvGrpSpPr/>
          <p:nvPr/>
        </p:nvGrpSpPr>
        <p:grpSpPr>
          <a:xfrm>
            <a:off x="-2" y="6597798"/>
            <a:ext cx="12191999" cy="277180"/>
            <a:chOff x="0" y="6586191"/>
            <a:chExt cx="12191999" cy="277180"/>
          </a:xfrm>
          <a:noFill/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5407531-B1A1-4541-BE6B-5AA46218FE5E}"/>
                </a:ext>
              </a:extLst>
            </p:cNvPr>
            <p:cNvSpPr txBox="1"/>
            <p:nvPr/>
          </p:nvSpPr>
          <p:spPr>
            <a:xfrm>
              <a:off x="0" y="6586372"/>
              <a:ext cx="967889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ru-RU" sz="1200" dirty="0">
                <a:solidFill>
                  <a:schemeClr val="bg1">
                    <a:lumMod val="50000"/>
                  </a:schemeClr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7D44144-09DB-44DA-807E-B35710B90505}"/>
                </a:ext>
              </a:extLst>
            </p:cNvPr>
            <p:cNvSpPr txBox="1"/>
            <p:nvPr/>
          </p:nvSpPr>
          <p:spPr>
            <a:xfrm>
              <a:off x="9678897" y="6586191"/>
              <a:ext cx="1859948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ru-RU" sz="1200" dirty="0">
                <a:solidFill>
                  <a:schemeClr val="bg1">
                    <a:lumMod val="50000"/>
                  </a:schemeClr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92C97B-81EB-4AC2-B5E3-97FF8C4304BA}"/>
                </a:ext>
              </a:extLst>
            </p:cNvPr>
            <p:cNvSpPr txBox="1"/>
            <p:nvPr/>
          </p:nvSpPr>
          <p:spPr>
            <a:xfrm>
              <a:off x="11538856" y="6586191"/>
              <a:ext cx="653143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1\19</a:t>
              </a: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4E66852-894A-40AA-9904-139E5952E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81" y="197682"/>
            <a:ext cx="1877731" cy="1792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9F30422-928D-4389-81B6-DC165649F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7852" y="362955"/>
            <a:ext cx="1463167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10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A5AD19-7480-447C-819E-F9EB1B358CF1}"/>
                  </a:ext>
                </a:extLst>
              </p:cNvPr>
              <p:cNvSpPr txBox="1"/>
              <p:nvPr/>
            </p:nvSpPr>
            <p:spPr>
              <a:xfrm>
                <a:off x="509155" y="390527"/>
                <a:ext cx="11173690" cy="56455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</a:pPr>
                <a:r>
                  <a:rPr lang="ru-RU" sz="1800" dirty="0">
                    <a:effectLst/>
                    <a:ea typeface="Times New Roman" panose="02020603050405020304" pitchFamily="18" charset="0"/>
                  </a:rPr>
                  <a:t>В качестве</a:t>
                </a:r>
                <a:r>
                  <a:rPr lang="ru-RU" sz="1800" b="1" dirty="0">
                    <a:effectLst/>
                    <a:ea typeface="Times New Roman" panose="02020603050405020304" pitchFamily="18" charset="0"/>
                  </a:rPr>
                  <a:t> признаков </a:t>
                </a:r>
                <a:r>
                  <a:rPr lang="ru-RU" sz="1800" dirty="0">
                    <a:effectLst/>
                    <a:ea typeface="Times New Roman" panose="02020603050405020304" pitchFamily="18" charset="0"/>
                  </a:rPr>
                  <a:t>вычисляются </a:t>
                </a:r>
                <a:r>
                  <a:rPr lang="ru-RU" dirty="0">
                    <a:ea typeface="Times New Roman" panose="02020603050405020304" pitchFamily="18" charset="0"/>
                  </a:rPr>
                  <a:t>геометрические </a:t>
                </a:r>
                <a:r>
                  <a:rPr lang="ru-RU" sz="1800" dirty="0">
                    <a:effectLst/>
                    <a:ea typeface="Times New Roman" panose="02020603050405020304" pitchFamily="18" charset="0"/>
                  </a:rPr>
                  <a:t>характеристики  найденных морганий, такие как:</a:t>
                </a:r>
              </a:p>
              <a:p>
                <a:pPr algn="just">
                  <a:spcBef>
                    <a:spcPts val="600"/>
                  </a:spcBef>
                </a:pPr>
                <a:endParaRPr lang="ru-RU" sz="1800" dirty="0">
                  <a:effectLst/>
                  <a:ea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dirty="0">
                    <a:ea typeface="Times New Roman" panose="02020603050405020304" pitchFamily="18" charset="0"/>
                  </a:rPr>
                  <a:t>а</a:t>
                </a:r>
                <a:r>
                  <a:rPr lang="ru-RU" sz="1800" dirty="0">
                    <a:effectLst/>
                    <a:ea typeface="Times New Roman" panose="02020603050405020304" pitchFamily="18" charset="0"/>
                  </a:rPr>
                  <a:t>мплитуда позитивного пика,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dirty="0">
                    <a:ea typeface="Times New Roman" panose="02020603050405020304" pitchFamily="18" charset="0"/>
                  </a:rPr>
                  <a:t>п</a:t>
                </a:r>
                <a:r>
                  <a:rPr lang="ru-RU" sz="1800" dirty="0">
                    <a:effectLst/>
                    <a:ea typeface="Times New Roman" panose="02020603050405020304" pitchFamily="18" charset="0"/>
                  </a:rPr>
                  <a:t>озиция позитивного пика,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sz="1800" dirty="0">
                    <a:effectLst/>
                    <a:ea typeface="Times New Roman" panose="02020603050405020304" pitchFamily="18" charset="0"/>
                  </a:rPr>
                  <a:t>амплитуда негативного пика,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sz="1800" dirty="0">
                    <a:effectLst/>
                    <a:ea typeface="Times New Roman" panose="02020603050405020304" pitchFamily="18" charset="0"/>
                  </a:rPr>
                  <a:t>позиция негативного пика;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sz="1800" dirty="0">
                    <a:effectLst/>
                    <a:ea typeface="Times New Roman" panose="02020603050405020304" pitchFamily="18" charset="0"/>
                  </a:rPr>
                  <a:t>позиция точки пересечения нуля,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sz="1800" dirty="0">
                    <a:effectLst/>
                    <a:ea typeface="Times New Roman" panose="02020603050405020304" pitchFamily="18" charset="0"/>
                  </a:rPr>
                  <a:t>площадь под позитивным импульсом,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sz="1800" dirty="0">
                    <a:effectLst/>
                    <a:ea typeface="Times New Roman" panose="02020603050405020304" pitchFamily="18" charset="0"/>
                  </a:rPr>
                  <a:t>площадь под негативным импульсом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dirty="0">
                    <a:ea typeface="Times New Roman" panose="02020603050405020304" pitchFamily="18" charset="0"/>
                  </a:rPr>
                  <a:t> …</a:t>
                </a:r>
                <a:endParaRPr lang="en-US" sz="1800" dirty="0">
                  <a:effectLst/>
                  <a:latin typeface="Georgia" panose="02040502050405020303" pitchFamily="18" charset="0"/>
                  <a:ea typeface="Times New Roman" panose="02020603050405020304" pitchFamily="18" charset="0"/>
                </a:endParaRPr>
              </a:p>
              <a:p>
                <a:pPr algn="just"/>
                <a:endParaRPr lang="en-US" b="1" dirty="0">
                  <a:latin typeface="Georgia" panose="02040502050405020303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ru-RU" dirty="0"/>
                  <a:t>Значения по каждому из признаков </a:t>
                </a:r>
                <a:r>
                  <a:rPr lang="ru-RU" b="1" dirty="0"/>
                  <a:t>нормализуются </a:t>
                </a:r>
                <a:r>
                  <a:rPr lang="ru-RU" dirty="0"/>
                  <a:t>(</a:t>
                </a:r>
                <a:r>
                  <a:rPr lang="en-US" dirty="0"/>
                  <a:t>k – </a:t>
                </a:r>
                <a:r>
                  <a:rPr lang="ru-RU" dirty="0"/>
                  <a:t>номер столбца признаков, </a:t>
                </a:r>
                <a:r>
                  <a:rPr lang="en-US" dirty="0" err="1"/>
                  <a:t>i</a:t>
                </a:r>
                <a:r>
                  <a:rPr lang="en-US" dirty="0"/>
                  <a:t> – </a:t>
                </a:r>
                <a:r>
                  <a:rPr lang="ru-RU" dirty="0"/>
                  <a:t>номер элемента строки):</a:t>
                </a:r>
              </a:p>
              <a:p>
                <a:pPr algn="just"/>
                <a:r>
                  <a:rPr lang="ru-RU" dirty="0"/>
                  <a:t>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𝑘𝑖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𝑘𝑖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ru-RU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endParaRPr>
              </a:p>
              <a:p>
                <a:pPr algn="just"/>
                <a:endParaRPr lang="ru-RU" sz="18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endParaRPr>
              </a:p>
              <a:p>
                <a:pPr algn="just"/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ru-RU" sz="18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18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среднее значение 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по </a:t>
                </a:r>
                <a:r>
                  <a:rPr lang="en-US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k-</a:t>
                </a:r>
                <a:r>
                  <a:rPr lang="ru-RU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му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столбцу признаков</a:t>
                </a:r>
                <a:r>
                  <a:rPr lang="ru-RU" sz="18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(</a:t>
                </a:r>
                <a:r>
                  <a:rPr lang="en-US" sz="1800" i="1" dirty="0">
                    <a:effectLst/>
                    <a:ea typeface="Times New Roman" panose="02020603050405020304" pitchFamily="18" charset="0"/>
                  </a:rPr>
                  <a:t>N</a:t>
                </a:r>
                <a:r>
                  <a:rPr lang="en-US" sz="18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ea typeface="Times New Roman" panose="02020603050405020304" pitchFamily="18" charset="0"/>
                  </a:rPr>
                  <a:t>– количество элементов в столбце;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𝑘𝑖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ea typeface="Times New Roman" panose="02020603050405020304" pitchFamily="18" charset="0"/>
                  </a:rPr>
                  <a:t>– элемент столбца</a:t>
                </a:r>
                <a:r>
                  <a:rPr lang="ru-RU" sz="18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)</a:t>
                </a:r>
                <a:r>
                  <a:rPr lang="en-US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ru-RU" sz="1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ru-RU" sz="1800" b="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>
                    <a:ea typeface="Times New Roman" panose="02020603050405020304" pitchFamily="18" charset="0"/>
                  </a:rPr>
                  <a:t>стандартное отклонение по </a:t>
                </a:r>
                <a:r>
                  <a:rPr lang="en-US" dirty="0">
                    <a:ea typeface="Times New Roman" panose="02020603050405020304" pitchFamily="18" charset="0"/>
                  </a:rPr>
                  <a:t>k-</a:t>
                </a:r>
                <a:r>
                  <a:rPr lang="ru-RU" dirty="0" err="1">
                    <a:ea typeface="Times New Roman" panose="02020603050405020304" pitchFamily="18" charset="0"/>
                  </a:rPr>
                  <a:t>му</a:t>
                </a:r>
                <a:r>
                  <a:rPr lang="ru-RU" dirty="0">
                    <a:ea typeface="Times New Roman" panose="02020603050405020304" pitchFamily="18" charset="0"/>
                  </a:rPr>
                  <a:t> столбцу.</a:t>
                </a:r>
                <a:endParaRPr lang="ru-RU" sz="18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A5AD19-7480-447C-819E-F9EB1B358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55" y="390527"/>
                <a:ext cx="11173690" cy="5645584"/>
              </a:xfrm>
              <a:prstGeom prst="rect">
                <a:avLst/>
              </a:prstGeom>
              <a:blipFill>
                <a:blip r:embed="rId2"/>
                <a:stretch>
                  <a:fillRect l="-491" t="-540" r="-491" b="-7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FAF4665-4310-4655-89C1-8D90382BEA1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749"/>
          <a:stretch/>
        </p:blipFill>
        <p:spPr bwMode="auto">
          <a:xfrm>
            <a:off x="5320145" y="902434"/>
            <a:ext cx="6077128" cy="24122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7E0AB1D-D71A-4020-9FB8-271C75DAFDD2}"/>
              </a:ext>
            </a:extLst>
          </p:cNvPr>
          <p:cNvGrpSpPr/>
          <p:nvPr/>
        </p:nvGrpSpPr>
        <p:grpSpPr>
          <a:xfrm>
            <a:off x="0" y="6586191"/>
            <a:ext cx="12191999" cy="277180"/>
            <a:chOff x="0" y="6586191"/>
            <a:chExt cx="12191999" cy="27718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CE68FB-5A7B-404F-8762-9827B8BF12A0}"/>
                </a:ext>
              </a:extLst>
            </p:cNvPr>
            <p:cNvSpPr txBox="1"/>
            <p:nvPr/>
          </p:nvSpPr>
          <p:spPr>
            <a:xfrm>
              <a:off x="0" y="6586372"/>
              <a:ext cx="1046375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  <a:ea typeface="Lato"/>
                  <a:cs typeface="Lato"/>
                  <a:sym typeface="Lato"/>
                </a:rPr>
                <a:t>Беленко П. В. </a:t>
              </a:r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Аутентификация пользователей по ЭЭГ головного мозга при моргании с использованием методов машинного обучения.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52E5A4-0157-4775-8C81-73D194AE92EF}"/>
                </a:ext>
              </a:extLst>
            </p:cNvPr>
            <p:cNvSpPr txBox="1"/>
            <p:nvPr/>
          </p:nvSpPr>
          <p:spPr>
            <a:xfrm>
              <a:off x="10212868" y="6586191"/>
              <a:ext cx="12706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Июнь 2021г.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47F04C-F4E0-4ADA-8808-055C8A925A7D}"/>
                </a:ext>
              </a:extLst>
            </p:cNvPr>
            <p:cNvSpPr txBox="1"/>
            <p:nvPr/>
          </p:nvSpPr>
          <p:spPr>
            <a:xfrm>
              <a:off x="11538856" y="6586191"/>
              <a:ext cx="65314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10\19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5005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ECA05-A5A0-415A-BA65-83937D2FD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30" y="386091"/>
            <a:ext cx="9678895" cy="75528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4000" dirty="0">
                <a:latin typeface="Georgia Pro" panose="02040502050405020303" pitchFamily="18" charset="0"/>
              </a:rPr>
              <a:t>1.4 Обучение модели и тестирование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E1C143-FEFE-4ECE-9D4D-1D0CEFEBAEBA}"/>
              </a:ext>
            </a:extLst>
          </p:cNvPr>
          <p:cNvSpPr txBox="1"/>
          <p:nvPr/>
        </p:nvSpPr>
        <p:spPr>
          <a:xfrm>
            <a:off x="543630" y="1478605"/>
            <a:ext cx="6016656" cy="47705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Georgia" panose="02040502050405020303" pitchFamily="18" charset="0"/>
                <a:cs typeface="Arial" panose="020B0604020202020204" pitchFamily="34" charset="0"/>
              </a:rPr>
              <a:t>1. Метод опорных векторов (</a:t>
            </a:r>
            <a:r>
              <a:rPr lang="en-US" sz="1600" b="1" dirty="0">
                <a:latin typeface="Georgia" panose="02040502050405020303" pitchFamily="18" charset="0"/>
                <a:cs typeface="Arial" panose="020B0604020202020204" pitchFamily="34" charset="0"/>
              </a:rPr>
              <a:t>Support Vectors Machine – SVM)</a:t>
            </a:r>
            <a:r>
              <a:rPr lang="ru-RU" sz="1600" b="1" dirty="0">
                <a:latin typeface="Georgia" panose="02040502050405020303" pitchFamily="18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latin typeface="Georgia" panose="02040502050405020303" pitchFamily="18" charset="0"/>
                <a:cs typeface="Arial" panose="020B0604020202020204" pitchFamily="34" charset="0"/>
              </a:rPr>
              <a:t>Суть метода заключается в поиске двух параллельных гиперплоскостей между классами с максимальным зазором между ними. </a:t>
            </a:r>
          </a:p>
          <a:p>
            <a:pPr algn="just"/>
            <a:endParaRPr lang="ru-RU" sz="16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>
                <a:latin typeface="Georgia" panose="02040502050405020303" pitchFamily="18" charset="0"/>
                <a:cs typeface="Arial" panose="020B0604020202020204" pitchFamily="34" charset="0"/>
              </a:rPr>
              <a:t>2</a:t>
            </a:r>
            <a:r>
              <a:rPr lang="en-US" sz="1600" b="1" dirty="0">
                <a:latin typeface="Georgia" panose="02040502050405020303" pitchFamily="18" charset="0"/>
                <a:cs typeface="Arial" panose="020B0604020202020204" pitchFamily="34" charset="0"/>
              </a:rPr>
              <a:t>. </a:t>
            </a:r>
            <a:r>
              <a:rPr lang="ru-RU" sz="1600" b="1" dirty="0">
                <a:latin typeface="Georgia" panose="02040502050405020303" pitchFamily="18" charset="0"/>
                <a:cs typeface="Arial" panose="020B0604020202020204" pitchFamily="34" charset="0"/>
              </a:rPr>
              <a:t>Случайный лес (</a:t>
            </a:r>
            <a:r>
              <a:rPr lang="en-US" sz="1600" b="1" dirty="0">
                <a:latin typeface="Georgia" panose="02040502050405020303" pitchFamily="18" charset="0"/>
                <a:cs typeface="Arial" panose="020B0604020202020204" pitchFamily="34" charset="0"/>
              </a:rPr>
              <a:t>Random Forest - RF)</a:t>
            </a:r>
            <a:r>
              <a:rPr lang="ru-RU" sz="1600" b="1" dirty="0">
                <a:latin typeface="Georgia" panose="02040502050405020303" pitchFamily="18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n-US" sz="1600" b="1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latin typeface="Georgia" panose="02040502050405020303" pitchFamily="18" charset="0"/>
                <a:cs typeface="Arial" panose="020B0604020202020204" pitchFamily="34" charset="0"/>
              </a:rPr>
              <a:t>Строится большое количество решающих деревьев на случайном множестве обучающей выборки и со случайным набором признаков. Ответ выявляется осреднением ответов.</a:t>
            </a:r>
          </a:p>
          <a:p>
            <a:pPr algn="just"/>
            <a:endParaRPr lang="ru-RU" sz="16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>
                <a:solidFill>
                  <a:srgbClr val="222222"/>
                </a:solidFill>
                <a:latin typeface="Georgia" panose="02040502050405020303" pitchFamily="18" charset="0"/>
              </a:rPr>
              <a:t>3. </a:t>
            </a:r>
            <a:r>
              <a:rPr lang="en-US" sz="1600" b="1" dirty="0">
                <a:solidFill>
                  <a:srgbClr val="222222"/>
                </a:solidFill>
                <a:latin typeface="Georgia" panose="02040502050405020303" pitchFamily="18" charset="0"/>
              </a:rPr>
              <a:t>K</a:t>
            </a:r>
            <a:r>
              <a:rPr lang="ru-RU" sz="1600" b="1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Ближайших Соседей </a:t>
            </a:r>
            <a:r>
              <a:rPr lang="en-US" sz="1600" b="1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(</a:t>
            </a:r>
            <a:r>
              <a:rPr lang="ru-RU" sz="1600" b="1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k </a:t>
            </a:r>
            <a:r>
              <a:rPr lang="ru-RU" sz="1600" b="1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Nearest</a:t>
            </a:r>
            <a:r>
              <a:rPr lang="ru-RU" sz="1600" b="1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1600" b="1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Neighbor</a:t>
            </a:r>
            <a:r>
              <a:rPr lang="en-US" sz="1600" b="1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s – </a:t>
            </a:r>
            <a:r>
              <a:rPr lang="en-US" sz="1600" b="1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kNN</a:t>
            </a:r>
            <a:r>
              <a:rPr lang="en-US" sz="1600" b="1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):</a:t>
            </a:r>
            <a:endParaRPr lang="ru-RU" sz="1600" b="1" dirty="0">
              <a:solidFill>
                <a:srgbClr val="222222"/>
              </a:solidFill>
              <a:effectLst/>
              <a:latin typeface="Georgia" panose="02040502050405020303" pitchFamily="18" charset="0"/>
            </a:endParaRPr>
          </a:p>
          <a:p>
            <a:pPr algn="just"/>
            <a:endParaRPr lang="ru-RU" sz="1600" b="0" i="0" dirty="0">
              <a:solidFill>
                <a:srgbClr val="222222"/>
              </a:solidFill>
              <a:effectLst/>
              <a:latin typeface="Georgia" panose="02040502050405020303" pitchFamily="18" charset="0"/>
            </a:endParaRPr>
          </a:p>
          <a:p>
            <a:pPr algn="just"/>
            <a:r>
              <a:rPr lang="ru-RU" sz="16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Основан на </a:t>
            </a:r>
            <a:r>
              <a:rPr lang="ru-RU" sz="1600" dirty="0">
                <a:solidFill>
                  <a:srgbClr val="222222"/>
                </a:solidFill>
                <a:latin typeface="Georgia" panose="02040502050405020303" pitchFamily="18" charset="0"/>
              </a:rPr>
              <a:t>предположении, что к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ласс классифицируемого объекта </a:t>
            </a:r>
            <a:r>
              <a:rPr lang="ru-RU" sz="1600" dirty="0">
                <a:solidFill>
                  <a:srgbClr val="222222"/>
                </a:solidFill>
                <a:latin typeface="Georgia" panose="02040502050405020303" pitchFamily="18" charset="0"/>
              </a:rPr>
              <a:t>должен чаще всего встречаться среди его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k </a:t>
            </a:r>
            <a:r>
              <a:rPr lang="en-US" sz="1600" dirty="0">
                <a:solidFill>
                  <a:srgbClr val="222222"/>
                </a:solidFill>
                <a:latin typeface="Georgia" panose="02040502050405020303" pitchFamily="18" charset="0"/>
              </a:rPr>
              <a:t>“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ближайших соседей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”</a:t>
            </a:r>
            <a:r>
              <a:rPr lang="ru-RU" sz="1600" dirty="0">
                <a:solidFill>
                  <a:srgbClr val="22222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.</a:t>
            </a:r>
            <a:endParaRPr lang="ru-RU" sz="1600" b="0" i="0" dirty="0">
              <a:solidFill>
                <a:srgbClr val="222222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6CC1301-ADF2-4C59-9537-4B478E9B4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97" y="3680085"/>
            <a:ext cx="4919330" cy="279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37F5A4F-A560-473A-9C9B-C4F2DEFBC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98" y="1281111"/>
            <a:ext cx="3269728" cy="2339388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A1EB447-594C-45A7-98D7-73CEE030CDF8}"/>
              </a:ext>
            </a:extLst>
          </p:cNvPr>
          <p:cNvGrpSpPr/>
          <p:nvPr/>
        </p:nvGrpSpPr>
        <p:grpSpPr>
          <a:xfrm>
            <a:off x="0" y="6586191"/>
            <a:ext cx="12191999" cy="277180"/>
            <a:chOff x="0" y="6586191"/>
            <a:chExt cx="12191999" cy="27718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23658D-2DA5-4E17-B350-904BB1D85D92}"/>
                </a:ext>
              </a:extLst>
            </p:cNvPr>
            <p:cNvSpPr txBox="1"/>
            <p:nvPr/>
          </p:nvSpPr>
          <p:spPr>
            <a:xfrm>
              <a:off x="0" y="6586372"/>
              <a:ext cx="1046375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  <a:ea typeface="Lato"/>
                  <a:cs typeface="Lato"/>
                  <a:sym typeface="Lato"/>
                </a:rPr>
                <a:t>Беленко П. В. </a:t>
              </a:r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Аутентификация пользователей по ЭЭГ головного мозга при моргании с использованием методов машинного обучения.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57EF643-E06B-4C03-A73E-683F04A9D3BF}"/>
                </a:ext>
              </a:extLst>
            </p:cNvPr>
            <p:cNvSpPr txBox="1"/>
            <p:nvPr/>
          </p:nvSpPr>
          <p:spPr>
            <a:xfrm>
              <a:off x="10212868" y="6586191"/>
              <a:ext cx="12706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Июнь 2021г.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F937FBD-E62A-4534-8319-5170B013488E}"/>
                </a:ext>
              </a:extLst>
            </p:cNvPr>
            <p:cNvSpPr txBox="1"/>
            <p:nvPr/>
          </p:nvSpPr>
          <p:spPr>
            <a:xfrm>
              <a:off x="11538856" y="6586191"/>
              <a:ext cx="65314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11\19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8118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1E9D616-8E74-4BB2-88DB-0BE6AFD5282F}"/>
              </a:ext>
            </a:extLst>
          </p:cNvPr>
          <p:cNvGrpSpPr/>
          <p:nvPr/>
        </p:nvGrpSpPr>
        <p:grpSpPr>
          <a:xfrm>
            <a:off x="6668418" y="2782344"/>
            <a:ext cx="4787170" cy="3148801"/>
            <a:chOff x="0" y="0"/>
            <a:chExt cx="4378325" cy="2813473"/>
          </a:xfrm>
        </p:grpSpPr>
        <p:pic>
          <p:nvPicPr>
            <p:cNvPr id="10" name="Рисунок 9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CD4E08F1-71BB-462A-8B2C-81338EDCC8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4831"/>
            <a:stretch/>
          </p:blipFill>
          <p:spPr>
            <a:xfrm>
              <a:off x="25400" y="1972733"/>
              <a:ext cx="4352925" cy="840740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DB9764D5-A641-4BBD-A2BB-D9783521D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00" y="0"/>
              <a:ext cx="4095750" cy="898525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A474BF42-CE17-4CC5-B036-3AB788D08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82133"/>
              <a:ext cx="3871595" cy="840740"/>
            </a:xfrm>
            <a:prstGeom prst="rect">
              <a:avLst/>
            </a:prstGeom>
          </p:spPr>
        </p:pic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id="{00943162-E44A-41FB-B7D9-452D63055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710" y="716915"/>
            <a:ext cx="5706358" cy="152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D7855CE-CCB2-450E-BB75-7491D741E18A}"/>
                  </a:ext>
                </a:extLst>
              </p:cNvPr>
              <p:cNvSpPr txBox="1"/>
              <p:nvPr/>
            </p:nvSpPr>
            <p:spPr>
              <a:xfrm>
                <a:off x="733696" y="524722"/>
                <a:ext cx="4995568" cy="53244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dirty="0"/>
                  <a:t>Default</a:t>
                </a:r>
                <a:r>
                  <a:rPr lang="en-US" dirty="0"/>
                  <a:t> – </a:t>
                </a:r>
                <a:r>
                  <a:rPr lang="ru-RU" dirty="0"/>
                  <a:t>стандартное разделение на </a:t>
                </a:r>
                <a:r>
                  <a:rPr lang="en-US" dirty="0"/>
                  <a:t>train</a:t>
                </a:r>
                <a:r>
                  <a:rPr lang="ru-RU" dirty="0"/>
                  <a:t>/</a:t>
                </a:r>
                <a:r>
                  <a:rPr lang="en-US" dirty="0"/>
                  <a:t>test </a:t>
                </a:r>
                <a:r>
                  <a:rPr lang="ru-RU" dirty="0"/>
                  <a:t> в соотношении 70</a:t>
                </a:r>
                <a:r>
                  <a:rPr lang="en-US" dirty="0"/>
                  <a:t>/</a:t>
                </a:r>
                <a:r>
                  <a:rPr lang="ru-RU" dirty="0"/>
                  <a:t>30.</a:t>
                </a:r>
              </a:p>
              <a:p>
                <a:pPr algn="just"/>
                <a:endParaRPr lang="ru-RU" b="1" dirty="0"/>
              </a:p>
              <a:p>
                <a:pPr algn="just"/>
                <a:r>
                  <a:rPr lang="en-US" b="1" dirty="0"/>
                  <a:t>K Fold </a:t>
                </a:r>
                <a:r>
                  <a:rPr lang="en-US" dirty="0"/>
                  <a:t>– </a:t>
                </a:r>
                <a:r>
                  <a:rPr lang="ru-RU" dirty="0"/>
                  <a:t>метод разделения данных в соотношении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−1)/1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для фиксированного значения </a:t>
                </a:r>
                <a:r>
                  <a:rPr lang="en-US" dirty="0"/>
                  <a:t>k.</a:t>
                </a:r>
              </a:p>
              <a:p>
                <a:pPr algn="just"/>
                <a:endParaRPr lang="en-US" dirty="0"/>
              </a:p>
              <a:p>
                <a:pPr algn="just"/>
                <a:r>
                  <a:rPr lang="en-US" b="1" dirty="0" err="1"/>
                  <a:t>ShuffleSplit</a:t>
                </a:r>
                <a:r>
                  <a:rPr lang="en-US" dirty="0"/>
                  <a:t> – </a:t>
                </a:r>
                <a:r>
                  <a:rPr lang="ru-RU" dirty="0"/>
                  <a:t>метод разделения данных в соотношении соотношении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−1)/1</m:t>
                    </m:r>
                  </m:oMath>
                </a14:m>
                <a:r>
                  <a:rPr lang="ru-RU" dirty="0"/>
                  <a:t>в совокупности с перемешиванием</a:t>
                </a:r>
                <a:r>
                  <a:rPr lang="en-US" dirty="0"/>
                  <a:t>.</a:t>
                </a:r>
              </a:p>
              <a:p>
                <a:pPr algn="just"/>
                <a:endParaRPr lang="en-US" dirty="0"/>
              </a:p>
              <a:p>
                <a:pPr algn="just"/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Для оценки </a:t>
                </a:r>
                <a:r>
                  <a:rPr lang="ru-RU" b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ка</a:t>
                </a:r>
                <a:r>
                  <a:rPr lang="ru-RU" sz="1800" b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чества классификации 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используется д</a:t>
                </a:r>
                <a:r>
                  <a:rPr lang="ru-RU" sz="18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оля верных ответов (</a:t>
                </a:r>
                <a:r>
                  <a:rPr lang="ru-RU" sz="1800" i="1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Accuracy</a:t>
                </a:r>
                <a:r>
                  <a:rPr lang="ru-RU" sz="18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): </a:t>
                </a:r>
                <a:endParaRPr lang="en-US" sz="18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endParaRPr>
              </a:p>
              <a:p>
                <a:pPr algn="just"/>
                <a:endParaRPr lang="ru-RU" sz="18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1" dirty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</a:rPr>
                        <m:t>Accuracy</m:t>
                      </m:r>
                      <m:r>
                        <m:rPr>
                          <m:nor/>
                        </m:rPr>
                        <a:rPr lang="ru-RU" i="1" dirty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ea typeface="Times New Roman" panose="02020603050405020304" pitchFamily="18" charset="0"/>
                            </a:rPr>
                            <m:t>𝑇𝑃</m:t>
                          </m:r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ea typeface="Times New Roman" panose="02020603050405020304" pitchFamily="18" charset="0"/>
                            </a:rPr>
                            <m:t> + </m:t>
                          </m:r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ea typeface="Times New Roman" panose="02020603050405020304" pitchFamily="18" charset="0"/>
                            </a:rPr>
                            <m:t>𝑇𝑁</m:t>
                          </m:r>
                        </m:num>
                        <m:den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𝑇𝑃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+</m:t>
                          </m:r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𝐹𝑃</m:t>
                          </m:r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 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𝑇𝑁</m:t>
                          </m:r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𝐹𝑁</m:t>
                          </m:r>
                        </m:den>
                      </m:f>
                    </m:oMath>
                  </m:oMathPara>
                </a14:m>
                <a:endParaRPr lang="en-US" i="1" dirty="0"/>
              </a:p>
              <a:p>
                <a:pPr algn="just"/>
                <a:endParaRPr lang="en-US" i="1" dirty="0"/>
              </a:p>
              <a:p>
                <a:pPr algn="just"/>
                <a:r>
                  <a:rPr lang="ru-RU" dirty="0"/>
                  <a:t>Справа приведены результаты классификации при различном разделении данных.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D7855CE-CCB2-450E-BB75-7491D741E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96" y="524722"/>
                <a:ext cx="4995568" cy="5324471"/>
              </a:xfrm>
              <a:prstGeom prst="rect">
                <a:avLst/>
              </a:prstGeom>
              <a:blipFill>
                <a:blip r:embed="rId6"/>
                <a:stretch>
                  <a:fillRect l="-976" t="-572" r="-976" b="-8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1FB41A8-8679-440B-AB95-74AB8CE39DDD}"/>
              </a:ext>
            </a:extLst>
          </p:cNvPr>
          <p:cNvGrpSpPr/>
          <p:nvPr/>
        </p:nvGrpSpPr>
        <p:grpSpPr>
          <a:xfrm>
            <a:off x="0" y="6586191"/>
            <a:ext cx="12191999" cy="277180"/>
            <a:chOff x="0" y="6586191"/>
            <a:chExt cx="12191999" cy="27718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294F43-4B1B-4FAA-9153-269730179A56}"/>
                </a:ext>
              </a:extLst>
            </p:cNvPr>
            <p:cNvSpPr txBox="1"/>
            <p:nvPr/>
          </p:nvSpPr>
          <p:spPr>
            <a:xfrm>
              <a:off x="0" y="6586372"/>
              <a:ext cx="1046375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  <a:ea typeface="Lato"/>
                  <a:cs typeface="Lato"/>
                  <a:sym typeface="Lato"/>
                </a:rPr>
                <a:t>Беленко П. В. </a:t>
              </a:r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Аутентификация пользователей по ЭЭГ головного мозга при моргании с использованием методов машинного обучения.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C884BC-34F6-4A1F-A11E-DD6005C3D292}"/>
                </a:ext>
              </a:extLst>
            </p:cNvPr>
            <p:cNvSpPr txBox="1"/>
            <p:nvPr/>
          </p:nvSpPr>
          <p:spPr>
            <a:xfrm>
              <a:off x="10212868" y="6586191"/>
              <a:ext cx="12706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Июнь 2021г.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59AB7F-6057-45F1-B844-8ADD18DCE56B}"/>
                </a:ext>
              </a:extLst>
            </p:cNvPr>
            <p:cNvSpPr txBox="1"/>
            <p:nvPr/>
          </p:nvSpPr>
          <p:spPr>
            <a:xfrm>
              <a:off x="11538856" y="6586191"/>
              <a:ext cx="65314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12\19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334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AEAD0-11E7-4B16-8449-000DD6917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4714188" cy="67182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600" dirty="0">
                <a:latin typeface="Georgia Pro" panose="02040502050405020303" pitchFamily="18" charset="0"/>
              </a:rPr>
              <a:t>1.5 Аутентификация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1AAC1F-4983-4B15-861A-8DAA574ED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510" y="1703512"/>
            <a:ext cx="4993948" cy="44644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28899D-344C-4AFB-AED7-70DD65B264C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"/>
          <a:stretch/>
        </p:blipFill>
        <p:spPr bwMode="auto">
          <a:xfrm>
            <a:off x="6639613" y="813538"/>
            <a:ext cx="4915008" cy="37052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F04FC7-D9E0-43A9-BF2F-E6F4AD9A8C66}"/>
              </a:ext>
            </a:extLst>
          </p:cNvPr>
          <p:cNvSpPr txBox="1"/>
          <p:nvPr/>
        </p:nvSpPr>
        <p:spPr>
          <a:xfrm>
            <a:off x="7075542" y="4690668"/>
            <a:ext cx="4043150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ea typeface="Calibri" panose="020F0502020204030204" pitchFamily="34" charset="0"/>
              </a:rPr>
              <a:t>Зависимость к</a:t>
            </a:r>
            <a:r>
              <a:rPr lang="ru-RU" sz="1800" dirty="0">
                <a:effectLst/>
                <a:ea typeface="Calibri" panose="020F0502020204030204" pitchFamily="34" charset="0"/>
              </a:rPr>
              <a:t>оэффициентов ложного допуска (</a:t>
            </a:r>
            <a:r>
              <a:rPr lang="en-US" sz="1800" dirty="0">
                <a:effectLst/>
                <a:ea typeface="Calibri" panose="020F0502020204030204" pitchFamily="34" charset="0"/>
              </a:rPr>
              <a:t>FAR</a:t>
            </a:r>
            <a:r>
              <a:rPr lang="ru-RU" sz="1800" dirty="0">
                <a:effectLst/>
                <a:ea typeface="Calibri" panose="020F0502020204030204" pitchFamily="34" charset="0"/>
              </a:rPr>
              <a:t>) и ложного отказа (</a:t>
            </a:r>
            <a:r>
              <a:rPr lang="en-US" sz="1800" dirty="0">
                <a:effectLst/>
                <a:ea typeface="Calibri" panose="020F0502020204030204" pitchFamily="34" charset="0"/>
              </a:rPr>
              <a:t>FFR</a:t>
            </a:r>
            <a:r>
              <a:rPr lang="ru-RU" sz="1800" dirty="0">
                <a:effectLst/>
                <a:ea typeface="Calibri" panose="020F0502020204030204" pitchFamily="34" charset="0"/>
              </a:rPr>
              <a:t>) от порога подобия </a:t>
            </a:r>
            <a:r>
              <a:rPr lang="en-US" sz="1800" dirty="0">
                <a:effectLst/>
                <a:ea typeface="Calibri" panose="020F0502020204030204" pitchFamily="34" charset="0"/>
              </a:rPr>
              <a:t>T</a:t>
            </a:r>
            <a:r>
              <a:rPr lang="ru-RU" sz="1800" dirty="0">
                <a:effectLst/>
                <a:ea typeface="Calibri" panose="020F0502020204030204" pitchFamily="34" charset="0"/>
              </a:rPr>
              <a:t>. </a:t>
            </a:r>
          </a:p>
          <a:p>
            <a:pPr algn="just"/>
            <a:endParaRPr lang="ru-RU" dirty="0"/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Оптимальное значение: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=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0.71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78AED7-49A2-4245-B25C-6A4214624B38}"/>
                  </a:ext>
                </a:extLst>
              </p:cNvPr>
              <p:cNvSpPr txBox="1"/>
              <p:nvPr/>
            </p:nvSpPr>
            <p:spPr>
              <a:xfrm>
                <a:off x="2658025" y="1309658"/>
                <a:ext cx="21509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𝐸𝐸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𝑑𝑎𝑡𝑎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ru-RU" i="1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78AED7-49A2-4245-B25C-6A4214624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025" y="1309658"/>
                <a:ext cx="215091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DA621E0-ABD2-4DF6-A52C-B0F2B48E413E}"/>
              </a:ext>
            </a:extLst>
          </p:cNvPr>
          <p:cNvGrpSpPr/>
          <p:nvPr/>
        </p:nvGrpSpPr>
        <p:grpSpPr>
          <a:xfrm>
            <a:off x="0" y="6586191"/>
            <a:ext cx="12191999" cy="277180"/>
            <a:chOff x="0" y="6586191"/>
            <a:chExt cx="12191999" cy="27718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32CFFDD-BB5D-4708-8927-678854FAB804}"/>
                </a:ext>
              </a:extLst>
            </p:cNvPr>
            <p:cNvSpPr txBox="1"/>
            <p:nvPr/>
          </p:nvSpPr>
          <p:spPr>
            <a:xfrm>
              <a:off x="0" y="6586372"/>
              <a:ext cx="1046375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  <a:ea typeface="Lato"/>
                  <a:cs typeface="Lato"/>
                  <a:sym typeface="Lato"/>
                </a:rPr>
                <a:t>Беленко П. В. </a:t>
              </a:r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Аутентификация пользователей по ЭЭГ головного мозга при моргании с использованием методов машинного обучения.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D84159-47BF-49BD-AD1E-11CC667DE00F}"/>
                </a:ext>
              </a:extLst>
            </p:cNvPr>
            <p:cNvSpPr txBox="1"/>
            <p:nvPr/>
          </p:nvSpPr>
          <p:spPr>
            <a:xfrm>
              <a:off x="10212868" y="6586191"/>
              <a:ext cx="12706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Июнь 2021г.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BD96E13-04EC-4160-A9EF-D2A66B5043C3}"/>
                </a:ext>
              </a:extLst>
            </p:cNvPr>
            <p:cNvSpPr txBox="1"/>
            <p:nvPr/>
          </p:nvSpPr>
          <p:spPr>
            <a:xfrm>
              <a:off x="11538856" y="6586191"/>
              <a:ext cx="65314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13\19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7474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F4772-74E9-4185-AD40-1503F8B8F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38" y="381598"/>
            <a:ext cx="10795262" cy="1447202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latin typeface="Georgia Pro" panose="02040502050405020303" pitchFamily="18" charset="0"/>
                <a:cs typeface="Times New Roman" panose="02020603050405020304" pitchFamily="18" charset="0"/>
              </a:rPr>
              <a:t>2. Аутентификация по спектральной плотности:</a:t>
            </a:r>
            <a:br>
              <a:rPr lang="en-US" sz="3200" dirty="0">
                <a:latin typeface="Georgia Pro" panose="02040502050405020303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Georgia Pro" panose="02040502050405020303" pitchFamily="18" charset="0"/>
                <a:cs typeface="Times New Roman" panose="02020603050405020304" pitchFamily="18" charset="0"/>
              </a:rPr>
              <a:t>2.1 Сбор данных</a:t>
            </a:r>
            <a:r>
              <a:rPr lang="en-US" sz="3200" dirty="0">
                <a:latin typeface="Georgia Pro" panose="02040502050405020303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latin typeface="Georgia Pro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D10058-5CA8-4BCA-955D-FC88B668307D}"/>
              </a:ext>
            </a:extLst>
          </p:cNvPr>
          <p:cNvSpPr txBox="1"/>
          <p:nvPr/>
        </p:nvSpPr>
        <p:spPr>
          <a:xfrm>
            <a:off x="634738" y="2089138"/>
            <a:ext cx="3593468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Моргания совершались в такт метроному с частотой 45 морганий в минуту.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dirty="0"/>
              <a:t>В записи принимали участие 5 человек. За один подход с</a:t>
            </a:r>
            <a:r>
              <a:rPr lang="ru-RU" dirty="0"/>
              <a:t> каждого из испытуемых снималось  по 5 записей, длинной в минуту каждая.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Всего было сделано 3 подхода с разницей во времени между 1-ым и 2-ым – один месяц, между 2-ым и 3-им – 3 месяца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139A143-CEB4-4437-8A6A-C73B92DCDDC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07"/>
          <a:stretch/>
        </p:blipFill>
        <p:spPr bwMode="auto">
          <a:xfrm>
            <a:off x="4774019" y="1205127"/>
            <a:ext cx="6578010" cy="53810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A873CC0-8BDA-453E-88CB-D514A7430417}"/>
              </a:ext>
            </a:extLst>
          </p:cNvPr>
          <p:cNvGrpSpPr/>
          <p:nvPr/>
        </p:nvGrpSpPr>
        <p:grpSpPr>
          <a:xfrm>
            <a:off x="0" y="6586191"/>
            <a:ext cx="12191999" cy="277180"/>
            <a:chOff x="0" y="6586191"/>
            <a:chExt cx="12191999" cy="27718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ECC34CC-12E6-43CA-B617-8113FA1316E8}"/>
                </a:ext>
              </a:extLst>
            </p:cNvPr>
            <p:cNvSpPr txBox="1"/>
            <p:nvPr/>
          </p:nvSpPr>
          <p:spPr>
            <a:xfrm>
              <a:off x="0" y="6586372"/>
              <a:ext cx="1046375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  <a:ea typeface="Lato"/>
                  <a:cs typeface="Lato"/>
                  <a:sym typeface="Lato"/>
                </a:rPr>
                <a:t>Беленко П. В. </a:t>
              </a:r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Аутентификация пользователей по ЭЭГ головного мозга при моргании с использованием методов машинного обучения.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48AF1A-BD7F-457E-91AE-CD0B4630AB16}"/>
                </a:ext>
              </a:extLst>
            </p:cNvPr>
            <p:cNvSpPr txBox="1"/>
            <p:nvPr/>
          </p:nvSpPr>
          <p:spPr>
            <a:xfrm>
              <a:off x="10212868" y="6586191"/>
              <a:ext cx="12706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Июнь 2021г.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54446D3-B385-4761-BD60-791E06FA35DA}"/>
                </a:ext>
              </a:extLst>
            </p:cNvPr>
            <p:cNvSpPr txBox="1"/>
            <p:nvPr/>
          </p:nvSpPr>
          <p:spPr>
            <a:xfrm>
              <a:off x="11538856" y="6586191"/>
              <a:ext cx="65314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14\19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7396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E26DEE-3DFE-40C1-A6A5-635037910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150" y="643598"/>
            <a:ext cx="4609605" cy="80889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600" dirty="0">
                <a:latin typeface="Georgia Pro" panose="02040502050405020303" pitchFamily="18" charset="0"/>
                <a:cs typeface="Times New Roman" panose="02020603050405020304" pitchFamily="18" charset="0"/>
              </a:rPr>
              <a:t>2</a:t>
            </a:r>
            <a:r>
              <a:rPr lang="ru-RU" sz="3600" dirty="0">
                <a:latin typeface="Georgia Pro" panose="02040502050405020303" pitchFamily="18" charset="0"/>
                <a:cs typeface="Times New Roman" panose="02020603050405020304" pitchFamily="18" charset="0"/>
              </a:rPr>
              <a:t>.2 Предобработка</a:t>
            </a:r>
            <a:endParaRPr lang="ru-RU" sz="3600" dirty="0">
              <a:latin typeface="Georgia Pro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>
                <a:extLst>
                  <a:ext uri="{FF2B5EF4-FFF2-40B4-BE49-F238E27FC236}">
                    <a16:creationId xmlns:a16="http://schemas.microsoft.com/office/drawing/2014/main" id="{86960C56-D2CD-48E4-9AA8-1C8B595E55D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19658" y="1714042"/>
                <a:ext cx="4490097" cy="4343857"/>
              </a:xfrm>
              <a:solidFill>
                <a:schemeClr val="bg1"/>
              </a:solidFill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ru-RU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Спектральная плотность мощности сигнала (СПМ) - 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функция, характеризующая мощность, приходящуюся на единичный интервал частоты</a:t>
                </a:r>
                <a:r>
                  <a:rPr lang="ru-RU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ru-RU" sz="1800" i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𝑃𝑆𝐷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𝐷𝑇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ru-RU" sz="1800" dirty="0"/>
              </a:p>
              <a:p>
                <a:pPr marL="0" indent="0" algn="just">
                  <a:buNone/>
                </a:pPr>
                <a:r>
                  <a:rPr lang="ru-RU" sz="1800" dirty="0"/>
                  <a:t>Где: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1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𝐷𝑇</m:t>
                            </m:r>
                          </m:sub>
                        </m:sSub>
                        <m:d>
                          <m:d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</m:d>
                      </m:e>
                    </m:d>
                  </m:oMath>
                </a14:m>
                <a:r>
                  <a:rPr lang="ru-RU" sz="1800" dirty="0">
                    <a:solidFill>
                      <a:srgbClr val="202122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- амплитуда  преобразования Фурье от дискретной функции 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1800" dirty="0">
                    <a:solidFill>
                      <a:srgbClr val="202122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на </a:t>
                </a:r>
                <a:r>
                  <a:rPr lang="ru-RU" sz="1800" dirty="0">
                    <a:solidFill>
                      <a:srgbClr val="202122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сегменте исходного сигнала</a:t>
                </a:r>
                <a:r>
                  <a:rPr lang="ru-RU" sz="1800" dirty="0">
                    <a:solidFill>
                      <a:srgbClr val="202122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длиной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ru-RU" sz="1800" b="0" i="1" dirty="0">
                    <a:solidFill>
                      <a:srgbClr val="202122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b="0" dirty="0">
                    <a:solidFill>
                      <a:srgbClr val="202122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ru-RU" sz="1800" b="0" i="1" dirty="0">
                  <a:solidFill>
                    <a:srgbClr val="202122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 dirty="0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1800" i="1" dirty="0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 … ] </m:t>
                    </m:r>
                  </m:oMath>
                </a14:m>
                <a:r>
                  <a:rPr lang="ru-RU" sz="1800" dirty="0">
                    <a:solidFill>
                      <a:srgbClr val="202122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— оператор усреднения по всем элементам разбиения исходного сигнала, на которых вычисляется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𝐷𝑇</m:t>
                            </m:r>
                          </m:sub>
                        </m:sSub>
                        <m:d>
                          <m:d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</m:d>
                      </m:e>
                    </m:d>
                  </m:oMath>
                </a14:m>
                <a:r>
                  <a:rPr lang="ru-RU" sz="1800" dirty="0"/>
                  <a:t>.</a:t>
                </a:r>
              </a:p>
            </p:txBody>
          </p:sp>
        </mc:Choice>
        <mc:Fallback xmlns="">
          <p:sp>
            <p:nvSpPr>
              <p:cNvPr id="6" name="Объект 5">
                <a:extLst>
                  <a:ext uri="{FF2B5EF4-FFF2-40B4-BE49-F238E27FC236}">
                    <a16:creationId xmlns:a16="http://schemas.microsoft.com/office/drawing/2014/main" id="{86960C56-D2CD-48E4-9AA8-1C8B595E55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19658" y="1714042"/>
                <a:ext cx="4490097" cy="4343857"/>
              </a:xfrm>
              <a:blipFill>
                <a:blip r:embed="rId3"/>
                <a:stretch>
                  <a:fillRect l="-1085" t="-1262" r="-12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4">
            <a:extLst>
              <a:ext uri="{FF2B5EF4-FFF2-40B4-BE49-F238E27FC236}">
                <a16:creationId xmlns:a16="http://schemas.microsoft.com/office/drawing/2014/main" id="{9209B913-7233-4889-8DAC-440A21E5B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664" y="571177"/>
            <a:ext cx="5715646" cy="5715646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EB1A59B-A64A-44F0-8273-A802EE79ED4B}"/>
              </a:ext>
            </a:extLst>
          </p:cNvPr>
          <p:cNvGrpSpPr/>
          <p:nvPr/>
        </p:nvGrpSpPr>
        <p:grpSpPr>
          <a:xfrm>
            <a:off x="0" y="6586191"/>
            <a:ext cx="12191999" cy="277180"/>
            <a:chOff x="0" y="6586191"/>
            <a:chExt cx="12191999" cy="27718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58C575-5E7B-4AFE-A4EE-085F5ABE0C6D}"/>
                </a:ext>
              </a:extLst>
            </p:cNvPr>
            <p:cNvSpPr txBox="1"/>
            <p:nvPr/>
          </p:nvSpPr>
          <p:spPr>
            <a:xfrm>
              <a:off x="0" y="6586372"/>
              <a:ext cx="1046375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  <a:ea typeface="Lato"/>
                  <a:cs typeface="Lato"/>
                  <a:sym typeface="Lato"/>
                </a:rPr>
                <a:t>Беленко П. В. </a:t>
              </a:r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Аутентификация пользователей по ЭЭГ головного мозга при моргании с использованием методов машинного обучения.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15C66B-74FE-42CB-BF3B-60422A211E5B}"/>
                </a:ext>
              </a:extLst>
            </p:cNvPr>
            <p:cNvSpPr txBox="1"/>
            <p:nvPr/>
          </p:nvSpPr>
          <p:spPr>
            <a:xfrm>
              <a:off x="10212868" y="6586191"/>
              <a:ext cx="12706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Июнь 2021г.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9EDE998-DA46-45D0-AF4D-3F610A354380}"/>
                </a:ext>
              </a:extLst>
            </p:cNvPr>
            <p:cNvSpPr txBox="1"/>
            <p:nvPr/>
          </p:nvSpPr>
          <p:spPr>
            <a:xfrm>
              <a:off x="11538856" y="6586191"/>
              <a:ext cx="65314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15\19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3542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ECA05-A5A0-415A-BA65-83937D2FD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30" y="386091"/>
            <a:ext cx="9678895" cy="75528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dirty="0">
                <a:latin typeface="Georgia Pro" panose="02040502050405020303" pitchFamily="18" charset="0"/>
              </a:rPr>
              <a:t>2</a:t>
            </a:r>
            <a:r>
              <a:rPr lang="ru-RU" sz="3600" dirty="0">
                <a:latin typeface="Georgia Pro" panose="02040502050405020303" pitchFamily="18" charset="0"/>
              </a:rPr>
              <a:t>.3: Формирование признаков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BE76E9-9241-4190-8AC2-ADDED70826BA}"/>
              </a:ext>
            </a:extLst>
          </p:cNvPr>
          <p:cNvSpPr txBox="1"/>
          <p:nvPr/>
        </p:nvSpPr>
        <p:spPr>
          <a:xfrm>
            <a:off x="955344" y="1388816"/>
            <a:ext cx="3884104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ea typeface="Calibri" panose="020F0502020204030204" pitchFamily="34" charset="0"/>
              </a:rPr>
              <a:t>В качестве признаков используется </a:t>
            </a:r>
            <a:r>
              <a:rPr lang="ru-RU" sz="1800" b="1" dirty="0">
                <a:effectLst/>
                <a:ea typeface="Calibri" panose="020F0502020204030204" pitchFamily="34" charset="0"/>
              </a:rPr>
              <a:t>площадь секторов </a:t>
            </a:r>
            <a:r>
              <a:rPr lang="ru-RU" sz="1800" dirty="0">
                <a:effectLst/>
                <a:ea typeface="Calibri" panose="020F0502020204030204" pitchFamily="34" charset="0"/>
              </a:rPr>
              <a:t>полученного распределения спектральной плотности мощности.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Всего используется 60 элементов разбиения.</a:t>
            </a:r>
          </a:p>
          <a:p>
            <a:pPr algn="just"/>
            <a:endParaRPr lang="ru-RU" dirty="0"/>
          </a:p>
        </p:txBody>
      </p:sp>
      <p:pic>
        <p:nvPicPr>
          <p:cNvPr id="12" name="Рисунок 11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C5CC6039-5DBE-42AA-B6B4-6AC7ECB7A5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24336" y="3464656"/>
            <a:ext cx="6539290" cy="287427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2C05C2-A6BF-459C-B11B-D6B0CACB85E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8"/>
          <a:stretch/>
        </p:blipFill>
        <p:spPr bwMode="auto">
          <a:xfrm>
            <a:off x="5252387" y="1181828"/>
            <a:ext cx="6613040" cy="23239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1C2CE5C-1154-46A5-A94A-CEF1CCBB3DBD}"/>
              </a:ext>
            </a:extLst>
          </p:cNvPr>
          <p:cNvGrpSpPr/>
          <p:nvPr/>
        </p:nvGrpSpPr>
        <p:grpSpPr>
          <a:xfrm>
            <a:off x="0" y="6586191"/>
            <a:ext cx="12191999" cy="277180"/>
            <a:chOff x="0" y="6586191"/>
            <a:chExt cx="12191999" cy="2771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5583CE-DE78-4094-8A00-C885CBCB99DA}"/>
                </a:ext>
              </a:extLst>
            </p:cNvPr>
            <p:cNvSpPr txBox="1"/>
            <p:nvPr/>
          </p:nvSpPr>
          <p:spPr>
            <a:xfrm>
              <a:off x="0" y="6586372"/>
              <a:ext cx="1046375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  <a:ea typeface="Lato"/>
                  <a:cs typeface="Lato"/>
                  <a:sym typeface="Lato"/>
                </a:rPr>
                <a:t>Беленко П. В. </a:t>
              </a:r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Аутентификация пользователей по ЭЭГ головного мозга при моргании с использованием методов машинного обучения.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6FFD14-3510-4200-A037-7E41834F391A}"/>
                </a:ext>
              </a:extLst>
            </p:cNvPr>
            <p:cNvSpPr txBox="1"/>
            <p:nvPr/>
          </p:nvSpPr>
          <p:spPr>
            <a:xfrm>
              <a:off x="10212868" y="6586191"/>
              <a:ext cx="12706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Июнь 2021г.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C49BF39-6941-4978-8E6A-C2CC012E1A87}"/>
                </a:ext>
              </a:extLst>
            </p:cNvPr>
            <p:cNvSpPr txBox="1"/>
            <p:nvPr/>
          </p:nvSpPr>
          <p:spPr>
            <a:xfrm>
              <a:off x="11538856" y="6586191"/>
              <a:ext cx="65314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16\19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8365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ECA05-A5A0-415A-BA65-83937D2FD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30" y="386091"/>
            <a:ext cx="9678895" cy="75528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dirty="0">
                <a:latin typeface="Georgia Pro" panose="02040502050405020303" pitchFamily="18" charset="0"/>
              </a:rPr>
              <a:t>2</a:t>
            </a:r>
            <a:r>
              <a:rPr lang="ru-RU" sz="3600" dirty="0">
                <a:latin typeface="Georgia Pro" panose="02040502050405020303" pitchFamily="18" charset="0"/>
              </a:rPr>
              <a:t>.4 Тестирование и аутентификация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3CF63D1E-9890-4DBD-BD39-016184F651B8}"/>
              </a:ext>
            </a:extLst>
          </p:cNvPr>
          <p:cNvGrpSpPr/>
          <p:nvPr/>
        </p:nvGrpSpPr>
        <p:grpSpPr>
          <a:xfrm>
            <a:off x="710313" y="2816966"/>
            <a:ext cx="4914204" cy="3041574"/>
            <a:chOff x="0" y="0"/>
            <a:chExt cx="4396056" cy="2717002"/>
          </a:xfrm>
          <a:solidFill>
            <a:schemeClr val="bg1"/>
          </a:solidFill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306B981-5126-4F6C-AEF3-86E65C51C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6" y="0"/>
              <a:ext cx="3838575" cy="763905"/>
            </a:xfrm>
            <a:prstGeom prst="rect">
              <a:avLst/>
            </a:prstGeom>
            <a:grpFill/>
          </p:spPr>
        </p:pic>
        <p:pic>
          <p:nvPicPr>
            <p:cNvPr id="16" name="Рисунок 15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A945CDCE-49F4-42B9-A826-17EDE10BC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3" y="863600"/>
              <a:ext cx="3642995" cy="811530"/>
            </a:xfrm>
            <a:prstGeom prst="rect">
              <a:avLst/>
            </a:prstGeom>
            <a:grpFill/>
          </p:spPr>
        </p:pic>
        <p:pic>
          <p:nvPicPr>
            <p:cNvPr id="17" name="Рисунок 16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D8FEE2DC-3A7A-4D3B-A14B-2892DF87E3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16" b="-18536"/>
            <a:stretch/>
          </p:blipFill>
          <p:spPr>
            <a:xfrm>
              <a:off x="0" y="1761065"/>
              <a:ext cx="4396056" cy="955937"/>
            </a:xfrm>
            <a:prstGeom prst="rect">
              <a:avLst/>
            </a:prstGeom>
            <a:grpFill/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B056B0D-2A72-4032-9FA7-2C18CCED310F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16"/>
          <a:stretch/>
        </p:blipFill>
        <p:spPr bwMode="auto">
          <a:xfrm>
            <a:off x="6721764" y="1268301"/>
            <a:ext cx="4595804" cy="349637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21A57D3-4CCE-47AA-A5ED-0267530BD2AB}"/>
              </a:ext>
            </a:extLst>
          </p:cNvPr>
          <p:cNvSpPr txBox="1"/>
          <p:nvPr/>
        </p:nvSpPr>
        <p:spPr>
          <a:xfrm>
            <a:off x="6194662" y="4854925"/>
            <a:ext cx="565000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ea typeface="Calibri" panose="020F0502020204030204" pitchFamily="34" charset="0"/>
              </a:rPr>
              <a:t>Коэффициенты ложного допуска (</a:t>
            </a:r>
            <a:r>
              <a:rPr lang="en-US" sz="1800" dirty="0">
                <a:effectLst/>
                <a:ea typeface="Calibri" panose="020F0502020204030204" pitchFamily="34" charset="0"/>
              </a:rPr>
              <a:t>FAR</a:t>
            </a:r>
            <a:r>
              <a:rPr lang="ru-RU" sz="1800" dirty="0">
                <a:effectLst/>
                <a:ea typeface="Calibri" panose="020F0502020204030204" pitchFamily="34" charset="0"/>
              </a:rPr>
              <a:t>) и ложного отказа (</a:t>
            </a:r>
            <a:r>
              <a:rPr lang="en-US" sz="1800" dirty="0">
                <a:effectLst/>
                <a:ea typeface="Calibri" panose="020F0502020204030204" pitchFamily="34" charset="0"/>
              </a:rPr>
              <a:t>FFR</a:t>
            </a:r>
            <a:r>
              <a:rPr lang="ru-RU" sz="1800" dirty="0">
                <a:effectLst/>
                <a:ea typeface="Calibri" panose="020F0502020204030204" pitchFamily="34" charset="0"/>
              </a:rPr>
              <a:t>) в зависимости от порога подобия </a:t>
            </a:r>
            <a:r>
              <a:rPr lang="en-US" sz="1800" dirty="0">
                <a:effectLst/>
                <a:ea typeface="Calibri" panose="020F0502020204030204" pitchFamily="34" charset="0"/>
              </a:rPr>
              <a:t>T</a:t>
            </a:r>
            <a:r>
              <a:rPr lang="ru-RU" dirty="0">
                <a:ea typeface="Calibri" panose="020F0502020204030204" pitchFamily="34" charset="0"/>
              </a:rPr>
              <a:t>. </a:t>
            </a:r>
          </a:p>
          <a:p>
            <a:pPr algn="just"/>
            <a:endParaRPr lang="ru-RU" sz="18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ea typeface="Times New Roman" panose="02020603050405020304" pitchFamily="18" charset="0"/>
              </a:rPr>
              <a:t>О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птимальное значение: </a:t>
            </a:r>
            <a:r>
              <a:rPr lang="ru-RU" dirty="0">
                <a:ea typeface="Times New Roman" panose="02020603050405020304" pitchFamily="18" charset="0"/>
              </a:rPr>
              <a:t>Т 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= 0.68 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B2C6A4-375F-4693-81C2-18E586247F71}"/>
              </a:ext>
            </a:extLst>
          </p:cNvPr>
          <p:cNvSpPr txBox="1"/>
          <p:nvPr/>
        </p:nvSpPr>
        <p:spPr>
          <a:xfrm>
            <a:off x="514124" y="1710955"/>
            <a:ext cx="52475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Результаты работы классификаторов при различном разделении данных на </a:t>
            </a:r>
            <a:r>
              <a:rPr lang="en-US" dirty="0"/>
              <a:t>train</a:t>
            </a:r>
            <a:r>
              <a:rPr lang="ru-RU" dirty="0"/>
              <a:t>/</a:t>
            </a:r>
            <a:r>
              <a:rPr lang="en-US" dirty="0"/>
              <a:t>test</a:t>
            </a:r>
            <a:r>
              <a:rPr lang="ru-RU" dirty="0"/>
              <a:t>: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4257F6D-D1BB-48D4-81C1-5CB7233E5860}"/>
              </a:ext>
            </a:extLst>
          </p:cNvPr>
          <p:cNvGrpSpPr/>
          <p:nvPr/>
        </p:nvGrpSpPr>
        <p:grpSpPr>
          <a:xfrm>
            <a:off x="0" y="6586191"/>
            <a:ext cx="12191999" cy="277180"/>
            <a:chOff x="0" y="6586191"/>
            <a:chExt cx="12191999" cy="27718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E657B8C-2A46-4651-84A3-2D49470A8D86}"/>
                </a:ext>
              </a:extLst>
            </p:cNvPr>
            <p:cNvSpPr txBox="1"/>
            <p:nvPr/>
          </p:nvSpPr>
          <p:spPr>
            <a:xfrm>
              <a:off x="0" y="6586372"/>
              <a:ext cx="1046375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  <a:ea typeface="Lato"/>
                  <a:cs typeface="Lato"/>
                  <a:sym typeface="Lato"/>
                </a:rPr>
                <a:t>Беленко П. В. </a:t>
              </a:r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Аутентификация пользователей по ЭЭГ головного мозга при моргании с использованием методов машинного обучения.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1116FB6-D373-4FE5-81BD-EB7636EDF058}"/>
                </a:ext>
              </a:extLst>
            </p:cNvPr>
            <p:cNvSpPr txBox="1"/>
            <p:nvPr/>
          </p:nvSpPr>
          <p:spPr>
            <a:xfrm>
              <a:off x="10212868" y="6586191"/>
              <a:ext cx="12706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Июнь 2021г.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09BA73C-774B-4DE4-84B7-D9076DE7EF2A}"/>
                </a:ext>
              </a:extLst>
            </p:cNvPr>
            <p:cNvSpPr txBox="1"/>
            <p:nvPr/>
          </p:nvSpPr>
          <p:spPr>
            <a:xfrm>
              <a:off x="11538856" y="6586191"/>
              <a:ext cx="65314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17\19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4594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E26BE-BFD8-4343-B666-3C0733F30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00255" cy="98569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dirty="0">
                <a:latin typeface="Georgia Pro" panose="02040502050405020303" pitchFamily="18" charset="0"/>
              </a:rPr>
              <a:t>3. </a:t>
            </a:r>
            <a:r>
              <a:rPr lang="ru-RU" sz="3600" dirty="0">
                <a:latin typeface="Georgia Pro" panose="02040502050405020303" pitchFamily="18" charset="0"/>
              </a:rPr>
              <a:t>Анализ результатов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7870C649-8A00-4979-A246-898D79714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456" y="2336511"/>
            <a:ext cx="5810250" cy="304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15EC4676-B9E0-4692-AAFF-FEEB4D3CE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336511"/>
            <a:ext cx="606742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B1328C-786C-4CBC-AB17-CD83C2F65F9C}"/>
              </a:ext>
            </a:extLst>
          </p:cNvPr>
          <p:cNvSpPr txBox="1"/>
          <p:nvPr/>
        </p:nvSpPr>
        <p:spPr>
          <a:xfrm>
            <a:off x="930691" y="1228516"/>
            <a:ext cx="1036005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ea typeface="Times New Roman" panose="02020603050405020304" pitchFamily="18" charset="0"/>
              </a:rPr>
              <a:t>1-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st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day </a:t>
            </a:r>
            <a:r>
              <a:rPr lang="ru-RU" dirty="0"/>
              <a:t>–</a:t>
            </a:r>
            <a:r>
              <a:rPr lang="en-US" dirty="0"/>
              <a:t> </a:t>
            </a:r>
            <a:r>
              <a:rPr lang="ru-RU" dirty="0"/>
              <a:t>запись, на которой были обучены классификаторы, 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2-nd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day </a:t>
            </a:r>
            <a:r>
              <a:rPr lang="ru-RU" dirty="0"/>
              <a:t>– запись, сделанная спустя месяц,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3-rd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day </a:t>
            </a:r>
            <a:r>
              <a:rPr lang="ru-RU" dirty="0"/>
              <a:t>– запись, сделанная спустя 4 месяца.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D2E251-C86E-4C37-B4D6-58E3278FEC77}"/>
              </a:ext>
            </a:extLst>
          </p:cNvPr>
          <p:cNvSpPr txBox="1"/>
          <p:nvPr/>
        </p:nvSpPr>
        <p:spPr>
          <a:xfrm>
            <a:off x="838200" y="5702526"/>
            <a:ext cx="49045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Точность аутентификации на записях </a:t>
            </a:r>
            <a:r>
              <a:rPr lang="en-US" dirty="0"/>
              <a:t>“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1-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st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day </a:t>
            </a:r>
            <a:r>
              <a:rPr lang="en-US" dirty="0"/>
              <a:t>”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73D0D2-077D-4C09-A5F5-C10A3CCF299C}"/>
              </a:ext>
            </a:extLst>
          </p:cNvPr>
          <p:cNvSpPr txBox="1"/>
          <p:nvPr/>
        </p:nvSpPr>
        <p:spPr>
          <a:xfrm>
            <a:off x="7388961" y="5564027"/>
            <a:ext cx="39017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Точность аутентификации по всем дням, в которые велась запись.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5C3A5EEC-12DA-4DB6-8B67-4623F413149B}"/>
              </a:ext>
            </a:extLst>
          </p:cNvPr>
          <p:cNvGrpSpPr/>
          <p:nvPr/>
        </p:nvGrpSpPr>
        <p:grpSpPr>
          <a:xfrm>
            <a:off x="0" y="6586191"/>
            <a:ext cx="12191999" cy="277180"/>
            <a:chOff x="0" y="6586191"/>
            <a:chExt cx="12191999" cy="2771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036E58-4819-496E-BA36-08647B413B6C}"/>
                </a:ext>
              </a:extLst>
            </p:cNvPr>
            <p:cNvSpPr txBox="1"/>
            <p:nvPr/>
          </p:nvSpPr>
          <p:spPr>
            <a:xfrm>
              <a:off x="0" y="6586372"/>
              <a:ext cx="1046375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  <a:ea typeface="Lato"/>
                  <a:cs typeface="Lato"/>
                  <a:sym typeface="Lato"/>
                </a:rPr>
                <a:t>Беленко П. В. </a:t>
              </a:r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Аутентификация пользователей по ЭЭГ головного мозга при моргании с использованием методов машинного обучения.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4C9B3DC-E978-4CF1-A43D-986CA7F9347D}"/>
                </a:ext>
              </a:extLst>
            </p:cNvPr>
            <p:cNvSpPr txBox="1"/>
            <p:nvPr/>
          </p:nvSpPr>
          <p:spPr>
            <a:xfrm>
              <a:off x="10212868" y="6586191"/>
              <a:ext cx="12706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Июнь 2021г.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81F8E86-3A15-43D9-B03E-68DA9B93CD8F}"/>
                </a:ext>
              </a:extLst>
            </p:cNvPr>
            <p:cNvSpPr txBox="1"/>
            <p:nvPr/>
          </p:nvSpPr>
          <p:spPr>
            <a:xfrm>
              <a:off x="11538856" y="6586191"/>
              <a:ext cx="65314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18\19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7906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6793C-CD4F-43C9-9151-10D01EAF7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34" y="651431"/>
            <a:ext cx="6039720" cy="57915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4900" dirty="0">
                <a:latin typeface="Georgia" panose="02040502050405020303" pitchFamily="18" charset="0"/>
              </a:rPr>
              <a:t>Выполненные задачи: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03FB24-9094-494B-B46B-6E4CAB1D8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2701" y="1955642"/>
            <a:ext cx="10786155" cy="390531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ыли описаны и реализованы два алгоритма по распознаванию личности на основе ЭЭГ вынужденных морганий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обладающие точностью, доходящей до 92 и до 95 процентов соответственно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ходе сравнительного анализа реализованных алгоритмов выяснилось, что при выигрыше в точности, алгоритм на основе спектральной плотности мощности уступает алгоритму на основе вейвлет-преобразования по количеству требуемых для обучения данных. </a:t>
            </a:r>
          </a:p>
          <a:p>
            <a:pPr marL="342900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Также было выявлено, что хотя алгоритм на основе распределения спектральной плотности и даёт лучшие результаты на этапе обучения и тестирования, он является менее устойчивым при распознавании сигналов ЭЭГ, снятых с одного человека в разные моменты времени.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ru-RU" sz="1800" dirty="0">
                <a:effectLst/>
                <a:ea typeface="Calibri" panose="020F0502020204030204" pitchFamily="34" charset="0"/>
              </a:rPr>
              <a:t>Реализованные алгоритмы можно использовать для аутентификации пользователей как альтернативу другим методам биометрической аутентификации, таких как анализ отпечатков пальца, сетчатки глаза, записи голоса и других аналогичных.</a:t>
            </a:r>
            <a:endParaRPr lang="ru-RU" sz="1800" dirty="0">
              <a:effectLst/>
              <a:ea typeface="Times New Roman" panose="02020603050405020304" pitchFamily="18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A05D6A5-A4AB-4733-88E3-CFA64DEF7E1E}"/>
              </a:ext>
            </a:extLst>
          </p:cNvPr>
          <p:cNvGrpSpPr/>
          <p:nvPr/>
        </p:nvGrpSpPr>
        <p:grpSpPr>
          <a:xfrm>
            <a:off x="0" y="6586191"/>
            <a:ext cx="12191999" cy="277180"/>
            <a:chOff x="0" y="6586191"/>
            <a:chExt cx="12191999" cy="27718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E7228C-3161-4C44-AA82-66E8C90557A0}"/>
                </a:ext>
              </a:extLst>
            </p:cNvPr>
            <p:cNvSpPr txBox="1"/>
            <p:nvPr/>
          </p:nvSpPr>
          <p:spPr>
            <a:xfrm>
              <a:off x="0" y="6586372"/>
              <a:ext cx="1046375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  <a:ea typeface="Lato"/>
                  <a:cs typeface="Lato"/>
                  <a:sym typeface="Lato"/>
                </a:rPr>
                <a:t>Беленко П. В. </a:t>
              </a:r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Аутентификация пользователей по ЭЭГ головного мозга при моргании с использованием методов машинного обучения.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2A29FE-334A-400B-A6AA-5F8BE41F1C7D}"/>
                </a:ext>
              </a:extLst>
            </p:cNvPr>
            <p:cNvSpPr txBox="1"/>
            <p:nvPr/>
          </p:nvSpPr>
          <p:spPr>
            <a:xfrm>
              <a:off x="10212868" y="6586191"/>
              <a:ext cx="12706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Июнь 2021г.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9D65871-E18D-43B8-8118-EA1A7976A408}"/>
                </a:ext>
              </a:extLst>
            </p:cNvPr>
            <p:cNvSpPr txBox="1"/>
            <p:nvPr/>
          </p:nvSpPr>
          <p:spPr>
            <a:xfrm>
              <a:off x="11538856" y="6586191"/>
              <a:ext cx="65314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19\19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9031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EAD2CC-F726-443F-9506-530C34E53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28" y="568178"/>
            <a:ext cx="5958622" cy="88290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600" dirty="0">
                <a:latin typeface="Georgia" panose="02040502050405020303" pitchFamily="18" charset="0"/>
              </a:rPr>
              <a:t>Цели и задачи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E6339C-DF6D-41EA-A642-749D879944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728" y="2017660"/>
            <a:ext cx="4209780" cy="343414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400" b="1" dirty="0">
                <a:latin typeface="Georgia Pro" panose="02040502050405020303" pitchFamily="18" charset="0"/>
              </a:rPr>
              <a:t>   Основные цели: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Georgia" panose="02040502050405020303" pitchFamily="18" charset="0"/>
              </a:rPr>
              <a:t>Разработать </a:t>
            </a:r>
            <a:r>
              <a:rPr lang="ru-RU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алгоритм аутентификации пользователей по записям электроэнцефалограмм (ЭЭГ)  вынужденных морганий.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Georgia" panose="02040502050405020303" pitchFamily="18" charset="0"/>
                <a:ea typeface="Times New Roman" panose="02020603050405020304" pitchFamily="18" charset="0"/>
              </a:rPr>
              <a:t>О</a:t>
            </a:r>
            <a:r>
              <a:rPr lang="ru-RU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птимизировать алгоритм для немедицинских электроэнцефалографов с низкой частотой дискретизации записываемого сигнала.</a:t>
            </a:r>
            <a:endParaRPr lang="ru-RU" sz="1800" dirty="0">
              <a:latin typeface="Georgia" panose="02040502050405020303" pitchFamily="18" charset="0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709825E-C0CC-45C9-89D7-C8AB9F2DA6FB}"/>
              </a:ext>
            </a:extLst>
          </p:cNvPr>
          <p:cNvGrpSpPr/>
          <p:nvPr/>
        </p:nvGrpSpPr>
        <p:grpSpPr>
          <a:xfrm>
            <a:off x="0" y="6586191"/>
            <a:ext cx="12191999" cy="277180"/>
            <a:chOff x="0" y="6586191"/>
            <a:chExt cx="12191999" cy="27718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F5997A0-1CF7-410B-9387-6FC4DA8920BB}"/>
                </a:ext>
              </a:extLst>
            </p:cNvPr>
            <p:cNvSpPr txBox="1"/>
            <p:nvPr/>
          </p:nvSpPr>
          <p:spPr>
            <a:xfrm>
              <a:off x="0" y="6586372"/>
              <a:ext cx="1046375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  <a:ea typeface="Lato"/>
                  <a:cs typeface="Lato"/>
                  <a:sym typeface="Lato"/>
                </a:rPr>
                <a:t>Беленко П. В. </a:t>
              </a:r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Аутентификация пользователей по ЭЭГ головного мозга при моргании с использованием методов машинного обучения.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87EAA7-0FB8-420A-A871-528EAF756C6B}"/>
                </a:ext>
              </a:extLst>
            </p:cNvPr>
            <p:cNvSpPr txBox="1"/>
            <p:nvPr/>
          </p:nvSpPr>
          <p:spPr>
            <a:xfrm>
              <a:off x="10212868" y="6586191"/>
              <a:ext cx="12706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Июнь 2021г.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F90235-BF19-4037-9EC1-405E3004A6BB}"/>
                </a:ext>
              </a:extLst>
            </p:cNvPr>
            <p:cNvSpPr txBox="1"/>
            <p:nvPr/>
          </p:nvSpPr>
          <p:spPr>
            <a:xfrm>
              <a:off x="11538856" y="6586191"/>
              <a:ext cx="65314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2\19</a:t>
              </a:r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C337C07-9EBF-4916-8FD2-3D07611D3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91049"/>
            <a:ext cx="5572921" cy="542785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3061ED2-D9E4-44D8-B431-F1EB964FFD1B}"/>
              </a:ext>
            </a:extLst>
          </p:cNvPr>
          <p:cNvSpPr txBox="1"/>
          <p:nvPr/>
        </p:nvSpPr>
        <p:spPr>
          <a:xfrm>
            <a:off x="6231082" y="6018906"/>
            <a:ext cx="4617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Схема работы идентификатора</a:t>
            </a:r>
          </a:p>
        </p:txBody>
      </p:sp>
    </p:spTree>
    <p:extLst>
      <p:ext uri="{BB962C8B-B14F-4D97-AF65-F5344CB8AC3E}">
        <p14:creationId xmlns:p14="http://schemas.microsoft.com/office/powerpoint/2010/main" val="2345346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3B193-1E90-49BC-9457-59EF8879E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427958"/>
            <a:ext cx="8114212" cy="76797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600" dirty="0">
                <a:latin typeface="Georgia Pro" panose="02040502050405020303" pitchFamily="18" charset="0"/>
              </a:rPr>
              <a:t>Проблематика и актуальность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5496C9-3B4C-4FF6-B0CE-4CF2F90B2129}"/>
              </a:ext>
            </a:extLst>
          </p:cNvPr>
          <p:cNvSpPr txBox="1"/>
          <p:nvPr/>
        </p:nvSpPr>
        <p:spPr>
          <a:xfrm>
            <a:off x="707571" y="1531507"/>
            <a:ext cx="10831274" cy="40934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30400" indent="-230400" algn="just">
              <a:buFont typeface="Arial" panose="020B0604020202020204" pitchFamily="34" charset="0"/>
              <a:buChar char="•"/>
            </a:pPr>
            <a:r>
              <a:rPr lang="ru-RU" sz="2000" dirty="0"/>
              <a:t>Аутентификация на основе ЭЭГ головного мозга может служить альтернативой к другим типам биометрической аутентификации, таким как распознавание отпечатков пальцев, рисунка иридиевой оболочки глаза, тембра голоса и др.</a:t>
            </a:r>
          </a:p>
          <a:p>
            <a:pPr algn="just"/>
            <a:endParaRPr lang="ru-RU" sz="2000" dirty="0"/>
          </a:p>
          <a:p>
            <a:pPr marL="230400" indent="-230400" algn="just">
              <a:buFont typeface="Arial" panose="020B0604020202020204" pitchFamily="34" charset="0"/>
              <a:buChar char="•"/>
            </a:pPr>
            <a:r>
              <a:rPr lang="ru-RU" sz="2000" dirty="0">
                <a:ea typeface="Times New Roman" panose="02020603050405020304" pitchFamily="18" charset="0"/>
              </a:rPr>
              <a:t>С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игналы ЭЭГ изменяютс</a:t>
            </a:r>
            <a:r>
              <a:rPr lang="ru-RU" sz="2000" dirty="0">
                <a:ea typeface="Times New Roman" panose="02020603050405020304" pitchFamily="18" charset="0"/>
              </a:rPr>
              <a:t>я в зависимости от уровня физической и умственной активности человека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, поэтому верификацию следует привязывать к определенному типовому событию.</a:t>
            </a:r>
          </a:p>
          <a:p>
            <a:pPr marL="230400" indent="-230400" algn="just">
              <a:buFont typeface="Arial" panose="020B0604020202020204" pitchFamily="34" charset="0"/>
              <a:buChar char="•"/>
            </a:pPr>
            <a:endParaRPr lang="ru-RU" sz="2000" dirty="0">
              <a:effectLst/>
              <a:ea typeface="Times New Roman" panose="02020603050405020304" pitchFamily="18" charset="0"/>
            </a:endParaRPr>
          </a:p>
          <a:p>
            <a:pPr marL="230400" indent="-230400" algn="just">
              <a:buFont typeface="Arial" panose="020B0604020202020204" pitchFamily="34" charset="0"/>
              <a:buChar char="•"/>
            </a:pPr>
            <a:r>
              <a:rPr lang="ru-RU" sz="2000" dirty="0">
                <a:ea typeface="Times New Roman" panose="02020603050405020304" pitchFamily="18" charset="0"/>
              </a:rPr>
              <a:t>С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игналы ЭЭГ, в отличие от других типов верификации не могут быть подделаны, поскольку генерируются только тем человеком, который должен быть идентифицирован.</a:t>
            </a:r>
          </a:p>
          <a:p>
            <a:pPr marL="230400" indent="-23040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30400" indent="-230400" algn="just">
              <a:buFont typeface="Arial" panose="020B0604020202020204" pitchFamily="34" charset="0"/>
              <a:buChar char="•"/>
            </a:pPr>
            <a:r>
              <a:rPr lang="ru-RU" sz="2000" dirty="0"/>
              <a:t>Профессиональное медицинское оборудование доступно узкому кругу лиц и имеет высокую стоимость, оптимизация алгоритма под немедицинские приборы способна сделать данную методику аутентификации более доступной</a:t>
            </a:r>
            <a:r>
              <a:rPr lang="en-US" sz="2000" dirty="0"/>
              <a:t>.</a:t>
            </a:r>
            <a:endParaRPr lang="ru-RU" sz="200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A4419B0-27BA-43F3-AB99-336AF7918785}"/>
              </a:ext>
            </a:extLst>
          </p:cNvPr>
          <p:cNvGrpSpPr/>
          <p:nvPr/>
        </p:nvGrpSpPr>
        <p:grpSpPr>
          <a:xfrm>
            <a:off x="0" y="6586191"/>
            <a:ext cx="12191999" cy="277180"/>
            <a:chOff x="0" y="6586191"/>
            <a:chExt cx="12191999" cy="27718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FB0966-7CC0-412B-94D5-B2DBFFDB4365}"/>
                </a:ext>
              </a:extLst>
            </p:cNvPr>
            <p:cNvSpPr txBox="1"/>
            <p:nvPr/>
          </p:nvSpPr>
          <p:spPr>
            <a:xfrm>
              <a:off x="0" y="6586372"/>
              <a:ext cx="1046375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  <a:ea typeface="Lato"/>
                  <a:cs typeface="Lato"/>
                  <a:sym typeface="Lato"/>
                </a:rPr>
                <a:t>Беленко П. В. </a:t>
              </a:r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Аутентификация пользователей по ЭЭГ головного мозга при моргании с использованием методов машинного обучения.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6CCF5E0-F222-4C85-9579-E75A750CF22B}"/>
                </a:ext>
              </a:extLst>
            </p:cNvPr>
            <p:cNvSpPr txBox="1"/>
            <p:nvPr/>
          </p:nvSpPr>
          <p:spPr>
            <a:xfrm>
              <a:off x="10212868" y="6586191"/>
              <a:ext cx="12706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Июнь 2021г.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60511C-BEDD-49FA-A19D-BB310F2DBD02}"/>
                </a:ext>
              </a:extLst>
            </p:cNvPr>
            <p:cNvSpPr txBox="1"/>
            <p:nvPr/>
          </p:nvSpPr>
          <p:spPr>
            <a:xfrm>
              <a:off x="11538856" y="6586191"/>
              <a:ext cx="65314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3\19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9640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F4772-74E9-4185-AD40-1503F8B8F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30" y="372185"/>
            <a:ext cx="6503816" cy="800971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600" dirty="0">
                <a:latin typeface="Georgia Pro" panose="02040502050405020303" pitchFamily="18" charset="0"/>
                <a:cs typeface="Times New Roman" panose="02020603050405020304" pitchFamily="18" charset="0"/>
              </a:rPr>
              <a:t>Используемое оборудование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146E69-6616-45D1-9007-A8C8EB66650F}"/>
              </a:ext>
            </a:extLst>
          </p:cNvPr>
          <p:cNvSpPr txBox="1"/>
          <p:nvPr/>
        </p:nvSpPr>
        <p:spPr>
          <a:xfrm>
            <a:off x="853230" y="4619788"/>
            <a:ext cx="4741160" cy="15999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4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ru-RU" b="1" dirty="0"/>
              <a:t>NeuroPlay-8Cap – </a:t>
            </a:r>
            <a:r>
              <a:rPr lang="ru-RU" dirty="0"/>
              <a:t>Беспроводная система регистрации ЭЭГ человека с сухими электродами. Обладает частотой дискретизации 125 Гц.</a:t>
            </a:r>
          </a:p>
        </p:txBody>
      </p:sp>
      <p:pic>
        <p:nvPicPr>
          <p:cNvPr id="16" name="Google Shape;154;p16">
            <a:extLst>
              <a:ext uri="{FF2B5EF4-FFF2-40B4-BE49-F238E27FC236}">
                <a16:creationId xmlns:a16="http://schemas.microsoft.com/office/drawing/2014/main" id="{41E702D8-CC12-4D72-AFD0-A6B233D5155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31384" y="1502936"/>
            <a:ext cx="3984852" cy="2787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23D3DE4-F243-4F49-A255-70ADC97E0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281" y="1406642"/>
            <a:ext cx="5386958" cy="297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3D1678-2963-47EE-9EFA-CAD261A24976}"/>
              </a:ext>
            </a:extLst>
          </p:cNvPr>
          <p:cNvSpPr txBox="1"/>
          <p:nvPr/>
        </p:nvSpPr>
        <p:spPr>
          <a:xfrm>
            <a:off x="6499994" y="4619788"/>
            <a:ext cx="499353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Запись велась при следующих положениях электродов: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O1, P3, C3, F3 </a:t>
            </a:r>
            <a:r>
              <a:rPr lang="ru-RU" dirty="0"/>
              <a:t> для левого полушария,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O2, P4, C4, F4 </a:t>
            </a:r>
            <a:r>
              <a:rPr lang="ru-RU" dirty="0"/>
              <a:t>– для правого.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B5632A5-F31A-4434-AAE8-FFB650D7D60F}"/>
              </a:ext>
            </a:extLst>
          </p:cNvPr>
          <p:cNvGrpSpPr/>
          <p:nvPr/>
        </p:nvGrpSpPr>
        <p:grpSpPr>
          <a:xfrm>
            <a:off x="0" y="6586191"/>
            <a:ext cx="12191999" cy="277180"/>
            <a:chOff x="0" y="6586191"/>
            <a:chExt cx="12191999" cy="2771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1174BB-03B5-47F6-941C-CDDCEA9FB8E5}"/>
                </a:ext>
              </a:extLst>
            </p:cNvPr>
            <p:cNvSpPr txBox="1"/>
            <p:nvPr/>
          </p:nvSpPr>
          <p:spPr>
            <a:xfrm>
              <a:off x="0" y="6586372"/>
              <a:ext cx="1046375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  <a:ea typeface="Lato"/>
                  <a:cs typeface="Lato"/>
                  <a:sym typeface="Lato"/>
                </a:rPr>
                <a:t>Беленко П. В. </a:t>
              </a:r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Аутентификация пользователей по ЭЭГ головного мозга при моргании с использованием методов машинного обучения.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AE26DF-5CD2-4C47-996E-5DEA2299CA29}"/>
                </a:ext>
              </a:extLst>
            </p:cNvPr>
            <p:cNvSpPr txBox="1"/>
            <p:nvPr/>
          </p:nvSpPr>
          <p:spPr>
            <a:xfrm>
              <a:off x="10212868" y="6586191"/>
              <a:ext cx="12706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Июнь 2021г.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809AD4F-E4D3-488E-B25A-F67377DF76EC}"/>
                </a:ext>
              </a:extLst>
            </p:cNvPr>
            <p:cNvSpPr txBox="1"/>
            <p:nvPr/>
          </p:nvSpPr>
          <p:spPr>
            <a:xfrm>
              <a:off x="11538856" y="6586191"/>
              <a:ext cx="65314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4\19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62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F4772-74E9-4185-AD40-1503F8B8F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38" y="381598"/>
            <a:ext cx="10795262" cy="1447202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latin typeface="Georgia Pro" panose="02040502050405020303" pitchFamily="18" charset="0"/>
                <a:cs typeface="Times New Roman" panose="02020603050405020304" pitchFamily="18" charset="0"/>
              </a:rPr>
              <a:t>1. Аутентификация по вейвлет-преобразованию:</a:t>
            </a:r>
            <a:br>
              <a:rPr lang="en-US" sz="3200" dirty="0">
                <a:latin typeface="Georgia Pro" panose="02040502050405020303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Georgia Pro" panose="02040502050405020303" pitchFamily="18" charset="0"/>
                <a:cs typeface="Times New Roman" panose="02020603050405020304" pitchFamily="18" charset="0"/>
              </a:rPr>
              <a:t>1.1 Сбор данных</a:t>
            </a:r>
            <a:r>
              <a:rPr lang="en-US" sz="3200" dirty="0">
                <a:latin typeface="Georgia Pro" panose="02040502050405020303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latin typeface="Georgia Pro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9B74CB1D-7530-4196-A575-0AC8EF3C5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82" y="1182441"/>
            <a:ext cx="7239000" cy="51373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0D10058-5CA8-4BCA-955D-FC88B668307D}"/>
              </a:ext>
            </a:extLst>
          </p:cNvPr>
          <p:cNvSpPr txBox="1"/>
          <p:nvPr/>
        </p:nvSpPr>
        <p:spPr>
          <a:xfrm>
            <a:off x="634738" y="2089138"/>
            <a:ext cx="3593468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Моргания совершались в такт метроному с частотой 15 морганий в минуту.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dirty="0"/>
              <a:t>В записи принимали участие 5 человек. За один подход с</a:t>
            </a:r>
            <a:r>
              <a:rPr lang="ru-RU" dirty="0"/>
              <a:t> каждого из испытуемых снималось  по 5 записей, длинной в минуту каждая.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Всего было сделано 3 подхода с разницей во времени между 1-ым и 2-ым – один месяц, между 2-ым и 3-им – 3 месяца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188BBDC-2DAF-4C38-A0C0-B62361123B08}"/>
              </a:ext>
            </a:extLst>
          </p:cNvPr>
          <p:cNvGrpSpPr/>
          <p:nvPr/>
        </p:nvGrpSpPr>
        <p:grpSpPr>
          <a:xfrm>
            <a:off x="0" y="6586191"/>
            <a:ext cx="12191999" cy="277180"/>
            <a:chOff x="0" y="6586191"/>
            <a:chExt cx="12191999" cy="27718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9E5729C-BAA8-4184-8DDF-5959D538CBB9}"/>
                </a:ext>
              </a:extLst>
            </p:cNvPr>
            <p:cNvSpPr txBox="1"/>
            <p:nvPr/>
          </p:nvSpPr>
          <p:spPr>
            <a:xfrm>
              <a:off x="0" y="6586372"/>
              <a:ext cx="1046375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  <a:ea typeface="Lato"/>
                  <a:cs typeface="Lato"/>
                  <a:sym typeface="Lato"/>
                </a:rPr>
                <a:t>Беленко П. В. </a:t>
              </a:r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Аутентификация пользователей по ЭЭГ головного мозга при моргании с использованием методов машинного обучения.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F974FA-D5CB-4369-901D-1F20F1BB4819}"/>
                </a:ext>
              </a:extLst>
            </p:cNvPr>
            <p:cNvSpPr txBox="1"/>
            <p:nvPr/>
          </p:nvSpPr>
          <p:spPr>
            <a:xfrm>
              <a:off x="10212868" y="6586191"/>
              <a:ext cx="12706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Июнь 2021г.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2F97B8-0731-4BD5-913D-CF766B5E5E00}"/>
                </a:ext>
              </a:extLst>
            </p:cNvPr>
            <p:cNvSpPr txBox="1"/>
            <p:nvPr/>
          </p:nvSpPr>
          <p:spPr>
            <a:xfrm>
              <a:off x="11538856" y="6586191"/>
              <a:ext cx="65314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5\19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3920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E26DEE-3DFE-40C1-A6A5-635037910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541" y="375964"/>
            <a:ext cx="7236255" cy="80889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dirty="0">
                <a:latin typeface="Georgia Pro" panose="02040502050405020303" pitchFamily="18" charset="0"/>
                <a:cs typeface="Times New Roman" panose="02020603050405020304" pitchFamily="18" charset="0"/>
              </a:rPr>
              <a:t>1.2 Предобработка</a:t>
            </a:r>
            <a:endParaRPr lang="ru-RU" dirty="0">
              <a:latin typeface="Georgia Pro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id="{8DFAB75E-F881-4850-AE4E-E3F5962FD14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00100" y="1238684"/>
                <a:ext cx="10591800" cy="2851459"/>
              </a:xfrm>
              <a:solidFill>
                <a:schemeClr val="bg1"/>
              </a:solidFill>
            </p:spPr>
            <p:txBody>
              <a:bodyPr>
                <a:normAutofit/>
              </a:bodyPr>
              <a:lstStyle/>
              <a:p>
                <a:pPr marL="146050" indent="0" algn="just">
                  <a:lnSpc>
                    <a:spcPct val="120000"/>
                  </a:lnSpc>
                  <a:buNone/>
                </a:pPr>
                <a:r>
                  <a:rPr lang="ru-RU" sz="1800" b="1" dirty="0">
                    <a:cs typeface="Lato" panose="020F0502020204030203" pitchFamily="34" charset="0"/>
                  </a:rPr>
                  <a:t>Дискретное в</a:t>
                </a:r>
                <a:r>
                  <a:rPr lang="ru-RU" sz="1800" b="1" i="0" dirty="0">
                    <a:solidFill>
                      <a:schemeClr val="tx1"/>
                    </a:solidFill>
                    <a:effectLst/>
                    <a:cs typeface="Lato" panose="020F0502020204030203" pitchFamily="34" charset="0"/>
                  </a:rPr>
                  <a:t>ейвлет-преобразование:</a:t>
                </a:r>
                <a:r>
                  <a:rPr lang="ru-RU" sz="1800" b="0" i="0" dirty="0">
                    <a:solidFill>
                      <a:schemeClr val="tx1"/>
                    </a:solidFill>
                    <a:effectLst/>
                    <a:cs typeface="Lato" panose="020F0502020204030203" pitchFamily="34" charset="0"/>
                  </a:rPr>
                  <a:t> </a:t>
                </a:r>
                <a:endParaRPr lang="ru-RU" sz="18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Lato" panose="020F0502020204030203" pitchFamily="34" charset="0"/>
                </a:endParaRPr>
              </a:p>
              <a:p>
                <a:pPr marL="146050" indent="0" algn="just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Lato" panose="020F050202020403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Lato" panose="020F0502020204030203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Lato" panose="020F0502020204030203" pitchFamily="34" charset="0"/>
                                </a:rPr>
                                <m:t>𝑙𝑜𝑤</m:t>
                              </m:r>
                            </m:sub>
                          </m:sSub>
                          <m:r>
                            <a:rPr lang="en-US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  <m:t>)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Lato" panose="020F050202020403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</m:ctrlPr>
                        </m:sSubP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  <m:t>(</m:t>
                          </m:r>
                          <m:r>
                            <a:rPr lang="en-US" sz="1800" i="1" dirty="0" err="1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  <m:t>𝑆</m:t>
                          </m:r>
                          <m:r>
                            <a:rPr lang="en-US" sz="1800" i="1" dirty="0" err="1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  <m:t>∗</m:t>
                          </m:r>
                          <m:r>
                            <a:rPr lang="en-US" sz="1800" i="1" dirty="0" err="1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  <m:t>𝑎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  <m:t>)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Lato" panose="020F0502020204030203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  <m:t>𝑘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Lato" panose="020F050202020403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Lato" panose="020F0502020204030203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Lato" panose="020F0502020204030203" pitchFamily="34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Lato" panose="020F050202020403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Lato" panose="020F0502020204030203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Lato" panose="020F0502020204030203" pitchFamily="34" charset="0"/>
                                </a:rPr>
                                <m:t>2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Lato" panose="020F0502020204030203" pitchFamily="34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Lato" panose="020F0502020204030203" pitchFamily="34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Lato" panose="020F0502020204030203" pitchFamily="34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Lato" panose="020F0502020204030203" pitchFamily="34" charset="0"/>
                        </a:rPr>
                        <m:t>;        </m:t>
                      </m:r>
                      <m:sSub>
                        <m:sSubPr>
                          <m:ctrlPr>
                            <a:rPr lang="en-US" sz="1800" i="1" dirty="0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</m:ctrlPr>
                        </m:sSubP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Lato" panose="020F050202020403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Lato" panose="020F0502020204030203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Lato" panose="020F0502020204030203" pitchFamily="34" charset="0"/>
                                </a:rPr>
                                <m:t>h𝑖𝑔h</m:t>
                              </m:r>
                            </m:sub>
                          </m:sSub>
                          <m:r>
                            <a:rPr lang="en-US" sz="1800" i="1" dirty="0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  <m:t>)</m:t>
                          </m:r>
                        </m:e>
                        <m:sub>
                          <m:r>
                            <a:rPr lang="en-US" sz="1800" i="1" dirty="0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sz="1800" i="1" dirty="0">
                          <a:latin typeface="Cambria Math" panose="02040503050406030204" pitchFamily="18" charset="0"/>
                          <a:cs typeface="Lato" panose="020F050202020403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</m:ctrlPr>
                        </m:sSubP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  <m:t>(</m:t>
                          </m:r>
                          <m:r>
                            <a:rPr lang="en-US" sz="1800" i="1" dirty="0" err="1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  <m:t>𝑆</m:t>
                          </m:r>
                          <m:r>
                            <a:rPr lang="en-US" sz="1800" i="1" dirty="0" err="1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  <m:t>∗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  <m:t>𝑑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  <m:t>)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cs typeface="Lato" panose="020F0502020204030203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  <m:t>𝑘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  <m:t>=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Lato" panose="020F050202020403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Lato" panose="020F0502020204030203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Lato" panose="020F0502020204030203" pitchFamily="34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Lato" panose="020F050202020403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Lato" panose="020F0502020204030203" pitchFamily="34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Lato" panose="020F0502020204030203" pitchFamily="34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Lato" panose="020F0502020204030203" pitchFamily="34" charset="0"/>
                                </a:rPr>
                                <m:t>𝑛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Lato" panose="020F0502020204030203" pitchFamily="34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Lato" panose="020F0502020204030203" pitchFamily="34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sz="1800" b="0" dirty="0">
                  <a:solidFill>
                    <a:schemeClr val="tx1"/>
                  </a:solidFill>
                  <a:cs typeface="Lato" panose="020F0502020204030203" pitchFamily="34" charset="0"/>
                </a:endParaRPr>
              </a:p>
              <a:p>
                <a:pPr marL="431800" indent="-285750"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ato" panose="020F0502020204030203" pitchFamily="34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Lato" panose="020F050202020403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Lato" panose="020F050202020403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Lato" panose="020F0502020204030203" pitchFamily="34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Lato" panose="020F0502020204030203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ato" panose="020F0502020204030203" pitchFamily="34" charset="0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ato" panose="020F0502020204030203" pitchFamily="34" charset="0"/>
                          </a:rPr>
                          <m:t>=1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ato" panose="020F0502020204030203" pitchFamily="34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sz="1800" dirty="0">
                    <a:solidFill>
                      <a:schemeClr val="tx1"/>
                    </a:solidFill>
                    <a:cs typeface="Lato" panose="020F0502020204030203" pitchFamily="34" charset="0"/>
                  </a:rPr>
                  <a:t> – </a:t>
                </a:r>
                <a:r>
                  <a:rPr lang="ru-RU" sz="1800" dirty="0">
                    <a:solidFill>
                      <a:schemeClr val="tx1"/>
                    </a:solidFill>
                    <a:cs typeface="Lato" panose="020F0502020204030203" pitchFamily="34" charset="0"/>
                  </a:rPr>
                  <a:t>анализируемый сигнал</a:t>
                </a:r>
                <a:r>
                  <a:rPr lang="en-US" sz="1800" dirty="0">
                    <a:solidFill>
                      <a:schemeClr val="tx1"/>
                    </a:solidFill>
                    <a:cs typeface="Lato" panose="020F050202020403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N</m:t>
                    </m:r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=2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𝑛</m:t>
                    </m:r>
                    <m:r>
                      <a:rPr lang="ru-RU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−</m:t>
                    </m:r>
                  </m:oMath>
                </a14:m>
                <a:r>
                  <a:rPr lang="ru-RU" sz="1800" dirty="0">
                    <a:solidFill>
                      <a:schemeClr val="tx1"/>
                    </a:solidFill>
                    <a:cs typeface="Lato" panose="020F0502020204030203" pitchFamily="34" charset="0"/>
                  </a:rPr>
                  <a:t> длина исходного сигнала</a:t>
                </a:r>
                <a:r>
                  <a:rPr lang="en-US" sz="1800" dirty="0">
                    <a:solidFill>
                      <a:schemeClr val="tx1"/>
                    </a:solidFill>
                    <a:cs typeface="Lato" panose="020F0502020204030203" pitchFamily="34" charset="0"/>
                  </a:rPr>
                  <a:t>)</a:t>
                </a:r>
                <a:r>
                  <a:rPr lang="ru-RU" sz="1800" dirty="0">
                    <a:solidFill>
                      <a:schemeClr val="tx1"/>
                    </a:solidFill>
                    <a:cs typeface="Lato" panose="020F0502020204030203" pitchFamily="34" charset="0"/>
                  </a:rPr>
                  <a:t>,</a:t>
                </a:r>
              </a:p>
              <a:p>
                <a:pPr marL="431800" indent="-285750"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  <a:cs typeface="Lato" panose="020F0502020204030203" pitchFamily="34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Lato" panose="020F050202020403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cs typeface="Lato" panose="020F050202020403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cs typeface="Lato" panose="020F0502020204030203" pitchFamily="3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cs typeface="Lato" panose="020F0502020204030203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Lato" panose="020F0502020204030203" pitchFamily="34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Lato" panose="020F0502020204030203" pitchFamily="34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  <a:cs typeface="Lato" panose="020F0502020204030203" pitchFamily="34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sz="1800" dirty="0">
                    <a:solidFill>
                      <a:schemeClr val="tx1"/>
                    </a:solidFill>
                    <a:cs typeface="Lato" panose="020F0502020204030203" pitchFamily="34" charset="0"/>
                  </a:rPr>
                  <a:t> – </a:t>
                </a:r>
                <a:r>
                  <a:rPr lang="ru-RU" sz="1800" dirty="0">
                    <a:solidFill>
                      <a:schemeClr val="tx1"/>
                    </a:solidFill>
                    <a:cs typeface="Lato" panose="020F0502020204030203" pitchFamily="34" charset="0"/>
                  </a:rPr>
                  <a:t>аппроксимирующая вейвлет-последовательность (фильтр нижних частот),</a:t>
                </a:r>
                <a:r>
                  <a:rPr lang="en-US" sz="1800" dirty="0">
                    <a:cs typeface="Lato" panose="020F0502020204030203" pitchFamily="34" charset="0"/>
                  </a:rPr>
                  <a:t> </a:t>
                </a:r>
                <a:endParaRPr lang="ru-RU" sz="1800" dirty="0">
                  <a:cs typeface="Lato" panose="020F0502020204030203" pitchFamily="34" charset="0"/>
                </a:endParaRPr>
              </a:p>
              <a:p>
                <a:pPr marL="431800" indent="-285750"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  <a:cs typeface="Lato" panose="020F0502020204030203" pitchFamily="34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Lato" panose="020F050202020403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cs typeface="Lato" panose="020F050202020403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cs typeface="Lato" panose="020F0502020204030203" pitchFamily="34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cs typeface="Lato" panose="020F0502020204030203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Lato" panose="020F0502020204030203" pitchFamily="34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Lato" panose="020F0502020204030203" pitchFamily="34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  <a:cs typeface="Lato" panose="020F0502020204030203" pitchFamily="34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sz="1800" dirty="0">
                    <a:solidFill>
                      <a:schemeClr val="tx1"/>
                    </a:solidFill>
                    <a:cs typeface="Lato" panose="020F0502020204030203" pitchFamily="34" charset="0"/>
                  </a:rPr>
                  <a:t> – </a:t>
                </a:r>
                <a:r>
                  <a:rPr lang="ru-RU" sz="1800" dirty="0">
                    <a:solidFill>
                      <a:schemeClr val="tx1"/>
                    </a:solidFill>
                    <a:cs typeface="Lato" panose="020F0502020204030203" pitchFamily="34" charset="0"/>
                  </a:rPr>
                  <a:t>детализирующая вейвлет-последовательность (фильтр высоких частот).</a:t>
                </a:r>
                <a:endParaRPr lang="en-US" sz="1800" dirty="0">
                  <a:solidFill>
                    <a:schemeClr val="tx1"/>
                  </a:solidFill>
                  <a:cs typeface="Lato" panose="020F0502020204030203" pitchFamily="34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id="{8DFAB75E-F881-4850-AE4E-E3F5962FD1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00100" y="1238684"/>
                <a:ext cx="10591800" cy="285145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94757D-D597-41A1-9094-126809ACD7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9" t="26952" r="17414" b="28049"/>
          <a:stretch/>
        </p:blipFill>
        <p:spPr>
          <a:xfrm>
            <a:off x="904763" y="4463448"/>
            <a:ext cx="5353274" cy="17442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675543-9E98-4F7D-A524-145602146307}"/>
              </a:ext>
            </a:extLst>
          </p:cNvPr>
          <p:cNvSpPr txBox="1"/>
          <p:nvPr/>
        </p:nvSpPr>
        <p:spPr>
          <a:xfrm>
            <a:off x="6483927" y="4735407"/>
            <a:ext cx="490797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Для улучшения качества обработки, на аппроксимирующем наборе преобразование повторяется трижды. Сигнал при этом прорежется (↓2 − оператор поражения) в 8 раз.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9972E7E-DAFD-4F6D-8D12-ACBDDAFEBC25}"/>
              </a:ext>
            </a:extLst>
          </p:cNvPr>
          <p:cNvGrpSpPr/>
          <p:nvPr/>
        </p:nvGrpSpPr>
        <p:grpSpPr>
          <a:xfrm>
            <a:off x="0" y="6586191"/>
            <a:ext cx="12191999" cy="277180"/>
            <a:chOff x="0" y="6586191"/>
            <a:chExt cx="12191999" cy="27718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F7B24D-FB3A-4E3A-9C52-64AD2CB57901}"/>
                </a:ext>
              </a:extLst>
            </p:cNvPr>
            <p:cNvSpPr txBox="1"/>
            <p:nvPr/>
          </p:nvSpPr>
          <p:spPr>
            <a:xfrm>
              <a:off x="0" y="6586372"/>
              <a:ext cx="1046375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  <a:ea typeface="Lato"/>
                  <a:cs typeface="Lato"/>
                  <a:sym typeface="Lato"/>
                </a:rPr>
                <a:t>Беленко П. В. </a:t>
              </a:r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Аутентификация пользователей по ЭЭГ головного мозга при моргании с использованием методов машинного обучения.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92DC3B2-2470-4CF7-B67F-21E2F9AC4CD7}"/>
                </a:ext>
              </a:extLst>
            </p:cNvPr>
            <p:cNvSpPr txBox="1"/>
            <p:nvPr/>
          </p:nvSpPr>
          <p:spPr>
            <a:xfrm>
              <a:off x="10212868" y="6586191"/>
              <a:ext cx="12706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Июнь 2021г.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ED17901-616E-40E5-9CB0-B49EF00F8FEB}"/>
                </a:ext>
              </a:extLst>
            </p:cNvPr>
            <p:cNvSpPr txBox="1"/>
            <p:nvPr/>
          </p:nvSpPr>
          <p:spPr>
            <a:xfrm>
              <a:off x="11538856" y="6586191"/>
              <a:ext cx="65314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6\19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1867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id="{8DFAB75E-F881-4850-AE4E-E3F5962FD14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909179" y="517488"/>
                <a:ext cx="4655388" cy="5823023"/>
              </a:xfrm>
              <a:solidFill>
                <a:schemeClr val="bg1"/>
              </a:solidFill>
            </p:spPr>
            <p:txBody>
              <a:bodyPr>
                <a:noAutofit/>
              </a:bodyPr>
              <a:lstStyle/>
              <a:p>
                <a:pPr marL="146050" indent="0" algn="just">
                  <a:buNone/>
                </a:pPr>
                <a:r>
                  <a:rPr lang="ru-RU" b="1" dirty="0">
                    <a:latin typeface="Georgia Pro" panose="02040502050405020303" pitchFamily="18" charset="0"/>
                  </a:rPr>
                  <a:t>Вейвлет </a:t>
                </a:r>
                <a:r>
                  <a:rPr lang="ru-RU" b="1" dirty="0" err="1">
                    <a:latin typeface="Georgia Pro" panose="02040502050405020303" pitchFamily="18" charset="0"/>
                  </a:rPr>
                  <a:t>Добеши</a:t>
                </a:r>
                <a:r>
                  <a:rPr lang="ru-RU" b="1" dirty="0">
                    <a:latin typeface="Georgia Pro" panose="02040502050405020303" pitchFamily="18" charset="0"/>
                  </a:rPr>
                  <a:t> 2-го порядка:</a:t>
                </a:r>
                <a:endParaRPr lang="en-US" b="1" dirty="0">
                  <a:latin typeface="Georgia Pro" panose="02040502050405020303" pitchFamily="18" charset="0"/>
                </a:endParaRPr>
              </a:p>
              <a:p>
                <a:pPr marL="146050" indent="0" algn="just">
                  <a:buNone/>
                </a:pPr>
                <a:endParaRPr lang="ru-RU" sz="1800" b="1" i="1" dirty="0">
                  <a:solidFill>
                    <a:schemeClr val="tx1"/>
                  </a:solidFill>
                  <a:ea typeface="Cambria Math" panose="02040503050406030204" pitchFamily="18" charset="0"/>
                  <a:cs typeface="Lato" panose="020F0502020204030203" pitchFamily="34" charset="0"/>
                </a:endParaRPr>
              </a:p>
              <a:p>
                <a:pPr marL="14605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ato" panose="020F0502020204030203" pitchFamily="34" charset="0"/>
                        </a:rPr>
                        <m:t>𝜑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ato" panose="020F0502020204030203" pitchFamily="34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ato" panose="020F0502020204030203" pitchFamily="34" charset="0"/>
                            </a:rPr>
                            <m:t>𝑡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ato" panose="020F050202020403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ato" panose="020F0502020204030203" pitchFamily="34" charset="0"/>
                        </a:rPr>
                        <m:t>∙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ato" panose="020F0502020204030203" pitchFamily="34" charset="0"/>
                        </a:rPr>
                        <m:t>𝜑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ato" panose="020F0502020204030203" pitchFamily="34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ato" panose="020F0502020204030203" pitchFamily="34" charset="0"/>
                            </a:rPr>
                            <m:t>2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ato" panose="020F0502020204030203" pitchFamily="34" charset="0"/>
                            </a:rPr>
                            <m:t>𝑡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ato" panose="020F0502020204030203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ato" panose="020F0502020204030203" pitchFamily="34" charset="0"/>
                        </a:rPr>
                        <m:t>∙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ato" panose="020F0502020204030203" pitchFamily="34" charset="0"/>
                        </a:rPr>
                        <m:t>𝜑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ato" panose="020F0502020204030203" pitchFamily="34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ato" panose="020F0502020204030203" pitchFamily="34" charset="0"/>
                            </a:rPr>
                            <m:t>2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ato" panose="020F0502020204030203" pitchFamily="34" charset="0"/>
                            </a:rPr>
                            <m:t>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ato" panose="020F0502020204030203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ato" panose="020F0502020204030203" pitchFamily="34" charset="0"/>
                        </a:rPr>
                        <m:t>+</m:t>
                      </m:r>
                    </m:oMath>
                  </m:oMathPara>
                </a14:m>
                <a:endParaRPr lang="en-US" sz="1800" b="0" i="1" dirty="0">
                  <a:ea typeface="Cambria Math" panose="02040503050406030204" pitchFamily="18" charset="0"/>
                  <a:cs typeface="Lato" panose="020F0502020204030203" pitchFamily="34" charset="0"/>
                </a:endParaRPr>
              </a:p>
              <a:p>
                <a:pPr marL="146050" indent="0" algn="ctr">
                  <a:buNone/>
                </a:pPr>
                <a:r>
                  <a:rPr lang="en-US" sz="1800" b="0" dirty="0">
                    <a:cs typeface="Lato" panose="020F0502020204030203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Lato" panose="020F0502020204030203" pitchFamily="34" charset="0"/>
                      </a:rPr>
                      <m:t>+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Lato" panose="020F0502020204030203" pitchFamily="34" charset="0"/>
                          </a:rPr>
                          <m:t>h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Lato" panose="020F0502020204030203" pitchFamily="34" charset="0"/>
                          </a:rPr>
                          <m:t>3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∙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𝜑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2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𝑡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−2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Lato" panose="020F0502020204030203" pitchFamily="34" charset="0"/>
                          </a:rPr>
                          <m:t>h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Lato" panose="020F0502020204030203" pitchFamily="34" charset="0"/>
                          </a:rPr>
                          <m:t>4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∙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𝜑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(2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−3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)</m:t>
                    </m:r>
                  </m:oMath>
                </a14:m>
                <a:endParaRPr lang="en-US" sz="1800" dirty="0">
                  <a:cs typeface="Lato" panose="020F0502020204030203" pitchFamily="34" charset="0"/>
                </a:endParaRPr>
              </a:p>
              <a:p>
                <a:pPr marL="146050" indent="0" algn="ctr">
                  <a:buNone/>
                </a:pPr>
                <a:endParaRPr lang="en-US" sz="1800" dirty="0">
                  <a:cs typeface="Lato" panose="020F0502020204030203" pitchFamily="34" charset="0"/>
                </a:endParaRPr>
              </a:p>
              <a:p>
                <a:pPr marL="14605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ato" panose="020F0502020204030203" pitchFamily="34" charset="0"/>
                        </a:rPr>
                        <m:t>ψ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ato" panose="020F0502020204030203" pitchFamily="34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ato" panose="020F0502020204030203" pitchFamily="34" charset="0"/>
                            </a:rPr>
                            <m:t>𝑡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ato" panose="020F050202020403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ato" panose="020F0502020204030203" pitchFamily="34" charset="0"/>
                        </a:rPr>
                        <m:t>∙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ato" panose="020F0502020204030203" pitchFamily="34" charset="0"/>
                        </a:rPr>
                        <m:t>𝜑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ato" panose="020F0502020204030203" pitchFamily="34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ato" panose="020F0502020204030203" pitchFamily="34" charset="0"/>
                            </a:rPr>
                            <m:t>2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ato" panose="020F0502020204030203" pitchFamily="34" charset="0"/>
                            </a:rPr>
                            <m:t>𝑡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ato" panose="020F0502020204030203" pitchFamily="34" charset="0"/>
                            </a:rPr>
                            <m:t>+2</m:t>
                          </m:r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ato" panose="020F0502020204030203" pitchFamily="34" charset="0"/>
                        </a:rPr>
                        <m:t>∙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ato" panose="020F0502020204030203" pitchFamily="34" charset="0"/>
                        </a:rPr>
                        <m:t>𝜑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ato" panose="020F0502020204030203" pitchFamily="34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ato" panose="020F0502020204030203" pitchFamily="34" charset="0"/>
                            </a:rPr>
                            <m:t>2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ato" panose="020F0502020204030203" pitchFamily="34" charset="0"/>
                            </a:rPr>
                            <m:t>𝑡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ato" panose="020F0502020204030203" pitchFamily="34" charset="0"/>
                        </a:rPr>
                        <m:t>+</m:t>
                      </m:r>
                    </m:oMath>
                  </m:oMathPara>
                </a14:m>
                <a:endParaRPr lang="en-US" sz="1800" b="0" i="1" dirty="0">
                  <a:ea typeface="Cambria Math" panose="02040503050406030204" pitchFamily="18" charset="0"/>
                  <a:cs typeface="Lato" panose="020F0502020204030203" pitchFamily="34" charset="0"/>
                </a:endParaRPr>
              </a:p>
              <a:p>
                <a:pPr marL="146050" indent="0" algn="ctr">
                  <a:buNone/>
                </a:pPr>
                <a:r>
                  <a:rPr lang="en-US" sz="1800" b="0" dirty="0">
                    <a:cs typeface="Lato" panose="020F0502020204030203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Lato" panose="020F0502020204030203" pitchFamily="34" charset="0"/>
                      </a:rPr>
                      <m:t>+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Lato" panose="020F0502020204030203" pitchFamily="34" charset="0"/>
                          </a:rPr>
                          <m:t>h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Lato" panose="020F0502020204030203" pitchFamily="34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∙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𝜑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2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𝑡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−1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−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Lato" panose="020F0502020204030203" pitchFamily="34" charset="0"/>
                          </a:rPr>
                          <m:t>h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Lato" panose="020F0502020204030203" pitchFamily="34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∙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𝜑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(2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−2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)</m:t>
                    </m:r>
                  </m:oMath>
                </a14:m>
                <a:endParaRPr lang="en-US" sz="1800" dirty="0">
                  <a:cs typeface="Lato" panose="020F0502020204030203" pitchFamily="34" charset="0"/>
                </a:endParaRPr>
              </a:p>
              <a:p>
                <a:pPr marL="146050" indent="0" algn="ctr">
                  <a:buNone/>
                </a:pPr>
                <a:endParaRPr lang="en-US" sz="1800" dirty="0">
                  <a:solidFill>
                    <a:schemeClr val="tx1"/>
                  </a:solidFill>
                  <a:cs typeface="Lato" panose="020F0502020204030203" pitchFamily="34" charset="0"/>
                </a:endParaRPr>
              </a:p>
              <a:p>
                <a:pPr marL="146050" algn="just"/>
                <a:r>
                  <a:rPr lang="ru-RU" sz="1800" dirty="0">
                    <a:solidFill>
                      <a:schemeClr val="tx1"/>
                    </a:solidFill>
                    <a:cs typeface="Lato" panose="020F0502020204030203" pitchFamily="34" charset="0"/>
                  </a:rPr>
                  <a:t>Где</a:t>
                </a:r>
                <a:r>
                  <a:rPr lang="en-US" sz="1800" dirty="0">
                    <a:solidFill>
                      <a:schemeClr val="tx1"/>
                    </a:solidFill>
                    <a:cs typeface="Lato" panose="020F0502020204030203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𝜑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𝑡</m:t>
                        </m:r>
                      </m:e>
                    </m:d>
                    <m:r>
                      <a:rPr lang="ru-RU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−</m:t>
                    </m:r>
                  </m:oMath>
                </a14:m>
                <a:r>
                  <a:rPr lang="ru-RU" sz="1800" dirty="0">
                    <a:solidFill>
                      <a:schemeClr val="tx1"/>
                    </a:solidFill>
                    <a:cs typeface="Lato" panose="020F0502020204030203" pitchFamily="34" charset="0"/>
                  </a:rPr>
                  <a:t> аппроксимирующая функция</a:t>
                </a:r>
                <a:r>
                  <a:rPr lang="en-US" sz="1800" dirty="0">
                    <a:solidFill>
                      <a:schemeClr val="tx1"/>
                    </a:solidFill>
                    <a:cs typeface="Lato" panose="020F0502020204030203" pitchFamily="34" charset="0"/>
                  </a:rPr>
                  <a:t>;</a:t>
                </a:r>
              </a:p>
              <a:p>
                <a:pPr marL="146050" algn="just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ψ</m:t>
                    </m:r>
                    <m:d>
                      <m:d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𝑡</m:t>
                        </m:r>
                      </m:e>
                    </m:d>
                    <m:r>
                      <a:rPr lang="ru-RU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− </m:t>
                    </m:r>
                  </m:oMath>
                </a14:m>
                <a:r>
                  <a:rPr lang="ru-RU" sz="1800" dirty="0">
                    <a:solidFill>
                      <a:schemeClr val="tx1"/>
                    </a:solidFill>
                    <a:cs typeface="Lato" panose="020F0502020204030203" pitchFamily="34" charset="0"/>
                  </a:rPr>
                  <a:t>детализирующая функция</a:t>
                </a:r>
                <a:r>
                  <a:rPr lang="en-US" sz="1800" dirty="0">
                    <a:solidFill>
                      <a:schemeClr val="tx1"/>
                    </a:solidFill>
                    <a:cs typeface="Lato" panose="020F0502020204030203" pitchFamily="34" charset="0"/>
                  </a:rPr>
                  <a:t>;</a:t>
                </a:r>
              </a:p>
              <a:p>
                <a:pPr marL="146050"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ato" panose="020F0502020204030203" pitchFamily="34" charset="0"/>
                          </a:rPr>
                          <m:t>h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ato" panose="020F050202020403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ru-RU" sz="1800" dirty="0">
                    <a:solidFill>
                      <a:schemeClr val="tx1"/>
                    </a:solidFill>
                    <a:cs typeface="Lato" panose="020F0502020204030203" pitchFamily="34" charset="0"/>
                  </a:rPr>
                  <a:t> - табличные коэффициенты</a:t>
                </a:r>
                <a:endParaRPr lang="en-US" sz="1800" dirty="0">
                  <a:solidFill>
                    <a:schemeClr val="tx1"/>
                  </a:solidFill>
                  <a:cs typeface="Lato" panose="020F0502020204030203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ru-RU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Заданы начальные значения</a:t>
                </a:r>
                <a:r>
                  <a:rPr lang="ru-RU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=0,  </m:t>
                    </m:r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ru-RU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 </m:t>
                    </m:r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ru-RU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 </m:t>
                    </m:r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=0.</m:t>
                    </m:r>
                  </m:oMath>
                </a14:m>
                <a:endParaRPr lang="ru-RU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146050" algn="just"/>
                <a:endParaRPr lang="ru-RU" sz="1800" dirty="0">
                  <a:solidFill>
                    <a:schemeClr val="tx1"/>
                  </a:solidFill>
                  <a:cs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id="{8DFAB75E-F881-4850-AE4E-E3F5962FD1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909179" y="517488"/>
                <a:ext cx="4655388" cy="5823023"/>
              </a:xfrm>
              <a:blipFill>
                <a:blip r:embed="rId3"/>
                <a:stretch>
                  <a:fillRect l="-785" t="-1885" r="-27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4" name="Picture 6">
            <a:extLst>
              <a:ext uri="{FF2B5EF4-FFF2-40B4-BE49-F238E27FC236}">
                <a16:creationId xmlns:a16="http://schemas.microsoft.com/office/drawing/2014/main" id="{20075D13-F8CB-4102-85EE-30BCC07DD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704" y="1297128"/>
            <a:ext cx="5772150" cy="30384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8483B01-F890-43FF-9528-6C0F35AFCA96}"/>
              </a:ext>
            </a:extLst>
          </p:cNvPr>
          <p:cNvSpPr txBox="1"/>
          <p:nvPr/>
        </p:nvSpPr>
        <p:spPr>
          <a:xfrm>
            <a:off x="6324737" y="4662767"/>
            <a:ext cx="4958084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effectLst/>
                <a:ea typeface="Times New Roman" panose="02020603050405020304" pitchFamily="18" charset="0"/>
                <a:cs typeface="Lato" panose="020F0502020204030203" pitchFamily="34" charset="0"/>
              </a:rPr>
              <a:t>Аппроксимирующая</a:t>
            </a:r>
            <a:r>
              <a:rPr lang="ru-RU" dirty="0">
                <a:ea typeface="Times New Roman" panose="02020603050405020304" pitchFamily="18" charset="0"/>
                <a:cs typeface="Lato" panose="020F0502020204030203" pitchFamily="34" charset="0"/>
              </a:rPr>
              <a:t> </a:t>
            </a:r>
            <a:r>
              <a:rPr lang="ru-RU" dirty="0">
                <a:effectLst/>
                <a:ea typeface="Times New Roman" panose="02020603050405020304" pitchFamily="18" charset="0"/>
                <a:cs typeface="Lato" panose="020F0502020204030203" pitchFamily="34" charset="0"/>
              </a:rPr>
              <a:t>и детализирующая</a:t>
            </a:r>
            <a:r>
              <a:rPr lang="ru-RU" dirty="0">
                <a:ea typeface="Times New Roman" panose="02020603050405020304" pitchFamily="18" charset="0"/>
                <a:cs typeface="Lato" panose="020F0502020204030203" pitchFamily="34" charset="0"/>
              </a:rPr>
              <a:t> </a:t>
            </a:r>
            <a:r>
              <a:rPr lang="ru-RU" dirty="0">
                <a:effectLst/>
                <a:ea typeface="Times New Roman" panose="02020603050405020304" pitchFamily="18" charset="0"/>
                <a:cs typeface="Lato" panose="020F0502020204030203" pitchFamily="34" charset="0"/>
              </a:rPr>
              <a:t>составляющие вейвлета </a:t>
            </a:r>
            <a:r>
              <a:rPr lang="ru-RU" dirty="0" err="1">
                <a:effectLst/>
                <a:ea typeface="Times New Roman" panose="02020603050405020304" pitchFamily="18" charset="0"/>
                <a:cs typeface="Lato" panose="020F0502020204030203" pitchFamily="34" charset="0"/>
              </a:rPr>
              <a:t>Добеши</a:t>
            </a:r>
            <a:r>
              <a:rPr lang="ru-RU" dirty="0">
                <a:effectLst/>
                <a:ea typeface="Times New Roman" panose="02020603050405020304" pitchFamily="18" charset="0"/>
                <a:cs typeface="Lato" panose="020F0502020204030203" pitchFamily="34" charset="0"/>
              </a:rPr>
              <a:t> 2-го порядка в осях </a:t>
            </a:r>
            <a:r>
              <a:rPr lang="en-US" dirty="0">
                <a:ea typeface="Times New Roman" panose="02020603050405020304" pitchFamily="18" charset="0"/>
                <a:cs typeface="Lato" panose="020F0502020204030203" pitchFamily="34" charset="0"/>
              </a:rPr>
              <a:t>“</a:t>
            </a:r>
            <a:r>
              <a:rPr lang="ru-RU" dirty="0">
                <a:effectLst/>
                <a:ea typeface="Times New Roman" panose="02020603050405020304" pitchFamily="18" charset="0"/>
                <a:cs typeface="Lato" panose="020F0502020204030203" pitchFamily="34" charset="0"/>
              </a:rPr>
              <a:t>условная амплитуда – условное время</a:t>
            </a:r>
            <a:r>
              <a:rPr lang="en-US" dirty="0">
                <a:effectLst/>
                <a:ea typeface="Times New Roman" panose="02020603050405020304" pitchFamily="18" charset="0"/>
                <a:cs typeface="Lato" panose="020F0502020204030203" pitchFamily="34" charset="0"/>
              </a:rPr>
              <a:t>”.</a:t>
            </a:r>
            <a:endParaRPr lang="ru-RU" dirty="0">
              <a:solidFill>
                <a:schemeClr val="bg1"/>
              </a:solidFill>
              <a:effectLst/>
              <a:ea typeface="Times New Roman" panose="02020603050405020304" pitchFamily="18" charset="0"/>
              <a:cs typeface="Lato" panose="020F0502020204030203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E239411-F7FB-4939-8F8B-07F64C7C432A}"/>
              </a:ext>
            </a:extLst>
          </p:cNvPr>
          <p:cNvGrpSpPr/>
          <p:nvPr/>
        </p:nvGrpSpPr>
        <p:grpSpPr>
          <a:xfrm>
            <a:off x="0" y="6586191"/>
            <a:ext cx="12191999" cy="277180"/>
            <a:chOff x="0" y="6586191"/>
            <a:chExt cx="12191999" cy="27718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CE400D-9349-47EA-859C-0EF1AAABDFC6}"/>
                </a:ext>
              </a:extLst>
            </p:cNvPr>
            <p:cNvSpPr txBox="1"/>
            <p:nvPr/>
          </p:nvSpPr>
          <p:spPr>
            <a:xfrm>
              <a:off x="0" y="6586372"/>
              <a:ext cx="1046375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  <a:ea typeface="Lato"/>
                  <a:cs typeface="Lato"/>
                  <a:sym typeface="Lato"/>
                </a:rPr>
                <a:t>Беленко П. В. </a:t>
              </a:r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Аутентификация пользователей по ЭЭГ головного мозга при моргании с использованием методов машинного обучения.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3F5574-B7E4-4230-A844-7290E8B2E06F}"/>
                </a:ext>
              </a:extLst>
            </p:cNvPr>
            <p:cNvSpPr txBox="1"/>
            <p:nvPr/>
          </p:nvSpPr>
          <p:spPr>
            <a:xfrm>
              <a:off x="10212868" y="6586191"/>
              <a:ext cx="12706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Июнь 2021г.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6C0869-180F-4FC4-B26E-94C0416B2917}"/>
                </a:ext>
              </a:extLst>
            </p:cNvPr>
            <p:cNvSpPr txBox="1"/>
            <p:nvPr/>
          </p:nvSpPr>
          <p:spPr>
            <a:xfrm>
              <a:off x="11538856" y="6586191"/>
              <a:ext cx="65314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7\19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3877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58C40448-1591-400C-8E5F-143532591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433" y="727364"/>
            <a:ext cx="7613702" cy="5403272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43386C-1748-490B-8114-B68D5E8AD34F}"/>
                  </a:ext>
                </a:extLst>
              </p:cNvPr>
              <p:cNvSpPr txBox="1"/>
              <p:nvPr/>
            </p:nvSpPr>
            <p:spPr>
              <a:xfrm>
                <a:off x="627320" y="1133018"/>
                <a:ext cx="3477088" cy="45919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1800" dirty="0"/>
                  <a:t>Элементы аппроксимирующей и детализирующей последовательностей</a:t>
                </a:r>
                <a:r>
                  <a:rPr lang="ru-RU" dirty="0"/>
                  <a:t>:</a:t>
                </a:r>
              </a:p>
              <a:p>
                <a:pPr algn="just"/>
                <a:endParaRPr lang="ru-RU" sz="18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180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ru-RU" sz="180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800" i="0" smtClean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180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ru-RU" sz="180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ru-RU" sz="180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ru-RU" sz="180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180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ru-RU" sz="180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800" i="0" smtClean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180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ru-RU" sz="180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ru-RU" sz="180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ru-RU" sz="1800" i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i="1" dirty="0">
                  <a:latin typeface="Cambria Math" panose="02040503050406030204" pitchFamily="18" charset="0"/>
                </a:endParaRPr>
              </a:p>
              <a:p>
                <a:pPr algn="just"/>
                <a:r>
                  <a:rPr lang="ru-RU" sz="1800" b="0" dirty="0"/>
                  <a:t>	</a:t>
                </a:r>
                <a14:m>
                  <m:oMath xmlns:m="http://schemas.openxmlformats.org/officeDocument/2006/math">
                    <m:r>
                      <a:rPr lang="ru-RU" sz="1800" b="0" i="0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80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ru-RU" sz="180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ru-RU" sz="1800" i="0" smtClean="0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80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ru-RU" sz="180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ru-RU" sz="180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ru-RU" sz="1800" i="0" smtClean="0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ru-RU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80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ru-RU" sz="1800" i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ru-RU" sz="1800" i="0" smtClean="0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80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ru-RU" sz="180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ru-RU" sz="180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ru-RU" sz="1800" i="0" smtClean="0">
                            <a:latin typeface="Cambria Math" panose="02040503050406030204" pitchFamily="18" charset="0"/>
                          </a:rPr>
                          <m:t>+3</m:t>
                        </m:r>
                      </m:sub>
                    </m:sSub>
                    <m:r>
                      <m:rPr>
                        <m:nor/>
                      </m:rPr>
                      <a:rPr lang="ru-RU" sz="1800"/>
                      <m:t>,</m:t>
                    </m:r>
                  </m:oMath>
                </a14:m>
                <a:endParaRPr lang="ru-RU" dirty="0"/>
              </a:p>
              <a:p>
                <a:pPr algn="just"/>
                <a:endParaRPr lang="ru-RU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i="1" dirty="0">
                  <a:latin typeface="Cambria Math" panose="02040503050406030204" pitchFamily="18" charset="0"/>
                </a:endParaRPr>
              </a:p>
              <a:p>
                <a:pPr algn="just"/>
                <a:r>
                  <a:rPr lang="ru-RU" b="0" dirty="0"/>
                  <a:t>	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+3</m:t>
                        </m:r>
                      </m:sub>
                    </m:sSub>
                  </m:oMath>
                </a14:m>
                <a:r>
                  <a:rPr lang="ru-RU" dirty="0"/>
                  <a:t>,</a:t>
                </a:r>
              </a:p>
              <a:p>
                <a:pPr algn="just"/>
                <a:endParaRPr lang="ru-RU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mtClean="0">
                          <a:latin typeface="Cambria Math" panose="02040503050406030204" pitchFamily="18" charset="0"/>
                        </a:rPr>
                        <m:t>г</m:t>
                      </m:r>
                      <m:r>
                        <m:rPr>
                          <m:nor/>
                        </m:rPr>
                        <a:rPr lang="ru-RU" b="0" i="0" smtClean="0">
                          <a:latin typeface="Cambria Math" panose="02040503050406030204" pitchFamily="18" charset="0"/>
                        </a:rPr>
                        <m:t>де</m:t>
                      </m:r>
                      <m:r>
                        <m:rPr>
                          <m:nor/>
                        </m:rPr>
                        <a:rPr lang="ru-RU" sz="1800" b="0" i="0" smtClean="0"/>
                        <m:t>:</m:t>
                      </m:r>
                      <m:r>
                        <m:rPr>
                          <m:nor/>
                        </m:rPr>
                        <a:rPr lang="ru-RU" sz="1800" smtClean="0"/>
                        <m:t> 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ru-RU" sz="1600" i="1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3+</m:t>
                          </m:r>
                          <m:rad>
                            <m:radPr>
                              <m:degHide m:val="on"/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600" b="0" i="1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ru-RU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1−</m:t>
                          </m:r>
                          <m:rad>
                            <m:radPr>
                              <m:degHide m:val="on"/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43386C-1748-490B-8114-B68D5E8AD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20" y="1133018"/>
                <a:ext cx="3477088" cy="4591963"/>
              </a:xfrm>
              <a:prstGeom prst="rect">
                <a:avLst/>
              </a:prstGeom>
              <a:blipFill>
                <a:blip r:embed="rId3"/>
                <a:stretch>
                  <a:fillRect l="-1579" t="-797" r="-14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66DA8F0-0C15-4744-A878-AD519034C757}"/>
              </a:ext>
            </a:extLst>
          </p:cNvPr>
          <p:cNvGrpSpPr/>
          <p:nvPr/>
        </p:nvGrpSpPr>
        <p:grpSpPr>
          <a:xfrm>
            <a:off x="0" y="6586191"/>
            <a:ext cx="12191999" cy="277180"/>
            <a:chOff x="0" y="6586191"/>
            <a:chExt cx="12191999" cy="27718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89D7151-21CE-4DE5-A5F7-5B388134955C}"/>
                </a:ext>
              </a:extLst>
            </p:cNvPr>
            <p:cNvSpPr txBox="1"/>
            <p:nvPr/>
          </p:nvSpPr>
          <p:spPr>
            <a:xfrm>
              <a:off x="0" y="6586372"/>
              <a:ext cx="1046375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  <a:ea typeface="Lato"/>
                  <a:cs typeface="Lato"/>
                  <a:sym typeface="Lato"/>
                </a:rPr>
                <a:t>Беленко П. В. </a:t>
              </a:r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Аутентификация пользователей по ЭЭГ головного мозга при моргании с использованием методов машинного обучения.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551194-207C-4548-9BC1-050B9B7E9B5E}"/>
                </a:ext>
              </a:extLst>
            </p:cNvPr>
            <p:cNvSpPr txBox="1"/>
            <p:nvPr/>
          </p:nvSpPr>
          <p:spPr>
            <a:xfrm>
              <a:off x="10212868" y="6586191"/>
              <a:ext cx="12706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Июнь 2021г.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B5A7A3-3A8B-4046-B2E1-034745370563}"/>
                </a:ext>
              </a:extLst>
            </p:cNvPr>
            <p:cNvSpPr txBox="1"/>
            <p:nvPr/>
          </p:nvSpPr>
          <p:spPr>
            <a:xfrm>
              <a:off x="11538856" y="6586191"/>
              <a:ext cx="65314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8\19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5116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ECA05-A5A0-415A-BA65-83937D2FD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30" y="386091"/>
            <a:ext cx="9678895" cy="75528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4000" dirty="0">
                <a:latin typeface="Georgia Pro" panose="02040502050405020303" pitchFamily="18" charset="0"/>
              </a:rPr>
              <a:t>1.3: Формирование признаков</a:t>
            </a:r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88694F8D-8717-4F7C-A4B2-0C916015E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30" y="1208999"/>
            <a:ext cx="10995215" cy="33733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</a:rPr>
              <a:t>Для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</a:rPr>
              <a:t>извлечения морганий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</a:rPr>
              <a:t>каждый сигнал подвергается поэтапной обработке:</a:t>
            </a:r>
            <a:endParaRPr lang="ru-RU" altLang="ru-RU" dirty="0">
              <a:ea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altLang="ru-RU" dirty="0">
                <a:ea typeface="Times New Roman" panose="02020603050405020304" pitchFamily="18" charset="0"/>
              </a:rPr>
              <a:t>Находится положительный пик сигнала.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</a:rPr>
              <a:t>Находится начало положительного пика (значение меньше 5% от найденного максимума).</a:t>
            </a:r>
            <a:endParaRPr lang="ru-RU" altLang="ru-RU" dirty="0">
              <a:ea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altLang="ru-RU" dirty="0">
                <a:ea typeface="Times New Roman" panose="02020603050405020304" pitchFamily="18" charset="0"/>
              </a:rPr>
              <a:t>Находится отрицательный пик сигнала. </a:t>
            </a: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</a:rPr>
              <a:t>Находится окончание отрицательного пика (значение по модулю меньше 5% от найденного минимума).</a:t>
            </a:r>
            <a:endParaRPr lang="ru-RU" altLang="ru-RU" dirty="0">
              <a:ea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</a:rPr>
              <a:t>Если соотношение амплитуд положительного и отрицательного пиков больше 35%, найденный паттерн считается морганием.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dirty="0">
                <a:effectLst/>
                <a:ea typeface="Times New Roman" panose="02020603050405020304" pitchFamily="18" charset="0"/>
              </a:rPr>
              <a:t>Положения найденных точек записываются, а рассмотренный участок обнуляется. </a:t>
            </a:r>
            <a:endParaRPr kumimoji="0" lang="ru-RU" altLang="ru-RU" b="0" i="0" u="none" strike="noStrike" cap="none" normalizeH="0" baseline="0" dirty="0">
              <a:ln>
                <a:noFill/>
              </a:ln>
              <a:effectLst/>
              <a:ea typeface="Times New Roman" panose="02020603050405020304" pitchFamily="18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82B0B2BC-7679-41D3-B8B8-3FC09C2C0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492" y="4796750"/>
            <a:ext cx="8553016" cy="153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1A97EB4-66BD-4CAF-9819-FA6B1D8AC7B0}"/>
              </a:ext>
            </a:extLst>
          </p:cNvPr>
          <p:cNvGrpSpPr/>
          <p:nvPr/>
        </p:nvGrpSpPr>
        <p:grpSpPr>
          <a:xfrm>
            <a:off x="0" y="6586191"/>
            <a:ext cx="12191999" cy="277180"/>
            <a:chOff x="0" y="6586191"/>
            <a:chExt cx="12191999" cy="27718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3219A44-A997-448F-A011-DE1DBFC3AD01}"/>
                </a:ext>
              </a:extLst>
            </p:cNvPr>
            <p:cNvSpPr txBox="1"/>
            <p:nvPr/>
          </p:nvSpPr>
          <p:spPr>
            <a:xfrm>
              <a:off x="0" y="6586372"/>
              <a:ext cx="1046375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  <a:ea typeface="Lato"/>
                  <a:cs typeface="Lato"/>
                  <a:sym typeface="Lato"/>
                </a:rPr>
                <a:t>Беленко П. В. </a:t>
              </a:r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Аутентификация пользователей по ЭЭГ головного мозга при моргании с использованием методов машинного обучения.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3EFFAA-5099-4B37-BDD7-81FEF3057A6C}"/>
                </a:ext>
              </a:extLst>
            </p:cNvPr>
            <p:cNvSpPr txBox="1"/>
            <p:nvPr/>
          </p:nvSpPr>
          <p:spPr>
            <a:xfrm>
              <a:off x="10212868" y="6586191"/>
              <a:ext cx="12706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Июнь 2021г.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847CE9-B0DE-4505-B846-10810A7FEDCA}"/>
                </a:ext>
              </a:extLst>
            </p:cNvPr>
            <p:cNvSpPr txBox="1"/>
            <p:nvPr/>
          </p:nvSpPr>
          <p:spPr>
            <a:xfrm>
              <a:off x="11538856" y="6586191"/>
              <a:ext cx="65314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Georgia Pro" panose="02040502050405020303" pitchFamily="18" charset="0"/>
                </a:rPr>
                <a:t>9\19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36842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5185</TotalTime>
  <Words>1786</Words>
  <Application>Microsoft Office PowerPoint</Application>
  <PresentationFormat>Широкоэкранный</PresentationFormat>
  <Paragraphs>211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Georgia</vt:lpstr>
      <vt:lpstr>Georgia Pro</vt:lpstr>
      <vt:lpstr>Times New Roman</vt:lpstr>
      <vt:lpstr>Тема Office</vt:lpstr>
      <vt:lpstr>Аутентификация пользователей по ЭЭГ головного мозга при моргании с использованием методов машинного обучения</vt:lpstr>
      <vt:lpstr>Цели и задачи работы</vt:lpstr>
      <vt:lpstr>Проблематика и актуальность</vt:lpstr>
      <vt:lpstr>Используемое оборудование</vt:lpstr>
      <vt:lpstr>1. Аутентификация по вейвлет-преобразованию: 1.1 Сбор данных:</vt:lpstr>
      <vt:lpstr>1.2 Предобработка</vt:lpstr>
      <vt:lpstr>Презентация PowerPoint</vt:lpstr>
      <vt:lpstr>Презентация PowerPoint</vt:lpstr>
      <vt:lpstr>1.3: Формирование признаков</vt:lpstr>
      <vt:lpstr>Презентация PowerPoint</vt:lpstr>
      <vt:lpstr>1.4 Обучение модели и тестирование</vt:lpstr>
      <vt:lpstr>Презентация PowerPoint</vt:lpstr>
      <vt:lpstr>1.5 Аутентификация</vt:lpstr>
      <vt:lpstr>2. Аутентификация по спектральной плотности: 2.1 Сбор данных:</vt:lpstr>
      <vt:lpstr>2.2 Предобработка</vt:lpstr>
      <vt:lpstr>2.3: Формирование признаков</vt:lpstr>
      <vt:lpstr>2.4 Тестирование и аутентификация</vt:lpstr>
      <vt:lpstr>3. Анализ результатов</vt:lpstr>
      <vt:lpstr>Выполненные задачи: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Алгоритмическое моделирование сердца на основании снимков КТ</dc:title>
  <dc:creator>Harry</dc:creator>
  <cp:lastModifiedBy> </cp:lastModifiedBy>
  <cp:revision>288</cp:revision>
  <dcterms:created xsi:type="dcterms:W3CDTF">2021-05-10T12:46:08Z</dcterms:created>
  <dcterms:modified xsi:type="dcterms:W3CDTF">2021-06-28T19:59:32Z</dcterms:modified>
</cp:coreProperties>
</file>