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4" r:id="rId6"/>
    <p:sldId id="262" r:id="rId7"/>
    <p:sldId id="263" r:id="rId8"/>
    <p:sldId id="259" r:id="rId9"/>
    <p:sldId id="260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D5CA6-6226-4E0E-9473-987F2BB7E5F1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C9A18-A4AC-4992-9168-A01C29A9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ppstudio.com/post/9843/" TargetMode="External"/><Relationship Id="rId2" Type="http://schemas.openxmlformats.org/officeDocument/2006/relationships/hyperlink" Target="http://www.makak.ru/2008/03/10/messagebox-kak-vyvesti-okoshko-s-soobshheniem-na-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Windows API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2764903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1700" dirty="0" smtClean="0"/>
              <a:t>Презентацию подготовил студент </a:t>
            </a:r>
          </a:p>
          <a:p>
            <a:pPr indent="0" algn="ctr">
              <a:buNone/>
            </a:pPr>
            <a:r>
              <a:rPr lang="ru-RU" sz="1700" dirty="0" smtClean="0"/>
              <a:t>первого курса ИПММ </a:t>
            </a:r>
          </a:p>
          <a:p>
            <a:pPr indent="0" algn="ctr">
              <a:buNone/>
            </a:pPr>
            <a:r>
              <a:rPr lang="ru-RU" sz="1700" dirty="0" smtClean="0"/>
              <a:t>кафедры «Теоретической механики» группы 13604/1</a:t>
            </a:r>
          </a:p>
          <a:p>
            <a:pPr indent="0" algn="ctr">
              <a:buNone/>
            </a:pPr>
            <a:r>
              <a:rPr lang="ru-RU" sz="1700" dirty="0" smtClean="0"/>
              <a:t>Лебедев Станислав Филиппович</a:t>
            </a:r>
            <a:endParaRPr lang="ru-RU" sz="1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Ссылочки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</a:t>
            </a:r>
            <a:r>
              <a:rPr lang="en-US" dirty="0" err="1" smtClean="0"/>
              <a:t>MessageBox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://www.makak.ru/2008/03/10/messagebox-kak-vyvesti-okoshko-s-soobshheniem-na-c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ru-RU" dirty="0" smtClean="0"/>
              <a:t>Ввод символов с клавиатуры и вывод их на экран.</a:t>
            </a:r>
            <a:br>
              <a:rPr lang="ru-RU" dirty="0" smtClean="0"/>
            </a:br>
            <a:r>
              <a:rPr lang="en-US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://cppstudio.com/post/9843/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Windows API (Win API)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132856"/>
            <a:ext cx="7232848" cy="307389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Windows API</a:t>
            </a:r>
            <a:r>
              <a:rPr lang="en-US" dirty="0">
                <a:solidFill>
                  <a:schemeClr val="tx1"/>
                </a:solidFill>
              </a:rPr>
              <a:t> (</a:t>
            </a:r>
            <a:r>
              <a:rPr lang="ru-RU" dirty="0">
                <a:solidFill>
                  <a:schemeClr val="tx1"/>
                </a:solidFill>
              </a:rPr>
              <a:t>англ. </a:t>
            </a:r>
            <a:r>
              <a:rPr lang="en-US" i="1" dirty="0">
                <a:solidFill>
                  <a:schemeClr val="tx1"/>
                </a:solidFill>
              </a:rPr>
              <a:t>application programming interfaces</a:t>
            </a:r>
            <a:r>
              <a:rPr lang="en-US" dirty="0">
                <a:solidFill>
                  <a:schemeClr val="tx1"/>
                </a:solidFill>
              </a:rPr>
              <a:t>) — </a:t>
            </a:r>
            <a:r>
              <a:rPr lang="ru-RU" dirty="0">
                <a:solidFill>
                  <a:schemeClr val="tx1"/>
                </a:solidFill>
              </a:rPr>
              <a:t>общее наименование целого набора базовых функций интерфейсов программирования приложений операционных систем семейств </a:t>
            </a:r>
            <a:r>
              <a:rPr lang="en-US" i="1" dirty="0">
                <a:solidFill>
                  <a:schemeClr val="tx1"/>
                </a:solidFill>
              </a:rPr>
              <a:t>Microsoft Windows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корпорации «Майкрософт».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Самый прямой способ </a:t>
            </a:r>
            <a:r>
              <a:rPr lang="ru-RU" b="1" dirty="0">
                <a:solidFill>
                  <a:schemeClr val="tx1"/>
                </a:solidFill>
              </a:rPr>
              <a:t>взаимодействия приложений с </a:t>
            </a:r>
            <a:r>
              <a:rPr lang="en-US" b="1" i="1" dirty="0">
                <a:solidFill>
                  <a:schemeClr val="tx1"/>
                </a:solidFill>
              </a:rPr>
              <a:t>Windows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>Основные категории функций </a:t>
            </a:r>
            <a:r>
              <a:rPr lang="en-US" dirty="0" smtClean="0"/>
              <a:t>Windows API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Базовые службы (</a:t>
            </a:r>
            <a:r>
              <a:rPr lang="en-US" dirty="0" smtClean="0"/>
              <a:t>Base Services).</a:t>
            </a:r>
            <a:endParaRPr lang="ru-RU" dirty="0" smtClean="0"/>
          </a:p>
          <a:p>
            <a:r>
              <a:rPr lang="ru-RU" dirty="0" smtClean="0"/>
              <a:t>Службы компонентов (</a:t>
            </a:r>
            <a:r>
              <a:rPr lang="en-US" dirty="0" smtClean="0"/>
              <a:t>Component Services).</a:t>
            </a:r>
            <a:endParaRPr lang="ru-RU" dirty="0" smtClean="0"/>
          </a:p>
          <a:p>
            <a:r>
              <a:rPr lang="ru-RU" dirty="0" smtClean="0"/>
              <a:t>Службы пользовательского интерфейса (</a:t>
            </a:r>
            <a:r>
              <a:rPr lang="en-US" dirty="0" smtClean="0"/>
              <a:t>User Interface Services).</a:t>
            </a:r>
            <a:endParaRPr lang="ru-RU" dirty="0" smtClean="0"/>
          </a:p>
          <a:p>
            <a:r>
              <a:rPr lang="ru-RU" dirty="0" smtClean="0"/>
              <a:t>Графические и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службы (</a:t>
            </a:r>
            <a:r>
              <a:rPr lang="en-US" dirty="0" smtClean="0"/>
              <a:t>Graphics and Multimedia Services).</a:t>
            </a:r>
            <a:endParaRPr lang="ru-RU" dirty="0" smtClean="0"/>
          </a:p>
          <a:p>
            <a:r>
              <a:rPr lang="ru-RU" dirty="0" smtClean="0"/>
              <a:t>Обмен сообщениями и совместная работа (</a:t>
            </a:r>
            <a:r>
              <a:rPr lang="en-US" dirty="0" smtClean="0"/>
              <a:t>Messaging and Collaboration).</a:t>
            </a:r>
            <a:endParaRPr lang="ru-RU" dirty="0" smtClean="0"/>
          </a:p>
          <a:p>
            <a:r>
              <a:rPr lang="ru-RU" dirty="0" smtClean="0"/>
              <a:t>Сеть (</a:t>
            </a:r>
            <a:r>
              <a:rPr lang="en-US" dirty="0" smtClean="0"/>
              <a:t>Networking).</a:t>
            </a:r>
            <a:endParaRPr lang="ru-RU" dirty="0" smtClean="0"/>
          </a:p>
          <a:p>
            <a:r>
              <a:rPr lang="ru-RU" smtClean="0"/>
              <a:t>Веб-службы</a:t>
            </a:r>
            <a:r>
              <a:rPr lang="ru-RU" dirty="0" smtClean="0"/>
              <a:t> (</a:t>
            </a:r>
            <a:r>
              <a:rPr lang="en-US" dirty="0" smtClean="0"/>
              <a:t>Web Services).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Функции, службы и процедуры.</a:t>
            </a:r>
            <a:endParaRPr lang="ru-RU" dirty="0"/>
          </a:p>
        </p:txBody>
      </p:sp>
      <p:pic>
        <p:nvPicPr>
          <p:cNvPr id="4" name="Содержимое 3" descr="syst1-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7200800" cy="53257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inAPI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52536" y="1098946"/>
            <a:ext cx="9775563" cy="3842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данных в Win32 API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BOOL </a:t>
            </a:r>
            <a:r>
              <a:rPr lang="en-US" dirty="0" smtClean="0"/>
              <a:t>– </a:t>
            </a:r>
            <a:r>
              <a:rPr lang="ru-RU" dirty="0" smtClean="0"/>
              <a:t>этот тип данных аналогичен </a:t>
            </a:r>
            <a:r>
              <a:rPr lang="en-US" dirty="0" err="1" smtClean="0"/>
              <a:t>bool</a:t>
            </a:r>
            <a:r>
              <a:rPr lang="en-US" dirty="0" smtClean="0"/>
              <a:t>. </a:t>
            </a:r>
            <a:r>
              <a:rPr lang="ru-RU" dirty="0" smtClean="0"/>
              <a:t>Он также имеет два значения – 0 или 1. Только при использовании </a:t>
            </a:r>
            <a:r>
              <a:rPr lang="en-US" dirty="0" smtClean="0"/>
              <a:t>WINAPI </a:t>
            </a:r>
            <a:r>
              <a:rPr lang="ru-RU" dirty="0" smtClean="0"/>
              <a:t>принято использовать вместо 0 спецификатор </a:t>
            </a:r>
            <a:r>
              <a:rPr lang="en-US" dirty="0" smtClean="0"/>
              <a:t>NULL. </a:t>
            </a:r>
            <a:r>
              <a:rPr lang="ru-RU" dirty="0" smtClean="0"/>
              <a:t>О нём ниже.</a:t>
            </a:r>
          </a:p>
          <a:p>
            <a:r>
              <a:rPr lang="en-US" b="1" dirty="0" smtClean="0"/>
              <a:t>BYTE</a:t>
            </a:r>
            <a:r>
              <a:rPr lang="en-US" dirty="0" smtClean="0"/>
              <a:t> – </a:t>
            </a:r>
            <a:r>
              <a:rPr lang="ru-RU" dirty="0" smtClean="0"/>
              <a:t>байт, ну или </a:t>
            </a:r>
            <a:r>
              <a:rPr lang="ru-RU" dirty="0" err="1" smtClean="0"/>
              <a:t>восьмибитное</a:t>
            </a:r>
            <a:r>
              <a:rPr lang="ru-RU" dirty="0" smtClean="0"/>
              <a:t> </a:t>
            </a:r>
            <a:r>
              <a:rPr lang="ru-RU" dirty="0" err="1" smtClean="0"/>
              <a:t>беззнаковое</a:t>
            </a:r>
            <a:r>
              <a:rPr lang="ru-RU" dirty="0" smtClean="0"/>
              <a:t> целое число. Аналог – </a:t>
            </a:r>
            <a:r>
              <a:rPr lang="en-US" dirty="0" smtClean="0"/>
              <a:t>unsigned char.</a:t>
            </a:r>
          </a:p>
          <a:p>
            <a:r>
              <a:rPr lang="en-US" b="1" dirty="0" smtClean="0"/>
              <a:t>DWORD</a:t>
            </a:r>
            <a:r>
              <a:rPr lang="en-US" dirty="0" smtClean="0"/>
              <a:t> — 32-</a:t>
            </a:r>
            <a:r>
              <a:rPr lang="ru-RU" dirty="0" smtClean="0"/>
              <a:t>битное </a:t>
            </a:r>
            <a:r>
              <a:rPr lang="ru-RU" dirty="0" err="1" smtClean="0"/>
              <a:t>беззнаковое</a:t>
            </a:r>
            <a:r>
              <a:rPr lang="ru-RU" dirty="0" smtClean="0"/>
              <a:t> целое. Аналоги: </a:t>
            </a:r>
            <a:r>
              <a:rPr lang="en-US" dirty="0" smtClean="0"/>
              <a:t>unsigned long </a:t>
            </a:r>
            <a:r>
              <a:rPr lang="en-US" dirty="0" err="1" smtClean="0"/>
              <a:t>int</a:t>
            </a:r>
            <a:r>
              <a:rPr lang="en-US" dirty="0" smtClean="0"/>
              <a:t>, UINT.</a:t>
            </a:r>
          </a:p>
          <a:p>
            <a:r>
              <a:rPr lang="en-US" b="1" dirty="0" smtClean="0"/>
              <a:t>INT</a:t>
            </a:r>
            <a:r>
              <a:rPr lang="en-US" dirty="0" smtClean="0"/>
              <a:t> – 32-</a:t>
            </a:r>
            <a:r>
              <a:rPr lang="ru-RU" dirty="0" smtClean="0"/>
              <a:t>битное целое. Аналог – </a:t>
            </a:r>
            <a:r>
              <a:rPr lang="en-US" dirty="0" smtClean="0"/>
              <a:t>long int.</a:t>
            </a:r>
          </a:p>
          <a:p>
            <a:r>
              <a:rPr lang="en-US" b="1" dirty="0" smtClean="0"/>
              <a:t>LONG</a:t>
            </a:r>
            <a:r>
              <a:rPr lang="en-US" dirty="0" smtClean="0"/>
              <a:t> – 32-</a:t>
            </a:r>
            <a:r>
              <a:rPr lang="ru-RU" dirty="0" smtClean="0"/>
              <a:t>битное целое – аналог всё также </a:t>
            </a:r>
            <a:r>
              <a:rPr lang="en-US" dirty="0" smtClean="0"/>
              <a:t>long int.</a:t>
            </a:r>
          </a:p>
          <a:p>
            <a:r>
              <a:rPr lang="en-US" b="1" dirty="0" smtClean="0"/>
              <a:t>NULL</a:t>
            </a:r>
            <a:r>
              <a:rPr lang="en-US" dirty="0" smtClean="0"/>
              <a:t> – </a:t>
            </a:r>
            <a:r>
              <a:rPr lang="ru-RU" dirty="0" smtClean="0"/>
              <a:t>нулевой указатель. (</a:t>
            </a:r>
            <a:r>
              <a:rPr lang="en-US" dirty="0" smtClean="0"/>
              <a:t>void *NULL=0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b="1" dirty="0" smtClean="0"/>
              <a:t>UINT</a:t>
            </a:r>
            <a:r>
              <a:rPr lang="en-US" dirty="0" smtClean="0"/>
              <a:t> – 32-</a:t>
            </a:r>
            <a:r>
              <a:rPr lang="ru-RU" dirty="0" smtClean="0"/>
              <a:t>битное </a:t>
            </a:r>
            <a:r>
              <a:rPr lang="ru-RU" dirty="0" err="1" smtClean="0"/>
              <a:t>беззнаковое</a:t>
            </a:r>
            <a:r>
              <a:rPr lang="ru-RU" dirty="0" smtClean="0"/>
              <a:t> целое. Аналоги: </a:t>
            </a:r>
            <a:r>
              <a:rPr lang="en-US" dirty="0" smtClean="0"/>
              <a:t>unsigned long </a:t>
            </a:r>
            <a:r>
              <a:rPr lang="en-US" dirty="0" err="1" smtClean="0"/>
              <a:t>int</a:t>
            </a:r>
            <a:r>
              <a:rPr lang="en-US" dirty="0" smtClean="0"/>
              <a:t>, DWORD.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Дескрипторы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	Целочисленные значение, однозначно идентифицирующее объект определенного рода.</a:t>
            </a:r>
          </a:p>
          <a:p>
            <a:pPr>
              <a:buNone/>
            </a:pPr>
            <a:endParaRPr lang="ru-RU" dirty="0" smtClean="0"/>
          </a:p>
          <a:p>
            <a:r>
              <a:rPr lang="en-US" b="1" dirty="0" smtClean="0"/>
              <a:t>HANDLE</a:t>
            </a:r>
            <a:r>
              <a:rPr lang="en-US" dirty="0" smtClean="0"/>
              <a:t> – </a:t>
            </a:r>
            <a:r>
              <a:rPr lang="ru-RU" dirty="0" smtClean="0"/>
              <a:t>дескриптор объекта.</a:t>
            </a:r>
          </a:p>
          <a:p>
            <a:r>
              <a:rPr lang="en-US" b="1" dirty="0" smtClean="0"/>
              <a:t>HBITMAP</a:t>
            </a:r>
            <a:r>
              <a:rPr lang="en-US" dirty="0" smtClean="0"/>
              <a:t> – </a:t>
            </a:r>
            <a:r>
              <a:rPr lang="ru-RU" dirty="0" smtClean="0"/>
              <a:t>дескриптор растрового изображения. От фразы </a:t>
            </a:r>
            <a:r>
              <a:rPr lang="en-US" dirty="0" smtClean="0"/>
              <a:t>handle bitmap.</a:t>
            </a:r>
          </a:p>
          <a:p>
            <a:r>
              <a:rPr lang="en-US" b="1" dirty="0" smtClean="0"/>
              <a:t>HBRUSH</a:t>
            </a:r>
            <a:r>
              <a:rPr lang="en-US" dirty="0" smtClean="0"/>
              <a:t> – </a:t>
            </a:r>
            <a:r>
              <a:rPr lang="ru-RU" dirty="0" smtClean="0"/>
              <a:t>дескриптор кисти. От фразы </a:t>
            </a:r>
            <a:r>
              <a:rPr lang="en-US" dirty="0" smtClean="0"/>
              <a:t>handle brush.</a:t>
            </a:r>
          </a:p>
          <a:p>
            <a:r>
              <a:rPr lang="en-US" b="1" dirty="0" smtClean="0"/>
              <a:t>HCURSOR</a:t>
            </a:r>
            <a:r>
              <a:rPr lang="en-US" dirty="0" smtClean="0"/>
              <a:t> – </a:t>
            </a:r>
            <a:r>
              <a:rPr lang="ru-RU" dirty="0" smtClean="0"/>
              <a:t>дескриптор курсора. От фразы </a:t>
            </a:r>
            <a:r>
              <a:rPr lang="en-US" dirty="0" smtClean="0"/>
              <a:t>handle cursor.</a:t>
            </a:r>
          </a:p>
          <a:p>
            <a:r>
              <a:rPr lang="en-US" b="1" dirty="0" smtClean="0"/>
              <a:t>HDC</a:t>
            </a:r>
            <a:r>
              <a:rPr lang="en-US" dirty="0" smtClean="0"/>
              <a:t> – </a:t>
            </a:r>
            <a:r>
              <a:rPr lang="ru-RU" dirty="0" smtClean="0"/>
              <a:t>дескриптор контекста устройства. От фразы </a:t>
            </a:r>
            <a:r>
              <a:rPr lang="en-US" dirty="0" smtClean="0"/>
              <a:t>handle device context.</a:t>
            </a:r>
          </a:p>
          <a:p>
            <a:r>
              <a:rPr lang="en-US" b="1" dirty="0" smtClean="0"/>
              <a:t>HFONT</a:t>
            </a:r>
            <a:r>
              <a:rPr lang="en-US" dirty="0" smtClean="0"/>
              <a:t> – </a:t>
            </a:r>
            <a:r>
              <a:rPr lang="ru-RU" dirty="0" smtClean="0"/>
              <a:t>дескриптор шрифта. От фразы </a:t>
            </a:r>
            <a:r>
              <a:rPr lang="en-US" dirty="0" smtClean="0"/>
              <a:t>handle font.</a:t>
            </a:r>
          </a:p>
          <a:p>
            <a:r>
              <a:rPr lang="en-US" b="1" dirty="0" smtClean="0"/>
              <a:t>HICONS</a:t>
            </a:r>
            <a:r>
              <a:rPr lang="en-US" dirty="0" smtClean="0"/>
              <a:t> – </a:t>
            </a:r>
            <a:r>
              <a:rPr lang="ru-RU" dirty="0" smtClean="0"/>
              <a:t>дескриптор криптограммы. От фразы </a:t>
            </a:r>
            <a:r>
              <a:rPr lang="en-US" dirty="0" smtClean="0"/>
              <a:t>handle icons.</a:t>
            </a:r>
          </a:p>
          <a:p>
            <a:r>
              <a:rPr lang="en-US" b="1" dirty="0" smtClean="0"/>
              <a:t>HINSTANCE</a:t>
            </a:r>
            <a:r>
              <a:rPr lang="en-US" dirty="0" smtClean="0"/>
              <a:t> – </a:t>
            </a:r>
            <a:r>
              <a:rPr lang="ru-RU" dirty="0" smtClean="0"/>
              <a:t>дескриптор экземпляра приложения. От фразы </a:t>
            </a:r>
            <a:r>
              <a:rPr lang="en-US" dirty="0" smtClean="0"/>
              <a:t>handle instance.</a:t>
            </a:r>
          </a:p>
          <a:p>
            <a:r>
              <a:rPr lang="en-US" b="1" dirty="0" smtClean="0"/>
              <a:t>HMENU</a:t>
            </a:r>
            <a:r>
              <a:rPr lang="en-US" dirty="0" smtClean="0"/>
              <a:t> – </a:t>
            </a:r>
            <a:r>
              <a:rPr lang="ru-RU" dirty="0" smtClean="0"/>
              <a:t>дескриптор меню. От фразы </a:t>
            </a:r>
            <a:r>
              <a:rPr lang="en-US" dirty="0" smtClean="0"/>
              <a:t>handle menu.</a:t>
            </a:r>
          </a:p>
          <a:p>
            <a:r>
              <a:rPr lang="en-US" b="1" dirty="0" smtClean="0"/>
              <a:t>HPEN</a:t>
            </a:r>
            <a:r>
              <a:rPr lang="en-US" dirty="0" smtClean="0"/>
              <a:t> – </a:t>
            </a:r>
            <a:r>
              <a:rPr lang="ru-RU" dirty="0" smtClean="0"/>
              <a:t>дескриптор пера. От фразы </a:t>
            </a:r>
            <a:r>
              <a:rPr lang="en-US" dirty="0" smtClean="0"/>
              <a:t>handle pen.</a:t>
            </a:r>
          </a:p>
          <a:p>
            <a:r>
              <a:rPr lang="en-US" b="1" dirty="0" smtClean="0"/>
              <a:t>HWND</a:t>
            </a:r>
            <a:r>
              <a:rPr lang="en-US" dirty="0" smtClean="0"/>
              <a:t> – </a:t>
            </a:r>
            <a:r>
              <a:rPr lang="ru-RU" dirty="0" smtClean="0"/>
              <a:t>дескриптор окна. От фразы </a:t>
            </a:r>
            <a:r>
              <a:rPr lang="en-US" dirty="0" smtClean="0"/>
              <a:t>handle window.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Рисунок 4" descr="WinAPI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01208"/>
            <a:ext cx="9505053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Напишем же программу! К черту занудство!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Создаем текстовый файл и меняем ему расширение на </a:t>
            </a:r>
            <a:r>
              <a:rPr lang="en-US" dirty="0" smtClean="0"/>
              <a:t>“.</a:t>
            </a:r>
            <a:r>
              <a:rPr lang="en-US" dirty="0" err="1" smtClean="0"/>
              <a:t>cpp</a:t>
            </a:r>
            <a:r>
              <a:rPr lang="en-US" dirty="0" smtClean="0"/>
              <a:t>”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Запускаем </a:t>
            </a:r>
            <a:r>
              <a:rPr lang="en-US" dirty="0" err="1" smtClean="0"/>
              <a:t>CodeBlocks</a:t>
            </a:r>
            <a:r>
              <a:rPr lang="en-US" dirty="0" smtClean="0"/>
              <a:t> (</a:t>
            </a:r>
            <a:r>
              <a:rPr lang="ru-RU" dirty="0" smtClean="0"/>
              <a:t>или </a:t>
            </a:r>
            <a:r>
              <a:rPr lang="en-US" dirty="0" smtClean="0"/>
              <a:t>MVS)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Создаем пустой проект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Добавляем файл из (1) в проект (правая кнопка по проекту в дереве проекта – </a:t>
            </a:r>
            <a:r>
              <a:rPr lang="en-US" dirty="0" smtClean="0"/>
              <a:t>Add Files)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Копируем код со следующего слайда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????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PROFIT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он код, вот он!</a:t>
            </a:r>
            <a:endParaRPr lang="ru-RU" dirty="0"/>
          </a:p>
        </p:txBody>
      </p:sp>
      <p:pic>
        <p:nvPicPr>
          <p:cNvPr id="8" name="Содержимое 7" descr="WinAP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560730" cy="20495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160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Windows API</vt:lpstr>
      <vt:lpstr>Windows API (Win API)</vt:lpstr>
      <vt:lpstr>Основные категории функций Windows API </vt:lpstr>
      <vt:lpstr>Функции, службы и процедуры.</vt:lpstr>
      <vt:lpstr>Слайд 5</vt:lpstr>
      <vt:lpstr>Типы данных в Win32 API </vt:lpstr>
      <vt:lpstr>Дескрипторы</vt:lpstr>
      <vt:lpstr>Напишем же программу! К черту занудство!</vt:lpstr>
      <vt:lpstr>Вот он код, вот он!</vt:lpstr>
      <vt:lpstr>Ссылочки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API (Win API)</dc:title>
  <dc:creator>Стасёна</dc:creator>
  <cp:lastModifiedBy>Стасёна</cp:lastModifiedBy>
  <cp:revision>7</cp:revision>
  <dcterms:created xsi:type="dcterms:W3CDTF">2015-11-09T19:00:58Z</dcterms:created>
  <dcterms:modified xsi:type="dcterms:W3CDTF">2015-12-08T10:35:29Z</dcterms:modified>
</cp:coreProperties>
</file>